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sldIdLst>
    <p:sldId id="256" r:id="rId2"/>
    <p:sldId id="257" r:id="rId3"/>
    <p:sldId id="1899" r:id="rId4"/>
    <p:sldId id="263" r:id="rId5"/>
    <p:sldId id="655" r:id="rId6"/>
    <p:sldId id="668" r:id="rId7"/>
    <p:sldId id="1887" r:id="rId8"/>
    <p:sldId id="682" r:id="rId9"/>
    <p:sldId id="683" r:id="rId10"/>
    <p:sldId id="684" r:id="rId11"/>
    <p:sldId id="687" r:id="rId12"/>
    <p:sldId id="695" r:id="rId13"/>
    <p:sldId id="311" r:id="rId14"/>
    <p:sldId id="1904" r:id="rId15"/>
    <p:sldId id="1888" r:id="rId16"/>
    <p:sldId id="1896" r:id="rId17"/>
    <p:sldId id="1893" r:id="rId18"/>
    <p:sldId id="1905" r:id="rId19"/>
    <p:sldId id="1900" r:id="rId20"/>
    <p:sldId id="1902" r:id="rId21"/>
    <p:sldId id="1903" r:id="rId22"/>
    <p:sldId id="704" r:id="rId23"/>
    <p:sldId id="654" r:id="rId24"/>
    <p:sldId id="690" r:id="rId25"/>
    <p:sldId id="258" r:id="rId26"/>
    <p:sldId id="1909" r:id="rId27"/>
    <p:sldId id="259" r:id="rId28"/>
    <p:sldId id="261" r:id="rId29"/>
    <p:sldId id="267" r:id="rId30"/>
    <p:sldId id="1891" r:id="rId31"/>
    <p:sldId id="279" r:id="rId32"/>
    <p:sldId id="287" r:id="rId33"/>
    <p:sldId id="1890" r:id="rId34"/>
    <p:sldId id="1897" r:id="rId35"/>
    <p:sldId id="1892" r:id="rId36"/>
    <p:sldId id="1889" r:id="rId37"/>
    <p:sldId id="1908" r:id="rId38"/>
    <p:sldId id="1906" r:id="rId39"/>
    <p:sldId id="681" r:id="rId40"/>
    <p:sldId id="1901" r:id="rId41"/>
    <p:sldId id="1894" r:id="rId42"/>
    <p:sldId id="1910" r:id="rId43"/>
    <p:sldId id="1914" r:id="rId44"/>
    <p:sldId id="1915" r:id="rId45"/>
    <p:sldId id="1911" r:id="rId46"/>
    <p:sldId id="1912" r:id="rId47"/>
    <p:sldId id="1913"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94660"/>
  </p:normalViewPr>
  <p:slideViewPr>
    <p:cSldViewPr snapToGrid="0">
      <p:cViewPr varScale="1">
        <p:scale>
          <a:sx n="71" d="100"/>
          <a:sy n="71" d="100"/>
        </p:scale>
        <p:origin x="4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9E119-E6F0-4EF1-BE1C-9D161D15C6E0}" type="datetimeFigureOut">
              <a:rPr lang="en-IN" smtClean="0"/>
              <a:t>29-04-2023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B040F-4D65-4939-A653-F85F611B1B03}" type="slidenum">
              <a:rPr lang="en-IN" smtClean="0"/>
              <a:t>‹#›</a:t>
            </a:fld>
            <a:endParaRPr lang="en-IN"/>
          </a:p>
        </p:txBody>
      </p:sp>
    </p:spTree>
    <p:extLst>
      <p:ext uri="{BB962C8B-B14F-4D97-AF65-F5344CB8AC3E}">
        <p14:creationId xmlns:p14="http://schemas.microsoft.com/office/powerpoint/2010/main" val="3651625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431B8C38-5E81-B060-23DC-0C60F20A4E8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A72C511-D87D-4581-8AF1-3F5112ECABDC}" type="slidenum">
              <a:rPr lang="en-US" altLang="en-US"/>
              <a:pPr>
                <a:spcBef>
                  <a:spcPct val="0"/>
                </a:spcBef>
              </a:pPr>
              <a:t>29</a:t>
            </a:fld>
            <a:endParaRPr lang="en-US" altLang="en-US"/>
          </a:p>
        </p:txBody>
      </p:sp>
      <p:sp>
        <p:nvSpPr>
          <p:cNvPr id="12291" name="Slide Image Placeholder 1">
            <a:extLst>
              <a:ext uri="{FF2B5EF4-FFF2-40B4-BE49-F238E27FC236}">
                <a16:creationId xmlns:a16="http://schemas.microsoft.com/office/drawing/2014/main" id="{8C18656E-AFE6-5741-EFBD-85C6DEAEBBA3}"/>
              </a:ext>
            </a:extLst>
          </p:cNvPr>
          <p:cNvSpPr>
            <a:spLocks noGrp="1" noRot="1" noChangeAspect="1" noChangeArrowheads="1" noTextEdit="1"/>
          </p:cNvSpPr>
          <p:nvPr>
            <p:ph type="sldImg"/>
          </p:nvPr>
        </p:nvSpPr>
        <p:spPr>
          <a:ln/>
        </p:spPr>
      </p:sp>
      <p:sp>
        <p:nvSpPr>
          <p:cNvPr id="12292" name="Notes Placeholder 2">
            <a:extLst>
              <a:ext uri="{FF2B5EF4-FFF2-40B4-BE49-F238E27FC236}">
                <a16:creationId xmlns:a16="http://schemas.microsoft.com/office/drawing/2014/main" id="{63881565-0294-E304-1F88-EB4D5AF243F9}"/>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Arial" panose="020B0604020202020204" pitchFamily="34" charset="0"/>
            </a:endParaRPr>
          </a:p>
        </p:txBody>
      </p:sp>
      <p:sp>
        <p:nvSpPr>
          <p:cNvPr id="12293" name="Slide Number Placeholder 3">
            <a:extLst>
              <a:ext uri="{FF2B5EF4-FFF2-40B4-BE49-F238E27FC236}">
                <a16:creationId xmlns:a16="http://schemas.microsoft.com/office/drawing/2014/main" id="{D64F6509-A1A5-A993-FBB7-60BF7CA2DBD7}"/>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86D83415-F316-4D9D-AC61-59EDEDCEB737}" type="slidenum">
              <a:rPr lang="en-US" altLang="en-US">
                <a:latin typeface="Calibri" panose="020F0502020204030204" pitchFamily="34" charset="0"/>
              </a:rPr>
              <a:pPr algn="r" eaLnBrk="1" hangingPunct="1">
                <a:spcBef>
                  <a:spcPct val="0"/>
                </a:spcBef>
              </a:pPr>
              <a:t>29</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4/29/2023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4/29/2023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arduino.cc/en/Guide/HomePage"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arduino.cc/en/Guide/Environment" TargetMode="Externa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arduino.cc/reference/en/language/functions/external-interrupts/attachinterrup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65D3-28B3-B3E2-4197-65DCFFEF0C62}"/>
              </a:ext>
            </a:extLst>
          </p:cNvPr>
          <p:cNvSpPr>
            <a:spLocks noGrp="1"/>
          </p:cNvSpPr>
          <p:nvPr>
            <p:ph type="ctrTitle"/>
          </p:nvPr>
        </p:nvSpPr>
        <p:spPr/>
        <p:txBody>
          <a:bodyPr/>
          <a:lstStyle/>
          <a:p>
            <a:r>
              <a:rPr lang="en-IN" dirty="0"/>
              <a:t>IOT-Internet of things</a:t>
            </a:r>
          </a:p>
        </p:txBody>
      </p:sp>
      <p:sp>
        <p:nvSpPr>
          <p:cNvPr id="3" name="Subtitle 2">
            <a:extLst>
              <a:ext uri="{FF2B5EF4-FFF2-40B4-BE49-F238E27FC236}">
                <a16:creationId xmlns:a16="http://schemas.microsoft.com/office/drawing/2014/main" id="{B22EB7ED-B906-9B30-39CA-5E08FCE9445C}"/>
              </a:ext>
            </a:extLst>
          </p:cNvPr>
          <p:cNvSpPr>
            <a:spLocks noGrp="1"/>
          </p:cNvSpPr>
          <p:nvPr>
            <p:ph type="subTitle" idx="1"/>
          </p:nvPr>
        </p:nvSpPr>
        <p:spPr/>
        <p:txBody>
          <a:bodyPr/>
          <a:lstStyle/>
          <a:p>
            <a:r>
              <a:rPr lang="en-IN" dirty="0"/>
              <a:t>CVSN REDDY</a:t>
            </a:r>
          </a:p>
          <a:p>
            <a:r>
              <a:rPr lang="en-IN" dirty="0"/>
              <a:t>RV University</a:t>
            </a:r>
          </a:p>
        </p:txBody>
      </p:sp>
    </p:spTree>
    <p:extLst>
      <p:ext uri="{BB962C8B-B14F-4D97-AF65-F5344CB8AC3E}">
        <p14:creationId xmlns:p14="http://schemas.microsoft.com/office/powerpoint/2010/main" val="225045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4A401-818E-4976-880A-175FCB56DB1F}"/>
              </a:ext>
            </a:extLst>
          </p:cNvPr>
          <p:cNvSpPr>
            <a:spLocks noGrp="1"/>
          </p:cNvSpPr>
          <p:nvPr>
            <p:ph type="title"/>
          </p:nvPr>
        </p:nvSpPr>
        <p:spPr/>
        <p:txBody>
          <a:bodyPr/>
          <a:lstStyle/>
          <a:p>
            <a:r>
              <a:rPr lang="en-IN" dirty="0"/>
              <a:t>IOT Gateway</a:t>
            </a:r>
          </a:p>
        </p:txBody>
      </p:sp>
      <p:pic>
        <p:nvPicPr>
          <p:cNvPr id="7170" name="Picture 2" descr="What is an IoT Gateway? | Lanner">
            <a:extLst>
              <a:ext uri="{FF2B5EF4-FFF2-40B4-BE49-F238E27FC236}">
                <a16:creationId xmlns:a16="http://schemas.microsoft.com/office/drawing/2014/main" id="{DA112DFD-4C27-41D5-8B85-BE45351432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8000" y="1945340"/>
            <a:ext cx="8636000" cy="3952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744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8723-5233-4A49-8FF9-013095E06707}"/>
              </a:ext>
            </a:extLst>
          </p:cNvPr>
          <p:cNvSpPr>
            <a:spLocks noGrp="1"/>
          </p:cNvSpPr>
          <p:nvPr>
            <p:ph type="title"/>
          </p:nvPr>
        </p:nvSpPr>
        <p:spPr/>
        <p:txBody>
          <a:bodyPr/>
          <a:lstStyle/>
          <a:p>
            <a:r>
              <a:rPr lang="en-IN" dirty="0"/>
              <a:t>IOT Boards</a:t>
            </a:r>
          </a:p>
        </p:txBody>
      </p:sp>
      <p:pic>
        <p:nvPicPr>
          <p:cNvPr id="11266" name="Picture 2" descr="Top Hardware Platforms for Internet of Things (IoT)">
            <a:extLst>
              <a:ext uri="{FF2B5EF4-FFF2-40B4-BE49-F238E27FC236}">
                <a16:creationId xmlns:a16="http://schemas.microsoft.com/office/drawing/2014/main" id="{D6D912FE-8F51-43B4-A295-13481D66CD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80" y="1945340"/>
            <a:ext cx="9603274" cy="4285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946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0F12-352D-4F0E-976E-D73E41CB859A}"/>
              </a:ext>
            </a:extLst>
          </p:cNvPr>
          <p:cNvSpPr>
            <a:spLocks noGrp="1"/>
          </p:cNvSpPr>
          <p:nvPr>
            <p:ph type="title"/>
          </p:nvPr>
        </p:nvSpPr>
        <p:spPr/>
        <p:txBody>
          <a:bodyPr/>
          <a:lstStyle/>
          <a:p>
            <a:r>
              <a:rPr lang="en-IN" dirty="0"/>
              <a:t>IOT – Edge, FOG, Cloud</a:t>
            </a:r>
          </a:p>
        </p:txBody>
      </p:sp>
      <p:pic>
        <p:nvPicPr>
          <p:cNvPr id="18434" name="Picture 2" descr="IoT and Predictive Analytics: Fog and Edge Computing for ...">
            <a:extLst>
              <a:ext uri="{FF2B5EF4-FFF2-40B4-BE49-F238E27FC236}">
                <a16:creationId xmlns:a16="http://schemas.microsoft.com/office/drawing/2014/main" id="{1939A566-8571-47B4-998F-F90B5AD24E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8000" y="1990165"/>
            <a:ext cx="8636000" cy="3960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994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933DF99-38B8-4278-ABAE-40A957E9C799}" type="slidenum">
              <a:rPr lang="en-IN" smtClean="0"/>
              <a:pPr/>
              <a:t>13</a:t>
            </a:fld>
            <a:endParaRPr lang="en-IN"/>
          </a:p>
        </p:txBody>
      </p:sp>
      <p:pic>
        <p:nvPicPr>
          <p:cNvPr id="2050" name="Picture 2"/>
          <p:cNvPicPr>
            <a:picLocks noChangeAspect="1" noChangeArrowheads="1"/>
          </p:cNvPicPr>
          <p:nvPr/>
        </p:nvPicPr>
        <p:blipFill>
          <a:blip r:embed="rId2"/>
          <a:srcRect/>
          <a:stretch>
            <a:fillRect/>
          </a:stretch>
        </p:blipFill>
        <p:spPr bwMode="auto">
          <a:xfrm>
            <a:off x="2024066" y="-4433"/>
            <a:ext cx="8001024" cy="686245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65D3-28B3-B3E2-4197-65DCFFEF0C62}"/>
              </a:ext>
            </a:extLst>
          </p:cNvPr>
          <p:cNvSpPr>
            <a:spLocks noGrp="1"/>
          </p:cNvSpPr>
          <p:nvPr>
            <p:ph type="ctrTitle"/>
          </p:nvPr>
        </p:nvSpPr>
        <p:spPr/>
        <p:txBody>
          <a:bodyPr>
            <a:normAutofit/>
          </a:bodyPr>
          <a:lstStyle/>
          <a:p>
            <a:r>
              <a:rPr lang="en-IN" sz="4000" dirty="0"/>
              <a:t>IOT HARD ware Details</a:t>
            </a:r>
          </a:p>
        </p:txBody>
      </p:sp>
      <p:sp>
        <p:nvSpPr>
          <p:cNvPr id="3" name="Subtitle 2">
            <a:extLst>
              <a:ext uri="{FF2B5EF4-FFF2-40B4-BE49-F238E27FC236}">
                <a16:creationId xmlns:a16="http://schemas.microsoft.com/office/drawing/2014/main" id="{B22EB7ED-B906-9B30-39CA-5E08FCE9445C}"/>
              </a:ext>
            </a:extLst>
          </p:cNvPr>
          <p:cNvSpPr>
            <a:spLocks noGrp="1"/>
          </p:cNvSpPr>
          <p:nvPr>
            <p:ph type="subTitle" idx="1"/>
          </p:nvPr>
        </p:nvSpPr>
        <p:spPr/>
        <p:txBody>
          <a:bodyPr/>
          <a:lstStyle/>
          <a:p>
            <a:r>
              <a:rPr lang="en-IN" dirty="0"/>
              <a:t>CVSN REDDY</a:t>
            </a:r>
          </a:p>
          <a:p>
            <a:r>
              <a:rPr lang="en-IN" dirty="0"/>
              <a:t>RV University</a:t>
            </a:r>
          </a:p>
        </p:txBody>
      </p:sp>
    </p:spTree>
    <p:extLst>
      <p:ext uri="{BB962C8B-B14F-4D97-AF65-F5344CB8AC3E}">
        <p14:creationId xmlns:p14="http://schemas.microsoft.com/office/powerpoint/2010/main" val="368198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00A5ABE-01CE-3672-8355-6699A6113856}"/>
              </a:ext>
            </a:extLst>
          </p:cNvPr>
          <p:cNvSpPr>
            <a:spLocks noGrp="1" noChangeArrowheads="1"/>
          </p:cNvSpPr>
          <p:nvPr>
            <p:ph type="title"/>
          </p:nvPr>
        </p:nvSpPr>
        <p:spPr>
          <a:xfrm>
            <a:off x="1905000" y="38100"/>
            <a:ext cx="8229600" cy="1143000"/>
          </a:xfrm>
        </p:spPr>
        <p:txBody>
          <a:bodyPr/>
          <a:lstStyle/>
          <a:p>
            <a:pPr eaLnBrk="1" hangingPunct="1"/>
            <a:r>
              <a:rPr lang="en-US" altLang="en-US" b="1">
                <a:solidFill>
                  <a:srgbClr val="FF0000"/>
                </a:solidFill>
              </a:rPr>
              <a:t>Topic 1</a:t>
            </a:r>
            <a:r>
              <a:rPr lang="en-US" altLang="en-US" b="1"/>
              <a:t>: Meet Arduino Uno</a:t>
            </a:r>
          </a:p>
        </p:txBody>
      </p:sp>
      <p:pic>
        <p:nvPicPr>
          <p:cNvPr id="4099" name="Picture 2">
            <a:extLst>
              <a:ext uri="{FF2B5EF4-FFF2-40B4-BE49-F238E27FC236}">
                <a16:creationId xmlns:a16="http://schemas.microsoft.com/office/drawing/2014/main" id="{496C5F2E-A994-5139-548E-C071A0C5CD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19200"/>
            <a:ext cx="8153400" cy="504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E29E-4BE9-4B81-8526-CE559767A18F}"/>
              </a:ext>
            </a:extLst>
          </p:cNvPr>
          <p:cNvSpPr>
            <a:spLocks noGrp="1"/>
          </p:cNvSpPr>
          <p:nvPr>
            <p:ph type="title"/>
          </p:nvPr>
        </p:nvSpPr>
        <p:spPr/>
        <p:txBody>
          <a:bodyPr/>
          <a:lstStyle/>
          <a:p>
            <a:r>
              <a:rPr lang="en-IN" dirty="0"/>
              <a:t>Architecture</a:t>
            </a:r>
          </a:p>
        </p:txBody>
      </p:sp>
      <p:sp>
        <p:nvSpPr>
          <p:cNvPr id="4" name="Slide Number Placeholder 3">
            <a:extLst>
              <a:ext uri="{FF2B5EF4-FFF2-40B4-BE49-F238E27FC236}">
                <a16:creationId xmlns:a16="http://schemas.microsoft.com/office/drawing/2014/main" id="{7337B874-FD3F-7FD8-6145-75A08B5A644F}"/>
              </a:ext>
            </a:extLst>
          </p:cNvPr>
          <p:cNvSpPr>
            <a:spLocks noGrp="1"/>
          </p:cNvSpPr>
          <p:nvPr>
            <p:ph type="sldNum" sz="quarter" idx="12"/>
          </p:nvPr>
        </p:nvSpPr>
        <p:spPr/>
        <p:txBody>
          <a:bodyPr/>
          <a:lstStyle/>
          <a:p>
            <a:fld id="{7933DF99-38B8-4278-ABAE-40A957E9C799}" type="slidenum">
              <a:rPr lang="en-IN" smtClean="0"/>
              <a:pPr/>
              <a:t>16</a:t>
            </a:fld>
            <a:endParaRPr lang="en-IN"/>
          </a:p>
        </p:txBody>
      </p:sp>
      <p:pic>
        <p:nvPicPr>
          <p:cNvPr id="1026" name="Picture 2" descr="Arduino Architecture">
            <a:extLst>
              <a:ext uri="{FF2B5EF4-FFF2-40B4-BE49-F238E27FC236}">
                <a16:creationId xmlns:a16="http://schemas.microsoft.com/office/drawing/2014/main" id="{20C6A237-0C2E-3AE0-F713-D0D02C70F9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0875" y="2282031"/>
            <a:ext cx="581025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775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5ECA8-CFC9-5395-180B-F83439A944C0}"/>
              </a:ext>
            </a:extLst>
          </p:cNvPr>
          <p:cNvSpPr>
            <a:spLocks noGrp="1"/>
          </p:cNvSpPr>
          <p:nvPr>
            <p:ph type="title"/>
          </p:nvPr>
        </p:nvSpPr>
        <p:spPr/>
        <p:txBody>
          <a:bodyPr/>
          <a:lstStyle/>
          <a:p>
            <a:r>
              <a:rPr lang="en-IN" dirty="0"/>
              <a:t>Hardware</a:t>
            </a:r>
          </a:p>
        </p:txBody>
      </p:sp>
      <p:pic>
        <p:nvPicPr>
          <p:cNvPr id="5" name="Content Placeholder 4">
            <a:extLst>
              <a:ext uri="{FF2B5EF4-FFF2-40B4-BE49-F238E27FC236}">
                <a16:creationId xmlns:a16="http://schemas.microsoft.com/office/drawing/2014/main" id="{087E2923-34BF-164A-B8B8-72D4827D47B1}"/>
              </a:ext>
            </a:extLst>
          </p:cNvPr>
          <p:cNvPicPr>
            <a:picLocks noGrp="1" noChangeAspect="1"/>
          </p:cNvPicPr>
          <p:nvPr>
            <p:ph idx="1"/>
          </p:nvPr>
        </p:nvPicPr>
        <p:blipFill>
          <a:blip r:embed="rId2"/>
          <a:stretch>
            <a:fillRect/>
          </a:stretch>
        </p:blipFill>
        <p:spPr>
          <a:xfrm>
            <a:off x="2279576" y="1907000"/>
            <a:ext cx="7931224" cy="4690352"/>
          </a:xfrm>
          <a:prstGeom prst="rect">
            <a:avLst/>
          </a:prstGeom>
        </p:spPr>
      </p:pic>
      <p:sp>
        <p:nvSpPr>
          <p:cNvPr id="4" name="Slide Number Placeholder 3">
            <a:extLst>
              <a:ext uri="{FF2B5EF4-FFF2-40B4-BE49-F238E27FC236}">
                <a16:creationId xmlns:a16="http://schemas.microsoft.com/office/drawing/2014/main" id="{DE2DAEF9-84A2-26DC-A9B8-42BD39D173F3}"/>
              </a:ext>
            </a:extLst>
          </p:cNvPr>
          <p:cNvSpPr>
            <a:spLocks noGrp="1"/>
          </p:cNvSpPr>
          <p:nvPr>
            <p:ph type="sldNum" sz="quarter" idx="12"/>
          </p:nvPr>
        </p:nvSpPr>
        <p:spPr/>
        <p:txBody>
          <a:bodyPr/>
          <a:lstStyle/>
          <a:p>
            <a:fld id="{7933DF99-38B8-4278-ABAE-40A957E9C799}" type="slidenum">
              <a:rPr lang="en-IN" smtClean="0"/>
              <a:pPr/>
              <a:t>17</a:t>
            </a:fld>
            <a:endParaRPr lang="en-IN"/>
          </a:p>
        </p:txBody>
      </p:sp>
    </p:spTree>
    <p:extLst>
      <p:ext uri="{BB962C8B-B14F-4D97-AF65-F5344CB8AC3E}">
        <p14:creationId xmlns:p14="http://schemas.microsoft.com/office/powerpoint/2010/main" val="2348965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503A-1472-4752-7093-88B9BE352BF3}"/>
              </a:ext>
            </a:extLst>
          </p:cNvPr>
          <p:cNvSpPr>
            <a:spLocks noGrp="1"/>
          </p:cNvSpPr>
          <p:nvPr>
            <p:ph type="title"/>
          </p:nvPr>
        </p:nvSpPr>
        <p:spPr/>
        <p:txBody>
          <a:bodyPr/>
          <a:lstStyle/>
          <a:p>
            <a:r>
              <a:rPr lang="en-IN" dirty="0"/>
              <a:t>Arduino Hardware</a:t>
            </a:r>
          </a:p>
        </p:txBody>
      </p:sp>
      <p:sp>
        <p:nvSpPr>
          <p:cNvPr id="3" name="Content Placeholder 2">
            <a:extLst>
              <a:ext uri="{FF2B5EF4-FFF2-40B4-BE49-F238E27FC236}">
                <a16:creationId xmlns:a16="http://schemas.microsoft.com/office/drawing/2014/main" id="{BE2678D6-C697-3A0D-9BDF-BE27F420EA86}"/>
              </a:ext>
            </a:extLst>
          </p:cNvPr>
          <p:cNvSpPr>
            <a:spLocks noGrp="1"/>
          </p:cNvSpPr>
          <p:nvPr>
            <p:ph idx="1"/>
          </p:nvPr>
        </p:nvSpPr>
        <p:spPr/>
        <p:txBody>
          <a:bodyPr>
            <a:normAutofit fontScale="70000" lnSpcReduction="20000"/>
          </a:bodyPr>
          <a:lstStyle/>
          <a:p>
            <a:r>
              <a:rPr lang="en-IN" dirty="0"/>
              <a:t>Arduino Interface</a:t>
            </a:r>
          </a:p>
          <a:p>
            <a:pPr lvl="1"/>
            <a:r>
              <a:rPr lang="en-IN" dirty="0" err="1"/>
              <a:t>Serialline</a:t>
            </a:r>
            <a:endParaRPr lang="en-IN" dirty="0"/>
          </a:p>
          <a:p>
            <a:pPr lvl="1"/>
            <a:r>
              <a:rPr lang="en-IN" dirty="0"/>
              <a:t>Bluetooth</a:t>
            </a:r>
          </a:p>
          <a:p>
            <a:pPr lvl="1"/>
            <a:r>
              <a:rPr lang="en-IN" dirty="0" err="1"/>
              <a:t>Wifi</a:t>
            </a:r>
            <a:endParaRPr lang="en-IN" dirty="0"/>
          </a:p>
          <a:p>
            <a:r>
              <a:rPr lang="en-IN" dirty="0"/>
              <a:t>USART- Universal Serial  Asynchronous Receiver and Transmitter</a:t>
            </a:r>
          </a:p>
          <a:p>
            <a:r>
              <a:rPr lang="en-IN" dirty="0"/>
              <a:t>ADC – Analog to Digital Converter</a:t>
            </a:r>
          </a:p>
          <a:p>
            <a:r>
              <a:rPr lang="en-IN" dirty="0"/>
              <a:t>PWM – Pulse Width Modulation</a:t>
            </a:r>
          </a:p>
          <a:p>
            <a:r>
              <a:rPr lang="en-US" b="0" i="0" dirty="0">
                <a:solidFill>
                  <a:srgbClr val="333333"/>
                </a:solidFill>
                <a:effectLst/>
                <a:latin typeface="inter-regular"/>
              </a:rPr>
              <a:t>The PWM (</a:t>
            </a:r>
            <a:r>
              <a:rPr lang="en-US" b="1" i="0" dirty="0">
                <a:solidFill>
                  <a:srgbClr val="333333"/>
                </a:solidFill>
                <a:effectLst/>
                <a:latin typeface="inter-bold"/>
              </a:rPr>
              <a:t>Pulse Width Modulation</a:t>
            </a:r>
            <a:r>
              <a:rPr lang="en-US" b="0" i="0" dirty="0">
                <a:solidFill>
                  <a:srgbClr val="333333"/>
                </a:solidFill>
                <a:effectLst/>
                <a:latin typeface="inter-regular"/>
              </a:rPr>
              <a:t>) is a method of controlling the average voltage. It is a </a:t>
            </a:r>
            <a:r>
              <a:rPr lang="en-US" b="1" i="0" dirty="0">
                <a:solidFill>
                  <a:srgbClr val="333333"/>
                </a:solidFill>
                <a:effectLst/>
                <a:latin typeface="inter-bold"/>
              </a:rPr>
              <a:t>stream of voltage pulses</a:t>
            </a:r>
            <a:r>
              <a:rPr lang="en-US" b="0" i="0" dirty="0">
                <a:solidFill>
                  <a:srgbClr val="333333"/>
                </a:solidFill>
                <a:effectLst/>
                <a:latin typeface="inter-regular"/>
              </a:rPr>
              <a:t> that reduces the electric power supplied by the electrical signal. The effective voltage is controlled by the width of individual pulses in a stream of voltage pulses of a PWM signal.</a:t>
            </a:r>
            <a:endParaRPr lang="en-IN" dirty="0"/>
          </a:p>
          <a:p>
            <a:r>
              <a:rPr lang="en-IN" dirty="0"/>
              <a:t>COM Port and Baud rate</a:t>
            </a:r>
          </a:p>
        </p:txBody>
      </p:sp>
    </p:spTree>
    <p:extLst>
      <p:ext uri="{BB962C8B-B14F-4D97-AF65-F5344CB8AC3E}">
        <p14:creationId xmlns:p14="http://schemas.microsoft.com/office/powerpoint/2010/main" val="2800406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65D3-28B3-B3E2-4197-65DCFFEF0C62}"/>
              </a:ext>
            </a:extLst>
          </p:cNvPr>
          <p:cNvSpPr>
            <a:spLocks noGrp="1"/>
          </p:cNvSpPr>
          <p:nvPr>
            <p:ph type="ctrTitle"/>
          </p:nvPr>
        </p:nvSpPr>
        <p:spPr/>
        <p:txBody>
          <a:bodyPr>
            <a:normAutofit/>
          </a:bodyPr>
          <a:lstStyle/>
          <a:p>
            <a:r>
              <a:rPr lang="en-IN" sz="4000" dirty="0"/>
              <a:t>IOT - Communications</a:t>
            </a:r>
          </a:p>
        </p:txBody>
      </p:sp>
      <p:sp>
        <p:nvSpPr>
          <p:cNvPr id="3" name="Subtitle 2">
            <a:extLst>
              <a:ext uri="{FF2B5EF4-FFF2-40B4-BE49-F238E27FC236}">
                <a16:creationId xmlns:a16="http://schemas.microsoft.com/office/drawing/2014/main" id="{B22EB7ED-B906-9B30-39CA-5E08FCE9445C}"/>
              </a:ext>
            </a:extLst>
          </p:cNvPr>
          <p:cNvSpPr>
            <a:spLocks noGrp="1"/>
          </p:cNvSpPr>
          <p:nvPr>
            <p:ph type="subTitle" idx="1"/>
          </p:nvPr>
        </p:nvSpPr>
        <p:spPr/>
        <p:txBody>
          <a:bodyPr/>
          <a:lstStyle/>
          <a:p>
            <a:r>
              <a:rPr lang="en-IN" dirty="0"/>
              <a:t>CVSN REDDY</a:t>
            </a:r>
          </a:p>
          <a:p>
            <a:r>
              <a:rPr lang="en-IN" dirty="0"/>
              <a:t>RV University</a:t>
            </a:r>
          </a:p>
        </p:txBody>
      </p:sp>
    </p:spTree>
    <p:extLst>
      <p:ext uri="{BB962C8B-B14F-4D97-AF65-F5344CB8AC3E}">
        <p14:creationId xmlns:p14="http://schemas.microsoft.com/office/powerpoint/2010/main" val="2097965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670E-B73A-003D-17CA-2A30B9DD4B7D}"/>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529BB827-33B6-B2E7-C3DC-6A8D86CCE439}"/>
              </a:ext>
            </a:extLst>
          </p:cNvPr>
          <p:cNvSpPr>
            <a:spLocks noGrp="1"/>
          </p:cNvSpPr>
          <p:nvPr>
            <p:ph idx="1"/>
          </p:nvPr>
        </p:nvSpPr>
        <p:spPr>
          <a:xfrm>
            <a:off x="1451578" y="1997803"/>
            <a:ext cx="9603275" cy="3874079"/>
          </a:xfrm>
        </p:spPr>
        <p:txBody>
          <a:bodyPr>
            <a:normAutofit fontScale="70000" lnSpcReduction="20000"/>
          </a:bodyPr>
          <a:lstStyle/>
          <a:p>
            <a:r>
              <a:rPr lang="en-IN" dirty="0"/>
              <a:t>Introduction to IOT and IOT Boards, IDE</a:t>
            </a:r>
          </a:p>
          <a:p>
            <a:r>
              <a:rPr lang="en-IN" dirty="0"/>
              <a:t>Introduction to Communications and Networking</a:t>
            </a:r>
          </a:p>
          <a:p>
            <a:pPr lvl="1"/>
            <a:r>
              <a:rPr lang="en-IN" dirty="0"/>
              <a:t>C to C, C to Arduino, Arduino versus Node MCU</a:t>
            </a:r>
          </a:p>
          <a:p>
            <a:pPr lvl="1"/>
            <a:r>
              <a:rPr lang="en-IN" dirty="0"/>
              <a:t>RS-232C,Bluetooth, </a:t>
            </a:r>
            <a:r>
              <a:rPr lang="en-IN" dirty="0" err="1"/>
              <a:t>Wifi</a:t>
            </a:r>
            <a:r>
              <a:rPr lang="en-IN" dirty="0"/>
              <a:t>, LORA</a:t>
            </a:r>
          </a:p>
          <a:p>
            <a:pPr lvl="1"/>
            <a:r>
              <a:rPr lang="en-IN" dirty="0"/>
              <a:t>TCPIP,HTTP,MQTT </a:t>
            </a:r>
          </a:p>
          <a:p>
            <a:r>
              <a:rPr lang="en-IN" dirty="0"/>
              <a:t>Arduino UNO Interface</a:t>
            </a:r>
          </a:p>
          <a:p>
            <a:pPr lvl="1"/>
            <a:r>
              <a:rPr lang="en-IN" dirty="0" err="1"/>
              <a:t>Serial,Digital</a:t>
            </a:r>
            <a:r>
              <a:rPr lang="en-IN" dirty="0"/>
              <a:t>, Analog</a:t>
            </a:r>
          </a:p>
          <a:p>
            <a:pPr lvl="1"/>
            <a:r>
              <a:rPr lang="en-IN" dirty="0"/>
              <a:t>USART,ADC,PWM</a:t>
            </a:r>
          </a:p>
          <a:p>
            <a:r>
              <a:rPr lang="en-IN" dirty="0"/>
              <a:t>Important Software commands</a:t>
            </a:r>
          </a:p>
          <a:p>
            <a:r>
              <a:rPr lang="en-IN" dirty="0"/>
              <a:t>IOT Data Collection, Data Analysis, Data Visualization, Data Mining</a:t>
            </a:r>
          </a:p>
          <a:p>
            <a:r>
              <a:rPr lang="en-IN" dirty="0"/>
              <a:t>Cloud platforms for storing Arduino Data</a:t>
            </a:r>
          </a:p>
          <a:p>
            <a:r>
              <a:rPr lang="en-IN" dirty="0"/>
              <a:t>LAB Experiments</a:t>
            </a:r>
          </a:p>
        </p:txBody>
      </p:sp>
    </p:spTree>
    <p:extLst>
      <p:ext uri="{BB962C8B-B14F-4D97-AF65-F5344CB8AC3E}">
        <p14:creationId xmlns:p14="http://schemas.microsoft.com/office/powerpoint/2010/main" val="3025829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2E9C-6DC5-9FC9-4486-5B9CB7A8AD29}"/>
              </a:ext>
            </a:extLst>
          </p:cNvPr>
          <p:cNvSpPr>
            <a:spLocks noGrp="1"/>
          </p:cNvSpPr>
          <p:nvPr>
            <p:ph type="title"/>
          </p:nvPr>
        </p:nvSpPr>
        <p:spPr/>
        <p:txBody>
          <a:bodyPr/>
          <a:lstStyle/>
          <a:p>
            <a:r>
              <a:rPr lang="en-IN" dirty="0"/>
              <a:t>Computer to computer communication</a:t>
            </a:r>
          </a:p>
        </p:txBody>
      </p:sp>
      <p:sp>
        <p:nvSpPr>
          <p:cNvPr id="3" name="Content Placeholder 2">
            <a:extLst>
              <a:ext uri="{FF2B5EF4-FFF2-40B4-BE49-F238E27FC236}">
                <a16:creationId xmlns:a16="http://schemas.microsoft.com/office/drawing/2014/main" id="{CF377A1A-428D-E770-1DA8-B19D456689CD}"/>
              </a:ext>
            </a:extLst>
          </p:cNvPr>
          <p:cNvSpPr>
            <a:spLocks noGrp="1"/>
          </p:cNvSpPr>
          <p:nvPr>
            <p:ph idx="1"/>
          </p:nvPr>
        </p:nvSpPr>
        <p:spPr/>
        <p:txBody>
          <a:bodyPr/>
          <a:lstStyle/>
          <a:p>
            <a:r>
              <a:rPr lang="en-IN" dirty="0"/>
              <a:t>Computer to Computer Communication (RS-232C)</a:t>
            </a:r>
          </a:p>
          <a:p>
            <a:endParaRPr lang="en-IN" dirty="0"/>
          </a:p>
          <a:p>
            <a:endParaRPr lang="en-IN" dirty="0"/>
          </a:p>
          <a:p>
            <a:endParaRPr lang="en-IN" dirty="0"/>
          </a:p>
          <a:p>
            <a:endParaRPr lang="en-IN" dirty="0"/>
          </a:p>
        </p:txBody>
      </p:sp>
      <p:pic>
        <p:nvPicPr>
          <p:cNvPr id="2052" name="Picture 4" descr="RS232 serial port wiring">
            <a:extLst>
              <a:ext uri="{FF2B5EF4-FFF2-40B4-BE49-F238E27FC236}">
                <a16:creationId xmlns:a16="http://schemas.microsoft.com/office/drawing/2014/main" id="{7C232EC3-9A77-A198-EA72-0574808AD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0588" y="2786063"/>
            <a:ext cx="2790825"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980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0BE9-E2F4-FEB6-150A-B95B0D7A88F8}"/>
              </a:ext>
            </a:extLst>
          </p:cNvPr>
          <p:cNvSpPr>
            <a:spLocks noGrp="1"/>
          </p:cNvSpPr>
          <p:nvPr>
            <p:ph type="title"/>
          </p:nvPr>
        </p:nvSpPr>
        <p:spPr/>
        <p:txBody>
          <a:bodyPr/>
          <a:lstStyle/>
          <a:p>
            <a:r>
              <a:rPr lang="en-IN" dirty="0"/>
              <a:t>TCP-IP Stack</a:t>
            </a:r>
          </a:p>
        </p:txBody>
      </p:sp>
      <p:pic>
        <p:nvPicPr>
          <p:cNvPr id="3074" name="Picture 2" descr="API Calls: Everything You Need to Know About It">
            <a:extLst>
              <a:ext uri="{FF2B5EF4-FFF2-40B4-BE49-F238E27FC236}">
                <a16:creationId xmlns:a16="http://schemas.microsoft.com/office/drawing/2014/main" id="{EF1215A2-3E80-7DFA-7C37-FC4D0BBCF9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0801" y="2187388"/>
            <a:ext cx="6571128" cy="3379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046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5DD50-5862-40FE-B840-4EA685BD7B95}"/>
              </a:ext>
            </a:extLst>
          </p:cNvPr>
          <p:cNvSpPr>
            <a:spLocks noGrp="1"/>
          </p:cNvSpPr>
          <p:nvPr>
            <p:ph type="title"/>
          </p:nvPr>
        </p:nvSpPr>
        <p:spPr/>
        <p:txBody>
          <a:bodyPr/>
          <a:lstStyle/>
          <a:p>
            <a:r>
              <a:rPr lang="en-IN" dirty="0"/>
              <a:t>IOT Protocols</a:t>
            </a:r>
          </a:p>
        </p:txBody>
      </p:sp>
      <p:pic>
        <p:nvPicPr>
          <p:cNvPr id="2050" name="Picture 2" descr="The IoT Architecture at the Edge - IoT Central">
            <a:extLst>
              <a:ext uri="{FF2B5EF4-FFF2-40B4-BE49-F238E27FC236}">
                <a16:creationId xmlns:a16="http://schemas.microsoft.com/office/drawing/2014/main" id="{49C7FE73-3195-4DF0-9BE4-0A28F2272B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8450" y="2268538"/>
            <a:ext cx="65151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449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800" dirty="0"/>
              <a:t>Communication Technologies for </a:t>
            </a:r>
            <a:r>
              <a:rPr lang="en-US" altLang="ko-KR" sz="2800" dirty="0" err="1"/>
              <a:t>IoT</a:t>
            </a:r>
            <a:endParaRPr lang="ko-KR" altLang="en-US" sz="2000" dirty="0"/>
          </a:p>
        </p:txBody>
      </p:sp>
      <p:sp>
        <p:nvSpPr>
          <p:cNvPr id="3" name="내용 개체 틀 2"/>
          <p:cNvSpPr>
            <a:spLocks noGrp="1"/>
          </p:cNvSpPr>
          <p:nvPr>
            <p:ph idx="1"/>
          </p:nvPr>
        </p:nvSpPr>
        <p:spPr>
          <a:xfrm>
            <a:off x="1759391" y="1927413"/>
            <a:ext cx="8637006" cy="4043082"/>
          </a:xfrm>
        </p:spPr>
        <p:txBody>
          <a:bodyPr>
            <a:normAutofit fontScale="55000" lnSpcReduction="20000"/>
          </a:bodyPr>
          <a:lstStyle/>
          <a:p>
            <a:pPr marL="514350" indent="-514350">
              <a:buFont typeface="+mj-lt"/>
              <a:buAutoNum type="arabicPeriod"/>
            </a:pPr>
            <a:r>
              <a:rPr lang="en-US" altLang="ko-KR" sz="2600" dirty="0"/>
              <a:t>Bluetooth</a:t>
            </a:r>
          </a:p>
          <a:p>
            <a:pPr marL="514350" indent="-514350">
              <a:buFont typeface="+mj-lt"/>
              <a:buAutoNum type="arabicPeriod"/>
            </a:pPr>
            <a:r>
              <a:rPr lang="en-US" altLang="ko-KR" sz="2600" dirty="0" err="1"/>
              <a:t>Zigbee</a:t>
            </a:r>
            <a:endParaRPr lang="en-US" altLang="ko-KR" sz="2600" dirty="0"/>
          </a:p>
          <a:p>
            <a:pPr marL="514350" indent="-514350">
              <a:buFont typeface="+mj-lt"/>
              <a:buAutoNum type="arabicPeriod"/>
            </a:pPr>
            <a:r>
              <a:rPr lang="en-US" altLang="ko-KR" sz="2600" dirty="0"/>
              <a:t>Z-Wave – Home automation</a:t>
            </a:r>
          </a:p>
          <a:p>
            <a:pPr marL="514350" indent="-514350">
              <a:buFont typeface="+mj-lt"/>
              <a:buAutoNum type="arabicPeriod"/>
            </a:pPr>
            <a:r>
              <a:rPr lang="en-US" altLang="ko-KR" sz="2600" dirty="0"/>
              <a:t>6LowPAN</a:t>
            </a:r>
          </a:p>
          <a:p>
            <a:pPr marL="514350" indent="-514350">
              <a:buFont typeface="+mj-lt"/>
              <a:buAutoNum type="arabicPeriod"/>
            </a:pPr>
            <a:r>
              <a:rPr lang="en-US" altLang="ko-KR" sz="2600" dirty="0"/>
              <a:t>Thread – Home automation</a:t>
            </a:r>
          </a:p>
          <a:p>
            <a:pPr marL="514350" indent="-514350">
              <a:buFont typeface="+mj-lt"/>
              <a:buAutoNum type="arabicPeriod"/>
            </a:pPr>
            <a:r>
              <a:rPr lang="en-US" altLang="ko-KR" sz="2600" dirty="0"/>
              <a:t>NFC (Near-Field Communication) - </a:t>
            </a:r>
            <a:r>
              <a:rPr lang="en-US" altLang="ko-KR" sz="2600" dirty="0" err="1"/>
              <a:t>Creditcard</a:t>
            </a:r>
            <a:endParaRPr lang="en-US" altLang="ko-KR" sz="2600" dirty="0"/>
          </a:p>
          <a:p>
            <a:pPr marL="514350" indent="-514350">
              <a:buFont typeface="+mj-lt"/>
              <a:buAutoNum type="arabicPeriod"/>
            </a:pPr>
            <a:r>
              <a:rPr lang="en-US" altLang="ko-KR" sz="2600" dirty="0"/>
              <a:t>RFID</a:t>
            </a:r>
          </a:p>
          <a:p>
            <a:pPr marL="514350" indent="-514350">
              <a:buFont typeface="+mj-lt"/>
              <a:buAutoNum type="arabicPeriod"/>
            </a:pPr>
            <a:r>
              <a:rPr lang="en-US" altLang="ko-KR" sz="2600" dirty="0" err="1"/>
              <a:t>WiFi</a:t>
            </a:r>
            <a:endParaRPr lang="en-US" altLang="ko-KR" sz="2600" dirty="0"/>
          </a:p>
          <a:p>
            <a:pPr marL="514350" indent="-514350">
              <a:buFont typeface="+mj-lt"/>
              <a:buAutoNum type="arabicPeriod"/>
            </a:pPr>
            <a:r>
              <a:rPr lang="en-US" altLang="ko-KR" sz="2600" dirty="0"/>
              <a:t>2G/3G/LTE/5G</a:t>
            </a:r>
          </a:p>
          <a:p>
            <a:pPr marL="514350" indent="-514350">
              <a:buFont typeface="+mj-lt"/>
              <a:buAutoNum type="arabicPeriod"/>
            </a:pPr>
            <a:r>
              <a:rPr lang="en-US" altLang="ko-KR" sz="2600" dirty="0" err="1"/>
              <a:t>Sigfox</a:t>
            </a:r>
            <a:endParaRPr lang="en-US" altLang="ko-KR" sz="2600" dirty="0"/>
          </a:p>
          <a:p>
            <a:pPr marL="514350" indent="-514350">
              <a:buFont typeface="+mj-lt"/>
              <a:buAutoNum type="arabicPeriod"/>
            </a:pPr>
            <a:r>
              <a:rPr lang="en-US" altLang="ko-KR" sz="2600" dirty="0" err="1"/>
              <a:t>LoraWAN</a:t>
            </a:r>
            <a:endParaRPr lang="en-US" altLang="ko-KR" sz="2600" dirty="0"/>
          </a:p>
          <a:p>
            <a:pPr marL="514350" indent="-514350">
              <a:buFont typeface="+mj-lt"/>
              <a:buAutoNum type="arabicPeriod"/>
            </a:pPr>
            <a:endParaRPr lang="en-US" altLang="ko-KR" sz="2600" dirty="0"/>
          </a:p>
          <a:p>
            <a:pPr marL="0" indent="0">
              <a:buNone/>
            </a:pPr>
            <a:endParaRPr lang="en-US" altLang="ko-KR" sz="2600" dirty="0"/>
          </a:p>
          <a:p>
            <a:pPr marL="0" indent="0">
              <a:buNone/>
            </a:pPr>
            <a:endParaRPr lang="en-US" altLang="ko-KR" sz="2600" dirty="0"/>
          </a:p>
          <a:p>
            <a:endParaRPr lang="en-US" altLang="ko-KR" sz="2600" dirty="0"/>
          </a:p>
          <a:p>
            <a:endParaRPr lang="en-US" altLang="ko-KR" sz="2600" dirty="0"/>
          </a:p>
          <a:p>
            <a:endParaRPr lang="en-US" altLang="ko-KR" sz="2600" dirty="0"/>
          </a:p>
          <a:p>
            <a:endParaRPr lang="en-US" altLang="ko-KR" sz="2600" dirty="0"/>
          </a:p>
        </p:txBody>
      </p:sp>
    </p:spTree>
    <p:extLst>
      <p:ext uri="{BB962C8B-B14F-4D97-AF65-F5344CB8AC3E}">
        <p14:creationId xmlns:p14="http://schemas.microsoft.com/office/powerpoint/2010/main" val="765892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A46B-38D5-4D42-A065-D92B92361B27}"/>
              </a:ext>
            </a:extLst>
          </p:cNvPr>
          <p:cNvSpPr>
            <a:spLocks noGrp="1"/>
          </p:cNvSpPr>
          <p:nvPr>
            <p:ph type="title"/>
          </p:nvPr>
        </p:nvSpPr>
        <p:spPr>
          <a:xfrm>
            <a:off x="1657768" y="282537"/>
            <a:ext cx="9603275" cy="1049235"/>
          </a:xfrm>
        </p:spPr>
        <p:txBody>
          <a:bodyPr/>
          <a:lstStyle/>
          <a:p>
            <a:r>
              <a:rPr lang="en-IN" dirty="0"/>
              <a:t>IOT stack and Web stack</a:t>
            </a:r>
          </a:p>
        </p:txBody>
      </p:sp>
      <p:pic>
        <p:nvPicPr>
          <p:cNvPr id="1026" name="Picture 2" descr="Internet of Things - IoT Protocol Stack: The IoT protocol stack can be  visualized as an extension of the TCP/IP layered protocol model and is  comprised of the following layers: physical layer,">
            <a:extLst>
              <a:ext uri="{FF2B5EF4-FFF2-40B4-BE49-F238E27FC236}">
                <a16:creationId xmlns:a16="http://schemas.microsoft.com/office/drawing/2014/main" id="{16763CD5-056E-3A07-B869-4E3C650F4E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2494" y="2250141"/>
            <a:ext cx="5943600" cy="3334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265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94965BC-485D-509E-94F7-91997B2B04CB}"/>
              </a:ext>
            </a:extLst>
          </p:cNvPr>
          <p:cNvSpPr>
            <a:spLocks noGrp="1" noChangeArrowheads="1"/>
          </p:cNvSpPr>
          <p:nvPr>
            <p:ph type="title" idx="4294967295"/>
          </p:nvPr>
        </p:nvSpPr>
        <p:spPr>
          <a:xfrm>
            <a:off x="1981200" y="0"/>
            <a:ext cx="8229600" cy="1219200"/>
          </a:xfrm>
        </p:spPr>
        <p:txBody>
          <a:bodyPr/>
          <a:lstStyle/>
          <a:p>
            <a:pPr eaLnBrk="1" hangingPunct="1"/>
            <a:r>
              <a:rPr lang="en-US" altLang="en-US"/>
              <a:t>Getting Started</a:t>
            </a:r>
          </a:p>
        </p:txBody>
      </p:sp>
      <p:sp>
        <p:nvSpPr>
          <p:cNvPr id="5123" name="Content Placeholder 2">
            <a:extLst>
              <a:ext uri="{FF2B5EF4-FFF2-40B4-BE49-F238E27FC236}">
                <a16:creationId xmlns:a16="http://schemas.microsoft.com/office/drawing/2014/main" id="{BB549750-9648-9152-6353-B83FF3D0ED88}"/>
              </a:ext>
            </a:extLst>
          </p:cNvPr>
          <p:cNvSpPr>
            <a:spLocks noGrp="1" noChangeArrowheads="1"/>
          </p:cNvSpPr>
          <p:nvPr>
            <p:ph idx="4294967295"/>
          </p:nvPr>
        </p:nvSpPr>
        <p:spPr>
          <a:xfrm>
            <a:off x="1524000" y="1143000"/>
            <a:ext cx="8915400" cy="5715000"/>
          </a:xfrm>
        </p:spPr>
        <p:txBody>
          <a:bodyPr/>
          <a:lstStyle/>
          <a:p>
            <a:pPr eaLnBrk="1" hangingPunct="1"/>
            <a:r>
              <a:rPr lang="en-US" altLang="en-US" sz="3000"/>
              <a:t>Check out: </a:t>
            </a:r>
            <a:r>
              <a:rPr lang="en-US" altLang="en-US" sz="3000">
                <a:hlinkClick r:id="rId2"/>
              </a:rPr>
              <a:t>http://arduino.cc/en/Guide/HomePage</a:t>
            </a:r>
            <a:endParaRPr lang="en-US" altLang="en-US" sz="3000"/>
          </a:p>
          <a:p>
            <a:pPr marL="914400" lvl="1" indent="-514350">
              <a:buFontTx/>
              <a:buAutoNum type="arabicPeriod"/>
            </a:pPr>
            <a:r>
              <a:rPr lang="en-US" altLang="en-US" sz="2600"/>
              <a:t>Download &amp; install the Arduino environment (IDE)	</a:t>
            </a:r>
            <a:r>
              <a:rPr lang="en-US" altLang="en-US" sz="2600" b="1">
                <a:solidFill>
                  <a:srgbClr val="FF0000"/>
                </a:solidFill>
              </a:rPr>
              <a:t>(not needed in lab)</a:t>
            </a:r>
            <a:endParaRPr lang="en-US" altLang="en-US" sz="2600"/>
          </a:p>
          <a:p>
            <a:pPr marL="914400" lvl="1" indent="-514350">
              <a:buFontTx/>
              <a:buAutoNum type="arabicPeriod"/>
            </a:pPr>
            <a:r>
              <a:rPr lang="en-US" altLang="en-US" sz="2600"/>
              <a:t>Connect the board to your computer via the USB cable</a:t>
            </a:r>
          </a:p>
          <a:p>
            <a:pPr marL="914400" lvl="1" indent="-514350">
              <a:buFontTx/>
              <a:buAutoNum type="arabicPeriod"/>
            </a:pPr>
            <a:r>
              <a:rPr lang="en-US" altLang="en-US" sz="2600"/>
              <a:t>If needed, install the drivers </a:t>
            </a:r>
            <a:r>
              <a:rPr lang="en-US" altLang="en-US" sz="2600" b="1">
                <a:solidFill>
                  <a:srgbClr val="FF0000"/>
                </a:solidFill>
              </a:rPr>
              <a:t>(not needed in lab)</a:t>
            </a:r>
          </a:p>
          <a:p>
            <a:pPr marL="914400" lvl="1" indent="-514350">
              <a:buFontTx/>
              <a:buAutoNum type="arabicPeriod"/>
            </a:pPr>
            <a:r>
              <a:rPr lang="en-US" altLang="en-US" sz="2600"/>
              <a:t>Launch the Arduino IDE</a:t>
            </a:r>
          </a:p>
          <a:p>
            <a:pPr marL="914400" lvl="1" indent="-514350">
              <a:buFontTx/>
              <a:buAutoNum type="arabicPeriod"/>
            </a:pPr>
            <a:r>
              <a:rPr lang="en-US" altLang="en-US" sz="2600"/>
              <a:t>Select your board</a:t>
            </a:r>
          </a:p>
          <a:p>
            <a:pPr marL="914400" lvl="1" indent="-514350">
              <a:buFontTx/>
              <a:buAutoNum type="arabicPeriod"/>
            </a:pPr>
            <a:r>
              <a:rPr lang="en-US" altLang="en-US" sz="2600"/>
              <a:t>Select your serial port</a:t>
            </a:r>
          </a:p>
          <a:p>
            <a:pPr marL="914400" lvl="1" indent="-514350">
              <a:buFontTx/>
              <a:buAutoNum type="arabicPeriod"/>
            </a:pPr>
            <a:r>
              <a:rPr lang="en-US" altLang="en-US" sz="2600"/>
              <a:t>Open the blink example </a:t>
            </a:r>
          </a:p>
          <a:p>
            <a:pPr marL="914400" lvl="1" indent="-514350">
              <a:buFontTx/>
              <a:buAutoNum type="arabicPeriod"/>
            </a:pPr>
            <a:r>
              <a:rPr lang="en-US" altLang="en-US" sz="2600"/>
              <a:t>Upload the program</a:t>
            </a:r>
          </a:p>
          <a:p>
            <a:pPr eaLnBrk="1" hangingPunct="1">
              <a:buFont typeface="Calibri" panose="020F0502020204030204" pitchFamily="34" charset="0"/>
              <a:buAutoNum type="arabicPeriod"/>
            </a:pPr>
            <a:endParaRPr lang="en-US" altLang="en-US" sz="3000" b="1"/>
          </a:p>
          <a:p>
            <a:pPr eaLnBrk="1" hangingPunct="1">
              <a:buFont typeface="Calibri" panose="020F0502020204030204" pitchFamily="34" charset="0"/>
              <a:buAutoNum type="arabicPeriod"/>
            </a:pPr>
            <a:endParaRPr lang="en-US" altLang="en-US" sz="3000" b="1"/>
          </a:p>
          <a:p>
            <a:pPr eaLnBrk="1" hangingPunct="1">
              <a:buFont typeface="Calibri" panose="020F0502020204030204" pitchFamily="34" charset="0"/>
              <a:buAutoNum type="arabicPeriod"/>
            </a:pPr>
            <a:endParaRPr lang="en-US" altLang="en-US" sz="3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65D3-28B3-B3E2-4197-65DCFFEF0C62}"/>
              </a:ext>
            </a:extLst>
          </p:cNvPr>
          <p:cNvSpPr>
            <a:spLocks noGrp="1"/>
          </p:cNvSpPr>
          <p:nvPr>
            <p:ph type="ctrTitle"/>
          </p:nvPr>
        </p:nvSpPr>
        <p:spPr/>
        <p:txBody>
          <a:bodyPr>
            <a:normAutofit/>
          </a:bodyPr>
          <a:lstStyle/>
          <a:p>
            <a:r>
              <a:rPr lang="en-IN" sz="4000" dirty="0"/>
              <a:t>IOT – Arduino IDE</a:t>
            </a:r>
          </a:p>
        </p:txBody>
      </p:sp>
      <p:sp>
        <p:nvSpPr>
          <p:cNvPr id="3" name="Subtitle 2">
            <a:extLst>
              <a:ext uri="{FF2B5EF4-FFF2-40B4-BE49-F238E27FC236}">
                <a16:creationId xmlns:a16="http://schemas.microsoft.com/office/drawing/2014/main" id="{B22EB7ED-B906-9B30-39CA-5E08FCE9445C}"/>
              </a:ext>
            </a:extLst>
          </p:cNvPr>
          <p:cNvSpPr>
            <a:spLocks noGrp="1"/>
          </p:cNvSpPr>
          <p:nvPr>
            <p:ph type="subTitle" idx="1"/>
          </p:nvPr>
        </p:nvSpPr>
        <p:spPr/>
        <p:txBody>
          <a:bodyPr/>
          <a:lstStyle/>
          <a:p>
            <a:r>
              <a:rPr lang="en-IN" dirty="0"/>
              <a:t>CVSN REDDY</a:t>
            </a:r>
          </a:p>
          <a:p>
            <a:r>
              <a:rPr lang="en-IN" dirty="0"/>
              <a:t>RV University</a:t>
            </a:r>
          </a:p>
        </p:txBody>
      </p:sp>
    </p:spTree>
    <p:extLst>
      <p:ext uri="{BB962C8B-B14F-4D97-AF65-F5344CB8AC3E}">
        <p14:creationId xmlns:p14="http://schemas.microsoft.com/office/powerpoint/2010/main" val="2729910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EC9C05B-2F25-FD60-E577-1E2FD6901684}"/>
              </a:ext>
            </a:extLst>
          </p:cNvPr>
          <p:cNvSpPr>
            <a:spLocks noGrp="1" noChangeArrowheads="1"/>
          </p:cNvSpPr>
          <p:nvPr>
            <p:ph type="title" idx="4294967295"/>
          </p:nvPr>
        </p:nvSpPr>
        <p:spPr>
          <a:xfrm>
            <a:off x="1905000" y="-17463"/>
            <a:ext cx="8229600" cy="792163"/>
          </a:xfrm>
        </p:spPr>
        <p:txBody>
          <a:bodyPr>
            <a:normAutofit/>
          </a:bodyPr>
          <a:lstStyle/>
          <a:p>
            <a:pPr eaLnBrk="1" hangingPunct="1"/>
            <a:r>
              <a:rPr lang="en-US" altLang="en-US"/>
              <a:t>Arduino IDE</a:t>
            </a:r>
          </a:p>
        </p:txBody>
      </p:sp>
      <p:pic>
        <p:nvPicPr>
          <p:cNvPr id="6147" name="Picture 2" descr="https://labitat.dk/w/images/6/63/ArduinoIDE.png">
            <a:extLst>
              <a:ext uri="{FF2B5EF4-FFF2-40B4-BE49-F238E27FC236}">
                <a16:creationId xmlns:a16="http://schemas.microsoft.com/office/drawing/2014/main" id="{A7648ED2-D2AD-2CC3-0CB5-A7EB74719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895350"/>
            <a:ext cx="502920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Box 3">
            <a:extLst>
              <a:ext uri="{FF2B5EF4-FFF2-40B4-BE49-F238E27FC236}">
                <a16:creationId xmlns:a16="http://schemas.microsoft.com/office/drawing/2014/main" id="{520B02A8-74F1-6045-2555-612328CABC30}"/>
              </a:ext>
            </a:extLst>
          </p:cNvPr>
          <p:cNvSpPr txBox="1">
            <a:spLocks noChangeArrowheads="1"/>
          </p:cNvSpPr>
          <p:nvPr/>
        </p:nvSpPr>
        <p:spPr bwMode="auto">
          <a:xfrm>
            <a:off x="1828801" y="6243638"/>
            <a:ext cx="8640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Calibri" panose="020F0502020204030204" pitchFamily="34" charset="0"/>
                <a:cs typeface="Arial" panose="020B0604020202020204" pitchFamily="34" charset="0"/>
              </a:rPr>
              <a:t>See: </a:t>
            </a:r>
            <a:r>
              <a:rPr lang="en-US" altLang="en-US" sz="2400">
                <a:latin typeface="Calibri" panose="020F0502020204030204" pitchFamily="34" charset="0"/>
                <a:cs typeface="Arial" panose="020B0604020202020204" pitchFamily="34" charset="0"/>
                <a:hlinkClick r:id="rId3"/>
              </a:rPr>
              <a:t>http://arduino.cc/en/Guide/Environment</a:t>
            </a:r>
            <a:r>
              <a:rPr lang="en-US" altLang="en-US" sz="2400">
                <a:latin typeface="Calibri" panose="020F0502020204030204" pitchFamily="34" charset="0"/>
                <a:cs typeface="Arial" panose="020B0604020202020204" pitchFamily="34" charset="0"/>
              </a:rPr>
              <a:t> for more information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 descr="pic7.gif">
            <a:extLst>
              <a:ext uri="{FF2B5EF4-FFF2-40B4-BE49-F238E27FC236}">
                <a16:creationId xmlns:a16="http://schemas.microsoft.com/office/drawing/2014/main" id="{C1FB1B68-326A-75F1-1AE4-556DD98272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19100"/>
            <a:ext cx="8204200"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 Box 9">
            <a:extLst>
              <a:ext uri="{FF2B5EF4-FFF2-40B4-BE49-F238E27FC236}">
                <a16:creationId xmlns:a16="http://schemas.microsoft.com/office/drawing/2014/main" id="{BF32B458-7A28-EA97-A49C-9F1736481AD9}"/>
              </a:ext>
            </a:extLst>
          </p:cNvPr>
          <p:cNvSpPr txBox="1">
            <a:spLocks noChangeArrowheads="1"/>
          </p:cNvSpPr>
          <p:nvPr/>
        </p:nvSpPr>
        <p:spPr bwMode="auto">
          <a:xfrm>
            <a:off x="4973639" y="6213476"/>
            <a:ext cx="2611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solidFill>
                  <a:srgbClr val="000000"/>
                </a:solidFill>
                <a:ea typeface="ＭＳ Ｐゴシック" panose="020B0600070205080204" pitchFamily="34" charset="-128"/>
                <a:cs typeface="Arial" panose="020B0604020202020204" pitchFamily="34" charset="0"/>
              </a:rPr>
              <a:t>todbot.com/blog/bionicarduino</a:t>
            </a:r>
            <a:endParaRPr lang="en-US" altLang="en-US" sz="2400">
              <a:solidFill>
                <a:srgbClr val="000000"/>
              </a:solidFill>
              <a:ea typeface="ＭＳ Ｐゴシック" panose="020B0600070205080204" pitchFamily="34" charset="-128"/>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0D772B02-ECDF-4AA0-770A-29E0A5C8DA51}"/>
              </a:ext>
            </a:extLst>
          </p:cNvPr>
          <p:cNvSpPr>
            <a:spLocks noGrp="1" noChangeArrowheads="1"/>
          </p:cNvSpPr>
          <p:nvPr>
            <p:ph type="title" idx="4294967295"/>
          </p:nvPr>
        </p:nvSpPr>
        <p:spPr>
          <a:xfrm>
            <a:off x="1667435" y="304800"/>
            <a:ext cx="8848165" cy="1143000"/>
          </a:xfrm>
        </p:spPr>
        <p:txBody>
          <a:bodyPr/>
          <a:lstStyle/>
          <a:p>
            <a:pPr eaLnBrk="1" hangingPunct="1"/>
            <a:r>
              <a:rPr lang="en-US" altLang="en-US" dirty="0"/>
              <a:t>Arduino Digital I/0</a:t>
            </a:r>
          </a:p>
        </p:txBody>
      </p:sp>
      <p:sp>
        <p:nvSpPr>
          <p:cNvPr id="11268" name="TextBox 3">
            <a:extLst>
              <a:ext uri="{FF2B5EF4-FFF2-40B4-BE49-F238E27FC236}">
                <a16:creationId xmlns:a16="http://schemas.microsoft.com/office/drawing/2014/main" id="{1FFD2F85-EAB5-A7A2-5A8D-FF7295CA7873}"/>
              </a:ext>
            </a:extLst>
          </p:cNvPr>
          <p:cNvSpPr txBox="1">
            <a:spLocks noChangeArrowheads="1"/>
          </p:cNvSpPr>
          <p:nvPr/>
        </p:nvSpPr>
        <p:spPr bwMode="auto">
          <a:xfrm>
            <a:off x="2133600" y="1447800"/>
            <a:ext cx="7924800" cy="420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0"/>
              </a:spcBef>
              <a:buFontTx/>
              <a:buNone/>
            </a:pPr>
            <a:r>
              <a:rPr lang="en-US" altLang="en-US" sz="3000" dirty="0" err="1">
                <a:latin typeface="Courier New" panose="02070309020205020404" pitchFamily="49" charset="0"/>
                <a:cs typeface="Courier New" panose="02070309020205020404" pitchFamily="49" charset="0"/>
              </a:rPr>
              <a:t>pinMode</a:t>
            </a:r>
            <a:r>
              <a:rPr lang="en-US" altLang="en-US" sz="3000" dirty="0">
                <a:latin typeface="Courier New" panose="02070309020205020404" pitchFamily="49" charset="0"/>
                <a:cs typeface="Courier New" panose="02070309020205020404" pitchFamily="49" charset="0"/>
              </a:rPr>
              <a:t>(</a:t>
            </a:r>
            <a:r>
              <a:rPr lang="en-US" altLang="en-US" sz="3000" i="1" dirty="0">
                <a:latin typeface="Courier New" panose="02070309020205020404" pitchFamily="49" charset="0"/>
                <a:cs typeface="Courier New" panose="02070309020205020404" pitchFamily="49" charset="0"/>
              </a:rPr>
              <a:t>pin</a:t>
            </a:r>
            <a:r>
              <a:rPr lang="en-US" altLang="en-US" sz="3000" dirty="0">
                <a:latin typeface="Courier New" panose="02070309020205020404" pitchFamily="49" charset="0"/>
                <a:cs typeface="Courier New" panose="02070309020205020404" pitchFamily="49" charset="0"/>
              </a:rPr>
              <a:t>, </a:t>
            </a:r>
            <a:r>
              <a:rPr lang="en-US" altLang="en-US" sz="3000" i="1" dirty="0">
                <a:latin typeface="Courier New" panose="02070309020205020404" pitchFamily="49" charset="0"/>
                <a:cs typeface="Courier New" panose="02070309020205020404" pitchFamily="49" charset="0"/>
              </a:rPr>
              <a:t>mode</a:t>
            </a:r>
            <a:r>
              <a:rPr lang="en-US" altLang="en-US" sz="3000" dirty="0">
                <a:latin typeface="Courier New" panose="02070309020205020404" pitchFamily="49" charset="0"/>
                <a:cs typeface="Courier New" panose="02070309020205020404" pitchFamily="49" charset="0"/>
              </a:rPr>
              <a:t>)</a:t>
            </a:r>
          </a:p>
          <a:p>
            <a:pPr lvl="1" eaLnBrk="1" hangingPunct="1">
              <a:lnSpc>
                <a:spcPct val="90000"/>
              </a:lnSpc>
              <a:spcBef>
                <a:spcPct val="0"/>
              </a:spcBef>
              <a:buFontTx/>
              <a:buNone/>
            </a:pPr>
            <a:r>
              <a:rPr lang="en-US" altLang="en-US" sz="2600" dirty="0">
                <a:latin typeface="Calibri" panose="020F0502020204030204" pitchFamily="34" charset="0"/>
                <a:cs typeface="Arial" panose="020B0604020202020204" pitchFamily="34" charset="0"/>
              </a:rPr>
              <a:t>Sets pin to either </a:t>
            </a:r>
            <a:r>
              <a:rPr lang="en-US" altLang="en-US" sz="2600" dirty="0">
                <a:latin typeface="Courier New" panose="02070309020205020404" pitchFamily="49" charset="0"/>
                <a:cs typeface="Courier New" panose="02070309020205020404" pitchFamily="49" charset="0"/>
              </a:rPr>
              <a:t>INPUT</a:t>
            </a:r>
            <a:r>
              <a:rPr lang="en-US" altLang="en-US" sz="2600" dirty="0">
                <a:latin typeface="Calibri" panose="020F0502020204030204" pitchFamily="34" charset="0"/>
                <a:cs typeface="Arial" panose="020B0604020202020204" pitchFamily="34" charset="0"/>
              </a:rPr>
              <a:t> or </a:t>
            </a:r>
            <a:r>
              <a:rPr lang="en-US" altLang="en-US" sz="2600" dirty="0">
                <a:latin typeface="Courier New" panose="02070309020205020404" pitchFamily="49" charset="0"/>
                <a:cs typeface="Courier New" panose="02070309020205020404" pitchFamily="49" charset="0"/>
              </a:rPr>
              <a:t>OUTPUT</a:t>
            </a:r>
          </a:p>
          <a:p>
            <a:pPr lvl="1" eaLnBrk="1" hangingPunct="1">
              <a:lnSpc>
                <a:spcPct val="90000"/>
              </a:lnSpc>
              <a:spcBef>
                <a:spcPct val="0"/>
              </a:spcBef>
              <a:buFontTx/>
              <a:buNone/>
            </a:pPr>
            <a:endParaRPr lang="en-US" altLang="en-US" sz="900" dirty="0">
              <a:latin typeface="Courier New" panose="02070309020205020404" pitchFamily="49" charset="0"/>
              <a:cs typeface="Courier New" panose="02070309020205020404" pitchFamily="49" charset="0"/>
            </a:endParaRPr>
          </a:p>
          <a:p>
            <a:pPr eaLnBrk="1" hangingPunct="1">
              <a:lnSpc>
                <a:spcPct val="90000"/>
              </a:lnSpc>
              <a:spcBef>
                <a:spcPct val="0"/>
              </a:spcBef>
              <a:buFontTx/>
              <a:buNone/>
            </a:pPr>
            <a:r>
              <a:rPr lang="en-US" altLang="en-US" sz="3000" dirty="0" err="1">
                <a:latin typeface="Courier New" panose="02070309020205020404" pitchFamily="49" charset="0"/>
                <a:cs typeface="Courier New" panose="02070309020205020404" pitchFamily="49" charset="0"/>
              </a:rPr>
              <a:t>digitalRead</a:t>
            </a:r>
            <a:r>
              <a:rPr lang="en-US" altLang="en-US" sz="3000" dirty="0">
                <a:latin typeface="Courier New" panose="02070309020205020404" pitchFamily="49" charset="0"/>
                <a:cs typeface="Courier New" panose="02070309020205020404" pitchFamily="49" charset="0"/>
              </a:rPr>
              <a:t>(</a:t>
            </a:r>
            <a:r>
              <a:rPr lang="en-US" altLang="en-US" sz="3000" i="1" dirty="0">
                <a:latin typeface="Courier New" panose="02070309020205020404" pitchFamily="49" charset="0"/>
                <a:cs typeface="Courier New" panose="02070309020205020404" pitchFamily="49" charset="0"/>
              </a:rPr>
              <a:t>pin</a:t>
            </a:r>
            <a:r>
              <a:rPr lang="en-US" altLang="en-US" sz="3000" dirty="0">
                <a:latin typeface="Courier New" panose="02070309020205020404" pitchFamily="49" charset="0"/>
                <a:cs typeface="Courier New" panose="02070309020205020404" pitchFamily="49" charset="0"/>
              </a:rPr>
              <a:t>)</a:t>
            </a:r>
          </a:p>
          <a:p>
            <a:pPr lvl="1" eaLnBrk="1" hangingPunct="1">
              <a:lnSpc>
                <a:spcPct val="90000"/>
              </a:lnSpc>
              <a:spcBef>
                <a:spcPct val="0"/>
              </a:spcBef>
              <a:buFontTx/>
              <a:buNone/>
            </a:pPr>
            <a:r>
              <a:rPr lang="en-US" altLang="en-US" sz="2600" dirty="0">
                <a:latin typeface="Calibri" panose="020F0502020204030204" pitchFamily="34" charset="0"/>
                <a:cs typeface="Arial" panose="020B0604020202020204" pitchFamily="34" charset="0"/>
              </a:rPr>
              <a:t>Reads </a:t>
            </a:r>
            <a:r>
              <a:rPr lang="en-US" altLang="en-US" sz="2600" dirty="0">
                <a:latin typeface="Courier New" panose="02070309020205020404" pitchFamily="49" charset="0"/>
                <a:cs typeface="Courier New" panose="02070309020205020404" pitchFamily="49" charset="0"/>
              </a:rPr>
              <a:t>HIGH</a:t>
            </a:r>
            <a:r>
              <a:rPr lang="en-US" altLang="en-US" sz="2600" dirty="0">
                <a:latin typeface="Calibri" panose="020F0502020204030204" pitchFamily="34" charset="0"/>
                <a:cs typeface="Arial" panose="020B0604020202020204" pitchFamily="34" charset="0"/>
              </a:rPr>
              <a:t> or </a:t>
            </a:r>
            <a:r>
              <a:rPr lang="en-US" altLang="en-US" sz="2600" dirty="0">
                <a:latin typeface="Courier New" panose="02070309020205020404" pitchFamily="49" charset="0"/>
                <a:cs typeface="Courier New" panose="02070309020205020404" pitchFamily="49" charset="0"/>
              </a:rPr>
              <a:t>LOW</a:t>
            </a:r>
            <a:r>
              <a:rPr lang="en-US" altLang="en-US" sz="2600" dirty="0">
                <a:latin typeface="Calibri" panose="020F0502020204030204" pitchFamily="34" charset="0"/>
                <a:cs typeface="Arial" panose="020B0604020202020204" pitchFamily="34" charset="0"/>
              </a:rPr>
              <a:t> from a pin</a:t>
            </a:r>
          </a:p>
          <a:p>
            <a:pPr lvl="1" eaLnBrk="1" hangingPunct="1">
              <a:lnSpc>
                <a:spcPct val="90000"/>
              </a:lnSpc>
              <a:spcBef>
                <a:spcPct val="0"/>
              </a:spcBef>
              <a:buFontTx/>
              <a:buNone/>
            </a:pPr>
            <a:endParaRPr lang="en-US" altLang="en-US" sz="900" dirty="0">
              <a:latin typeface="Calibri" panose="020F0502020204030204" pitchFamily="34" charset="0"/>
              <a:cs typeface="Arial" panose="020B0604020202020204" pitchFamily="34" charset="0"/>
            </a:endParaRPr>
          </a:p>
          <a:p>
            <a:pPr eaLnBrk="1" hangingPunct="1">
              <a:lnSpc>
                <a:spcPct val="90000"/>
              </a:lnSpc>
              <a:spcBef>
                <a:spcPct val="0"/>
              </a:spcBef>
              <a:buFontTx/>
              <a:buNone/>
            </a:pPr>
            <a:r>
              <a:rPr lang="en-US" altLang="en-US" sz="3000" dirty="0" err="1">
                <a:latin typeface="Courier New" panose="02070309020205020404" pitchFamily="49" charset="0"/>
                <a:cs typeface="Courier New" panose="02070309020205020404" pitchFamily="49" charset="0"/>
              </a:rPr>
              <a:t>digitalWrite</a:t>
            </a:r>
            <a:r>
              <a:rPr lang="en-US" altLang="en-US" sz="3000" dirty="0">
                <a:latin typeface="Courier New" panose="02070309020205020404" pitchFamily="49" charset="0"/>
                <a:cs typeface="Courier New" panose="02070309020205020404" pitchFamily="49" charset="0"/>
              </a:rPr>
              <a:t>(</a:t>
            </a:r>
            <a:r>
              <a:rPr lang="en-US" altLang="en-US" sz="3000" i="1" dirty="0">
                <a:latin typeface="Courier New" panose="02070309020205020404" pitchFamily="49" charset="0"/>
                <a:cs typeface="Courier New" panose="02070309020205020404" pitchFamily="49" charset="0"/>
              </a:rPr>
              <a:t>pin</a:t>
            </a:r>
            <a:r>
              <a:rPr lang="en-US" altLang="en-US" sz="3000" dirty="0">
                <a:latin typeface="Courier New" panose="02070309020205020404" pitchFamily="49" charset="0"/>
                <a:cs typeface="Courier New" panose="02070309020205020404" pitchFamily="49" charset="0"/>
              </a:rPr>
              <a:t>, </a:t>
            </a:r>
            <a:r>
              <a:rPr lang="en-US" altLang="en-US" sz="3000" i="1" dirty="0">
                <a:latin typeface="Courier New" panose="02070309020205020404" pitchFamily="49" charset="0"/>
                <a:cs typeface="Courier New" panose="02070309020205020404" pitchFamily="49" charset="0"/>
              </a:rPr>
              <a:t>value</a:t>
            </a:r>
            <a:r>
              <a:rPr lang="en-US" altLang="en-US" sz="3000" dirty="0">
                <a:latin typeface="Courier New" panose="02070309020205020404" pitchFamily="49" charset="0"/>
                <a:cs typeface="Courier New" panose="02070309020205020404" pitchFamily="49" charset="0"/>
              </a:rPr>
              <a:t>)</a:t>
            </a:r>
          </a:p>
          <a:p>
            <a:pPr lvl="1" eaLnBrk="1" hangingPunct="1">
              <a:lnSpc>
                <a:spcPct val="90000"/>
              </a:lnSpc>
              <a:spcBef>
                <a:spcPct val="0"/>
              </a:spcBef>
              <a:buFontTx/>
              <a:buNone/>
            </a:pPr>
            <a:r>
              <a:rPr lang="en-US" altLang="en-US" sz="2600" dirty="0">
                <a:latin typeface="Calibri" panose="020F0502020204030204" pitchFamily="34" charset="0"/>
                <a:cs typeface="Arial" panose="020B0604020202020204" pitchFamily="34" charset="0"/>
              </a:rPr>
              <a:t>Writes </a:t>
            </a:r>
            <a:r>
              <a:rPr lang="en-US" altLang="en-US" sz="2600" dirty="0">
                <a:latin typeface="Courier New" panose="02070309020205020404" pitchFamily="49" charset="0"/>
                <a:cs typeface="Courier New" panose="02070309020205020404" pitchFamily="49" charset="0"/>
              </a:rPr>
              <a:t>HIGH</a:t>
            </a:r>
            <a:r>
              <a:rPr lang="en-US" altLang="en-US" sz="2600" dirty="0">
                <a:latin typeface="Calibri" panose="020F0502020204030204" pitchFamily="34" charset="0"/>
                <a:cs typeface="Arial" panose="020B0604020202020204" pitchFamily="34" charset="0"/>
              </a:rPr>
              <a:t> or </a:t>
            </a:r>
            <a:r>
              <a:rPr lang="en-US" altLang="en-US" sz="2600" dirty="0">
                <a:latin typeface="Courier New" panose="02070309020205020404" pitchFamily="49" charset="0"/>
                <a:cs typeface="Courier New" panose="02070309020205020404" pitchFamily="49" charset="0"/>
              </a:rPr>
              <a:t>LOW</a:t>
            </a:r>
            <a:r>
              <a:rPr lang="en-US" altLang="en-US" sz="2600" dirty="0">
                <a:latin typeface="Calibri" panose="020F0502020204030204" pitchFamily="34" charset="0"/>
                <a:cs typeface="Arial" panose="020B0604020202020204" pitchFamily="34" charset="0"/>
              </a:rPr>
              <a:t> to a pin</a:t>
            </a:r>
          </a:p>
          <a:p>
            <a:pPr lvl="1" eaLnBrk="1" hangingPunct="1">
              <a:lnSpc>
                <a:spcPct val="90000"/>
              </a:lnSpc>
              <a:spcBef>
                <a:spcPct val="0"/>
              </a:spcBef>
              <a:buFontTx/>
              <a:buNone/>
            </a:pPr>
            <a:endParaRPr lang="en-US" altLang="en-US" sz="900" dirty="0">
              <a:latin typeface="Calibri" panose="020F0502020204030204" pitchFamily="34" charset="0"/>
              <a:cs typeface="Arial" panose="020B0604020202020204" pitchFamily="34" charset="0"/>
            </a:endParaRPr>
          </a:p>
          <a:p>
            <a:pPr eaLnBrk="1" hangingPunct="1">
              <a:lnSpc>
                <a:spcPct val="90000"/>
              </a:lnSpc>
              <a:spcBef>
                <a:spcPct val="0"/>
              </a:spcBef>
              <a:buFontTx/>
              <a:buNone/>
            </a:pPr>
            <a:r>
              <a:rPr lang="en-US" altLang="en-US" sz="3000" dirty="0">
                <a:latin typeface="Calibri" panose="020F0502020204030204" pitchFamily="34" charset="0"/>
                <a:cs typeface="Arial" panose="020B0604020202020204" pitchFamily="34" charset="0"/>
              </a:rPr>
              <a:t>Electronic stuff </a:t>
            </a:r>
          </a:p>
          <a:p>
            <a:pPr lvl="1" eaLnBrk="1" hangingPunct="1">
              <a:lnSpc>
                <a:spcPct val="90000"/>
              </a:lnSpc>
              <a:spcBef>
                <a:spcPct val="0"/>
              </a:spcBef>
              <a:buFontTx/>
              <a:buNone/>
            </a:pPr>
            <a:r>
              <a:rPr lang="en-US" altLang="en-US" sz="2600" dirty="0">
                <a:latin typeface="Calibri" panose="020F0502020204030204" pitchFamily="34" charset="0"/>
                <a:cs typeface="Arial" panose="020B0604020202020204" pitchFamily="34" charset="0"/>
              </a:rPr>
              <a:t>Output pins can provide 40 mA of current</a:t>
            </a:r>
          </a:p>
          <a:p>
            <a:pPr lvl="1" eaLnBrk="1" hangingPunct="1">
              <a:lnSpc>
                <a:spcPct val="90000"/>
              </a:lnSpc>
              <a:spcBef>
                <a:spcPct val="0"/>
              </a:spcBef>
              <a:buFontTx/>
              <a:buNone/>
            </a:pPr>
            <a:r>
              <a:rPr lang="en-US" altLang="en-US" sz="2600" dirty="0">
                <a:latin typeface="Calibri" panose="020F0502020204030204" pitchFamily="34" charset="0"/>
                <a:cs typeface="Arial" panose="020B0604020202020204" pitchFamily="34" charset="0"/>
              </a:rPr>
              <a:t>Writing </a:t>
            </a:r>
            <a:r>
              <a:rPr lang="en-US" altLang="en-US" sz="2600" dirty="0">
                <a:latin typeface="Courier New" panose="02070309020205020404" pitchFamily="49" charset="0"/>
                <a:cs typeface="Courier New" panose="02070309020205020404" pitchFamily="49" charset="0"/>
              </a:rPr>
              <a:t>HIGH</a:t>
            </a:r>
            <a:r>
              <a:rPr lang="en-US" altLang="en-US" sz="2600" dirty="0">
                <a:latin typeface="Calibri" panose="020F0502020204030204" pitchFamily="34" charset="0"/>
                <a:cs typeface="Arial" panose="020B0604020202020204" pitchFamily="34" charset="0"/>
              </a:rPr>
              <a:t> to an input pin installs a 20K</a:t>
            </a:r>
            <a:r>
              <a:rPr lang="el-GR" altLang="en-US" sz="2600" dirty="0">
                <a:cs typeface="Arial" panose="020B0604020202020204" pitchFamily="34" charset="0"/>
              </a:rPr>
              <a:t>Ω</a:t>
            </a:r>
            <a:r>
              <a:rPr lang="en-US" altLang="en-US" sz="2600" dirty="0">
                <a:latin typeface="Calibri" panose="020F0502020204030204" pitchFamily="34" charset="0"/>
                <a:cs typeface="Arial" panose="020B0604020202020204" pitchFamily="34" charset="0"/>
              </a:rPr>
              <a:t> pullup</a:t>
            </a:r>
          </a:p>
          <a:p>
            <a:pPr eaLnBrk="1" hangingPunct="1">
              <a:spcBef>
                <a:spcPct val="0"/>
              </a:spcBef>
              <a:buFontTx/>
              <a:buNone/>
            </a:pPr>
            <a:endParaRPr lang="en-US" altLang="en-US" sz="1800" dirty="0">
              <a:latin typeface="Calibri" panose="020F050202020403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65D3-28B3-B3E2-4197-65DCFFEF0C62}"/>
              </a:ext>
            </a:extLst>
          </p:cNvPr>
          <p:cNvSpPr>
            <a:spLocks noGrp="1"/>
          </p:cNvSpPr>
          <p:nvPr>
            <p:ph type="ctrTitle"/>
          </p:nvPr>
        </p:nvSpPr>
        <p:spPr/>
        <p:txBody>
          <a:bodyPr>
            <a:normAutofit/>
          </a:bodyPr>
          <a:lstStyle/>
          <a:p>
            <a:r>
              <a:rPr lang="en-IN" sz="4000" dirty="0"/>
              <a:t>IOT Introduction and Boards</a:t>
            </a:r>
          </a:p>
        </p:txBody>
      </p:sp>
      <p:sp>
        <p:nvSpPr>
          <p:cNvPr id="3" name="Subtitle 2">
            <a:extLst>
              <a:ext uri="{FF2B5EF4-FFF2-40B4-BE49-F238E27FC236}">
                <a16:creationId xmlns:a16="http://schemas.microsoft.com/office/drawing/2014/main" id="{B22EB7ED-B906-9B30-39CA-5E08FCE9445C}"/>
              </a:ext>
            </a:extLst>
          </p:cNvPr>
          <p:cNvSpPr>
            <a:spLocks noGrp="1"/>
          </p:cNvSpPr>
          <p:nvPr>
            <p:ph type="subTitle" idx="1"/>
          </p:nvPr>
        </p:nvSpPr>
        <p:spPr/>
        <p:txBody>
          <a:bodyPr/>
          <a:lstStyle/>
          <a:p>
            <a:r>
              <a:rPr lang="en-IN" dirty="0"/>
              <a:t>CVSN REDDY</a:t>
            </a:r>
          </a:p>
          <a:p>
            <a:r>
              <a:rPr lang="en-IN" dirty="0"/>
              <a:t>RV University</a:t>
            </a:r>
          </a:p>
        </p:txBody>
      </p:sp>
    </p:spTree>
    <p:extLst>
      <p:ext uri="{BB962C8B-B14F-4D97-AF65-F5344CB8AC3E}">
        <p14:creationId xmlns:p14="http://schemas.microsoft.com/office/powerpoint/2010/main" val="3790754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AE9C-BEE7-20B5-D0C9-B68819E6450A}"/>
              </a:ext>
            </a:extLst>
          </p:cNvPr>
          <p:cNvSpPr>
            <a:spLocks noGrp="1"/>
          </p:cNvSpPr>
          <p:nvPr>
            <p:ph type="title"/>
          </p:nvPr>
        </p:nvSpPr>
        <p:spPr/>
        <p:txBody>
          <a:bodyPr/>
          <a:lstStyle/>
          <a:p>
            <a:r>
              <a:rPr lang="en-IN" dirty="0"/>
              <a:t>Analog IO</a:t>
            </a:r>
          </a:p>
        </p:txBody>
      </p:sp>
      <p:sp>
        <p:nvSpPr>
          <p:cNvPr id="3" name="Content Placeholder 2">
            <a:extLst>
              <a:ext uri="{FF2B5EF4-FFF2-40B4-BE49-F238E27FC236}">
                <a16:creationId xmlns:a16="http://schemas.microsoft.com/office/drawing/2014/main" id="{EEAF0DAD-AABE-49FB-1D12-6967F0882624}"/>
              </a:ext>
            </a:extLst>
          </p:cNvPr>
          <p:cNvSpPr>
            <a:spLocks noGrp="1"/>
          </p:cNvSpPr>
          <p:nvPr>
            <p:ph idx="1"/>
          </p:nvPr>
        </p:nvSpPr>
        <p:spPr/>
        <p:txBody>
          <a:bodyPr>
            <a:normAutofit/>
          </a:bodyPr>
          <a:lstStyle/>
          <a:p>
            <a:pPr marL="342900" indent="-342900">
              <a:lnSpc>
                <a:spcPct val="107000"/>
              </a:lnSpc>
              <a:spcAft>
                <a:spcPts val="800"/>
              </a:spcAft>
              <a:buSzPts val="1000"/>
              <a:buFont typeface="Wingdings" panose="05000000000000000000" pitchFamily="2" charset="2"/>
              <a:buChar char=""/>
              <a:tabLst>
                <a:tab pos="457200" algn="l"/>
              </a:tabLst>
            </a:pPr>
            <a:r>
              <a:rPr lang="en-IN" sz="1800" kern="0" spc="-15" dirty="0" err="1">
                <a:solidFill>
                  <a:srgbClr val="1D201F"/>
                </a:solidFill>
                <a:latin typeface="Consolas" panose="020B0609020204030204" pitchFamily="49" charset="0"/>
                <a:ea typeface="Times New Roman" panose="02020603050405020304" pitchFamily="18" charset="0"/>
                <a:cs typeface="Courier New" panose="02070309020205020404" pitchFamily="49" charset="0"/>
              </a:rPr>
              <a:t>analogRead</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reads the value from an </a:t>
            </a:r>
            <a:r>
              <a:rPr lang="en-IN" sz="1800" kern="0" spc="-15" dirty="0" err="1">
                <a:solidFill>
                  <a:srgbClr val="1D201F"/>
                </a:solidFill>
                <a:latin typeface="Segoe UI" panose="020B0502040204020203" pitchFamily="34" charset="0"/>
                <a:ea typeface="Times New Roman" panose="02020603050405020304" pitchFamily="18" charset="0"/>
                <a:cs typeface="Times New Roman" panose="02020603050405020304" pitchFamily="18" charset="0"/>
              </a:rPr>
              <a:t>analog</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pin.</a:t>
            </a:r>
            <a:endParaRPr lang="en-IN" sz="1800" kern="100" dirty="0">
              <a:solidFill>
                <a:srgbClr val="1D201F"/>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Wingdings" panose="05000000000000000000" pitchFamily="2" charset="2"/>
              <a:buChar char=""/>
              <a:tabLst>
                <a:tab pos="457200" algn="l"/>
              </a:tabLst>
            </a:pPr>
            <a:r>
              <a:rPr lang="en-IN" sz="1800" kern="0" spc="-15" dirty="0" err="1">
                <a:solidFill>
                  <a:srgbClr val="1D201F"/>
                </a:solidFill>
                <a:latin typeface="Consolas" panose="020B0609020204030204" pitchFamily="49" charset="0"/>
                <a:ea typeface="Times New Roman" panose="02020603050405020304" pitchFamily="18" charset="0"/>
                <a:cs typeface="Courier New" panose="02070309020205020404" pitchFamily="49" charset="0"/>
              </a:rPr>
              <a:t>analogWrite</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writes an </a:t>
            </a:r>
            <a:r>
              <a:rPr lang="en-IN" sz="1800" kern="0" spc="-15" dirty="0" err="1">
                <a:solidFill>
                  <a:srgbClr val="1D201F"/>
                </a:solidFill>
                <a:latin typeface="Segoe UI" panose="020B0502040204020203" pitchFamily="34" charset="0"/>
                <a:ea typeface="Times New Roman" panose="02020603050405020304" pitchFamily="18" charset="0"/>
                <a:cs typeface="Times New Roman" panose="02020603050405020304" pitchFamily="18" charset="0"/>
              </a:rPr>
              <a:t>analog</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value to a pin</a:t>
            </a:r>
            <a:endParaRPr lang="en-IN" sz="1800" kern="100" dirty="0">
              <a:solidFill>
                <a:srgbClr val="1D201F"/>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E55ECFE-0C99-4133-638A-BAFFFBA84C23}"/>
              </a:ext>
            </a:extLst>
          </p:cNvPr>
          <p:cNvSpPr>
            <a:spLocks noGrp="1"/>
          </p:cNvSpPr>
          <p:nvPr>
            <p:ph type="sldNum" sz="quarter" idx="12"/>
          </p:nvPr>
        </p:nvSpPr>
        <p:spPr/>
        <p:txBody>
          <a:bodyPr/>
          <a:lstStyle/>
          <a:p>
            <a:fld id="{7933DF99-38B8-4278-ABAE-40A957E9C799}" type="slidenum">
              <a:rPr lang="en-IN" smtClean="0"/>
              <a:pPr/>
              <a:t>30</a:t>
            </a:fld>
            <a:endParaRPr lang="en-IN"/>
          </a:p>
        </p:txBody>
      </p:sp>
    </p:spTree>
    <p:extLst>
      <p:ext uri="{BB962C8B-B14F-4D97-AF65-F5344CB8AC3E}">
        <p14:creationId xmlns:p14="http://schemas.microsoft.com/office/powerpoint/2010/main" val="1278290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5362AD2-6BC3-1352-D2C5-C8700B136391}"/>
              </a:ext>
            </a:extLst>
          </p:cNvPr>
          <p:cNvSpPr>
            <a:spLocks noGrp="1" noChangeArrowheads="1"/>
          </p:cNvSpPr>
          <p:nvPr>
            <p:ph type="title"/>
          </p:nvPr>
        </p:nvSpPr>
        <p:spPr>
          <a:xfrm>
            <a:off x="1981200" y="152400"/>
            <a:ext cx="8458200" cy="914400"/>
          </a:xfrm>
        </p:spPr>
        <p:txBody>
          <a:bodyPr/>
          <a:lstStyle/>
          <a:p>
            <a:pPr eaLnBrk="1" hangingPunct="1"/>
            <a:r>
              <a:rPr lang="en-US" altLang="en-US" b="1">
                <a:solidFill>
                  <a:srgbClr val="FF0000"/>
                </a:solidFill>
              </a:rPr>
              <a:t>Topic 4</a:t>
            </a:r>
            <a:r>
              <a:rPr lang="en-US" altLang="en-US" b="1"/>
              <a:t>: Serial Communication</a:t>
            </a:r>
            <a:endParaRPr lang="en-US" altLang="en-US"/>
          </a:p>
        </p:txBody>
      </p:sp>
      <p:pic>
        <p:nvPicPr>
          <p:cNvPr id="25603" name="Picture 4" descr="http://www.ladyada.net/images/arduino/serialdata.gif">
            <a:extLst>
              <a:ext uri="{FF2B5EF4-FFF2-40B4-BE49-F238E27FC236}">
                <a16:creationId xmlns:a16="http://schemas.microsoft.com/office/drawing/2014/main" id="{B24B33FF-73EE-2F02-83AE-E75E07CC7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600200"/>
            <a:ext cx="8615363"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Box 1">
            <a:extLst>
              <a:ext uri="{FF2B5EF4-FFF2-40B4-BE49-F238E27FC236}">
                <a16:creationId xmlns:a16="http://schemas.microsoft.com/office/drawing/2014/main" id="{CCEB4E4F-17EB-941E-8E97-1DB86ABBE5D2}"/>
              </a:ext>
            </a:extLst>
          </p:cNvPr>
          <p:cNvSpPr txBox="1">
            <a:spLocks noChangeArrowheads="1"/>
          </p:cNvSpPr>
          <p:nvPr/>
        </p:nvSpPr>
        <p:spPr bwMode="auto">
          <a:xfrm>
            <a:off x="2514601" y="6183314"/>
            <a:ext cx="6507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Image from http://www.ladyada.net/learn/arduino/lesson4.html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B2AE3860-982D-7C53-C15A-1AF52AE25E5E}"/>
              </a:ext>
            </a:extLst>
          </p:cNvPr>
          <p:cNvSpPr>
            <a:spLocks noGrp="1" noChangeArrowheads="1"/>
          </p:cNvSpPr>
          <p:nvPr>
            <p:ph type="title"/>
          </p:nvPr>
        </p:nvSpPr>
        <p:spPr>
          <a:xfrm>
            <a:off x="1981200" y="76200"/>
            <a:ext cx="8229600" cy="739588"/>
          </a:xfrm>
        </p:spPr>
        <p:txBody>
          <a:bodyPr/>
          <a:lstStyle/>
          <a:p>
            <a:pPr eaLnBrk="1" hangingPunct="1"/>
            <a:r>
              <a:rPr lang="en-US" altLang="en-US" dirty="0"/>
              <a:t>Serial Commands</a:t>
            </a:r>
          </a:p>
        </p:txBody>
      </p:sp>
      <p:sp>
        <p:nvSpPr>
          <p:cNvPr id="4" name="TextBox 3">
            <a:extLst>
              <a:ext uri="{FF2B5EF4-FFF2-40B4-BE49-F238E27FC236}">
                <a16:creationId xmlns:a16="http://schemas.microsoft.com/office/drawing/2014/main" id="{9EAD5AA9-55B2-27AB-51E3-112FC74A07A3}"/>
              </a:ext>
            </a:extLst>
          </p:cNvPr>
          <p:cNvSpPr txBox="1"/>
          <p:nvPr/>
        </p:nvSpPr>
        <p:spPr>
          <a:xfrm>
            <a:off x="2667001" y="1295400"/>
            <a:ext cx="6824663" cy="4032250"/>
          </a:xfrm>
          <a:prstGeom prst="rect">
            <a:avLst/>
          </a:prstGeom>
          <a:noFill/>
        </p:spPr>
        <p:txBody>
          <a:bodyPr>
            <a:spAutoFit/>
          </a:bodyPr>
          <a:lstStyle/>
          <a:p>
            <a:pPr marL="457200" indent="-457200">
              <a:buFont typeface="Arial" pitchFamily="34" charset="0"/>
              <a:buChar char="•"/>
              <a:defRPr/>
            </a:pPr>
            <a:r>
              <a:rPr lang="en-US" sz="3200" dirty="0" err="1">
                <a:latin typeface="Arial" charset="0"/>
              </a:rPr>
              <a:t>Serial.begin</a:t>
            </a:r>
            <a:r>
              <a:rPr lang="en-US" sz="3200" dirty="0">
                <a:latin typeface="Arial" charset="0"/>
              </a:rPr>
              <a:t>() </a:t>
            </a:r>
          </a:p>
          <a:p>
            <a:pPr eaLnBrk="1" hangingPunct="1">
              <a:defRPr/>
            </a:pPr>
            <a:r>
              <a:rPr lang="en-US" sz="3200" dirty="0">
                <a:latin typeface="Arial" charset="0"/>
              </a:rPr>
              <a:t>     - e.g., </a:t>
            </a:r>
            <a:r>
              <a:rPr lang="en-US" sz="3200" dirty="0" err="1">
                <a:latin typeface="Arial" charset="0"/>
              </a:rPr>
              <a:t>Serial.begin</a:t>
            </a:r>
            <a:r>
              <a:rPr lang="en-US" sz="3200" dirty="0">
                <a:latin typeface="Arial" charset="0"/>
              </a:rPr>
              <a:t>(9600)</a:t>
            </a:r>
          </a:p>
          <a:p>
            <a:pPr marL="457200" indent="-457200">
              <a:buFont typeface="Arial" pitchFamily="34" charset="0"/>
              <a:buChar char="•"/>
              <a:defRPr/>
            </a:pPr>
            <a:r>
              <a:rPr lang="en-US" sz="3200" dirty="0" err="1">
                <a:latin typeface="Arial" charset="0"/>
              </a:rPr>
              <a:t>Serial.print</a:t>
            </a:r>
            <a:r>
              <a:rPr lang="en-US" sz="3200" dirty="0">
                <a:latin typeface="Arial" charset="0"/>
              </a:rPr>
              <a:t>() or </a:t>
            </a:r>
            <a:r>
              <a:rPr lang="en-US" sz="3200" dirty="0" err="1">
                <a:latin typeface="Arial" charset="0"/>
              </a:rPr>
              <a:t>Serial.println</a:t>
            </a:r>
            <a:r>
              <a:rPr lang="en-US" sz="3200" dirty="0">
                <a:latin typeface="Arial" charset="0"/>
              </a:rPr>
              <a:t>()</a:t>
            </a:r>
          </a:p>
          <a:p>
            <a:pPr eaLnBrk="1" hangingPunct="1">
              <a:defRPr/>
            </a:pPr>
            <a:r>
              <a:rPr lang="en-US" sz="3200" dirty="0">
                <a:latin typeface="Arial" charset="0"/>
              </a:rPr>
              <a:t>     - e.g., </a:t>
            </a:r>
            <a:r>
              <a:rPr lang="en-US" sz="3200" dirty="0" err="1">
                <a:latin typeface="Arial" charset="0"/>
              </a:rPr>
              <a:t>Serial.print</a:t>
            </a:r>
            <a:r>
              <a:rPr lang="en-US" sz="3200" dirty="0">
                <a:latin typeface="Arial" charset="0"/>
              </a:rPr>
              <a:t>(value)</a:t>
            </a:r>
          </a:p>
          <a:p>
            <a:pPr marL="457200" indent="-457200">
              <a:buFont typeface="Arial" pitchFamily="34" charset="0"/>
              <a:buChar char="•"/>
              <a:defRPr/>
            </a:pPr>
            <a:r>
              <a:rPr lang="en-US" sz="3200" dirty="0" err="1">
                <a:latin typeface="Arial" charset="0"/>
              </a:rPr>
              <a:t>Serial.read</a:t>
            </a:r>
            <a:r>
              <a:rPr lang="en-US" sz="3200" dirty="0">
                <a:latin typeface="Arial" charset="0"/>
              </a:rPr>
              <a:t>()</a:t>
            </a:r>
          </a:p>
          <a:p>
            <a:pPr marL="457200" indent="-457200">
              <a:buFont typeface="Arial" pitchFamily="34" charset="0"/>
              <a:buChar char="•"/>
              <a:defRPr/>
            </a:pPr>
            <a:r>
              <a:rPr lang="en-US" sz="3200" dirty="0" err="1">
                <a:latin typeface="Arial" charset="0"/>
              </a:rPr>
              <a:t>Serial.available</a:t>
            </a:r>
            <a:r>
              <a:rPr lang="en-US" sz="3200" dirty="0">
                <a:latin typeface="Arial" charset="0"/>
              </a:rPr>
              <a:t>()</a:t>
            </a:r>
          </a:p>
          <a:p>
            <a:pPr marL="457200" indent="-457200">
              <a:buFont typeface="Arial" pitchFamily="34" charset="0"/>
              <a:buChar char="•"/>
              <a:defRPr/>
            </a:pPr>
            <a:r>
              <a:rPr lang="en-US" sz="3200" dirty="0" err="1">
                <a:latin typeface="Arial" charset="0"/>
              </a:rPr>
              <a:t>Serial.write</a:t>
            </a:r>
            <a:r>
              <a:rPr lang="en-US" sz="3200" dirty="0">
                <a:latin typeface="Arial" charset="0"/>
              </a:rPr>
              <a:t>()</a:t>
            </a:r>
          </a:p>
          <a:p>
            <a:pPr marL="457200" indent="-457200">
              <a:buFont typeface="Arial" pitchFamily="34" charset="0"/>
              <a:buChar char="•"/>
              <a:defRPr/>
            </a:pPr>
            <a:r>
              <a:rPr lang="en-US" sz="3200" dirty="0" err="1">
                <a:latin typeface="Arial" charset="0"/>
              </a:rPr>
              <a:t>Serial.parseInt</a:t>
            </a:r>
            <a:r>
              <a:rPr lang="en-US" sz="3200" dirty="0">
                <a:latin typeface="Arial"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390E-0093-CF4E-1FBF-B5FDF17597E3}"/>
              </a:ext>
            </a:extLst>
          </p:cNvPr>
          <p:cNvSpPr>
            <a:spLocks noGrp="1"/>
          </p:cNvSpPr>
          <p:nvPr>
            <p:ph type="title"/>
          </p:nvPr>
        </p:nvSpPr>
        <p:spPr/>
        <p:txBody>
          <a:bodyPr/>
          <a:lstStyle/>
          <a:p>
            <a:r>
              <a:rPr lang="en-IN" dirty="0"/>
              <a:t>Digital IO</a:t>
            </a:r>
          </a:p>
        </p:txBody>
      </p:sp>
      <p:sp>
        <p:nvSpPr>
          <p:cNvPr id="3" name="Content Placeholder 2">
            <a:extLst>
              <a:ext uri="{FF2B5EF4-FFF2-40B4-BE49-F238E27FC236}">
                <a16:creationId xmlns:a16="http://schemas.microsoft.com/office/drawing/2014/main" id="{B255EBCA-A2C7-7315-D2D5-8C76FCCD8F2C}"/>
              </a:ext>
            </a:extLst>
          </p:cNvPr>
          <p:cNvSpPr>
            <a:spLocks noGrp="1"/>
          </p:cNvSpPr>
          <p:nvPr>
            <p:ph idx="1"/>
          </p:nvPr>
        </p:nvSpPr>
        <p:spPr/>
        <p:txBody>
          <a:bodyPr>
            <a:normAutofit fontScale="47500" lnSpcReduction="20000"/>
          </a:bodyPr>
          <a:lstStyle/>
          <a:p>
            <a:pPr marL="342900" indent="-342900">
              <a:lnSpc>
                <a:spcPct val="107000"/>
              </a:lnSpc>
              <a:spcAft>
                <a:spcPts val="800"/>
              </a:spcAft>
              <a:buSzPts val="1000"/>
              <a:buFont typeface="Wingdings" panose="05000000000000000000" pitchFamily="2" charset="2"/>
              <a:buChar char=""/>
              <a:tabLst>
                <a:tab pos="457200" algn="l"/>
              </a:tabLst>
            </a:pPr>
            <a:r>
              <a:rPr lang="en-IN" sz="1800" kern="0" spc="-15" dirty="0" err="1">
                <a:solidFill>
                  <a:srgbClr val="1D201F"/>
                </a:solidFill>
                <a:latin typeface="Consolas" panose="020B0609020204030204" pitchFamily="49" charset="0"/>
                <a:ea typeface="Times New Roman" panose="02020603050405020304" pitchFamily="18" charset="0"/>
                <a:cs typeface="Courier New" panose="02070309020205020404" pitchFamily="49" charset="0"/>
              </a:rPr>
              <a:t>digitalRead</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reads the value from a digital pin. Accepts a pin number as a parameter, and returns the </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HIGH</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or </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LOW</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constant.</a:t>
            </a:r>
            <a:endParaRPr lang="en-IN" sz="1800" kern="100" dirty="0">
              <a:solidFill>
                <a:srgbClr val="1D201F"/>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Wingdings" panose="05000000000000000000" pitchFamily="2" charset="2"/>
              <a:buChar char=""/>
              <a:tabLst>
                <a:tab pos="457200" algn="l"/>
              </a:tabLst>
            </a:pPr>
            <a:r>
              <a:rPr lang="en-IN" sz="1800" kern="0" spc="-15" dirty="0" err="1">
                <a:solidFill>
                  <a:srgbClr val="1D201F"/>
                </a:solidFill>
                <a:latin typeface="Consolas" panose="020B0609020204030204" pitchFamily="49" charset="0"/>
                <a:ea typeface="Times New Roman" panose="02020603050405020304" pitchFamily="18" charset="0"/>
                <a:cs typeface="Courier New" panose="02070309020205020404" pitchFamily="49" charset="0"/>
              </a:rPr>
              <a:t>digitalWrite</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writes a </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HIGH</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or </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LOW</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value to a digital output pin. You pass the pin number and </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HIGH</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or </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LOW</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as parameters.</a:t>
            </a:r>
            <a:endParaRPr lang="en-IN" sz="1800" kern="100" dirty="0">
              <a:solidFill>
                <a:srgbClr val="1D201F"/>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Wingdings" panose="05000000000000000000" pitchFamily="2" charset="2"/>
              <a:buChar char=""/>
              <a:tabLst>
                <a:tab pos="457200" algn="l"/>
              </a:tabLst>
            </a:pPr>
            <a:r>
              <a:rPr lang="en-IN" sz="1800" kern="0" spc="-15" dirty="0" err="1">
                <a:solidFill>
                  <a:srgbClr val="1D201F"/>
                </a:solidFill>
                <a:latin typeface="Consolas" panose="020B0609020204030204" pitchFamily="49" charset="0"/>
                <a:ea typeface="Times New Roman" panose="02020603050405020304" pitchFamily="18" charset="0"/>
                <a:cs typeface="Courier New" panose="02070309020205020404" pitchFamily="49" charset="0"/>
              </a:rPr>
              <a:t>pinMode</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sets a pin to be an input, or an output. You pass the pin number and the </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INPUT</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or </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OUTPUT</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value as parameters.</a:t>
            </a:r>
            <a:endParaRPr lang="en-IN" sz="1800" kern="100" dirty="0">
              <a:solidFill>
                <a:srgbClr val="1D201F"/>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Wingdings" panose="05000000000000000000" pitchFamily="2" charset="2"/>
              <a:buChar char=""/>
              <a:tabLst>
                <a:tab pos="457200" algn="l"/>
              </a:tabLst>
            </a:pPr>
            <a:r>
              <a:rPr lang="en-IN" sz="1800" kern="0" spc="-15" dirty="0" err="1">
                <a:solidFill>
                  <a:srgbClr val="1D201F"/>
                </a:solidFill>
                <a:latin typeface="Consolas" panose="020B0609020204030204" pitchFamily="49" charset="0"/>
                <a:ea typeface="Times New Roman" panose="02020603050405020304" pitchFamily="18" charset="0"/>
                <a:cs typeface="Courier New" panose="02070309020205020404" pitchFamily="49" charset="0"/>
              </a:rPr>
              <a:t>pulseIn</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reads a digital pulse from </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LOW</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to </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HIGH</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and then to </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LOW</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again, or from </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HIGH</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to </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LOW</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and to </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HIGH</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again on a pin. The program will block until the pulse is detected. You specify the pin number and the kind of pulse you want to detect (LHL or HLH). You can specify an optional timeout to stop waiting for that pulse.</a:t>
            </a:r>
            <a:endParaRPr lang="en-IN" sz="1800" kern="100" dirty="0">
              <a:solidFill>
                <a:srgbClr val="1D201F"/>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Wingdings" panose="05000000000000000000" pitchFamily="2" charset="2"/>
              <a:buChar char=""/>
              <a:tabLst>
                <a:tab pos="457200" algn="l"/>
              </a:tabLst>
            </a:pPr>
            <a:r>
              <a:rPr lang="en-IN" sz="1800" kern="0" spc="-15" dirty="0" err="1">
                <a:solidFill>
                  <a:srgbClr val="1D201F"/>
                </a:solidFill>
                <a:latin typeface="Consolas" panose="020B0609020204030204" pitchFamily="49" charset="0"/>
                <a:ea typeface="Times New Roman" panose="02020603050405020304" pitchFamily="18" charset="0"/>
                <a:cs typeface="Courier New" panose="02070309020205020404" pitchFamily="49" charset="0"/>
              </a:rPr>
              <a:t>pulseInLong</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is same as </a:t>
            </a:r>
            <a:r>
              <a:rPr lang="en-IN" sz="1800" kern="0" spc="-15" dirty="0" err="1">
                <a:solidFill>
                  <a:srgbClr val="1D201F"/>
                </a:solidFill>
                <a:latin typeface="Consolas" panose="020B0609020204030204" pitchFamily="49" charset="0"/>
                <a:ea typeface="Times New Roman" panose="02020603050405020304" pitchFamily="18" charset="0"/>
                <a:cs typeface="Courier New" panose="02070309020205020404" pitchFamily="49" charset="0"/>
              </a:rPr>
              <a:t>pulseIn</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except it is implemented differently and it can’t be used if interrupts are turned off. Interrupts are commonly turned off to get a more accurate result.</a:t>
            </a:r>
            <a:endParaRPr lang="en-IN" sz="1800" kern="100" dirty="0">
              <a:solidFill>
                <a:srgbClr val="1D201F"/>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Wingdings" panose="05000000000000000000" pitchFamily="2" charset="2"/>
              <a:buChar char=""/>
              <a:tabLst>
                <a:tab pos="457200" algn="l"/>
              </a:tabLst>
            </a:pPr>
            <a:r>
              <a:rPr lang="en-IN" sz="1800" kern="0" spc="-15" dirty="0" err="1">
                <a:solidFill>
                  <a:srgbClr val="1D201F"/>
                </a:solidFill>
                <a:latin typeface="Consolas" panose="020B0609020204030204" pitchFamily="49" charset="0"/>
                <a:ea typeface="Times New Roman" panose="02020603050405020304" pitchFamily="18" charset="0"/>
                <a:cs typeface="Courier New" panose="02070309020205020404" pitchFamily="49" charset="0"/>
              </a:rPr>
              <a:t>shiftIn</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reads a byte of data one bit at a time from a pin.</a:t>
            </a:r>
            <a:endParaRPr lang="en-IN" sz="1800" kern="100" dirty="0">
              <a:solidFill>
                <a:srgbClr val="1D201F"/>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Wingdings" panose="05000000000000000000" pitchFamily="2" charset="2"/>
              <a:buChar char=""/>
              <a:tabLst>
                <a:tab pos="457200" algn="l"/>
              </a:tabLst>
            </a:pPr>
            <a:r>
              <a:rPr lang="en-IN" sz="1800" kern="0" spc="-15" dirty="0" err="1">
                <a:solidFill>
                  <a:srgbClr val="1D201F"/>
                </a:solidFill>
                <a:latin typeface="Consolas" panose="020B0609020204030204" pitchFamily="49" charset="0"/>
                <a:ea typeface="Times New Roman" panose="02020603050405020304" pitchFamily="18" charset="0"/>
                <a:cs typeface="Courier New" panose="02070309020205020404" pitchFamily="49" charset="0"/>
              </a:rPr>
              <a:t>shiftOut</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writes a byte of data one bit at a time to a pin.</a:t>
            </a:r>
            <a:endParaRPr lang="en-IN" sz="1800" kern="100" dirty="0">
              <a:solidFill>
                <a:srgbClr val="1D201F"/>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Wingdings" panose="05000000000000000000" pitchFamily="2" charset="2"/>
              <a:buChar char=""/>
              <a:tabLst>
                <a:tab pos="457200" algn="l"/>
              </a:tabLst>
            </a:pP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tone()</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sends a square wave on a pin, used for buzzers/speakers to play tones. You can specify the pin, and the frequency. It works on both digital and </a:t>
            </a:r>
            <a:r>
              <a:rPr lang="en-IN" sz="1800" kern="0" spc="-15" dirty="0" err="1">
                <a:solidFill>
                  <a:srgbClr val="1D201F"/>
                </a:solidFill>
                <a:latin typeface="Segoe UI" panose="020B0502040204020203" pitchFamily="34" charset="0"/>
                <a:ea typeface="Times New Roman" panose="02020603050405020304" pitchFamily="18" charset="0"/>
                <a:cs typeface="Times New Roman" panose="02020603050405020304" pitchFamily="18" charset="0"/>
              </a:rPr>
              <a:t>analog</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pins.</a:t>
            </a:r>
            <a:endParaRPr lang="en-IN" sz="1800" kern="100" dirty="0">
              <a:solidFill>
                <a:srgbClr val="1D201F"/>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Wingdings" panose="05000000000000000000" pitchFamily="2" charset="2"/>
              <a:buChar char=""/>
              <a:tabLst>
                <a:tab pos="457200" algn="l"/>
              </a:tabLst>
            </a:pPr>
            <a:r>
              <a:rPr lang="en-IN" sz="1800" kern="0" spc="-15" dirty="0" err="1">
                <a:solidFill>
                  <a:srgbClr val="1D201F"/>
                </a:solidFill>
                <a:latin typeface="Consolas" panose="020B0609020204030204" pitchFamily="49" charset="0"/>
                <a:ea typeface="Times New Roman" panose="02020603050405020304" pitchFamily="18" charset="0"/>
                <a:cs typeface="Courier New" panose="02070309020205020404" pitchFamily="49" charset="0"/>
              </a:rPr>
              <a:t>noTone</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stops the </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tone()</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generated wave on a pin.</a:t>
            </a:r>
            <a:endParaRPr lang="en-IN" sz="1800" kern="100" dirty="0">
              <a:solidFill>
                <a:srgbClr val="1D201F"/>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D94D1109-4854-6A13-5178-E7D7D7382657}"/>
              </a:ext>
            </a:extLst>
          </p:cNvPr>
          <p:cNvSpPr>
            <a:spLocks noGrp="1"/>
          </p:cNvSpPr>
          <p:nvPr>
            <p:ph type="sldNum" sz="quarter" idx="12"/>
          </p:nvPr>
        </p:nvSpPr>
        <p:spPr/>
        <p:txBody>
          <a:bodyPr/>
          <a:lstStyle/>
          <a:p>
            <a:fld id="{7933DF99-38B8-4278-ABAE-40A957E9C799}" type="slidenum">
              <a:rPr lang="en-IN" smtClean="0"/>
              <a:pPr/>
              <a:t>33</a:t>
            </a:fld>
            <a:endParaRPr lang="en-IN"/>
          </a:p>
        </p:txBody>
      </p:sp>
    </p:spTree>
    <p:extLst>
      <p:ext uri="{BB962C8B-B14F-4D97-AF65-F5344CB8AC3E}">
        <p14:creationId xmlns:p14="http://schemas.microsoft.com/office/powerpoint/2010/main" val="1958987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6133-B4B2-6A1B-329B-621698387AF1}"/>
              </a:ext>
            </a:extLst>
          </p:cNvPr>
          <p:cNvSpPr>
            <a:spLocks noGrp="1"/>
          </p:cNvSpPr>
          <p:nvPr>
            <p:ph type="title"/>
          </p:nvPr>
        </p:nvSpPr>
        <p:spPr/>
        <p:txBody>
          <a:bodyPr/>
          <a:lstStyle/>
          <a:p>
            <a:r>
              <a:rPr lang="en-IN" dirty="0"/>
              <a:t>Time Functions</a:t>
            </a:r>
          </a:p>
        </p:txBody>
      </p:sp>
      <p:sp>
        <p:nvSpPr>
          <p:cNvPr id="3" name="Content Placeholder 2">
            <a:extLst>
              <a:ext uri="{FF2B5EF4-FFF2-40B4-BE49-F238E27FC236}">
                <a16:creationId xmlns:a16="http://schemas.microsoft.com/office/drawing/2014/main" id="{7AB2D6A5-9A72-06FB-6644-430A053757E2}"/>
              </a:ext>
            </a:extLst>
          </p:cNvPr>
          <p:cNvSpPr>
            <a:spLocks noGrp="1"/>
          </p:cNvSpPr>
          <p:nvPr>
            <p:ph idx="1"/>
          </p:nvPr>
        </p:nvSpPr>
        <p:spPr/>
        <p:txBody>
          <a:bodyPr/>
          <a:lstStyle/>
          <a:p>
            <a:pPr marL="342900" indent="-342900">
              <a:lnSpc>
                <a:spcPct val="107000"/>
              </a:lnSpc>
              <a:spcAft>
                <a:spcPts val="800"/>
              </a:spcAft>
              <a:buSzPts val="1000"/>
              <a:buFont typeface="Wingdings" panose="05000000000000000000" pitchFamily="2" charset="2"/>
              <a:buChar char=""/>
              <a:tabLst>
                <a:tab pos="457200" algn="l"/>
              </a:tabLst>
            </a:pP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delay()</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pauses the program for a number of milliseconds specified as parameter</a:t>
            </a:r>
            <a:endParaRPr lang="en-IN" sz="1800" kern="100" dirty="0">
              <a:solidFill>
                <a:srgbClr val="1D201F"/>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Wingdings" panose="05000000000000000000" pitchFamily="2" charset="2"/>
              <a:buChar char=""/>
              <a:tabLst>
                <a:tab pos="457200" algn="l"/>
              </a:tabLst>
            </a:pPr>
            <a:r>
              <a:rPr lang="en-IN" sz="1800" kern="0" spc="-15" dirty="0" err="1">
                <a:solidFill>
                  <a:srgbClr val="1D201F"/>
                </a:solidFill>
                <a:latin typeface="Consolas" panose="020B0609020204030204" pitchFamily="49" charset="0"/>
                <a:ea typeface="Times New Roman" panose="02020603050405020304" pitchFamily="18" charset="0"/>
                <a:cs typeface="Courier New" panose="02070309020205020404" pitchFamily="49" charset="0"/>
              </a:rPr>
              <a:t>delayMicroseconds</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pauses the program for a number of microseconds specified as parameter</a:t>
            </a:r>
            <a:endParaRPr lang="en-IN" sz="1800" kern="100" dirty="0">
              <a:solidFill>
                <a:srgbClr val="1D201F"/>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Wingdings" panose="05000000000000000000" pitchFamily="2" charset="2"/>
              <a:buChar char=""/>
              <a:tabLst>
                <a:tab pos="457200" algn="l"/>
              </a:tabLst>
            </a:pP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micros()</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the number of microseconds since the start of the program. Resets after ~70 minutes due to overflow</a:t>
            </a:r>
            <a:endParaRPr lang="en-IN" sz="1800" kern="100" dirty="0">
              <a:solidFill>
                <a:srgbClr val="1D201F"/>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Wingdings" panose="05000000000000000000" pitchFamily="2" charset="2"/>
              <a:buChar char=""/>
              <a:tabLst>
                <a:tab pos="457200" algn="l"/>
              </a:tabLst>
            </a:pPr>
            <a:r>
              <a:rPr lang="en-IN" sz="1800" kern="0" spc="-15" dirty="0" err="1">
                <a:solidFill>
                  <a:srgbClr val="1D201F"/>
                </a:solidFill>
                <a:latin typeface="Consolas" panose="020B0609020204030204" pitchFamily="49" charset="0"/>
                <a:ea typeface="Times New Roman" panose="02020603050405020304" pitchFamily="18" charset="0"/>
                <a:cs typeface="Courier New" panose="02070309020205020404" pitchFamily="49" charset="0"/>
              </a:rPr>
              <a:t>millis</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the number of milliseconds since the start of the program. Resets after ~50 days due to overflow</a:t>
            </a:r>
            <a:endParaRPr lang="en-IN" sz="1800" kern="100" dirty="0">
              <a:solidFill>
                <a:srgbClr val="1D201F"/>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0DB07A4B-98CF-F4A2-4863-12EC09F5FA5A}"/>
              </a:ext>
            </a:extLst>
          </p:cNvPr>
          <p:cNvSpPr>
            <a:spLocks noGrp="1"/>
          </p:cNvSpPr>
          <p:nvPr>
            <p:ph type="sldNum" sz="quarter" idx="12"/>
          </p:nvPr>
        </p:nvSpPr>
        <p:spPr/>
        <p:txBody>
          <a:bodyPr/>
          <a:lstStyle/>
          <a:p>
            <a:fld id="{7933DF99-38B8-4278-ABAE-40A957E9C799}" type="slidenum">
              <a:rPr lang="en-IN" smtClean="0"/>
              <a:pPr/>
              <a:t>34</a:t>
            </a:fld>
            <a:endParaRPr lang="en-IN"/>
          </a:p>
        </p:txBody>
      </p:sp>
    </p:spTree>
    <p:extLst>
      <p:ext uri="{BB962C8B-B14F-4D97-AF65-F5344CB8AC3E}">
        <p14:creationId xmlns:p14="http://schemas.microsoft.com/office/powerpoint/2010/main" val="859553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0C111-AF40-953C-517B-703D38BF41CC}"/>
              </a:ext>
            </a:extLst>
          </p:cNvPr>
          <p:cNvSpPr>
            <a:spLocks noGrp="1"/>
          </p:cNvSpPr>
          <p:nvPr>
            <p:ph type="title"/>
          </p:nvPr>
        </p:nvSpPr>
        <p:spPr/>
        <p:txBody>
          <a:bodyPr/>
          <a:lstStyle/>
          <a:p>
            <a:r>
              <a:rPr lang="en-IN" dirty="0"/>
              <a:t>Interrupts</a:t>
            </a:r>
          </a:p>
        </p:txBody>
      </p:sp>
      <p:sp>
        <p:nvSpPr>
          <p:cNvPr id="3" name="Content Placeholder 2">
            <a:extLst>
              <a:ext uri="{FF2B5EF4-FFF2-40B4-BE49-F238E27FC236}">
                <a16:creationId xmlns:a16="http://schemas.microsoft.com/office/drawing/2014/main" id="{914793E1-A9DC-87E1-A2D0-7A4330315671}"/>
              </a:ext>
            </a:extLst>
          </p:cNvPr>
          <p:cNvSpPr>
            <a:spLocks noGrp="1"/>
          </p:cNvSpPr>
          <p:nvPr>
            <p:ph idx="1"/>
          </p:nvPr>
        </p:nvSpPr>
        <p:spPr/>
        <p:txBody>
          <a:bodyPr/>
          <a:lstStyle/>
          <a:p>
            <a:pPr marL="342900" indent="-342900">
              <a:lnSpc>
                <a:spcPct val="107000"/>
              </a:lnSpc>
              <a:spcAft>
                <a:spcPts val="800"/>
              </a:spcAft>
              <a:buSzPts val="1000"/>
              <a:buFont typeface="Wingdings" panose="05000000000000000000" pitchFamily="2" charset="2"/>
              <a:buChar char=""/>
              <a:tabLst>
                <a:tab pos="457200" algn="l"/>
              </a:tabLst>
            </a:pPr>
            <a:r>
              <a:rPr lang="en-IN" sz="1800" kern="0" spc="-15" dirty="0" err="1">
                <a:solidFill>
                  <a:srgbClr val="1D201F"/>
                </a:solidFill>
                <a:latin typeface="Consolas" panose="020B0609020204030204" pitchFamily="49" charset="0"/>
                <a:ea typeface="Times New Roman" panose="02020603050405020304" pitchFamily="18" charset="0"/>
                <a:cs typeface="Courier New" panose="02070309020205020404" pitchFamily="49" charset="0"/>
              </a:rPr>
              <a:t>noInterrupts</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disables interrupts</a:t>
            </a:r>
            <a:endParaRPr lang="en-IN" sz="1800" kern="100" dirty="0">
              <a:solidFill>
                <a:srgbClr val="1D201F"/>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Wingdings" panose="05000000000000000000" pitchFamily="2" charset="2"/>
              <a:buChar char=""/>
              <a:tabLst>
                <a:tab pos="457200" algn="l"/>
              </a:tabLst>
            </a:pP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interrupts()</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re-enables interrupts after they’ve been disabled</a:t>
            </a:r>
            <a:endParaRPr lang="en-IN" sz="1800" kern="100" dirty="0">
              <a:solidFill>
                <a:srgbClr val="1D201F"/>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Wingdings" panose="05000000000000000000" pitchFamily="2" charset="2"/>
              <a:buChar char=""/>
              <a:tabLst>
                <a:tab pos="457200" algn="l"/>
              </a:tabLst>
            </a:pPr>
            <a:r>
              <a:rPr lang="en-IN" sz="1800" kern="0" spc="-15" dirty="0" err="1">
                <a:solidFill>
                  <a:srgbClr val="1D201F"/>
                </a:solidFill>
                <a:latin typeface="Consolas" panose="020B0609020204030204" pitchFamily="49" charset="0"/>
                <a:ea typeface="Times New Roman" panose="02020603050405020304" pitchFamily="18" charset="0"/>
                <a:cs typeface="Courier New" panose="02070309020205020404" pitchFamily="49" charset="0"/>
              </a:rPr>
              <a:t>attachInterrupt</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allow a digital input pin to be an interrupt. Different boards have different allowed pins, </a:t>
            </a:r>
            <a:r>
              <a:rPr lang="en-IN" sz="1800" u="sng" kern="0" spc="-15" dirty="0">
                <a:solidFill>
                  <a:srgbClr val="0000FF"/>
                </a:solidFill>
                <a:latin typeface="Segoe UI" panose="020B0502040204020203" pitchFamily="34" charset="0"/>
                <a:ea typeface="Times New Roman" panose="02020603050405020304" pitchFamily="18" charset="0"/>
                <a:cs typeface="Times New Roman" panose="02020603050405020304" pitchFamily="18" charset="0"/>
                <a:hlinkClick r:id="rId2"/>
              </a:rPr>
              <a:t>check the official docs</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a:t>
            </a:r>
            <a:endParaRPr lang="en-IN" sz="1800" kern="100" dirty="0">
              <a:solidFill>
                <a:srgbClr val="1D201F"/>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Wingdings" panose="05000000000000000000" pitchFamily="2" charset="2"/>
              <a:buChar char=""/>
              <a:tabLst>
                <a:tab pos="457200" algn="l"/>
              </a:tabLst>
            </a:pPr>
            <a:r>
              <a:rPr lang="en-IN" sz="1800" kern="0" spc="-15" dirty="0" err="1">
                <a:solidFill>
                  <a:srgbClr val="1D201F"/>
                </a:solidFill>
                <a:latin typeface="Consolas" panose="020B0609020204030204" pitchFamily="49" charset="0"/>
                <a:ea typeface="Times New Roman" panose="02020603050405020304" pitchFamily="18" charset="0"/>
                <a:cs typeface="Courier New" panose="02070309020205020404" pitchFamily="49" charset="0"/>
              </a:rPr>
              <a:t>detachInterrupt</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a:t>
            </a:r>
            <a:r>
              <a:rPr lang="en-IN" sz="1800" kern="0" spc="-15" dirty="0">
                <a:solidFill>
                  <a:srgbClr val="1D201F"/>
                </a:solidFill>
                <a:latin typeface="Segoe UI" panose="020B0502040204020203" pitchFamily="34" charset="0"/>
                <a:ea typeface="Times New Roman" panose="02020603050405020304" pitchFamily="18" charset="0"/>
                <a:cs typeface="Times New Roman" panose="02020603050405020304" pitchFamily="18" charset="0"/>
              </a:rPr>
              <a:t> disables an interrupt enabled using </a:t>
            </a:r>
            <a:r>
              <a:rPr lang="en-IN" sz="1800" kern="0" spc="-15" dirty="0" err="1">
                <a:solidFill>
                  <a:srgbClr val="1D201F"/>
                </a:solidFill>
                <a:latin typeface="Consolas" panose="020B0609020204030204" pitchFamily="49" charset="0"/>
                <a:ea typeface="Times New Roman" panose="02020603050405020304" pitchFamily="18" charset="0"/>
                <a:cs typeface="Courier New" panose="02070309020205020404" pitchFamily="49" charset="0"/>
              </a:rPr>
              <a:t>attachInterrupt</a:t>
            </a:r>
            <a:r>
              <a:rPr lang="en-IN" sz="1800" kern="0" spc="-15" dirty="0">
                <a:solidFill>
                  <a:srgbClr val="1D201F"/>
                </a:solidFill>
                <a:latin typeface="Consolas" panose="020B0609020204030204" pitchFamily="49" charset="0"/>
                <a:ea typeface="Times New Roman" panose="02020603050405020304" pitchFamily="18" charset="0"/>
                <a:cs typeface="Courier New" panose="02070309020205020404" pitchFamily="49" charset="0"/>
              </a:rPr>
              <a:t>()</a:t>
            </a:r>
            <a:endParaRPr lang="en-IN" sz="1800" kern="100" dirty="0">
              <a:solidFill>
                <a:srgbClr val="1D201F"/>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CC6CD0CE-B65F-6B48-0C78-C47086CCE4A3}"/>
              </a:ext>
            </a:extLst>
          </p:cNvPr>
          <p:cNvSpPr>
            <a:spLocks noGrp="1"/>
          </p:cNvSpPr>
          <p:nvPr>
            <p:ph type="sldNum" sz="quarter" idx="12"/>
          </p:nvPr>
        </p:nvSpPr>
        <p:spPr/>
        <p:txBody>
          <a:bodyPr/>
          <a:lstStyle/>
          <a:p>
            <a:fld id="{7933DF99-38B8-4278-ABAE-40A957E9C799}" type="slidenum">
              <a:rPr lang="en-IN" smtClean="0"/>
              <a:pPr/>
              <a:t>35</a:t>
            </a:fld>
            <a:endParaRPr lang="en-IN"/>
          </a:p>
        </p:txBody>
      </p:sp>
    </p:spTree>
    <p:extLst>
      <p:ext uri="{BB962C8B-B14F-4D97-AF65-F5344CB8AC3E}">
        <p14:creationId xmlns:p14="http://schemas.microsoft.com/office/powerpoint/2010/main" val="1510410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AA0F-EB66-ECCC-B3DF-994561647194}"/>
              </a:ext>
            </a:extLst>
          </p:cNvPr>
          <p:cNvSpPr>
            <a:spLocks noGrp="1"/>
          </p:cNvSpPr>
          <p:nvPr>
            <p:ph type="title"/>
          </p:nvPr>
        </p:nvSpPr>
        <p:spPr/>
        <p:txBody>
          <a:bodyPr/>
          <a:lstStyle/>
          <a:p>
            <a:r>
              <a:rPr lang="en-IN" dirty="0"/>
              <a:t>Control statements and Libs</a:t>
            </a:r>
          </a:p>
        </p:txBody>
      </p:sp>
      <p:sp>
        <p:nvSpPr>
          <p:cNvPr id="3" name="Content Placeholder 2">
            <a:extLst>
              <a:ext uri="{FF2B5EF4-FFF2-40B4-BE49-F238E27FC236}">
                <a16:creationId xmlns:a16="http://schemas.microsoft.com/office/drawing/2014/main" id="{1A243EF7-5A75-9BB0-7A7E-0E89BAD3A0A0}"/>
              </a:ext>
            </a:extLst>
          </p:cNvPr>
          <p:cNvSpPr>
            <a:spLocks noGrp="1"/>
          </p:cNvSpPr>
          <p:nvPr>
            <p:ph idx="1"/>
          </p:nvPr>
        </p:nvSpPr>
        <p:spPr/>
        <p:txBody>
          <a:bodyPr/>
          <a:lstStyle/>
          <a:p>
            <a:r>
              <a:rPr lang="en-IN" dirty="0"/>
              <a:t>If-else</a:t>
            </a:r>
          </a:p>
          <a:p>
            <a:r>
              <a:rPr lang="en-IN" dirty="0"/>
              <a:t>Switch, For</a:t>
            </a:r>
          </a:p>
          <a:p>
            <a:r>
              <a:rPr lang="en-IN" dirty="0"/>
              <a:t>Maths functions</a:t>
            </a:r>
          </a:p>
          <a:p>
            <a:r>
              <a:rPr lang="en-IN" dirty="0"/>
              <a:t>Random generator</a:t>
            </a:r>
          </a:p>
          <a:p>
            <a:r>
              <a:rPr lang="en-IN" dirty="0"/>
              <a:t>Bit operations</a:t>
            </a:r>
          </a:p>
          <a:p>
            <a:endParaRPr lang="en-IN" dirty="0"/>
          </a:p>
        </p:txBody>
      </p:sp>
      <p:sp>
        <p:nvSpPr>
          <p:cNvPr id="4" name="Slide Number Placeholder 3">
            <a:extLst>
              <a:ext uri="{FF2B5EF4-FFF2-40B4-BE49-F238E27FC236}">
                <a16:creationId xmlns:a16="http://schemas.microsoft.com/office/drawing/2014/main" id="{8306537F-0761-1B49-CF72-CAD707B3FCF4}"/>
              </a:ext>
            </a:extLst>
          </p:cNvPr>
          <p:cNvSpPr>
            <a:spLocks noGrp="1"/>
          </p:cNvSpPr>
          <p:nvPr>
            <p:ph type="sldNum" sz="quarter" idx="12"/>
          </p:nvPr>
        </p:nvSpPr>
        <p:spPr/>
        <p:txBody>
          <a:bodyPr/>
          <a:lstStyle/>
          <a:p>
            <a:fld id="{7933DF99-38B8-4278-ABAE-40A957E9C799}" type="slidenum">
              <a:rPr lang="en-IN" smtClean="0"/>
              <a:pPr/>
              <a:t>36</a:t>
            </a:fld>
            <a:endParaRPr lang="en-IN"/>
          </a:p>
        </p:txBody>
      </p:sp>
    </p:spTree>
    <p:extLst>
      <p:ext uri="{BB962C8B-B14F-4D97-AF65-F5344CB8AC3E}">
        <p14:creationId xmlns:p14="http://schemas.microsoft.com/office/powerpoint/2010/main" val="1460121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65D3-28B3-B3E2-4197-65DCFFEF0C62}"/>
              </a:ext>
            </a:extLst>
          </p:cNvPr>
          <p:cNvSpPr>
            <a:spLocks noGrp="1"/>
          </p:cNvSpPr>
          <p:nvPr>
            <p:ph type="ctrTitle"/>
          </p:nvPr>
        </p:nvSpPr>
        <p:spPr>
          <a:xfrm>
            <a:off x="2417779" y="2223247"/>
            <a:ext cx="8637073" cy="1307957"/>
          </a:xfrm>
        </p:spPr>
        <p:txBody>
          <a:bodyPr>
            <a:normAutofit/>
          </a:bodyPr>
          <a:lstStyle/>
          <a:p>
            <a:r>
              <a:rPr lang="en-IN" sz="1800" dirty="0"/>
              <a:t>IOT – Data Collection , data Analysis, data </a:t>
            </a:r>
            <a:r>
              <a:rPr lang="en-IN" sz="1800" dirty="0" err="1"/>
              <a:t>Visualization,Data</a:t>
            </a:r>
            <a:r>
              <a:rPr lang="en-IN" sz="1800" dirty="0"/>
              <a:t> Mining</a:t>
            </a:r>
          </a:p>
        </p:txBody>
      </p:sp>
      <p:sp>
        <p:nvSpPr>
          <p:cNvPr id="3" name="Subtitle 2">
            <a:extLst>
              <a:ext uri="{FF2B5EF4-FFF2-40B4-BE49-F238E27FC236}">
                <a16:creationId xmlns:a16="http://schemas.microsoft.com/office/drawing/2014/main" id="{B22EB7ED-B906-9B30-39CA-5E08FCE9445C}"/>
              </a:ext>
            </a:extLst>
          </p:cNvPr>
          <p:cNvSpPr>
            <a:spLocks noGrp="1"/>
          </p:cNvSpPr>
          <p:nvPr>
            <p:ph type="subTitle" idx="1"/>
          </p:nvPr>
        </p:nvSpPr>
        <p:spPr/>
        <p:txBody>
          <a:bodyPr/>
          <a:lstStyle/>
          <a:p>
            <a:r>
              <a:rPr lang="en-IN" dirty="0"/>
              <a:t>CVSN REDDY</a:t>
            </a:r>
          </a:p>
          <a:p>
            <a:r>
              <a:rPr lang="en-IN" dirty="0"/>
              <a:t>RV University</a:t>
            </a:r>
          </a:p>
        </p:txBody>
      </p:sp>
    </p:spTree>
    <p:extLst>
      <p:ext uri="{BB962C8B-B14F-4D97-AF65-F5344CB8AC3E}">
        <p14:creationId xmlns:p14="http://schemas.microsoft.com/office/powerpoint/2010/main" val="4172513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7D96-D957-DED6-2ADD-EC28D8AC2C68}"/>
              </a:ext>
            </a:extLst>
          </p:cNvPr>
          <p:cNvSpPr>
            <a:spLocks noGrp="1"/>
          </p:cNvSpPr>
          <p:nvPr>
            <p:ph type="title"/>
          </p:nvPr>
        </p:nvSpPr>
        <p:spPr/>
        <p:txBody>
          <a:bodyPr/>
          <a:lstStyle/>
          <a:p>
            <a:r>
              <a:rPr lang="en-IN" dirty="0"/>
              <a:t>IOT Cloud</a:t>
            </a:r>
          </a:p>
        </p:txBody>
      </p:sp>
      <p:pic>
        <p:nvPicPr>
          <p:cNvPr id="4" name="Content Placeholder 3">
            <a:extLst>
              <a:ext uri="{FF2B5EF4-FFF2-40B4-BE49-F238E27FC236}">
                <a16:creationId xmlns:a16="http://schemas.microsoft.com/office/drawing/2014/main" id="{6CDA5CD6-3911-B5E0-F8BC-ABAB21D83B70}"/>
              </a:ext>
            </a:extLst>
          </p:cNvPr>
          <p:cNvPicPr>
            <a:picLocks noGrp="1" noChangeAspect="1"/>
          </p:cNvPicPr>
          <p:nvPr>
            <p:ph idx="1"/>
          </p:nvPr>
        </p:nvPicPr>
        <p:blipFill>
          <a:blip r:embed="rId2"/>
          <a:stretch>
            <a:fillRect/>
          </a:stretch>
        </p:blipFill>
        <p:spPr>
          <a:xfrm>
            <a:off x="3186818" y="2016125"/>
            <a:ext cx="6132689" cy="3449638"/>
          </a:xfrm>
          <a:prstGeom prst="rect">
            <a:avLst/>
          </a:prstGeom>
        </p:spPr>
      </p:pic>
    </p:spTree>
    <p:extLst>
      <p:ext uri="{BB962C8B-B14F-4D97-AF65-F5344CB8AC3E}">
        <p14:creationId xmlns:p14="http://schemas.microsoft.com/office/powerpoint/2010/main" val="1369328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AD87-1724-450D-8731-BD81A3DE6CCC}"/>
              </a:ext>
            </a:extLst>
          </p:cNvPr>
          <p:cNvSpPr>
            <a:spLocks noGrp="1"/>
          </p:cNvSpPr>
          <p:nvPr>
            <p:ph type="title"/>
          </p:nvPr>
        </p:nvSpPr>
        <p:spPr/>
        <p:txBody>
          <a:bodyPr/>
          <a:lstStyle/>
          <a:p>
            <a:r>
              <a:rPr lang="en-IN" dirty="0"/>
              <a:t>IOT private cloud Frame works </a:t>
            </a:r>
          </a:p>
        </p:txBody>
      </p:sp>
      <p:pic>
        <p:nvPicPr>
          <p:cNvPr id="4098" name="Picture 2" descr="IoT Analytics platform for Real-Time and Streaming Analytics - XenonStack">
            <a:extLst>
              <a:ext uri="{FF2B5EF4-FFF2-40B4-BE49-F238E27FC236}">
                <a16:creationId xmlns:a16="http://schemas.microsoft.com/office/drawing/2014/main" id="{7B5B4808-77B7-4006-99AE-D5C3EB1197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0044" y="1990164"/>
            <a:ext cx="6953956" cy="4060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174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72" y="357166"/>
            <a:ext cx="8229600" cy="796086"/>
          </a:xfrm>
        </p:spPr>
        <p:txBody>
          <a:bodyPr>
            <a:normAutofit/>
          </a:bodyPr>
          <a:lstStyle/>
          <a:p>
            <a:pPr algn="ctr"/>
            <a:r>
              <a:rPr lang="en-IN" sz="4000" b="1" dirty="0">
                <a:solidFill>
                  <a:srgbClr val="7030A0"/>
                </a:solidFill>
              </a:rPr>
              <a:t>What is </a:t>
            </a:r>
            <a:r>
              <a:rPr lang="en-IN" sz="4000" b="1" dirty="0" err="1">
                <a:solidFill>
                  <a:srgbClr val="7030A0"/>
                </a:solidFill>
              </a:rPr>
              <a:t>IoT</a:t>
            </a:r>
            <a:r>
              <a:rPr lang="en-IN" sz="4000" b="1" dirty="0">
                <a:solidFill>
                  <a:srgbClr val="7030A0"/>
                </a:solidFill>
              </a:rPr>
              <a:t>?</a:t>
            </a:r>
            <a:endParaRPr lang="en-IN" sz="5400" dirty="0">
              <a:solidFill>
                <a:srgbClr val="7030A0"/>
              </a:solidFill>
            </a:endParaRPr>
          </a:p>
        </p:txBody>
      </p:sp>
      <p:sp>
        <p:nvSpPr>
          <p:cNvPr id="3" name="Content Placeholder 2"/>
          <p:cNvSpPr>
            <a:spLocks noGrp="1"/>
          </p:cNvSpPr>
          <p:nvPr>
            <p:ph idx="1"/>
          </p:nvPr>
        </p:nvSpPr>
        <p:spPr>
          <a:xfrm>
            <a:off x="1981200" y="2160494"/>
            <a:ext cx="8229600" cy="3801035"/>
          </a:xfrm>
        </p:spPr>
        <p:txBody>
          <a:bodyPr>
            <a:normAutofit lnSpcReduction="10000"/>
          </a:bodyPr>
          <a:lstStyle/>
          <a:p>
            <a:pPr algn="just">
              <a:lnSpc>
                <a:spcPct val="150000"/>
              </a:lnSpc>
              <a:buNone/>
            </a:pPr>
            <a:r>
              <a:rPr lang="en-IN" dirty="0"/>
              <a:t>	The Internet of Things (IoT) is the network of physical objects or "things" embedded with electronics, software, sensors, and network connectivity, which enables these objects to collect and exchange data. </a:t>
            </a:r>
          </a:p>
          <a:p>
            <a:pPr algn="just">
              <a:lnSpc>
                <a:spcPct val="150000"/>
              </a:lnSpc>
              <a:buNone/>
            </a:pPr>
            <a:r>
              <a:rPr lang="en-IN" dirty="0"/>
              <a:t>	IoT allows objects to be sensed and controlled remotely across existing network infrastructure, creating opportunities for more direct integration between the physical world and computer-based systems, and resulting in improved efficiency, accuracy and economic benefit. </a:t>
            </a:r>
          </a:p>
          <a:p>
            <a:pPr>
              <a:lnSpc>
                <a:spcPct val="150000"/>
              </a:lnSpc>
              <a:buNone/>
            </a:pPr>
            <a:r>
              <a:rPr lang="en-IN" dirty="0"/>
              <a:t>			</a:t>
            </a:r>
            <a:endParaRPr lang="en-IN" b="1" dirty="0">
              <a:solidFill>
                <a:srgbClr val="0000FF"/>
              </a:solidFill>
            </a:endParaRPr>
          </a:p>
        </p:txBody>
      </p:sp>
      <p:sp>
        <p:nvSpPr>
          <p:cNvPr id="4" name="Slide Number Placeholder 3"/>
          <p:cNvSpPr>
            <a:spLocks noGrp="1"/>
          </p:cNvSpPr>
          <p:nvPr>
            <p:ph type="sldNum" sz="quarter" idx="12"/>
          </p:nvPr>
        </p:nvSpPr>
        <p:spPr/>
        <p:txBody>
          <a:bodyPr/>
          <a:lstStyle/>
          <a:p>
            <a:fld id="{7933DF99-38B8-4278-ABAE-40A957E9C799}" type="slidenum">
              <a:rPr lang="en-IN" smtClean="0"/>
              <a:pPr/>
              <a:t>4</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slide(fromBottom)">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slide(fromBottom)">
                                      <p:cBhvr>
                                        <p:cTn id="19" dur="2000"/>
                                        <p:tgtEl>
                                          <p:spTgt spid="3">
                                            <p:txEl>
                                              <p:pRg st="1" end="1"/>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lide(fromBottom)">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E676-DA85-5527-E838-F9AEDA409EA5}"/>
              </a:ext>
            </a:extLst>
          </p:cNvPr>
          <p:cNvSpPr>
            <a:spLocks noGrp="1"/>
          </p:cNvSpPr>
          <p:nvPr>
            <p:ph type="title"/>
          </p:nvPr>
        </p:nvSpPr>
        <p:spPr/>
        <p:txBody>
          <a:bodyPr/>
          <a:lstStyle/>
          <a:p>
            <a:r>
              <a:rPr lang="en-IN" dirty="0"/>
              <a:t>IOT Public </a:t>
            </a:r>
            <a:r>
              <a:rPr lang="en-IN" dirty="0" err="1"/>
              <a:t>CLOuD</a:t>
            </a:r>
            <a:r>
              <a:rPr lang="en-IN" dirty="0"/>
              <a:t> Frame works</a:t>
            </a:r>
          </a:p>
        </p:txBody>
      </p:sp>
      <p:sp>
        <p:nvSpPr>
          <p:cNvPr id="3" name="Content Placeholder 2">
            <a:extLst>
              <a:ext uri="{FF2B5EF4-FFF2-40B4-BE49-F238E27FC236}">
                <a16:creationId xmlns:a16="http://schemas.microsoft.com/office/drawing/2014/main" id="{93716071-A67B-45E3-2FEE-16CDC60820C8}"/>
              </a:ext>
            </a:extLst>
          </p:cNvPr>
          <p:cNvSpPr>
            <a:spLocks noGrp="1"/>
          </p:cNvSpPr>
          <p:nvPr>
            <p:ph idx="1"/>
          </p:nvPr>
        </p:nvSpPr>
        <p:spPr/>
        <p:txBody>
          <a:bodyPr/>
          <a:lstStyle/>
          <a:p>
            <a:r>
              <a:rPr lang="en-IN" b="1" i="0" dirty="0">
                <a:solidFill>
                  <a:srgbClr val="000000"/>
                </a:solidFill>
                <a:effectLst/>
                <a:latin typeface="Libre Franklin" panose="020B0604020202020204" pitchFamily="2" charset="0"/>
              </a:rPr>
              <a:t>An Arduino can send data to the cloud for free using JSON over HTTP or by sending data via MQTT. </a:t>
            </a:r>
          </a:p>
          <a:p>
            <a:r>
              <a:rPr lang="en-IN" b="1" i="0" dirty="0">
                <a:solidFill>
                  <a:srgbClr val="000000"/>
                </a:solidFill>
                <a:effectLst/>
                <a:latin typeface="Libre Franklin" panose="020B0604020202020204" pitchFamily="2" charset="0"/>
              </a:rPr>
              <a:t>Cloud providers that accept this data from an Arduino include </a:t>
            </a:r>
          </a:p>
          <a:p>
            <a:r>
              <a:rPr lang="en-IN" b="1" i="0" dirty="0">
                <a:solidFill>
                  <a:srgbClr val="000000"/>
                </a:solidFill>
                <a:effectLst/>
                <a:latin typeface="Libre Franklin" panose="020B0604020202020204" pitchFamily="2" charset="0"/>
              </a:rPr>
              <a:t>Pantry Cloud, </a:t>
            </a:r>
            <a:r>
              <a:rPr lang="en-IN" b="1" i="0" dirty="0" err="1">
                <a:solidFill>
                  <a:srgbClr val="000000"/>
                </a:solidFill>
                <a:effectLst/>
                <a:latin typeface="Libre Franklin" panose="020B0604020202020204" pitchFamily="2" charset="0"/>
              </a:rPr>
              <a:t>JSONSty</a:t>
            </a:r>
            <a:r>
              <a:rPr lang="en-IN" b="1" i="0" dirty="0">
                <a:solidFill>
                  <a:srgbClr val="000000"/>
                </a:solidFill>
                <a:effectLst/>
                <a:latin typeface="Libre Franklin" panose="020B0604020202020204" pitchFamily="2" charset="0"/>
              </a:rPr>
              <a:t>, JSON Bin, </a:t>
            </a:r>
            <a:r>
              <a:rPr lang="en-IN" b="1" i="0" dirty="0" err="1">
                <a:solidFill>
                  <a:srgbClr val="000000"/>
                </a:solidFill>
                <a:effectLst/>
                <a:latin typeface="Libre Franklin" panose="020B0604020202020204" pitchFamily="2" charset="0"/>
              </a:rPr>
              <a:t>npoint</a:t>
            </a:r>
            <a:r>
              <a:rPr lang="en-IN" b="1" i="0" dirty="0">
                <a:solidFill>
                  <a:srgbClr val="000000"/>
                </a:solidFill>
                <a:effectLst/>
                <a:latin typeface="Libre Franklin" panose="020B0604020202020204" pitchFamily="2" charset="0"/>
              </a:rPr>
              <a:t>, and the official Arduino IoT service. </a:t>
            </a:r>
          </a:p>
          <a:p>
            <a:r>
              <a:rPr lang="en-IN" b="1" i="0" dirty="0">
                <a:solidFill>
                  <a:srgbClr val="000000"/>
                </a:solidFill>
                <a:effectLst/>
                <a:latin typeface="Libre Franklin" panose="020B0604020202020204" pitchFamily="2" charset="0"/>
              </a:rPr>
              <a:t>An Arduino can also save data with paid cloud providers such as Google Cloud, Amazon AWS, and Microsoft Azure.</a:t>
            </a:r>
          </a:p>
          <a:p>
            <a:endParaRPr lang="en-IN" dirty="0"/>
          </a:p>
        </p:txBody>
      </p:sp>
      <p:sp>
        <p:nvSpPr>
          <p:cNvPr id="4" name="AutoShape 2">
            <a:extLst>
              <a:ext uri="{FF2B5EF4-FFF2-40B4-BE49-F238E27FC236}">
                <a16:creationId xmlns:a16="http://schemas.microsoft.com/office/drawing/2014/main" id="{E906C16B-3887-B7C9-D1D4-1A4323DEF10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F5CBD1B2-EEE4-599A-3D5C-337227EF46C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871837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C328-5434-63C9-819A-B61ABED64011}"/>
              </a:ext>
            </a:extLst>
          </p:cNvPr>
          <p:cNvSpPr>
            <a:spLocks noGrp="1"/>
          </p:cNvSpPr>
          <p:nvPr>
            <p:ph type="title"/>
          </p:nvPr>
        </p:nvSpPr>
        <p:spPr/>
        <p:txBody>
          <a:bodyPr/>
          <a:lstStyle/>
          <a:p>
            <a:r>
              <a:rPr lang="en-IN" dirty="0"/>
              <a:t>Expectations from Project</a:t>
            </a:r>
          </a:p>
        </p:txBody>
      </p:sp>
      <p:sp>
        <p:nvSpPr>
          <p:cNvPr id="3" name="Content Placeholder 2">
            <a:extLst>
              <a:ext uri="{FF2B5EF4-FFF2-40B4-BE49-F238E27FC236}">
                <a16:creationId xmlns:a16="http://schemas.microsoft.com/office/drawing/2014/main" id="{0606EDA6-4D10-B389-DE8F-CAFD883376A9}"/>
              </a:ext>
            </a:extLst>
          </p:cNvPr>
          <p:cNvSpPr>
            <a:spLocks noGrp="1"/>
          </p:cNvSpPr>
          <p:nvPr>
            <p:ph idx="1"/>
          </p:nvPr>
        </p:nvSpPr>
        <p:spPr/>
        <p:txBody>
          <a:bodyPr>
            <a:normAutofit fontScale="92500" lnSpcReduction="10000"/>
          </a:bodyPr>
          <a:lstStyle/>
          <a:p>
            <a:r>
              <a:rPr lang="en-IN" dirty="0"/>
              <a:t>Understand Requirements</a:t>
            </a:r>
          </a:p>
          <a:p>
            <a:r>
              <a:rPr lang="en-IN" dirty="0"/>
              <a:t>Analyse requirements</a:t>
            </a:r>
          </a:p>
          <a:p>
            <a:pPr lvl="1"/>
            <a:r>
              <a:rPr lang="en-IN" dirty="0"/>
              <a:t>Prepare SRS </a:t>
            </a:r>
            <a:r>
              <a:rPr lang="en-IN" dirty="0" err="1"/>
              <a:t>Docuement</a:t>
            </a:r>
            <a:endParaRPr lang="en-IN" dirty="0"/>
          </a:p>
          <a:p>
            <a:r>
              <a:rPr lang="en-IN" dirty="0"/>
              <a:t>Design</a:t>
            </a:r>
          </a:p>
          <a:p>
            <a:r>
              <a:rPr lang="en-IN" dirty="0"/>
              <a:t>Code</a:t>
            </a:r>
          </a:p>
          <a:p>
            <a:r>
              <a:rPr lang="en-IN" dirty="0"/>
              <a:t>Test</a:t>
            </a:r>
          </a:p>
          <a:p>
            <a:pPr lvl="1"/>
            <a:r>
              <a:rPr lang="en-IN" dirty="0"/>
              <a:t>Test Document with Test Cases</a:t>
            </a:r>
          </a:p>
          <a:p>
            <a:r>
              <a:rPr lang="en-IN" dirty="0"/>
              <a:t>Demo</a:t>
            </a:r>
          </a:p>
        </p:txBody>
      </p:sp>
      <p:sp>
        <p:nvSpPr>
          <p:cNvPr id="4" name="Slide Number Placeholder 3">
            <a:extLst>
              <a:ext uri="{FF2B5EF4-FFF2-40B4-BE49-F238E27FC236}">
                <a16:creationId xmlns:a16="http://schemas.microsoft.com/office/drawing/2014/main" id="{5AB4936D-EE8E-856E-693B-A4864CFF18F3}"/>
              </a:ext>
            </a:extLst>
          </p:cNvPr>
          <p:cNvSpPr>
            <a:spLocks noGrp="1"/>
          </p:cNvSpPr>
          <p:nvPr>
            <p:ph type="sldNum" sz="quarter" idx="12"/>
          </p:nvPr>
        </p:nvSpPr>
        <p:spPr/>
        <p:txBody>
          <a:bodyPr/>
          <a:lstStyle/>
          <a:p>
            <a:fld id="{7933DF99-38B8-4278-ABAE-40A957E9C799}" type="slidenum">
              <a:rPr lang="en-IN" smtClean="0"/>
              <a:pPr/>
              <a:t>41</a:t>
            </a:fld>
            <a:endParaRPr lang="en-IN"/>
          </a:p>
        </p:txBody>
      </p:sp>
    </p:spTree>
    <p:extLst>
      <p:ext uri="{BB962C8B-B14F-4D97-AF65-F5344CB8AC3E}">
        <p14:creationId xmlns:p14="http://schemas.microsoft.com/office/powerpoint/2010/main" val="2453109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65D3-28B3-B3E2-4197-65DCFFEF0C62}"/>
              </a:ext>
            </a:extLst>
          </p:cNvPr>
          <p:cNvSpPr>
            <a:spLocks noGrp="1"/>
          </p:cNvSpPr>
          <p:nvPr>
            <p:ph type="ctrTitle"/>
          </p:nvPr>
        </p:nvSpPr>
        <p:spPr/>
        <p:txBody>
          <a:bodyPr/>
          <a:lstStyle/>
          <a:p>
            <a:r>
              <a:rPr lang="en-IN" dirty="0"/>
              <a:t>BIG Thanks </a:t>
            </a:r>
          </a:p>
        </p:txBody>
      </p:sp>
      <p:sp>
        <p:nvSpPr>
          <p:cNvPr id="3" name="Subtitle 2">
            <a:extLst>
              <a:ext uri="{FF2B5EF4-FFF2-40B4-BE49-F238E27FC236}">
                <a16:creationId xmlns:a16="http://schemas.microsoft.com/office/drawing/2014/main" id="{B22EB7ED-B906-9B30-39CA-5E08FCE9445C}"/>
              </a:ext>
            </a:extLst>
          </p:cNvPr>
          <p:cNvSpPr>
            <a:spLocks noGrp="1"/>
          </p:cNvSpPr>
          <p:nvPr>
            <p:ph type="subTitle" idx="1"/>
          </p:nvPr>
        </p:nvSpPr>
        <p:spPr/>
        <p:txBody>
          <a:bodyPr/>
          <a:lstStyle/>
          <a:p>
            <a:r>
              <a:rPr lang="en-IN" dirty="0"/>
              <a:t>CVSN REDDY</a:t>
            </a:r>
          </a:p>
          <a:p>
            <a:r>
              <a:rPr lang="en-IN" dirty="0"/>
              <a:t>RV University</a:t>
            </a:r>
          </a:p>
        </p:txBody>
      </p:sp>
    </p:spTree>
    <p:extLst>
      <p:ext uri="{BB962C8B-B14F-4D97-AF65-F5344CB8AC3E}">
        <p14:creationId xmlns:p14="http://schemas.microsoft.com/office/powerpoint/2010/main" val="4244969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2212-F421-02B9-FD5E-FC1ABEAA84C4}"/>
              </a:ext>
            </a:extLst>
          </p:cNvPr>
          <p:cNvSpPr>
            <a:spLocks noGrp="1"/>
          </p:cNvSpPr>
          <p:nvPr>
            <p:ph type="title"/>
          </p:nvPr>
        </p:nvSpPr>
        <p:spPr/>
        <p:txBody>
          <a:bodyPr/>
          <a:lstStyle/>
          <a:p>
            <a:r>
              <a:rPr lang="en-IN" dirty="0"/>
              <a:t>Digital READ</a:t>
            </a:r>
          </a:p>
        </p:txBody>
      </p:sp>
      <p:sp>
        <p:nvSpPr>
          <p:cNvPr id="3" name="Content Placeholder 2">
            <a:extLst>
              <a:ext uri="{FF2B5EF4-FFF2-40B4-BE49-F238E27FC236}">
                <a16:creationId xmlns:a16="http://schemas.microsoft.com/office/drawing/2014/main" id="{4A4CC215-E949-26C4-874D-3AA930C8CE99}"/>
              </a:ext>
            </a:extLst>
          </p:cNvPr>
          <p:cNvSpPr>
            <a:spLocks noGrp="1"/>
          </p:cNvSpPr>
          <p:nvPr>
            <p:ph idx="1"/>
          </p:nvPr>
        </p:nvSpPr>
        <p:spPr/>
        <p:txBody>
          <a:bodyPr>
            <a:normAutofit fontScale="55000" lnSpcReduction="20000"/>
          </a:bodyPr>
          <a:lstStyle/>
          <a:p>
            <a:r>
              <a:rPr lang="en-IN" b="0" i="0" dirty="0">
                <a:solidFill>
                  <a:srgbClr val="FF0000"/>
                </a:solidFill>
                <a:effectLst/>
                <a:latin typeface="Monaco"/>
              </a:rPr>
              <a:t>int </a:t>
            </a:r>
            <a:r>
              <a:rPr lang="en-IN" b="0" i="0" dirty="0" err="1">
                <a:solidFill>
                  <a:srgbClr val="FF0000"/>
                </a:solidFill>
                <a:effectLst/>
                <a:latin typeface="Monaco"/>
              </a:rPr>
              <a:t>pButton</a:t>
            </a:r>
            <a:r>
              <a:rPr lang="en-IN" b="0" i="0" dirty="0">
                <a:solidFill>
                  <a:srgbClr val="FF0000"/>
                </a:solidFill>
                <a:effectLst/>
                <a:latin typeface="Monaco"/>
              </a:rPr>
              <a:t>=2;</a:t>
            </a:r>
            <a:br>
              <a:rPr lang="en-IN" dirty="0">
                <a:solidFill>
                  <a:srgbClr val="FF0000"/>
                </a:solidFill>
              </a:rPr>
            </a:br>
            <a:br>
              <a:rPr lang="en-IN" dirty="0">
                <a:solidFill>
                  <a:srgbClr val="FF0000"/>
                </a:solidFill>
              </a:rPr>
            </a:br>
            <a:r>
              <a:rPr lang="en-IN" b="0" i="0" dirty="0">
                <a:solidFill>
                  <a:srgbClr val="FF0000"/>
                </a:solidFill>
                <a:effectLst/>
                <a:latin typeface="Monaco"/>
              </a:rPr>
              <a:t>void setup() {</a:t>
            </a:r>
            <a:br>
              <a:rPr lang="en-IN" dirty="0">
                <a:solidFill>
                  <a:srgbClr val="FF0000"/>
                </a:solidFill>
              </a:rPr>
            </a:br>
            <a:br>
              <a:rPr lang="en-IN" dirty="0">
                <a:solidFill>
                  <a:srgbClr val="FF0000"/>
                </a:solidFill>
              </a:rPr>
            </a:br>
            <a:r>
              <a:rPr lang="en-IN" b="0" i="0" dirty="0" err="1">
                <a:solidFill>
                  <a:srgbClr val="FF0000"/>
                </a:solidFill>
                <a:effectLst/>
                <a:latin typeface="Monaco"/>
              </a:rPr>
              <a:t>Serial.begin</a:t>
            </a:r>
            <a:r>
              <a:rPr lang="en-IN" b="0" i="0" dirty="0">
                <a:solidFill>
                  <a:srgbClr val="FF0000"/>
                </a:solidFill>
                <a:effectLst/>
                <a:latin typeface="Monaco"/>
              </a:rPr>
              <a:t>(9600);</a:t>
            </a:r>
            <a:br>
              <a:rPr lang="en-IN" dirty="0">
                <a:solidFill>
                  <a:srgbClr val="FF0000"/>
                </a:solidFill>
              </a:rPr>
            </a:br>
            <a:br>
              <a:rPr lang="en-IN" dirty="0">
                <a:solidFill>
                  <a:srgbClr val="FF0000"/>
                </a:solidFill>
              </a:rPr>
            </a:br>
            <a:r>
              <a:rPr lang="en-IN" b="0" i="0" dirty="0" err="1">
                <a:solidFill>
                  <a:srgbClr val="FF0000"/>
                </a:solidFill>
                <a:effectLst/>
                <a:latin typeface="Monaco"/>
              </a:rPr>
              <a:t>pinMode</a:t>
            </a:r>
            <a:r>
              <a:rPr lang="en-IN" b="0" i="0" dirty="0">
                <a:solidFill>
                  <a:srgbClr val="FF0000"/>
                </a:solidFill>
                <a:effectLst/>
                <a:latin typeface="Monaco"/>
              </a:rPr>
              <a:t>(</a:t>
            </a:r>
            <a:r>
              <a:rPr lang="en-IN" b="0" i="0" dirty="0" err="1">
                <a:solidFill>
                  <a:srgbClr val="FF0000"/>
                </a:solidFill>
                <a:effectLst/>
                <a:latin typeface="Monaco"/>
              </a:rPr>
              <a:t>pButton,INPUT</a:t>
            </a:r>
            <a:r>
              <a:rPr lang="en-IN" b="0" i="0" dirty="0">
                <a:solidFill>
                  <a:srgbClr val="FF0000"/>
                </a:solidFill>
                <a:effectLst/>
                <a:latin typeface="Monaco"/>
              </a:rPr>
              <a:t>);</a:t>
            </a:r>
            <a:br>
              <a:rPr lang="en-IN" dirty="0">
                <a:solidFill>
                  <a:srgbClr val="FF0000"/>
                </a:solidFill>
              </a:rPr>
            </a:br>
            <a:br>
              <a:rPr lang="en-IN" dirty="0">
                <a:solidFill>
                  <a:srgbClr val="FF0000"/>
                </a:solidFill>
              </a:rPr>
            </a:br>
            <a:r>
              <a:rPr lang="en-IN" b="0" i="0" dirty="0">
                <a:solidFill>
                  <a:srgbClr val="FF0000"/>
                </a:solidFill>
                <a:effectLst/>
                <a:latin typeface="Monaco"/>
              </a:rPr>
              <a:t>}</a:t>
            </a:r>
            <a:br>
              <a:rPr lang="en-IN" dirty="0">
                <a:solidFill>
                  <a:srgbClr val="FF0000"/>
                </a:solidFill>
              </a:rPr>
            </a:br>
            <a:br>
              <a:rPr lang="en-IN" dirty="0">
                <a:solidFill>
                  <a:srgbClr val="FF0000"/>
                </a:solidFill>
              </a:rPr>
            </a:br>
            <a:r>
              <a:rPr lang="en-IN" b="0" i="0" dirty="0">
                <a:solidFill>
                  <a:srgbClr val="FF0000"/>
                </a:solidFill>
                <a:effectLst/>
                <a:latin typeface="Monaco"/>
              </a:rPr>
              <a:t>void loop(){</a:t>
            </a:r>
            <a:br>
              <a:rPr lang="en-IN" dirty="0">
                <a:solidFill>
                  <a:srgbClr val="FF0000"/>
                </a:solidFill>
              </a:rPr>
            </a:br>
            <a:br>
              <a:rPr lang="en-IN" dirty="0">
                <a:solidFill>
                  <a:srgbClr val="FF0000"/>
                </a:solidFill>
              </a:rPr>
            </a:br>
            <a:r>
              <a:rPr lang="en-IN" b="0" i="0" dirty="0">
                <a:solidFill>
                  <a:srgbClr val="FF0000"/>
                </a:solidFill>
                <a:effectLst/>
                <a:latin typeface="Monaco"/>
              </a:rPr>
              <a:t>int </a:t>
            </a:r>
            <a:r>
              <a:rPr lang="en-IN" b="0" i="0" dirty="0" err="1">
                <a:solidFill>
                  <a:srgbClr val="FF0000"/>
                </a:solidFill>
                <a:effectLst/>
                <a:latin typeface="Monaco"/>
              </a:rPr>
              <a:t>bState</a:t>
            </a:r>
            <a:r>
              <a:rPr lang="en-IN" b="0" i="0" dirty="0">
                <a:solidFill>
                  <a:srgbClr val="FF0000"/>
                </a:solidFill>
                <a:effectLst/>
                <a:latin typeface="Monaco"/>
              </a:rPr>
              <a:t>=</a:t>
            </a:r>
            <a:r>
              <a:rPr lang="en-IN" b="0" i="0" dirty="0" err="1">
                <a:solidFill>
                  <a:srgbClr val="FF0000"/>
                </a:solidFill>
                <a:effectLst/>
                <a:latin typeface="Monaco"/>
              </a:rPr>
              <a:t>digitalRead</a:t>
            </a:r>
            <a:r>
              <a:rPr lang="en-IN" b="0" i="0" dirty="0">
                <a:solidFill>
                  <a:srgbClr val="FF0000"/>
                </a:solidFill>
                <a:effectLst/>
                <a:latin typeface="Monaco"/>
              </a:rPr>
              <a:t>(</a:t>
            </a:r>
            <a:r>
              <a:rPr lang="en-IN" b="0" i="0" dirty="0" err="1">
                <a:solidFill>
                  <a:srgbClr val="FF0000"/>
                </a:solidFill>
                <a:effectLst/>
                <a:latin typeface="Monaco"/>
              </a:rPr>
              <a:t>pButton</a:t>
            </a:r>
            <a:r>
              <a:rPr lang="en-IN" b="0" i="0" dirty="0">
                <a:solidFill>
                  <a:srgbClr val="FF0000"/>
                </a:solidFill>
                <a:effectLst/>
                <a:latin typeface="Monaco"/>
              </a:rPr>
              <a:t>);</a:t>
            </a:r>
            <a:br>
              <a:rPr lang="en-IN" dirty="0">
                <a:solidFill>
                  <a:srgbClr val="FF0000"/>
                </a:solidFill>
              </a:rPr>
            </a:br>
            <a:br>
              <a:rPr lang="en-IN" dirty="0">
                <a:solidFill>
                  <a:srgbClr val="FF0000"/>
                </a:solidFill>
              </a:rPr>
            </a:br>
            <a:r>
              <a:rPr lang="en-IN" b="0" i="0" dirty="0" err="1">
                <a:solidFill>
                  <a:srgbClr val="FF0000"/>
                </a:solidFill>
                <a:effectLst/>
                <a:latin typeface="Monaco"/>
              </a:rPr>
              <a:t>Serial.println</a:t>
            </a:r>
            <a:r>
              <a:rPr lang="en-IN" b="0" i="0" dirty="0">
                <a:solidFill>
                  <a:srgbClr val="FF0000"/>
                </a:solidFill>
                <a:effectLst/>
                <a:latin typeface="Monaco"/>
              </a:rPr>
              <a:t>(</a:t>
            </a:r>
            <a:r>
              <a:rPr lang="en-IN" b="0" i="0" dirty="0" err="1">
                <a:solidFill>
                  <a:srgbClr val="FF0000"/>
                </a:solidFill>
                <a:effectLst/>
                <a:latin typeface="Monaco"/>
              </a:rPr>
              <a:t>bState</a:t>
            </a:r>
            <a:r>
              <a:rPr lang="en-IN" b="0" i="0" dirty="0">
                <a:solidFill>
                  <a:srgbClr val="FF0000"/>
                </a:solidFill>
                <a:effectLst/>
                <a:latin typeface="Monaco"/>
              </a:rPr>
              <a:t>);</a:t>
            </a:r>
            <a:br>
              <a:rPr lang="en-IN" dirty="0">
                <a:solidFill>
                  <a:srgbClr val="FF0000"/>
                </a:solidFill>
              </a:rPr>
            </a:br>
            <a:br>
              <a:rPr lang="en-IN" dirty="0">
                <a:solidFill>
                  <a:srgbClr val="FF0000"/>
                </a:solidFill>
              </a:rPr>
            </a:br>
            <a:r>
              <a:rPr lang="en-IN" b="0" i="0" dirty="0">
                <a:solidFill>
                  <a:srgbClr val="FF0000"/>
                </a:solidFill>
                <a:effectLst/>
                <a:latin typeface="Monaco"/>
              </a:rPr>
              <a:t>delay(5000);</a:t>
            </a:r>
            <a:br>
              <a:rPr lang="en-IN" dirty="0">
                <a:solidFill>
                  <a:srgbClr val="FF0000"/>
                </a:solidFill>
              </a:rPr>
            </a:br>
            <a:br>
              <a:rPr lang="en-IN" dirty="0">
                <a:solidFill>
                  <a:srgbClr val="FF0000"/>
                </a:solidFill>
              </a:rPr>
            </a:br>
            <a:r>
              <a:rPr lang="en-IN" b="0" i="0" dirty="0">
                <a:solidFill>
                  <a:srgbClr val="FF0000"/>
                </a:solidFill>
                <a:effectLst/>
                <a:latin typeface="Monaco"/>
              </a:rPr>
              <a:t>}</a:t>
            </a:r>
            <a:endParaRPr lang="en-IN" dirty="0">
              <a:solidFill>
                <a:srgbClr val="FF0000"/>
              </a:solidFill>
            </a:endParaRPr>
          </a:p>
        </p:txBody>
      </p:sp>
    </p:spTree>
    <p:extLst>
      <p:ext uri="{BB962C8B-B14F-4D97-AF65-F5344CB8AC3E}">
        <p14:creationId xmlns:p14="http://schemas.microsoft.com/office/powerpoint/2010/main" val="5497794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14AD1-A1C5-37AF-00EF-BD1E9C612AF7}"/>
              </a:ext>
            </a:extLst>
          </p:cNvPr>
          <p:cNvSpPr>
            <a:spLocks noGrp="1"/>
          </p:cNvSpPr>
          <p:nvPr>
            <p:ph type="title"/>
          </p:nvPr>
        </p:nvSpPr>
        <p:spPr/>
        <p:txBody>
          <a:bodyPr/>
          <a:lstStyle/>
          <a:p>
            <a:r>
              <a:rPr lang="en-IN" dirty="0"/>
              <a:t>Digital write</a:t>
            </a:r>
          </a:p>
        </p:txBody>
      </p:sp>
      <p:sp>
        <p:nvSpPr>
          <p:cNvPr id="3" name="Content Placeholder 2">
            <a:extLst>
              <a:ext uri="{FF2B5EF4-FFF2-40B4-BE49-F238E27FC236}">
                <a16:creationId xmlns:a16="http://schemas.microsoft.com/office/drawing/2014/main" id="{B58CA0B9-1649-2A2E-669B-6BD4FE70334C}"/>
              </a:ext>
            </a:extLst>
          </p:cNvPr>
          <p:cNvSpPr>
            <a:spLocks noGrp="1"/>
          </p:cNvSpPr>
          <p:nvPr>
            <p:ph idx="1"/>
          </p:nvPr>
        </p:nvSpPr>
        <p:spPr/>
        <p:txBody>
          <a:bodyPr>
            <a:normAutofit fontScale="70000" lnSpcReduction="20000"/>
          </a:bodyPr>
          <a:lstStyle/>
          <a:p>
            <a:r>
              <a:rPr lang="en-IN" dirty="0"/>
              <a:t>void setup() {</a:t>
            </a:r>
          </a:p>
          <a:p>
            <a:r>
              <a:rPr lang="en-IN" dirty="0"/>
              <a:t>  </a:t>
            </a:r>
            <a:r>
              <a:rPr lang="en-IN" dirty="0" err="1"/>
              <a:t>pinMode</a:t>
            </a:r>
            <a:r>
              <a:rPr lang="en-IN" dirty="0"/>
              <a:t>(13, OUTPUT);    // sets the digital pin 13 as output</a:t>
            </a:r>
          </a:p>
          <a:p>
            <a:r>
              <a:rPr lang="en-IN" dirty="0"/>
              <a:t>}</a:t>
            </a:r>
          </a:p>
          <a:p>
            <a:endParaRPr lang="en-IN" dirty="0"/>
          </a:p>
          <a:p>
            <a:r>
              <a:rPr lang="en-IN" dirty="0"/>
              <a:t>void loop() {</a:t>
            </a:r>
          </a:p>
          <a:p>
            <a:r>
              <a:rPr lang="en-IN" dirty="0"/>
              <a:t>  </a:t>
            </a:r>
            <a:r>
              <a:rPr lang="en-IN" dirty="0" err="1"/>
              <a:t>digitalWrite</a:t>
            </a:r>
            <a:r>
              <a:rPr lang="en-IN" dirty="0"/>
              <a:t>(13, HIGH); // sets the digital pin 13 on</a:t>
            </a:r>
          </a:p>
          <a:p>
            <a:r>
              <a:rPr lang="en-IN" dirty="0"/>
              <a:t>  delay(1000);            // waits for a second</a:t>
            </a:r>
          </a:p>
          <a:p>
            <a:r>
              <a:rPr lang="en-IN" dirty="0"/>
              <a:t>  </a:t>
            </a:r>
            <a:r>
              <a:rPr lang="en-IN" dirty="0" err="1"/>
              <a:t>digitalWrite</a:t>
            </a:r>
            <a:r>
              <a:rPr lang="en-IN" dirty="0"/>
              <a:t>(13, LOW);  // sets the digital pin 13 off</a:t>
            </a:r>
          </a:p>
          <a:p>
            <a:r>
              <a:rPr lang="en-IN" dirty="0"/>
              <a:t>  delay(1000);            // waits for a second</a:t>
            </a:r>
          </a:p>
          <a:p>
            <a:r>
              <a:rPr lang="en-IN" dirty="0"/>
              <a:t>}</a:t>
            </a:r>
          </a:p>
        </p:txBody>
      </p:sp>
    </p:spTree>
    <p:extLst>
      <p:ext uri="{BB962C8B-B14F-4D97-AF65-F5344CB8AC3E}">
        <p14:creationId xmlns:p14="http://schemas.microsoft.com/office/powerpoint/2010/main" val="16310080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45952-0F28-1EE4-F8AC-53709E464A43}"/>
              </a:ext>
            </a:extLst>
          </p:cNvPr>
          <p:cNvSpPr>
            <a:spLocks noGrp="1"/>
          </p:cNvSpPr>
          <p:nvPr>
            <p:ph type="title"/>
          </p:nvPr>
        </p:nvSpPr>
        <p:spPr>
          <a:xfrm>
            <a:off x="1451579" y="510989"/>
            <a:ext cx="9603275" cy="1342766"/>
          </a:xfrm>
        </p:spPr>
        <p:txBody>
          <a:bodyPr>
            <a:normAutofit fontScale="90000"/>
          </a:bodyPr>
          <a:lstStyle/>
          <a:p>
            <a:r>
              <a:rPr lang="en-IN" dirty="0"/>
              <a:t>Serial Programs-https://binaryupdates.com/serial-communication-in-</a:t>
            </a:r>
            <a:r>
              <a:rPr lang="en-IN" dirty="0" err="1"/>
              <a:t>arduino</a:t>
            </a:r>
            <a:r>
              <a:rPr lang="en-IN" dirty="0"/>
              <a:t>-uno/</a:t>
            </a:r>
          </a:p>
        </p:txBody>
      </p:sp>
      <p:sp>
        <p:nvSpPr>
          <p:cNvPr id="3" name="Content Placeholder 2">
            <a:extLst>
              <a:ext uri="{FF2B5EF4-FFF2-40B4-BE49-F238E27FC236}">
                <a16:creationId xmlns:a16="http://schemas.microsoft.com/office/drawing/2014/main" id="{99A1E05F-BF8D-931C-3716-A3BB4E4D92D1}"/>
              </a:ext>
            </a:extLst>
          </p:cNvPr>
          <p:cNvSpPr>
            <a:spLocks noGrp="1"/>
          </p:cNvSpPr>
          <p:nvPr>
            <p:ph idx="1"/>
          </p:nvPr>
        </p:nvSpPr>
        <p:spPr/>
        <p:txBody>
          <a:bodyPr>
            <a:normAutofit fontScale="62500" lnSpcReduction="20000"/>
          </a:bodyPr>
          <a:lstStyle/>
          <a:p>
            <a:r>
              <a:rPr lang="en-US" sz="1800" b="1" i="0" dirty="0">
                <a:solidFill>
                  <a:srgbClr val="3498DB"/>
                </a:solidFill>
                <a:effectLst/>
                <a:latin typeface="Quicksand"/>
              </a:rPr>
              <a:t>Example Program 1:</a:t>
            </a:r>
            <a:r>
              <a:rPr lang="en-US" b="0" i="0" dirty="0">
                <a:solidFill>
                  <a:srgbClr val="333333"/>
                </a:solidFill>
                <a:effectLst/>
                <a:latin typeface="Quicksand"/>
              </a:rPr>
              <a:t> In this example, we will send a string from Arduino to PC. Once we upload the sketch into Arduino. We will see this string will be printing on Serial Monitor Window of Arduino IDE.</a:t>
            </a:r>
          </a:p>
          <a:p>
            <a:pPr marL="0" indent="0" algn="l">
              <a:buNone/>
            </a:pPr>
            <a:r>
              <a:rPr lang="en-IN" b="1" i="0" dirty="0">
                <a:solidFill>
                  <a:srgbClr val="286491"/>
                </a:solidFill>
                <a:effectLst/>
                <a:latin typeface="inherit"/>
              </a:rPr>
              <a:t>void</a:t>
            </a:r>
            <a:r>
              <a:rPr lang="en-IN" b="0" i="0" dirty="0">
                <a:solidFill>
                  <a:srgbClr val="000000"/>
                </a:solidFill>
                <a:effectLst/>
                <a:latin typeface="inherit"/>
              </a:rPr>
              <a:t> </a:t>
            </a:r>
            <a:r>
              <a:rPr lang="en-IN" b="0" i="0" dirty="0">
                <a:solidFill>
                  <a:srgbClr val="0086B3"/>
                </a:solidFill>
                <a:effectLst/>
                <a:latin typeface="inherit"/>
              </a:rPr>
              <a:t>setup</a:t>
            </a:r>
            <a:r>
              <a:rPr lang="en-IN" b="0" i="0" dirty="0">
                <a:solidFill>
                  <a:srgbClr val="777777"/>
                </a:solidFill>
                <a:effectLst/>
                <a:latin typeface="inherit"/>
              </a:rPr>
              <a:t>()</a:t>
            </a:r>
            <a:endParaRPr lang="en-IN" b="0" i="0" dirty="0">
              <a:solidFill>
                <a:srgbClr val="AAAAAA"/>
              </a:solidFill>
              <a:effectLst/>
              <a:latin typeface="Source Code Pro" panose="020B0509030403020204" pitchFamily="49" charset="0"/>
            </a:endParaRPr>
          </a:p>
          <a:p>
            <a:pPr marL="0" indent="0" algn="l">
              <a:buNone/>
            </a:pPr>
            <a:r>
              <a:rPr lang="en-IN" b="0" i="0" dirty="0">
                <a:solidFill>
                  <a:srgbClr val="777777"/>
                </a:solidFill>
                <a:effectLst/>
                <a:latin typeface="inherit"/>
              </a:rPr>
              <a:t>{</a:t>
            </a:r>
            <a:endParaRPr lang="en-IN" b="0" i="0" dirty="0">
              <a:solidFill>
                <a:srgbClr val="AAAAAA"/>
              </a:solidFill>
              <a:effectLst/>
              <a:latin typeface="Source Code Pro" panose="020B0509030403020204" pitchFamily="49" charset="0"/>
            </a:endParaRPr>
          </a:p>
          <a:p>
            <a:pPr marL="0" indent="0" algn="l">
              <a:buNone/>
            </a:pPr>
            <a:r>
              <a:rPr lang="en-IN" b="0" i="0" dirty="0" err="1">
                <a:solidFill>
                  <a:srgbClr val="000000"/>
                </a:solidFill>
                <a:effectLst/>
                <a:latin typeface="inherit"/>
              </a:rPr>
              <a:t>Serial.</a:t>
            </a:r>
            <a:r>
              <a:rPr lang="en-IN" b="0" i="0" dirty="0" err="1">
                <a:solidFill>
                  <a:srgbClr val="0086B3"/>
                </a:solidFill>
                <a:effectLst/>
                <a:latin typeface="inherit"/>
              </a:rPr>
              <a:t>begin</a:t>
            </a:r>
            <a:r>
              <a:rPr lang="en-IN" b="0" i="0" dirty="0">
                <a:solidFill>
                  <a:srgbClr val="777777"/>
                </a:solidFill>
                <a:effectLst/>
                <a:latin typeface="inherit"/>
              </a:rPr>
              <a:t>(</a:t>
            </a:r>
            <a:r>
              <a:rPr lang="en-IN" b="0" i="0" dirty="0">
                <a:solidFill>
                  <a:srgbClr val="000000"/>
                </a:solidFill>
                <a:effectLst/>
                <a:latin typeface="inherit"/>
              </a:rPr>
              <a:t>9600</a:t>
            </a:r>
            <a:r>
              <a:rPr lang="en-IN" b="0" i="0" dirty="0">
                <a:solidFill>
                  <a:srgbClr val="777777"/>
                </a:solidFill>
                <a:effectLst/>
                <a:latin typeface="inherit"/>
              </a:rPr>
              <a:t>)</a:t>
            </a:r>
            <a:r>
              <a:rPr lang="en-IN" b="0" i="0" dirty="0">
                <a:solidFill>
                  <a:srgbClr val="000000"/>
                </a:solidFill>
                <a:effectLst/>
                <a:latin typeface="inherit"/>
              </a:rPr>
              <a:t>;</a:t>
            </a:r>
            <a:endParaRPr lang="en-IN" b="0" i="0" dirty="0">
              <a:solidFill>
                <a:srgbClr val="444444"/>
              </a:solidFill>
              <a:effectLst/>
              <a:latin typeface="Source Code Pro" panose="020B0509030403020204" pitchFamily="49" charset="0"/>
            </a:endParaRPr>
          </a:p>
          <a:p>
            <a:pPr marL="0" indent="0" algn="l">
              <a:buNone/>
            </a:pPr>
            <a:r>
              <a:rPr lang="en-IN" b="0" i="0" dirty="0">
                <a:solidFill>
                  <a:srgbClr val="777777"/>
                </a:solidFill>
                <a:effectLst/>
                <a:latin typeface="inherit"/>
              </a:rPr>
              <a:t>}</a:t>
            </a:r>
            <a:endParaRPr lang="en-IN" b="0" i="0" dirty="0">
              <a:solidFill>
                <a:srgbClr val="AAAAAA"/>
              </a:solidFill>
              <a:effectLst/>
              <a:latin typeface="Source Code Pro" panose="020B0509030403020204" pitchFamily="49" charset="0"/>
            </a:endParaRPr>
          </a:p>
          <a:p>
            <a:pPr marL="0" indent="0" algn="l">
              <a:buNone/>
            </a:pPr>
            <a:r>
              <a:rPr lang="en-IN" b="1" i="0" dirty="0">
                <a:solidFill>
                  <a:srgbClr val="286491"/>
                </a:solidFill>
                <a:effectLst/>
                <a:latin typeface="inherit"/>
              </a:rPr>
              <a:t>void</a:t>
            </a:r>
            <a:r>
              <a:rPr lang="en-IN" b="0" i="0" dirty="0">
                <a:solidFill>
                  <a:srgbClr val="000000"/>
                </a:solidFill>
                <a:effectLst/>
                <a:latin typeface="inherit"/>
              </a:rPr>
              <a:t> </a:t>
            </a:r>
            <a:r>
              <a:rPr lang="en-IN" b="0" i="0" dirty="0">
                <a:solidFill>
                  <a:srgbClr val="0086B3"/>
                </a:solidFill>
                <a:effectLst/>
                <a:latin typeface="inherit"/>
              </a:rPr>
              <a:t>loop</a:t>
            </a:r>
            <a:r>
              <a:rPr lang="en-IN" b="0" i="0" dirty="0">
                <a:solidFill>
                  <a:srgbClr val="777777"/>
                </a:solidFill>
                <a:effectLst/>
                <a:latin typeface="inherit"/>
              </a:rPr>
              <a:t>()</a:t>
            </a:r>
            <a:endParaRPr lang="en-IN" b="0" i="0" dirty="0">
              <a:solidFill>
                <a:srgbClr val="AAAAAA"/>
              </a:solidFill>
              <a:effectLst/>
              <a:latin typeface="Source Code Pro" panose="020B0509030403020204" pitchFamily="49" charset="0"/>
            </a:endParaRPr>
          </a:p>
          <a:p>
            <a:pPr marL="0" indent="0" algn="l">
              <a:buNone/>
            </a:pPr>
            <a:r>
              <a:rPr lang="en-IN" b="0" i="0" dirty="0">
                <a:solidFill>
                  <a:srgbClr val="777777"/>
                </a:solidFill>
                <a:effectLst/>
                <a:latin typeface="inherit"/>
              </a:rPr>
              <a:t>{</a:t>
            </a:r>
            <a:endParaRPr lang="en-IN" b="0" i="0" dirty="0">
              <a:solidFill>
                <a:srgbClr val="AAAAAA"/>
              </a:solidFill>
              <a:effectLst/>
              <a:latin typeface="Source Code Pro" panose="020B0509030403020204" pitchFamily="49" charset="0"/>
            </a:endParaRPr>
          </a:p>
          <a:p>
            <a:pPr marL="0" indent="0" algn="l">
              <a:buNone/>
            </a:pPr>
            <a:r>
              <a:rPr lang="en-IN" b="0" i="0" dirty="0" err="1">
                <a:solidFill>
                  <a:srgbClr val="000000"/>
                </a:solidFill>
                <a:effectLst/>
                <a:latin typeface="inherit"/>
              </a:rPr>
              <a:t>Serial.</a:t>
            </a:r>
            <a:r>
              <a:rPr lang="en-IN" b="0" i="0" dirty="0" err="1">
                <a:solidFill>
                  <a:srgbClr val="0086B3"/>
                </a:solidFill>
                <a:effectLst/>
                <a:latin typeface="inherit"/>
              </a:rPr>
              <a:t>println</a:t>
            </a:r>
            <a:r>
              <a:rPr lang="en-IN" b="0" i="0" dirty="0">
                <a:solidFill>
                  <a:srgbClr val="777777"/>
                </a:solidFill>
                <a:effectLst/>
                <a:latin typeface="inherit"/>
              </a:rPr>
              <a:t>(</a:t>
            </a:r>
            <a:r>
              <a:rPr lang="en-IN" b="0" i="0" dirty="0">
                <a:solidFill>
                  <a:srgbClr val="DD1144"/>
                </a:solidFill>
                <a:effectLst/>
                <a:latin typeface="inherit"/>
              </a:rPr>
              <a:t>"Hello from Umesh"</a:t>
            </a:r>
            <a:r>
              <a:rPr lang="en-IN" b="0" i="0" dirty="0">
                <a:solidFill>
                  <a:srgbClr val="777777"/>
                </a:solidFill>
                <a:effectLst/>
                <a:latin typeface="inherit"/>
              </a:rPr>
              <a:t>)</a:t>
            </a:r>
            <a:r>
              <a:rPr lang="en-IN" b="0" i="0" dirty="0">
                <a:solidFill>
                  <a:srgbClr val="000000"/>
                </a:solidFill>
                <a:effectLst/>
                <a:latin typeface="inherit"/>
              </a:rPr>
              <a:t>;</a:t>
            </a:r>
            <a:endParaRPr lang="en-IN" b="0" i="0" dirty="0">
              <a:solidFill>
                <a:srgbClr val="AAAAAA"/>
              </a:solidFill>
              <a:effectLst/>
              <a:latin typeface="Source Code Pro" panose="020B0509030403020204" pitchFamily="49" charset="0"/>
            </a:endParaRPr>
          </a:p>
          <a:p>
            <a:pPr marL="0" indent="0" algn="l">
              <a:buNone/>
            </a:pPr>
            <a:r>
              <a:rPr lang="en-IN" b="0" i="0" dirty="0">
                <a:solidFill>
                  <a:srgbClr val="0086B3"/>
                </a:solidFill>
                <a:effectLst/>
                <a:latin typeface="inherit"/>
              </a:rPr>
              <a:t>delay</a:t>
            </a:r>
            <a:r>
              <a:rPr lang="en-IN" b="0" i="0" dirty="0">
                <a:solidFill>
                  <a:srgbClr val="777777"/>
                </a:solidFill>
                <a:effectLst/>
                <a:latin typeface="inherit"/>
              </a:rPr>
              <a:t>(</a:t>
            </a:r>
            <a:r>
              <a:rPr lang="en-IN" b="0" i="0" dirty="0">
                <a:solidFill>
                  <a:srgbClr val="000000"/>
                </a:solidFill>
                <a:effectLst/>
                <a:latin typeface="inherit"/>
              </a:rPr>
              <a:t>1000</a:t>
            </a:r>
            <a:r>
              <a:rPr lang="en-IN" b="0" i="0" dirty="0">
                <a:solidFill>
                  <a:srgbClr val="777777"/>
                </a:solidFill>
                <a:effectLst/>
                <a:latin typeface="inherit"/>
              </a:rPr>
              <a:t>)</a:t>
            </a:r>
            <a:r>
              <a:rPr lang="en-IN" b="0" i="0" dirty="0">
                <a:solidFill>
                  <a:srgbClr val="000000"/>
                </a:solidFill>
                <a:effectLst/>
                <a:latin typeface="inherit"/>
              </a:rPr>
              <a:t>;</a:t>
            </a:r>
            <a:endParaRPr lang="en-IN" b="0" i="0" dirty="0">
              <a:solidFill>
                <a:srgbClr val="AAAAAA"/>
              </a:solidFill>
              <a:effectLst/>
              <a:latin typeface="Source Code Pro" panose="020B0509030403020204" pitchFamily="49" charset="0"/>
            </a:endParaRPr>
          </a:p>
          <a:p>
            <a:pPr marL="0" indent="0" algn="l">
              <a:buNone/>
            </a:pPr>
            <a:r>
              <a:rPr lang="en-IN" b="0" i="0" dirty="0">
                <a:solidFill>
                  <a:srgbClr val="777777"/>
                </a:solidFill>
                <a:effectLst/>
                <a:latin typeface="inherit"/>
              </a:rPr>
              <a:t>}</a:t>
            </a:r>
            <a:endParaRPr lang="en-IN" b="0" i="0" dirty="0">
              <a:solidFill>
                <a:srgbClr val="AAAAAA"/>
              </a:solidFill>
              <a:effectLst/>
              <a:latin typeface="Source Code Pro" panose="020B0509030403020204" pitchFamily="49" charset="0"/>
            </a:endParaRPr>
          </a:p>
          <a:p>
            <a:endParaRPr lang="en-IN" dirty="0"/>
          </a:p>
        </p:txBody>
      </p:sp>
    </p:spTree>
    <p:extLst>
      <p:ext uri="{BB962C8B-B14F-4D97-AF65-F5344CB8AC3E}">
        <p14:creationId xmlns:p14="http://schemas.microsoft.com/office/powerpoint/2010/main" val="3717213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48AB-E465-C7FF-9389-7B7534A74B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8EE11A-A2F8-5E3A-34AF-D4AE70E83120}"/>
              </a:ext>
            </a:extLst>
          </p:cNvPr>
          <p:cNvSpPr>
            <a:spLocks noGrp="1"/>
          </p:cNvSpPr>
          <p:nvPr>
            <p:ph idx="1"/>
          </p:nvPr>
        </p:nvSpPr>
        <p:spPr>
          <a:xfrm>
            <a:off x="1451579" y="2015732"/>
            <a:ext cx="9603275" cy="5559444"/>
          </a:xfrm>
        </p:spPr>
        <p:txBody>
          <a:bodyPr>
            <a:normAutofit fontScale="25000" lnSpcReduction="20000"/>
          </a:bodyPr>
          <a:lstStyle/>
          <a:p>
            <a:pPr marL="0" indent="0" algn="l">
              <a:buNone/>
            </a:pPr>
            <a:r>
              <a:rPr lang="en-IN" b="1" i="0" dirty="0">
                <a:solidFill>
                  <a:srgbClr val="286491"/>
                </a:solidFill>
                <a:effectLst/>
                <a:latin typeface="inherit"/>
              </a:rPr>
              <a:t>int</a:t>
            </a:r>
            <a:r>
              <a:rPr lang="en-IN" b="0" i="0" dirty="0">
                <a:solidFill>
                  <a:srgbClr val="000000"/>
                </a:solidFill>
                <a:effectLst/>
                <a:latin typeface="inherit"/>
              </a:rPr>
              <a:t> </a:t>
            </a:r>
            <a:r>
              <a:rPr lang="en-IN" b="0" i="0" dirty="0" err="1">
                <a:solidFill>
                  <a:srgbClr val="000000"/>
                </a:solidFill>
                <a:effectLst/>
                <a:latin typeface="inherit"/>
              </a:rPr>
              <a:t>inByte</a:t>
            </a:r>
            <a:r>
              <a:rPr lang="en-IN" b="0" i="0" dirty="0">
                <a:solidFill>
                  <a:srgbClr val="000000"/>
                </a:solidFill>
                <a:effectLst/>
                <a:latin typeface="inherit"/>
              </a:rPr>
              <a:t>;</a:t>
            </a:r>
            <a:r>
              <a:rPr lang="en-IN" b="0" i="0" dirty="0">
                <a:solidFill>
                  <a:srgbClr val="9999AA"/>
                </a:solidFill>
                <a:effectLst/>
                <a:latin typeface="inherit"/>
              </a:rPr>
              <a:t> // Stores incoming command </a:t>
            </a:r>
            <a:endParaRPr lang="en-IN" b="0" i="0" dirty="0">
              <a:solidFill>
                <a:srgbClr val="AAAAAA"/>
              </a:solidFill>
              <a:effectLst/>
              <a:latin typeface="Source Code Pro" panose="020B0509030403020204" pitchFamily="49" charset="0"/>
            </a:endParaRPr>
          </a:p>
          <a:p>
            <a:pPr marL="0" indent="0" algn="l">
              <a:buNone/>
            </a:pPr>
            <a:r>
              <a:rPr lang="en-IN" sz="7200" b="1" i="0" dirty="0">
                <a:solidFill>
                  <a:srgbClr val="286491"/>
                </a:solidFill>
                <a:effectLst/>
                <a:latin typeface="inherit"/>
              </a:rPr>
              <a:t>void</a:t>
            </a:r>
            <a:r>
              <a:rPr lang="en-IN" sz="7200" b="0" i="0" dirty="0">
                <a:solidFill>
                  <a:srgbClr val="000000"/>
                </a:solidFill>
                <a:effectLst/>
                <a:latin typeface="inherit"/>
              </a:rPr>
              <a:t> </a:t>
            </a:r>
            <a:r>
              <a:rPr lang="en-IN" sz="7200" b="0" i="0" dirty="0">
                <a:solidFill>
                  <a:srgbClr val="0086B3"/>
                </a:solidFill>
                <a:effectLst/>
                <a:latin typeface="inherit"/>
              </a:rPr>
              <a:t>setup</a:t>
            </a:r>
            <a:r>
              <a:rPr lang="en-IN" sz="7200" b="0" i="0" dirty="0">
                <a:solidFill>
                  <a:srgbClr val="777777"/>
                </a:solidFill>
                <a:effectLst/>
                <a:latin typeface="inherit"/>
              </a:rPr>
              <a:t>()</a:t>
            </a:r>
            <a:endParaRPr lang="en-IN" sz="7200" b="0" i="0" dirty="0">
              <a:solidFill>
                <a:srgbClr val="AAAAAA"/>
              </a:solidFill>
              <a:effectLst/>
              <a:latin typeface="Source Code Pro" panose="020B0509030403020204" pitchFamily="49" charset="0"/>
            </a:endParaRPr>
          </a:p>
          <a:p>
            <a:pPr marL="0" indent="0" algn="l">
              <a:buNone/>
            </a:pPr>
            <a:r>
              <a:rPr lang="en-IN" sz="7200" b="0" i="0" dirty="0">
                <a:solidFill>
                  <a:srgbClr val="777777"/>
                </a:solidFill>
                <a:effectLst/>
                <a:latin typeface="inherit"/>
              </a:rPr>
              <a:t>{</a:t>
            </a:r>
            <a:endParaRPr lang="en-IN" sz="7200" b="0" i="0" dirty="0">
              <a:solidFill>
                <a:srgbClr val="AAAAAA"/>
              </a:solidFill>
              <a:effectLst/>
              <a:latin typeface="Source Code Pro" panose="020B0509030403020204" pitchFamily="49" charset="0"/>
            </a:endParaRPr>
          </a:p>
          <a:p>
            <a:pPr marL="0" indent="0" algn="l">
              <a:buNone/>
            </a:pPr>
            <a:r>
              <a:rPr lang="en-IN" sz="7200" b="0" i="0" dirty="0" err="1">
                <a:solidFill>
                  <a:srgbClr val="000000"/>
                </a:solidFill>
                <a:effectLst/>
                <a:latin typeface="inherit"/>
              </a:rPr>
              <a:t>Serial.</a:t>
            </a:r>
            <a:r>
              <a:rPr lang="en-IN" sz="7200" b="0" i="0" dirty="0" err="1">
                <a:solidFill>
                  <a:srgbClr val="0086B3"/>
                </a:solidFill>
                <a:effectLst/>
                <a:latin typeface="inherit"/>
              </a:rPr>
              <a:t>begin</a:t>
            </a:r>
            <a:r>
              <a:rPr lang="en-IN" sz="7200" b="0" i="0" dirty="0">
                <a:solidFill>
                  <a:srgbClr val="777777"/>
                </a:solidFill>
                <a:effectLst/>
                <a:latin typeface="inherit"/>
              </a:rPr>
              <a:t>(</a:t>
            </a:r>
            <a:r>
              <a:rPr lang="en-IN" sz="7200" b="0" i="0" dirty="0">
                <a:solidFill>
                  <a:srgbClr val="000000"/>
                </a:solidFill>
                <a:effectLst/>
                <a:latin typeface="inherit"/>
              </a:rPr>
              <a:t>9600</a:t>
            </a:r>
            <a:r>
              <a:rPr lang="en-IN" sz="7200" b="0" i="0" dirty="0">
                <a:solidFill>
                  <a:srgbClr val="777777"/>
                </a:solidFill>
                <a:effectLst/>
                <a:latin typeface="inherit"/>
              </a:rPr>
              <a:t>)</a:t>
            </a:r>
            <a:r>
              <a:rPr lang="en-IN" sz="7200" b="0" i="0" dirty="0">
                <a:solidFill>
                  <a:srgbClr val="000000"/>
                </a:solidFill>
                <a:effectLst/>
                <a:latin typeface="inherit"/>
              </a:rPr>
              <a:t>;</a:t>
            </a:r>
            <a:endParaRPr lang="en-IN" sz="7200" b="0" i="0" dirty="0">
              <a:solidFill>
                <a:srgbClr val="AAAAAA"/>
              </a:solidFill>
              <a:effectLst/>
              <a:latin typeface="Source Code Pro" panose="020B0509030403020204" pitchFamily="49" charset="0"/>
            </a:endParaRPr>
          </a:p>
          <a:p>
            <a:pPr marL="0" indent="0" algn="l">
              <a:buNone/>
            </a:pPr>
            <a:r>
              <a:rPr lang="en-IN" sz="7200" b="0" i="0" dirty="0" err="1">
                <a:solidFill>
                  <a:srgbClr val="0086B3"/>
                </a:solidFill>
                <a:effectLst/>
                <a:latin typeface="inherit"/>
              </a:rPr>
              <a:t>pinMode</a:t>
            </a:r>
            <a:r>
              <a:rPr lang="en-IN" sz="7200" b="0" i="0" dirty="0">
                <a:solidFill>
                  <a:srgbClr val="777777"/>
                </a:solidFill>
                <a:effectLst/>
                <a:latin typeface="inherit"/>
              </a:rPr>
              <a:t>(</a:t>
            </a:r>
            <a:r>
              <a:rPr lang="en-IN" sz="7200" b="0" i="0" dirty="0">
                <a:solidFill>
                  <a:srgbClr val="000000"/>
                </a:solidFill>
                <a:effectLst/>
                <a:latin typeface="inherit"/>
              </a:rPr>
              <a:t>13, OUTPUT</a:t>
            </a:r>
            <a:r>
              <a:rPr lang="en-IN" sz="7200" b="0" i="0" dirty="0">
                <a:solidFill>
                  <a:srgbClr val="777777"/>
                </a:solidFill>
                <a:effectLst/>
                <a:latin typeface="inherit"/>
              </a:rPr>
              <a:t>)</a:t>
            </a:r>
            <a:r>
              <a:rPr lang="en-IN" sz="7200" b="0" i="0" dirty="0">
                <a:solidFill>
                  <a:srgbClr val="000000"/>
                </a:solidFill>
                <a:effectLst/>
                <a:latin typeface="inherit"/>
              </a:rPr>
              <a:t>;</a:t>
            </a:r>
            <a:r>
              <a:rPr lang="en-IN" sz="7200" b="0" i="0" dirty="0">
                <a:solidFill>
                  <a:srgbClr val="9999AA"/>
                </a:solidFill>
                <a:effectLst/>
                <a:latin typeface="inherit"/>
              </a:rPr>
              <a:t> // Led pin</a:t>
            </a:r>
            <a:endParaRPr lang="en-IN" sz="7200" b="0" i="0" dirty="0">
              <a:solidFill>
                <a:srgbClr val="AAAAAA"/>
              </a:solidFill>
              <a:effectLst/>
              <a:latin typeface="Source Code Pro" panose="020B0509030403020204" pitchFamily="49" charset="0"/>
            </a:endParaRPr>
          </a:p>
          <a:p>
            <a:pPr marL="0" indent="0" algn="l">
              <a:buNone/>
            </a:pPr>
            <a:r>
              <a:rPr lang="en-IN" sz="7200" b="0" i="0" dirty="0" err="1">
                <a:solidFill>
                  <a:srgbClr val="000000"/>
                </a:solidFill>
                <a:effectLst/>
                <a:latin typeface="inherit"/>
              </a:rPr>
              <a:t>Serial.</a:t>
            </a:r>
            <a:r>
              <a:rPr lang="en-IN" sz="7200" b="0" i="0" dirty="0" err="1">
                <a:solidFill>
                  <a:srgbClr val="0086B3"/>
                </a:solidFill>
                <a:effectLst/>
                <a:latin typeface="inherit"/>
              </a:rPr>
              <a:t>println</a:t>
            </a:r>
            <a:r>
              <a:rPr lang="en-IN" sz="7200" b="0" i="0" dirty="0">
                <a:solidFill>
                  <a:srgbClr val="777777"/>
                </a:solidFill>
                <a:effectLst/>
                <a:latin typeface="inherit"/>
              </a:rPr>
              <a:t>(</a:t>
            </a:r>
            <a:r>
              <a:rPr lang="en-IN" sz="7200" b="0" i="0" dirty="0">
                <a:solidFill>
                  <a:srgbClr val="DD1144"/>
                </a:solidFill>
                <a:effectLst/>
                <a:latin typeface="inherit"/>
              </a:rPr>
              <a:t>"Type 1: LED ON, 0: LED OFF "</a:t>
            </a:r>
            <a:r>
              <a:rPr lang="en-IN" sz="7200" b="0" i="0" dirty="0">
                <a:solidFill>
                  <a:srgbClr val="777777"/>
                </a:solidFill>
                <a:effectLst/>
                <a:latin typeface="inherit"/>
              </a:rPr>
              <a:t>)</a:t>
            </a:r>
            <a:r>
              <a:rPr lang="en-IN" sz="7200" b="0" i="0" dirty="0">
                <a:solidFill>
                  <a:srgbClr val="000000"/>
                </a:solidFill>
                <a:effectLst/>
                <a:latin typeface="inherit"/>
              </a:rPr>
              <a:t>;</a:t>
            </a:r>
            <a:r>
              <a:rPr lang="en-IN" sz="7200" b="0" i="0" dirty="0">
                <a:solidFill>
                  <a:srgbClr val="9999AA"/>
                </a:solidFill>
                <a:effectLst/>
                <a:latin typeface="inherit"/>
              </a:rPr>
              <a:t> // Ready to receive commands</a:t>
            </a:r>
            <a:endParaRPr lang="en-IN" sz="7200" b="0" i="0" dirty="0">
              <a:solidFill>
                <a:srgbClr val="444444"/>
              </a:solidFill>
              <a:effectLst/>
              <a:latin typeface="Source Code Pro" panose="020B0509030403020204" pitchFamily="49" charset="0"/>
            </a:endParaRPr>
          </a:p>
          <a:p>
            <a:pPr marL="0" indent="0" algn="l">
              <a:buNone/>
            </a:pPr>
            <a:r>
              <a:rPr lang="en-IN" sz="7200" b="0" i="0" dirty="0">
                <a:solidFill>
                  <a:srgbClr val="777777"/>
                </a:solidFill>
                <a:effectLst/>
                <a:latin typeface="inherit"/>
              </a:rPr>
              <a:t>}</a:t>
            </a:r>
            <a:endParaRPr lang="en-IN" sz="7200" b="0" i="0" dirty="0">
              <a:solidFill>
                <a:srgbClr val="AAAAAA"/>
              </a:solidFill>
              <a:effectLst/>
              <a:latin typeface="Source Code Pro" panose="020B0509030403020204" pitchFamily="49" charset="0"/>
            </a:endParaRPr>
          </a:p>
          <a:p>
            <a:pPr marL="0" indent="0" algn="l">
              <a:buNone/>
            </a:pPr>
            <a:r>
              <a:rPr lang="en-IN" sz="7200" b="1" i="0" dirty="0">
                <a:solidFill>
                  <a:srgbClr val="286491"/>
                </a:solidFill>
                <a:effectLst/>
                <a:latin typeface="inherit"/>
              </a:rPr>
              <a:t>void</a:t>
            </a:r>
            <a:r>
              <a:rPr lang="en-IN" sz="7200" b="0" i="0" dirty="0">
                <a:solidFill>
                  <a:srgbClr val="000000"/>
                </a:solidFill>
                <a:effectLst/>
                <a:latin typeface="inherit"/>
              </a:rPr>
              <a:t> </a:t>
            </a:r>
            <a:r>
              <a:rPr lang="en-IN" sz="7200" b="0" i="0" dirty="0">
                <a:solidFill>
                  <a:srgbClr val="0086B3"/>
                </a:solidFill>
                <a:effectLst/>
                <a:latin typeface="inherit"/>
              </a:rPr>
              <a:t>loop</a:t>
            </a:r>
            <a:r>
              <a:rPr lang="en-IN" sz="7200" b="0" i="0" dirty="0">
                <a:solidFill>
                  <a:srgbClr val="777777"/>
                </a:solidFill>
                <a:effectLst/>
                <a:latin typeface="inherit"/>
              </a:rPr>
              <a:t>()</a:t>
            </a:r>
            <a:endParaRPr lang="en-IN" sz="7200" b="0" i="0" dirty="0">
              <a:solidFill>
                <a:srgbClr val="AAAAAA"/>
              </a:solidFill>
              <a:effectLst/>
              <a:latin typeface="Source Code Pro" panose="020B0509030403020204" pitchFamily="49" charset="0"/>
            </a:endParaRPr>
          </a:p>
          <a:p>
            <a:pPr marL="0" indent="0" algn="l">
              <a:buNone/>
            </a:pPr>
            <a:r>
              <a:rPr lang="en-IN" sz="7200" b="0" i="0" dirty="0">
                <a:solidFill>
                  <a:srgbClr val="777777"/>
                </a:solidFill>
                <a:effectLst/>
                <a:latin typeface="inherit"/>
              </a:rPr>
              <a:t>{</a:t>
            </a:r>
            <a:endParaRPr lang="en-IN" sz="7200" b="0" i="0" dirty="0">
              <a:solidFill>
                <a:srgbClr val="AAAAAA"/>
              </a:solidFill>
              <a:effectLst/>
              <a:latin typeface="Source Code Pro" panose="020B0509030403020204" pitchFamily="49" charset="0"/>
            </a:endParaRPr>
          </a:p>
          <a:p>
            <a:pPr marL="0" indent="0" algn="l">
              <a:buNone/>
            </a:pPr>
            <a:r>
              <a:rPr lang="en-IN" sz="7200" b="1" i="0" dirty="0">
                <a:solidFill>
                  <a:srgbClr val="286491"/>
                </a:solidFill>
                <a:effectLst/>
                <a:latin typeface="inherit"/>
              </a:rPr>
              <a:t>if</a:t>
            </a:r>
            <a:r>
              <a:rPr lang="en-IN" sz="7200" b="0" i="0" dirty="0">
                <a:solidFill>
                  <a:srgbClr val="000000"/>
                </a:solidFill>
                <a:effectLst/>
                <a:latin typeface="inherit"/>
              </a:rPr>
              <a:t> </a:t>
            </a:r>
            <a:r>
              <a:rPr lang="en-IN" sz="7200" b="0" i="0" dirty="0">
                <a:solidFill>
                  <a:srgbClr val="777777"/>
                </a:solidFill>
                <a:effectLst/>
                <a:latin typeface="inherit"/>
              </a:rPr>
              <a:t>(</a:t>
            </a:r>
            <a:r>
              <a:rPr lang="en-IN" sz="7200" b="0" i="0" dirty="0" err="1">
                <a:solidFill>
                  <a:srgbClr val="000000"/>
                </a:solidFill>
                <a:effectLst/>
                <a:latin typeface="inherit"/>
              </a:rPr>
              <a:t>Serial.</a:t>
            </a:r>
            <a:r>
              <a:rPr lang="en-IN" sz="7200" b="0" i="0" dirty="0" err="1">
                <a:solidFill>
                  <a:srgbClr val="0086B3"/>
                </a:solidFill>
                <a:effectLst/>
                <a:latin typeface="inherit"/>
              </a:rPr>
              <a:t>available</a:t>
            </a:r>
            <a:r>
              <a:rPr lang="en-IN" sz="7200" b="0" i="0" dirty="0">
                <a:solidFill>
                  <a:srgbClr val="777777"/>
                </a:solidFill>
                <a:effectLst/>
                <a:latin typeface="inherit"/>
              </a:rPr>
              <a:t>()</a:t>
            </a:r>
            <a:r>
              <a:rPr lang="en-IN" sz="7200" b="0" i="0" dirty="0">
                <a:solidFill>
                  <a:srgbClr val="000000"/>
                </a:solidFill>
                <a:effectLst/>
                <a:latin typeface="inherit"/>
              </a:rPr>
              <a:t> </a:t>
            </a:r>
            <a:r>
              <a:rPr lang="en-IN" sz="7200" b="0" i="0" dirty="0">
                <a:solidFill>
                  <a:srgbClr val="777777"/>
                </a:solidFill>
                <a:effectLst/>
                <a:latin typeface="inherit"/>
              </a:rPr>
              <a:t>&gt;</a:t>
            </a:r>
            <a:r>
              <a:rPr lang="en-IN" sz="7200" b="0" i="0" dirty="0">
                <a:solidFill>
                  <a:srgbClr val="000000"/>
                </a:solidFill>
                <a:effectLst/>
                <a:latin typeface="inherit"/>
              </a:rPr>
              <a:t> 0</a:t>
            </a:r>
            <a:r>
              <a:rPr lang="en-IN" sz="7200" b="0" i="0" dirty="0">
                <a:solidFill>
                  <a:srgbClr val="777777"/>
                </a:solidFill>
                <a:effectLst/>
                <a:latin typeface="inherit"/>
              </a:rPr>
              <a:t>)</a:t>
            </a:r>
            <a:endParaRPr lang="en-IN" sz="7200" b="0" i="0" dirty="0">
              <a:solidFill>
                <a:srgbClr val="AAAAAA"/>
              </a:solidFill>
              <a:effectLst/>
              <a:latin typeface="Source Code Pro" panose="020B0509030403020204" pitchFamily="49" charset="0"/>
            </a:endParaRPr>
          </a:p>
          <a:p>
            <a:pPr marL="0" indent="0" algn="l">
              <a:buNone/>
            </a:pPr>
            <a:r>
              <a:rPr lang="en-IN" sz="7200" b="0" i="0" dirty="0">
                <a:solidFill>
                  <a:srgbClr val="777777"/>
                </a:solidFill>
                <a:effectLst/>
                <a:latin typeface="inherit"/>
              </a:rPr>
              <a:t>{</a:t>
            </a:r>
            <a:r>
              <a:rPr lang="en-IN" sz="7200" b="0" i="0" dirty="0">
                <a:solidFill>
                  <a:srgbClr val="9999AA"/>
                </a:solidFill>
                <a:effectLst/>
                <a:latin typeface="inherit"/>
              </a:rPr>
              <a:t> // A byte is ready to receive</a:t>
            </a:r>
            <a:endParaRPr lang="en-IN" sz="7200" b="0" i="0" dirty="0">
              <a:solidFill>
                <a:srgbClr val="AAAAAA"/>
              </a:solidFill>
              <a:effectLst/>
              <a:latin typeface="Source Code Pro" panose="020B0509030403020204" pitchFamily="49" charset="0"/>
            </a:endParaRPr>
          </a:p>
          <a:p>
            <a:pPr marL="0" indent="0" algn="l">
              <a:buNone/>
            </a:pPr>
            <a:r>
              <a:rPr lang="en-IN" sz="7200" b="0" i="0" dirty="0" err="1">
                <a:solidFill>
                  <a:srgbClr val="000000"/>
                </a:solidFill>
                <a:effectLst/>
                <a:latin typeface="inherit"/>
              </a:rPr>
              <a:t>inByte</a:t>
            </a:r>
            <a:r>
              <a:rPr lang="en-IN" sz="7200" b="0" i="0" dirty="0">
                <a:solidFill>
                  <a:srgbClr val="000000"/>
                </a:solidFill>
                <a:effectLst/>
                <a:latin typeface="inherit"/>
              </a:rPr>
              <a:t> = </a:t>
            </a:r>
            <a:r>
              <a:rPr lang="en-IN" sz="7200" b="0" i="0" dirty="0" err="1">
                <a:solidFill>
                  <a:srgbClr val="000000"/>
                </a:solidFill>
                <a:effectLst/>
                <a:latin typeface="inherit"/>
              </a:rPr>
              <a:t>Serial.</a:t>
            </a:r>
            <a:r>
              <a:rPr lang="en-IN" sz="7200" b="0" i="0" dirty="0" err="1">
                <a:solidFill>
                  <a:srgbClr val="0086B3"/>
                </a:solidFill>
                <a:effectLst/>
                <a:latin typeface="inherit"/>
              </a:rPr>
              <a:t>read</a:t>
            </a:r>
            <a:r>
              <a:rPr lang="en-IN" sz="7200" b="0" i="0" dirty="0">
                <a:solidFill>
                  <a:srgbClr val="777777"/>
                </a:solidFill>
                <a:effectLst/>
                <a:latin typeface="inherit"/>
              </a:rPr>
              <a:t>()</a:t>
            </a:r>
            <a:r>
              <a:rPr lang="en-IN" sz="7200" b="0" i="0" dirty="0">
                <a:solidFill>
                  <a:srgbClr val="000000"/>
                </a:solidFill>
                <a:effectLst/>
                <a:latin typeface="inherit"/>
              </a:rPr>
              <a:t>;</a:t>
            </a:r>
            <a:endParaRPr lang="en-IN" sz="7200" b="0" i="0" dirty="0">
              <a:solidFill>
                <a:srgbClr val="AAAAAA"/>
              </a:solidFill>
              <a:effectLst/>
              <a:latin typeface="Source Code Pro" panose="020B0509030403020204" pitchFamily="49" charset="0"/>
            </a:endParaRPr>
          </a:p>
          <a:p>
            <a:pPr marL="0" indent="0" algn="l">
              <a:buNone/>
            </a:pPr>
            <a:r>
              <a:rPr lang="en-IN" sz="7200" b="1" i="0" dirty="0">
                <a:solidFill>
                  <a:srgbClr val="286491"/>
                </a:solidFill>
                <a:effectLst/>
                <a:latin typeface="inherit"/>
              </a:rPr>
              <a:t>if</a:t>
            </a:r>
            <a:r>
              <a:rPr lang="en-IN" sz="7200" b="0" i="0" dirty="0">
                <a:solidFill>
                  <a:srgbClr val="000000"/>
                </a:solidFill>
                <a:effectLst/>
                <a:latin typeface="inherit"/>
              </a:rPr>
              <a:t> </a:t>
            </a:r>
            <a:r>
              <a:rPr lang="en-IN" sz="7200" b="0" i="0" dirty="0">
                <a:solidFill>
                  <a:srgbClr val="777777"/>
                </a:solidFill>
                <a:effectLst/>
                <a:latin typeface="inherit"/>
              </a:rPr>
              <a:t>(</a:t>
            </a:r>
            <a:r>
              <a:rPr lang="en-IN" sz="7200" b="0" i="0" dirty="0" err="1">
                <a:solidFill>
                  <a:srgbClr val="000000"/>
                </a:solidFill>
                <a:effectLst/>
                <a:latin typeface="inherit"/>
              </a:rPr>
              <a:t>inByte</a:t>
            </a:r>
            <a:r>
              <a:rPr lang="en-IN" sz="7200" b="0" i="0" dirty="0">
                <a:solidFill>
                  <a:srgbClr val="000000"/>
                </a:solidFill>
                <a:effectLst/>
                <a:latin typeface="inherit"/>
              </a:rPr>
              <a:t> == </a:t>
            </a:r>
            <a:r>
              <a:rPr lang="en-IN" sz="7200" b="0" i="0" dirty="0">
                <a:solidFill>
                  <a:srgbClr val="DD1144"/>
                </a:solidFill>
                <a:effectLst/>
                <a:latin typeface="inherit"/>
              </a:rPr>
              <a:t>'1'</a:t>
            </a:r>
            <a:r>
              <a:rPr lang="en-IN" sz="7200" b="0" i="0" dirty="0">
                <a:solidFill>
                  <a:srgbClr val="777777"/>
                </a:solidFill>
                <a:effectLst/>
                <a:latin typeface="inherit"/>
              </a:rPr>
              <a:t>)</a:t>
            </a:r>
            <a:r>
              <a:rPr lang="en-IN" sz="7200" b="0" i="0" dirty="0">
                <a:solidFill>
                  <a:srgbClr val="000000"/>
                </a:solidFill>
                <a:effectLst/>
                <a:latin typeface="inherit"/>
              </a:rPr>
              <a:t> </a:t>
            </a:r>
            <a:r>
              <a:rPr lang="en-IN" sz="7200" b="0" i="0" dirty="0">
                <a:solidFill>
                  <a:srgbClr val="777777"/>
                </a:solidFill>
                <a:effectLst/>
                <a:latin typeface="inherit"/>
              </a:rPr>
              <a:t>{</a:t>
            </a:r>
            <a:r>
              <a:rPr lang="en-IN" sz="7200" b="0" i="0" dirty="0">
                <a:solidFill>
                  <a:srgbClr val="9999AA"/>
                </a:solidFill>
                <a:effectLst/>
                <a:latin typeface="inherit"/>
              </a:rPr>
              <a:t> // byte is '1'</a:t>
            </a:r>
            <a:endParaRPr lang="en-IN" sz="7200" b="0" i="0" dirty="0">
              <a:solidFill>
                <a:srgbClr val="AAAAAA"/>
              </a:solidFill>
              <a:effectLst/>
              <a:latin typeface="Source Code Pro" panose="020B0509030403020204" pitchFamily="49" charset="0"/>
            </a:endParaRPr>
          </a:p>
          <a:p>
            <a:pPr marL="0" indent="0" algn="l">
              <a:buNone/>
            </a:pPr>
            <a:r>
              <a:rPr lang="en-IN" sz="7200" b="0" i="0" dirty="0" err="1">
                <a:solidFill>
                  <a:srgbClr val="0086B3"/>
                </a:solidFill>
                <a:effectLst/>
                <a:latin typeface="inherit"/>
              </a:rPr>
              <a:t>digitalWrite</a:t>
            </a:r>
            <a:r>
              <a:rPr lang="en-IN" sz="7200" b="0" i="0" dirty="0">
                <a:solidFill>
                  <a:srgbClr val="777777"/>
                </a:solidFill>
                <a:effectLst/>
                <a:latin typeface="inherit"/>
              </a:rPr>
              <a:t>(</a:t>
            </a:r>
            <a:r>
              <a:rPr lang="en-IN" sz="7200" b="0" i="0" dirty="0">
                <a:solidFill>
                  <a:srgbClr val="000000"/>
                </a:solidFill>
                <a:effectLst/>
                <a:latin typeface="inherit"/>
              </a:rPr>
              <a:t>13, HIGH</a:t>
            </a:r>
            <a:r>
              <a:rPr lang="en-IN" sz="7200" b="0" i="0" dirty="0">
                <a:solidFill>
                  <a:srgbClr val="777777"/>
                </a:solidFill>
                <a:effectLst/>
                <a:latin typeface="inherit"/>
              </a:rPr>
              <a:t>)</a:t>
            </a:r>
            <a:r>
              <a:rPr lang="en-IN" sz="7200" b="0" i="0" dirty="0">
                <a:solidFill>
                  <a:srgbClr val="000000"/>
                </a:solidFill>
                <a:effectLst/>
                <a:latin typeface="inherit"/>
              </a:rPr>
              <a:t>;</a:t>
            </a:r>
            <a:endParaRPr lang="en-IN" sz="7200" b="0" i="0" dirty="0">
              <a:solidFill>
                <a:srgbClr val="AAAAAA"/>
              </a:solidFill>
              <a:effectLst/>
              <a:latin typeface="Source Code Pro" panose="020B0509030403020204" pitchFamily="49" charset="0"/>
            </a:endParaRPr>
          </a:p>
          <a:p>
            <a:pPr marL="0" indent="0" algn="l">
              <a:buNone/>
            </a:pPr>
            <a:r>
              <a:rPr lang="en-IN" sz="7200" b="0" i="0" dirty="0" err="1">
                <a:solidFill>
                  <a:srgbClr val="000000"/>
                </a:solidFill>
                <a:effectLst/>
                <a:latin typeface="inherit"/>
              </a:rPr>
              <a:t>Serial.</a:t>
            </a:r>
            <a:r>
              <a:rPr lang="en-IN" sz="7200" b="0" i="0" dirty="0" err="1">
                <a:solidFill>
                  <a:srgbClr val="0086B3"/>
                </a:solidFill>
                <a:effectLst/>
                <a:latin typeface="inherit"/>
              </a:rPr>
              <a:t>println</a:t>
            </a:r>
            <a:r>
              <a:rPr lang="en-IN" sz="7200" b="0" i="0" dirty="0">
                <a:solidFill>
                  <a:srgbClr val="777777"/>
                </a:solidFill>
                <a:effectLst/>
                <a:latin typeface="inherit"/>
              </a:rPr>
              <a:t>(</a:t>
            </a:r>
            <a:r>
              <a:rPr lang="en-IN" sz="7200" b="0" i="0" dirty="0">
                <a:solidFill>
                  <a:srgbClr val="DD1144"/>
                </a:solidFill>
                <a:effectLst/>
                <a:latin typeface="inherit"/>
              </a:rPr>
              <a:t>"LED - On"</a:t>
            </a:r>
            <a:r>
              <a:rPr lang="en-IN" sz="7200" b="0" i="0" dirty="0">
                <a:solidFill>
                  <a:srgbClr val="777777"/>
                </a:solidFill>
                <a:effectLst/>
                <a:latin typeface="inherit"/>
              </a:rPr>
              <a:t>)</a:t>
            </a:r>
            <a:r>
              <a:rPr lang="en-IN" sz="7200" b="0" i="0" dirty="0">
                <a:solidFill>
                  <a:srgbClr val="000000"/>
                </a:solidFill>
                <a:effectLst/>
                <a:latin typeface="inherit"/>
              </a:rPr>
              <a:t>;</a:t>
            </a:r>
            <a:endParaRPr lang="en-IN" sz="7200" b="0" i="0" dirty="0">
              <a:solidFill>
                <a:srgbClr val="AAAAAA"/>
              </a:solidFill>
              <a:effectLst/>
              <a:latin typeface="Source Code Pro" panose="020B0509030403020204" pitchFamily="49" charset="0"/>
            </a:endParaRPr>
          </a:p>
          <a:p>
            <a:pPr marL="0" indent="0" algn="l">
              <a:buNone/>
            </a:pPr>
            <a:r>
              <a:rPr lang="en-IN" sz="7200" b="0" i="0" dirty="0">
                <a:solidFill>
                  <a:srgbClr val="777777"/>
                </a:solidFill>
                <a:effectLst/>
                <a:latin typeface="inherit"/>
              </a:rPr>
              <a:t>}</a:t>
            </a:r>
            <a:r>
              <a:rPr lang="en-IN" sz="7200" b="0" i="0" dirty="0">
                <a:solidFill>
                  <a:srgbClr val="000000"/>
                </a:solidFill>
                <a:effectLst/>
                <a:latin typeface="inherit"/>
              </a:rPr>
              <a:t> </a:t>
            </a:r>
            <a:r>
              <a:rPr lang="en-IN" sz="7200" b="1" i="0" dirty="0">
                <a:solidFill>
                  <a:srgbClr val="286491"/>
                </a:solidFill>
                <a:effectLst/>
                <a:latin typeface="inherit"/>
              </a:rPr>
              <a:t>else</a:t>
            </a:r>
            <a:r>
              <a:rPr lang="en-IN" sz="7200" b="0" i="0" dirty="0">
                <a:solidFill>
                  <a:srgbClr val="000000"/>
                </a:solidFill>
                <a:effectLst/>
                <a:latin typeface="inherit"/>
              </a:rPr>
              <a:t> </a:t>
            </a:r>
            <a:r>
              <a:rPr lang="en-IN" sz="7200" b="0" i="0" dirty="0">
                <a:solidFill>
                  <a:srgbClr val="777777"/>
                </a:solidFill>
                <a:effectLst/>
                <a:latin typeface="inherit"/>
              </a:rPr>
              <a:t>{</a:t>
            </a:r>
            <a:r>
              <a:rPr lang="en-IN" sz="7200" b="0" i="0" dirty="0">
                <a:solidFill>
                  <a:srgbClr val="9999AA"/>
                </a:solidFill>
                <a:effectLst/>
                <a:latin typeface="inherit"/>
              </a:rPr>
              <a:t> // byte isn't '1'</a:t>
            </a:r>
            <a:endParaRPr lang="en-IN" sz="7200" b="0" i="0" dirty="0">
              <a:solidFill>
                <a:srgbClr val="AAAAAA"/>
              </a:solidFill>
              <a:effectLst/>
              <a:latin typeface="Source Code Pro" panose="020B0509030403020204" pitchFamily="49" charset="0"/>
            </a:endParaRPr>
          </a:p>
          <a:p>
            <a:pPr marL="0" indent="0" algn="l">
              <a:buNone/>
            </a:pPr>
            <a:r>
              <a:rPr lang="en-IN" sz="7200" b="0" i="0" dirty="0" err="1">
                <a:solidFill>
                  <a:srgbClr val="0086B3"/>
                </a:solidFill>
                <a:effectLst/>
                <a:latin typeface="inherit"/>
              </a:rPr>
              <a:t>digitalWrite</a:t>
            </a:r>
            <a:r>
              <a:rPr lang="en-IN" sz="7200" b="0" i="0" dirty="0">
                <a:solidFill>
                  <a:srgbClr val="777777"/>
                </a:solidFill>
                <a:effectLst/>
                <a:latin typeface="inherit"/>
              </a:rPr>
              <a:t>(</a:t>
            </a:r>
            <a:r>
              <a:rPr lang="en-IN" sz="7200" b="0" i="0" dirty="0">
                <a:solidFill>
                  <a:srgbClr val="000000"/>
                </a:solidFill>
                <a:effectLst/>
                <a:latin typeface="inherit"/>
              </a:rPr>
              <a:t>13, LOW</a:t>
            </a:r>
            <a:r>
              <a:rPr lang="en-IN" sz="7200" b="0" i="0" dirty="0">
                <a:solidFill>
                  <a:srgbClr val="777777"/>
                </a:solidFill>
                <a:effectLst/>
                <a:latin typeface="inherit"/>
              </a:rPr>
              <a:t>)</a:t>
            </a:r>
            <a:r>
              <a:rPr lang="en-IN" sz="7200" b="0" i="0" dirty="0">
                <a:solidFill>
                  <a:srgbClr val="000000"/>
                </a:solidFill>
                <a:effectLst/>
                <a:latin typeface="inherit"/>
              </a:rPr>
              <a:t>;</a:t>
            </a:r>
            <a:endParaRPr lang="en-IN" sz="7200" b="0" i="0" dirty="0">
              <a:solidFill>
                <a:srgbClr val="AAAAAA"/>
              </a:solidFill>
              <a:effectLst/>
              <a:latin typeface="Source Code Pro" panose="020B0509030403020204" pitchFamily="49" charset="0"/>
            </a:endParaRPr>
          </a:p>
          <a:p>
            <a:pPr marL="0" indent="0" algn="l">
              <a:buNone/>
            </a:pPr>
            <a:r>
              <a:rPr lang="en-IN" sz="7200" b="0" i="0" dirty="0" err="1">
                <a:solidFill>
                  <a:srgbClr val="000000"/>
                </a:solidFill>
                <a:effectLst/>
                <a:latin typeface="inherit"/>
              </a:rPr>
              <a:t>Serial.</a:t>
            </a:r>
            <a:r>
              <a:rPr lang="en-IN" sz="7200" b="0" i="0" dirty="0" err="1">
                <a:solidFill>
                  <a:srgbClr val="0086B3"/>
                </a:solidFill>
                <a:effectLst/>
                <a:latin typeface="inherit"/>
              </a:rPr>
              <a:t>println</a:t>
            </a:r>
            <a:r>
              <a:rPr lang="en-IN" sz="7200" b="0" i="0" dirty="0">
                <a:solidFill>
                  <a:srgbClr val="777777"/>
                </a:solidFill>
                <a:effectLst/>
                <a:latin typeface="inherit"/>
              </a:rPr>
              <a:t>(</a:t>
            </a:r>
            <a:r>
              <a:rPr lang="en-IN" sz="7200" b="0" i="0" dirty="0">
                <a:solidFill>
                  <a:srgbClr val="DD1144"/>
                </a:solidFill>
                <a:effectLst/>
                <a:latin typeface="inherit"/>
              </a:rPr>
              <a:t>"LED - off"</a:t>
            </a:r>
            <a:r>
              <a:rPr lang="en-IN" sz="7200" b="0" i="0" dirty="0">
                <a:solidFill>
                  <a:srgbClr val="777777"/>
                </a:solidFill>
                <a:effectLst/>
                <a:latin typeface="inherit"/>
              </a:rPr>
              <a:t>)</a:t>
            </a:r>
            <a:r>
              <a:rPr lang="en-IN" sz="7200" b="0" i="0" dirty="0">
                <a:solidFill>
                  <a:srgbClr val="000000"/>
                </a:solidFill>
                <a:effectLst/>
                <a:latin typeface="inherit"/>
              </a:rPr>
              <a:t>;</a:t>
            </a:r>
            <a:endParaRPr lang="en-IN" sz="7200" b="0" i="0" dirty="0">
              <a:solidFill>
                <a:srgbClr val="AAAAAA"/>
              </a:solidFill>
              <a:effectLst/>
              <a:latin typeface="Source Code Pro" panose="020B0509030403020204" pitchFamily="49" charset="0"/>
            </a:endParaRPr>
          </a:p>
          <a:p>
            <a:pPr marL="0" indent="0" algn="l">
              <a:buNone/>
            </a:pPr>
            <a:r>
              <a:rPr lang="en-IN" sz="7200" b="0" i="0" dirty="0">
                <a:solidFill>
                  <a:srgbClr val="777777"/>
                </a:solidFill>
                <a:effectLst/>
                <a:latin typeface="inherit"/>
              </a:rPr>
              <a:t>}</a:t>
            </a:r>
            <a:endParaRPr lang="en-IN" sz="7200" b="0" i="0" dirty="0">
              <a:solidFill>
                <a:srgbClr val="AAAAAA"/>
              </a:solidFill>
              <a:effectLst/>
              <a:latin typeface="Source Code Pro" panose="020B0509030403020204" pitchFamily="49" charset="0"/>
            </a:endParaRPr>
          </a:p>
          <a:p>
            <a:pPr algn="l"/>
            <a:r>
              <a:rPr lang="en-IN" sz="7200" b="0" i="0" dirty="0">
                <a:solidFill>
                  <a:srgbClr val="777777"/>
                </a:solidFill>
                <a:effectLst/>
                <a:latin typeface="inherit"/>
              </a:rPr>
              <a:t>}</a:t>
            </a:r>
            <a:endParaRPr lang="en-IN" sz="7200" b="0" i="0" dirty="0">
              <a:solidFill>
                <a:srgbClr val="AAAAAA"/>
              </a:solidFill>
              <a:effectLst/>
              <a:latin typeface="Source Code Pro" panose="020B0509030403020204" pitchFamily="49" charset="0"/>
            </a:endParaRPr>
          </a:p>
          <a:p>
            <a:pPr algn="l"/>
            <a:r>
              <a:rPr lang="en-IN" b="0" i="0" dirty="0">
                <a:solidFill>
                  <a:srgbClr val="777777"/>
                </a:solidFill>
                <a:effectLst/>
                <a:latin typeface="inherit"/>
              </a:rPr>
              <a:t>}</a:t>
            </a:r>
            <a:endParaRPr lang="en-IN" b="0" i="0" dirty="0">
              <a:solidFill>
                <a:srgbClr val="AAAAAA"/>
              </a:solidFill>
              <a:effectLst/>
              <a:latin typeface="Source Code Pro" panose="020B0509030403020204" pitchFamily="49" charset="0"/>
            </a:endParaRPr>
          </a:p>
          <a:p>
            <a:pPr marL="0" indent="0">
              <a:buNone/>
            </a:pPr>
            <a:endParaRPr lang="en-IN" dirty="0"/>
          </a:p>
        </p:txBody>
      </p:sp>
    </p:spTree>
    <p:extLst>
      <p:ext uri="{BB962C8B-B14F-4D97-AF65-F5344CB8AC3E}">
        <p14:creationId xmlns:p14="http://schemas.microsoft.com/office/powerpoint/2010/main" val="2536682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1646-0977-38BF-B655-8E8DF46950D3}"/>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3E4BDB5E-6656-FC39-2CE6-DFA6A4256B21}"/>
              </a:ext>
            </a:extLst>
          </p:cNvPr>
          <p:cNvSpPr>
            <a:spLocks noGrp="1"/>
          </p:cNvSpPr>
          <p:nvPr>
            <p:ph idx="1"/>
          </p:nvPr>
        </p:nvSpPr>
        <p:spPr/>
        <p:txBody>
          <a:bodyPr/>
          <a:lstStyle/>
          <a:p>
            <a:r>
              <a:rPr lang="en-IN" dirty="0"/>
              <a:t>https://roboticsbackend.com/arduino-uno-pins-a-complete-practical-guide/</a:t>
            </a:r>
          </a:p>
        </p:txBody>
      </p:sp>
    </p:spTree>
    <p:extLst>
      <p:ext uri="{BB962C8B-B14F-4D97-AF65-F5344CB8AC3E}">
        <p14:creationId xmlns:p14="http://schemas.microsoft.com/office/powerpoint/2010/main" val="228761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49401" y="753034"/>
            <a:ext cx="8215337" cy="726141"/>
          </a:xfrm>
        </p:spPr>
        <p:txBody>
          <a:bodyPr/>
          <a:lstStyle/>
          <a:p>
            <a:r>
              <a:rPr lang="en-US" altLang="ko-KR" sz="2800" dirty="0"/>
              <a:t>What are the major components of </a:t>
            </a:r>
            <a:r>
              <a:rPr lang="en-US" altLang="ko-KR" sz="2800" dirty="0" err="1"/>
              <a:t>IoT</a:t>
            </a:r>
            <a:r>
              <a:rPr lang="en-US" altLang="ko-KR" sz="2800" dirty="0"/>
              <a:t>?</a:t>
            </a:r>
            <a:endParaRPr lang="ko-KR" altLang="en-US" sz="2000" dirty="0"/>
          </a:p>
        </p:txBody>
      </p:sp>
      <p:sp>
        <p:nvSpPr>
          <p:cNvPr id="3" name="내용 개체 틀 2"/>
          <p:cNvSpPr>
            <a:spLocks noGrp="1"/>
          </p:cNvSpPr>
          <p:nvPr>
            <p:ph idx="1"/>
          </p:nvPr>
        </p:nvSpPr>
        <p:spPr>
          <a:xfrm>
            <a:off x="1337722" y="1855693"/>
            <a:ext cx="8637006" cy="4132731"/>
          </a:xfrm>
        </p:spPr>
        <p:txBody>
          <a:bodyPr>
            <a:normAutofit lnSpcReduction="10000"/>
          </a:bodyPr>
          <a:lstStyle/>
          <a:p>
            <a:pPr marL="514350" indent="-514350">
              <a:buFont typeface="+mj-lt"/>
              <a:buAutoNum type="arabicPeriod"/>
            </a:pPr>
            <a:r>
              <a:rPr lang="en-US" altLang="ko-KR" sz="2600" dirty="0"/>
              <a:t>Transducers- Sensors and Actuators</a:t>
            </a:r>
          </a:p>
          <a:p>
            <a:pPr marL="514350" indent="-514350">
              <a:buFont typeface="+mj-lt"/>
              <a:buAutoNum type="arabicPeriod"/>
            </a:pPr>
            <a:r>
              <a:rPr lang="en-US" altLang="ko-KR" sz="2600" dirty="0"/>
              <a:t>Arduino/</a:t>
            </a:r>
            <a:r>
              <a:rPr lang="en-US" altLang="ko-KR" sz="2600" dirty="0" err="1"/>
              <a:t>NodeMCU</a:t>
            </a:r>
            <a:r>
              <a:rPr lang="en-US" altLang="ko-KR" sz="2600" dirty="0"/>
              <a:t>(ESP8266)/</a:t>
            </a:r>
            <a:r>
              <a:rPr lang="en-US" altLang="ko-KR" sz="2600" dirty="0" err="1"/>
              <a:t>Rasberrypie</a:t>
            </a:r>
            <a:endParaRPr lang="en-US" altLang="ko-KR" sz="2600" dirty="0"/>
          </a:p>
          <a:p>
            <a:pPr marL="514350" indent="-514350">
              <a:buFont typeface="+mj-lt"/>
              <a:buAutoNum type="arabicPeriod"/>
            </a:pPr>
            <a:r>
              <a:rPr lang="en-US" altLang="ko-KR" sz="2600" dirty="0"/>
              <a:t>Gateways (Node MCU)</a:t>
            </a:r>
          </a:p>
          <a:p>
            <a:pPr marL="514350" indent="-514350">
              <a:buFont typeface="+mj-lt"/>
              <a:buAutoNum type="arabicPeriod"/>
            </a:pPr>
            <a:r>
              <a:rPr lang="en-US" altLang="ko-KR" sz="2600" dirty="0"/>
              <a:t>Cloud Platforms</a:t>
            </a:r>
          </a:p>
          <a:p>
            <a:pPr marL="514350" indent="-514350">
              <a:buFont typeface="+mj-lt"/>
              <a:buAutoNum type="arabicPeriod"/>
            </a:pPr>
            <a:r>
              <a:rPr lang="en-US" altLang="ko-KR" sz="2600" dirty="0"/>
              <a:t>Data warehouse(Web Platforms) and Visualization</a:t>
            </a:r>
          </a:p>
          <a:p>
            <a:pPr marL="514350" indent="-514350">
              <a:buFont typeface="+mj-lt"/>
              <a:buAutoNum type="arabicPeriod"/>
            </a:pPr>
            <a:r>
              <a:rPr lang="en-US" altLang="ko-KR" sz="2600" dirty="0"/>
              <a:t>Data Analytics Engines(</a:t>
            </a:r>
            <a:r>
              <a:rPr lang="en-US" altLang="ko-KR" sz="2600" dirty="0" err="1"/>
              <a:t>SQL,Hadoop</a:t>
            </a:r>
            <a:r>
              <a:rPr lang="en-US" altLang="ko-KR" sz="2600" dirty="0"/>
              <a:t>, Storm, </a:t>
            </a:r>
            <a:r>
              <a:rPr lang="en-US" altLang="ko-KR" sz="2600" dirty="0" err="1"/>
              <a:t>Kafka,SQL</a:t>
            </a:r>
            <a:r>
              <a:rPr lang="en-US" altLang="ko-KR" sz="2600" dirty="0"/>
              <a:t>)</a:t>
            </a:r>
          </a:p>
          <a:p>
            <a:pPr marL="514350" indent="-514350">
              <a:buFont typeface="+mj-lt"/>
              <a:buAutoNum type="arabicPeriod"/>
            </a:pPr>
            <a:r>
              <a:rPr lang="en-US" altLang="ko-KR" sz="2600" dirty="0"/>
              <a:t>Data Mining(ML,NN and DNN)</a:t>
            </a:r>
          </a:p>
          <a:p>
            <a:endParaRPr lang="en-US" altLang="ko-KR" sz="2600" dirty="0"/>
          </a:p>
          <a:p>
            <a:endParaRPr lang="en-US" altLang="ko-KR" sz="2600" dirty="0"/>
          </a:p>
          <a:p>
            <a:endParaRPr lang="en-US" altLang="ko-KR" sz="2600" dirty="0"/>
          </a:p>
          <a:p>
            <a:endParaRPr lang="en-US" altLang="ko-KR" sz="2600" dirty="0"/>
          </a:p>
        </p:txBody>
      </p:sp>
    </p:spTree>
    <p:extLst>
      <p:ext uri="{BB962C8B-B14F-4D97-AF65-F5344CB8AC3E}">
        <p14:creationId xmlns:p14="http://schemas.microsoft.com/office/powerpoint/2010/main" val="265664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27EA7-4C41-44C1-BBD9-32543C39553B}"/>
              </a:ext>
            </a:extLst>
          </p:cNvPr>
          <p:cNvSpPr>
            <a:spLocks noGrp="1"/>
          </p:cNvSpPr>
          <p:nvPr>
            <p:ph type="title"/>
          </p:nvPr>
        </p:nvSpPr>
        <p:spPr/>
        <p:txBody>
          <a:bodyPr/>
          <a:lstStyle/>
          <a:p>
            <a:r>
              <a:rPr lang="en-IN" dirty="0"/>
              <a:t>IOT	</a:t>
            </a:r>
          </a:p>
        </p:txBody>
      </p:sp>
      <p:pic>
        <p:nvPicPr>
          <p:cNvPr id="6146" name="Picture 2" descr="IoT Architecture">
            <a:extLst>
              <a:ext uri="{FF2B5EF4-FFF2-40B4-BE49-F238E27FC236}">
                <a16:creationId xmlns:a16="http://schemas.microsoft.com/office/drawing/2014/main" id="{A2FB87DA-0325-488C-A2ED-6EA488C140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3512" y="1552051"/>
            <a:ext cx="8316406" cy="5086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77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426E-69AA-4939-B09B-A1B6AE3977ED}"/>
              </a:ext>
            </a:extLst>
          </p:cNvPr>
          <p:cNvSpPr>
            <a:spLocks noGrp="1"/>
          </p:cNvSpPr>
          <p:nvPr>
            <p:ph type="title"/>
          </p:nvPr>
        </p:nvSpPr>
        <p:spPr/>
        <p:txBody>
          <a:bodyPr/>
          <a:lstStyle/>
          <a:p>
            <a:r>
              <a:rPr lang="en-IN" dirty="0"/>
              <a:t>Sensors</a:t>
            </a:r>
          </a:p>
        </p:txBody>
      </p:sp>
      <p:pic>
        <p:nvPicPr>
          <p:cNvPr id="1026" name="Picture 2" descr="IoT System - Sensor and Actuator Flow">
            <a:extLst>
              <a:ext uri="{FF2B5EF4-FFF2-40B4-BE49-F238E27FC236}">
                <a16:creationId xmlns:a16="http://schemas.microsoft.com/office/drawing/2014/main" id="{34B389CD-CF00-4E69-B2AE-BB55D7E1B5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966447"/>
            <a:ext cx="8636000" cy="19549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nsors and Actuators of the IoT | Novatec">
            <a:extLst>
              <a:ext uri="{FF2B5EF4-FFF2-40B4-BE49-F238E27FC236}">
                <a16:creationId xmlns:a16="http://schemas.microsoft.com/office/drawing/2014/main" id="{C0352260-08F3-44F4-B518-BF143CB0E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9" y="4034118"/>
            <a:ext cx="8635999" cy="1803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958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C6C2-12B8-4F0E-BEA7-0B3A98607B66}"/>
              </a:ext>
            </a:extLst>
          </p:cNvPr>
          <p:cNvSpPr>
            <a:spLocks noGrp="1"/>
          </p:cNvSpPr>
          <p:nvPr>
            <p:ph type="title"/>
          </p:nvPr>
        </p:nvSpPr>
        <p:spPr/>
        <p:txBody>
          <a:bodyPr/>
          <a:lstStyle/>
          <a:p>
            <a:r>
              <a:rPr lang="en-IN" dirty="0"/>
              <a:t>IOT Sensors</a:t>
            </a:r>
          </a:p>
        </p:txBody>
      </p:sp>
      <p:pic>
        <p:nvPicPr>
          <p:cNvPr id="5122" name="Picture 2" descr="Commonly used Sensors in the Internet of Things (IoT) devices and ...">
            <a:extLst>
              <a:ext uri="{FF2B5EF4-FFF2-40B4-BE49-F238E27FC236}">
                <a16:creationId xmlns:a16="http://schemas.microsoft.com/office/drawing/2014/main" id="{E494CB31-1BB1-4C19-8E68-0ACE85007D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8000" y="1311621"/>
            <a:ext cx="8636000" cy="4580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982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273CF-23AF-4EFA-9009-E1DEC9591D56}"/>
              </a:ext>
            </a:extLst>
          </p:cNvPr>
          <p:cNvSpPr>
            <a:spLocks noGrp="1"/>
          </p:cNvSpPr>
          <p:nvPr>
            <p:ph type="title"/>
          </p:nvPr>
        </p:nvSpPr>
        <p:spPr/>
        <p:txBody>
          <a:bodyPr/>
          <a:lstStyle/>
          <a:p>
            <a:r>
              <a:rPr lang="en-IN" dirty="0"/>
              <a:t>IOT Sensors</a:t>
            </a:r>
          </a:p>
        </p:txBody>
      </p:sp>
      <p:pic>
        <p:nvPicPr>
          <p:cNvPr id="6146" name="Picture 2" descr="IoT and Sensors - Creating a Multitrillion-dollar Market - ECS">
            <a:extLst>
              <a:ext uri="{FF2B5EF4-FFF2-40B4-BE49-F238E27FC236}">
                <a16:creationId xmlns:a16="http://schemas.microsoft.com/office/drawing/2014/main" id="{3722B5BB-2F27-4D0F-88AC-42DF23613621}"/>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31576" y="1853754"/>
            <a:ext cx="9108845" cy="4377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4270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114</TotalTime>
  <Words>1568</Words>
  <Application>Microsoft Office PowerPoint</Application>
  <PresentationFormat>Widescreen</PresentationFormat>
  <Paragraphs>234</Paragraphs>
  <Slides>47</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47</vt:i4>
      </vt:variant>
    </vt:vector>
  </HeadingPairs>
  <TitlesOfParts>
    <vt:vector size="62" baseType="lpstr">
      <vt:lpstr>Arial</vt:lpstr>
      <vt:lpstr>Calibri</vt:lpstr>
      <vt:lpstr>Consolas</vt:lpstr>
      <vt:lpstr>Courier New</vt:lpstr>
      <vt:lpstr>Gill Sans MT</vt:lpstr>
      <vt:lpstr>inherit</vt:lpstr>
      <vt:lpstr>inter-bold</vt:lpstr>
      <vt:lpstr>inter-regular</vt:lpstr>
      <vt:lpstr>Libre Franklin</vt:lpstr>
      <vt:lpstr>Monaco</vt:lpstr>
      <vt:lpstr>Quicksand</vt:lpstr>
      <vt:lpstr>Segoe UI</vt:lpstr>
      <vt:lpstr>Source Code Pro</vt:lpstr>
      <vt:lpstr>Wingdings</vt:lpstr>
      <vt:lpstr>Gallery</vt:lpstr>
      <vt:lpstr>IOT-Internet of things</vt:lpstr>
      <vt:lpstr>Table of contents</vt:lpstr>
      <vt:lpstr>IOT Introduction and Boards</vt:lpstr>
      <vt:lpstr>What is IoT?</vt:lpstr>
      <vt:lpstr>What are the major components of IoT?</vt:lpstr>
      <vt:lpstr>IOT </vt:lpstr>
      <vt:lpstr>Sensors</vt:lpstr>
      <vt:lpstr>IOT Sensors</vt:lpstr>
      <vt:lpstr>IOT Sensors</vt:lpstr>
      <vt:lpstr>IOT Gateway</vt:lpstr>
      <vt:lpstr>IOT Boards</vt:lpstr>
      <vt:lpstr>IOT – Edge, FOG, Cloud</vt:lpstr>
      <vt:lpstr>PowerPoint Presentation</vt:lpstr>
      <vt:lpstr>IOT HARD ware Details</vt:lpstr>
      <vt:lpstr>Topic 1: Meet Arduino Uno</vt:lpstr>
      <vt:lpstr>Architecture</vt:lpstr>
      <vt:lpstr>Hardware</vt:lpstr>
      <vt:lpstr>Arduino Hardware</vt:lpstr>
      <vt:lpstr>IOT - Communications</vt:lpstr>
      <vt:lpstr>Computer to computer communication</vt:lpstr>
      <vt:lpstr>TCP-IP Stack</vt:lpstr>
      <vt:lpstr>IOT Protocols</vt:lpstr>
      <vt:lpstr>Communication Technologies for IoT</vt:lpstr>
      <vt:lpstr>IOT stack and Web stack</vt:lpstr>
      <vt:lpstr>Getting Started</vt:lpstr>
      <vt:lpstr>IOT – Arduino IDE</vt:lpstr>
      <vt:lpstr>Arduino IDE</vt:lpstr>
      <vt:lpstr>PowerPoint Presentation</vt:lpstr>
      <vt:lpstr>Arduino Digital I/0</vt:lpstr>
      <vt:lpstr>Analog IO</vt:lpstr>
      <vt:lpstr>Topic 4: Serial Communication</vt:lpstr>
      <vt:lpstr>Serial Commands</vt:lpstr>
      <vt:lpstr>Digital IO</vt:lpstr>
      <vt:lpstr>Time Functions</vt:lpstr>
      <vt:lpstr>Interrupts</vt:lpstr>
      <vt:lpstr>Control statements and Libs</vt:lpstr>
      <vt:lpstr>IOT – Data Collection , data Analysis, data Visualization,Data Mining</vt:lpstr>
      <vt:lpstr>IOT Cloud</vt:lpstr>
      <vt:lpstr>IOT private cloud Frame works </vt:lpstr>
      <vt:lpstr>IOT Public CLOuD Frame works</vt:lpstr>
      <vt:lpstr>Expectations from Project</vt:lpstr>
      <vt:lpstr>BIG Thanks </vt:lpstr>
      <vt:lpstr>Digital READ</vt:lpstr>
      <vt:lpstr>Digital write</vt:lpstr>
      <vt:lpstr>Serial Programs-https://binaryupdates.com/serial-communication-in-arduino-uno/</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IOT-Internet of things</dc:title>
  <dc:creator>cvsn reddy</dc:creator>
  <cp:lastModifiedBy>cvsn reddy</cp:lastModifiedBy>
  <cp:revision>33</cp:revision>
  <dcterms:created xsi:type="dcterms:W3CDTF">2023-04-29T05:35:29Z</dcterms:created>
  <dcterms:modified xsi:type="dcterms:W3CDTF">2023-04-29T07:29:57Z</dcterms:modified>
</cp:coreProperties>
</file>