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13"/>
  </p:notesMasterIdLst>
  <p:sldIdLst>
    <p:sldId id="256" r:id="rId3"/>
    <p:sldId id="269" r:id="rId4"/>
    <p:sldId id="273" r:id="rId5"/>
    <p:sldId id="258" r:id="rId6"/>
    <p:sldId id="271" r:id="rId7"/>
    <p:sldId id="260" r:id="rId8"/>
    <p:sldId id="259" r:id="rId9"/>
    <p:sldId id="261" r:id="rId10"/>
    <p:sldId id="272" r:id="rId11"/>
    <p:sldId id="274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660"/>
  </p:normalViewPr>
  <p:slideViewPr>
    <p:cSldViewPr snapToGrid="0">
      <p:cViewPr varScale="1">
        <p:scale>
          <a:sx n="215" d="100"/>
          <a:sy n="215" d="100"/>
        </p:scale>
        <p:origin x="180" y="2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a65cf406e_4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21a65cf406e_4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1f56dd85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1f56dd85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1f56ddab6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221f56ddab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a65cf406e_4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1a65cf406e_4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1f56dd85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21f56dd85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dia">
  <p:cSld name="Titeldia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0" y="485999"/>
            <a:ext cx="9144900" cy="4657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000" y="270000"/>
            <a:ext cx="1513601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57843" y="1012690"/>
            <a:ext cx="3486157" cy="413081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432002" y="3269703"/>
            <a:ext cx="6250499" cy="124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432000" y="1350000"/>
            <a:ext cx="6250500" cy="17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een titel">
  <p:cSld name="Alleen titel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dt" idx="10"/>
          </p:nvPr>
        </p:nvSpPr>
        <p:spPr>
          <a:xfrm>
            <a:off x="1080000" y="4657500"/>
            <a:ext cx="540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ftr" idx="11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3500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sldNum" idx="12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432000" y="1552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g" typ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dt" idx="10"/>
          </p:nvPr>
        </p:nvSpPr>
        <p:spPr>
          <a:xfrm>
            <a:off x="1080000" y="4657500"/>
            <a:ext cx="540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ftr" idx="11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3500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sldNum" idx="12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ekopSlot">
  <p:cSld name="SectiekopSlo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>
            <a:off x="0" y="0"/>
            <a:ext cx="9144900" cy="4657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434340" y="383241"/>
            <a:ext cx="8279845" cy="388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dt" idx="10"/>
          </p:nvPr>
        </p:nvSpPr>
        <p:spPr>
          <a:xfrm>
            <a:off x="1080000" y="4657500"/>
            <a:ext cx="540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ftr" idx="11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3500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ldNum" idx="12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F625-24B7-4F40-98BC-AFA043082CE9}" type="datetime1">
              <a:rPr lang="nl-BE" smtClean="0"/>
              <a:t>27/03/2023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432000" y="1242000"/>
            <a:ext cx="4050000" cy="33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662900" y="1242000"/>
            <a:ext cx="4050000" cy="334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6457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F125-8D2F-407C-A946-0B214A077F46}" type="datetime1">
              <a:rPr lang="nl-BE" smtClean="0"/>
              <a:t>27/03/2023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29066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ekop">
  <p:cSld name="Sectiekop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9144900" cy="465567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1080000" y="4657500"/>
            <a:ext cx="540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3500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57843" y="506345"/>
            <a:ext cx="3486157" cy="413081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432002" y="1350000"/>
            <a:ext cx="6250499" cy="17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8DB0"/>
              </a:buClr>
              <a:buSzPts val="3000"/>
              <a:buFont typeface="Arial"/>
              <a:buNone/>
              <a:defRPr sz="3000">
                <a:solidFill>
                  <a:srgbClr val="1D8DB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32002" y="3269700"/>
            <a:ext cx="6250499" cy="11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800"/>
              <a:buNone/>
              <a:defRPr sz="1800">
                <a:solidFill>
                  <a:srgbClr val="005E77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500"/>
              <a:buNone/>
              <a:defRPr sz="1500">
                <a:solidFill>
                  <a:srgbClr val="8C949A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400"/>
              <a:buNone/>
              <a:defRPr sz="1400">
                <a:solidFill>
                  <a:srgbClr val="8C949A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ekopWit">
  <p:cSld name="SectiekopWi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dt" idx="10"/>
          </p:nvPr>
        </p:nvSpPr>
        <p:spPr>
          <a:xfrm>
            <a:off x="1080000" y="4657500"/>
            <a:ext cx="540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ftr" idx="11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3500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57843" y="506345"/>
            <a:ext cx="3486157" cy="413081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32002" y="1350000"/>
            <a:ext cx="6250499" cy="17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32002" y="3269700"/>
            <a:ext cx="6250499" cy="11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4D5D"/>
              </a:buClr>
              <a:buSzPts val="1800"/>
              <a:buNone/>
              <a:defRPr sz="1800">
                <a:solidFill>
                  <a:srgbClr val="2F4D5D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500"/>
              <a:buNone/>
              <a:defRPr sz="1500">
                <a:solidFill>
                  <a:srgbClr val="8C949A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400"/>
              <a:buNone/>
              <a:defRPr sz="1400">
                <a:solidFill>
                  <a:srgbClr val="8C949A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ee objecten">
  <p:cSld name="Twee objecte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1080000" y="4657500"/>
            <a:ext cx="540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3500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432000" y="1242000"/>
            <a:ext cx="4050000" cy="3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2"/>
          </p:nvPr>
        </p:nvSpPr>
        <p:spPr>
          <a:xfrm>
            <a:off x="4662900" y="1242000"/>
            <a:ext cx="4050000" cy="3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32000" y="1552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object">
  <p:cSld name="Titel en objec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432000" y="1242000"/>
            <a:ext cx="8280900" cy="3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1080000" y="4657500"/>
            <a:ext cx="540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3500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432000" y="1552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dia">
  <p:cSld name="Titeldia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0" y="0"/>
            <a:ext cx="9144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0" y="486000"/>
            <a:ext cx="9144900" cy="465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0"/>
          <p:cNvSpPr/>
          <p:nvPr/>
        </p:nvSpPr>
        <p:spPr>
          <a:xfrm>
            <a:off x="0" y="485999"/>
            <a:ext cx="9144900" cy="334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000" y="270000"/>
            <a:ext cx="1513601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>
            <a:spLocks noGrp="1"/>
          </p:cNvSpPr>
          <p:nvPr>
            <p:ph type="ctrTitle"/>
          </p:nvPr>
        </p:nvSpPr>
        <p:spPr>
          <a:xfrm>
            <a:off x="431999" y="810000"/>
            <a:ext cx="4572393" cy="301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1"/>
          </p:nvPr>
        </p:nvSpPr>
        <p:spPr>
          <a:xfrm>
            <a:off x="431999" y="4044601"/>
            <a:ext cx="4572393" cy="547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8" name="Google Shape;108;p20"/>
          <p:cNvSpPr>
            <a:spLocks noGrp="1"/>
          </p:cNvSpPr>
          <p:nvPr>
            <p:ph type="pic" idx="2"/>
          </p:nvPr>
        </p:nvSpPr>
        <p:spPr>
          <a:xfrm>
            <a:off x="5436394" y="1240631"/>
            <a:ext cx="3276505" cy="335161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9">
          <p15:clr>
            <a:srgbClr val="FBAE40"/>
          </p15:clr>
        </p15:guide>
        <p15:guide id="2" pos="3152">
          <p15:clr>
            <a:srgbClr val="FBAE40"/>
          </p15:clr>
        </p15:guide>
        <p15:guide id="3" orient="horz" pos="298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ekop">
  <p:cSld name="Sectiekop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/>
          <p:nvPr/>
        </p:nvSpPr>
        <p:spPr>
          <a:xfrm>
            <a:off x="0" y="0"/>
            <a:ext cx="9144900" cy="465567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431999" y="1350000"/>
            <a:ext cx="4572393" cy="17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431999" y="3269700"/>
            <a:ext cx="4572198" cy="11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500"/>
              <a:buNone/>
              <a:defRPr sz="1500">
                <a:solidFill>
                  <a:srgbClr val="8C949A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400"/>
              <a:buNone/>
              <a:defRPr sz="1400">
                <a:solidFill>
                  <a:srgbClr val="8C949A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dt" idx="10"/>
          </p:nvPr>
        </p:nvSpPr>
        <p:spPr>
          <a:xfrm>
            <a:off x="1080000" y="4657500"/>
            <a:ext cx="540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ftr" idx="11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3500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ldNum" idx="12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6" name="Google Shape;116;p21"/>
          <p:cNvSpPr>
            <a:spLocks noGrp="1"/>
          </p:cNvSpPr>
          <p:nvPr>
            <p:ph type="pic" idx="2"/>
          </p:nvPr>
        </p:nvSpPr>
        <p:spPr>
          <a:xfrm>
            <a:off x="5436394" y="438151"/>
            <a:ext cx="3276505" cy="17820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1"/>
          <p:cNvSpPr>
            <a:spLocks noGrp="1"/>
          </p:cNvSpPr>
          <p:nvPr>
            <p:ph type="pic" idx="3"/>
          </p:nvPr>
        </p:nvSpPr>
        <p:spPr>
          <a:xfrm>
            <a:off x="5436196" y="2436385"/>
            <a:ext cx="3276505" cy="1782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57">
          <p15:clr>
            <a:srgbClr val="FBAE40"/>
          </p15:clr>
        </p15:guide>
        <p15:guide id="2" pos="31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ekopWit">
  <p:cSld name="SectiekopWi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431999" y="1350000"/>
            <a:ext cx="4572198" cy="17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431999" y="3269700"/>
            <a:ext cx="4572198" cy="11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500"/>
              <a:buNone/>
              <a:defRPr sz="1500">
                <a:solidFill>
                  <a:srgbClr val="8C949A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400"/>
              <a:buNone/>
              <a:defRPr sz="1400">
                <a:solidFill>
                  <a:srgbClr val="8C949A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C949A"/>
              </a:buClr>
              <a:buSzPts val="1200"/>
              <a:buNone/>
              <a:defRPr sz="1200">
                <a:solidFill>
                  <a:srgbClr val="8C949A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dt" idx="10"/>
          </p:nvPr>
        </p:nvSpPr>
        <p:spPr>
          <a:xfrm>
            <a:off x="1080000" y="4657500"/>
            <a:ext cx="540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ftr" idx="11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3500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ldNum" idx="12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4" name="Google Shape;124;p22"/>
          <p:cNvSpPr>
            <a:spLocks noGrp="1"/>
          </p:cNvSpPr>
          <p:nvPr>
            <p:ph type="pic" idx="2"/>
          </p:nvPr>
        </p:nvSpPr>
        <p:spPr>
          <a:xfrm>
            <a:off x="5436394" y="438151"/>
            <a:ext cx="3276505" cy="378023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57">
          <p15:clr>
            <a:srgbClr val="FBAE40"/>
          </p15:clr>
        </p15:guide>
        <p15:guide id="2" pos="3152">
          <p15:clr>
            <a:srgbClr val="FBAE40"/>
          </p15:clr>
        </p15:guide>
        <p15:guide id="3" orient="horz" pos="27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elijking">
  <p:cSld name="Vergelijking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432000" y="1242000"/>
            <a:ext cx="4066181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2"/>
          </p:nvPr>
        </p:nvSpPr>
        <p:spPr>
          <a:xfrm>
            <a:off x="432000" y="1707203"/>
            <a:ext cx="4066181" cy="28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3"/>
          </p:nvPr>
        </p:nvSpPr>
        <p:spPr>
          <a:xfrm>
            <a:off x="4629150" y="1242000"/>
            <a:ext cx="408375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4"/>
          </p:nvPr>
        </p:nvSpPr>
        <p:spPr>
          <a:xfrm>
            <a:off x="4629150" y="1707203"/>
            <a:ext cx="4083750" cy="287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dt" idx="10"/>
          </p:nvPr>
        </p:nvSpPr>
        <p:spPr>
          <a:xfrm>
            <a:off x="1080000" y="4657500"/>
            <a:ext cx="540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ftr" idx="11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3500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ldNum" idx="12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432000" y="1552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657500"/>
            <a:ext cx="9144000" cy="4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80900" y="4765499"/>
            <a:ext cx="756229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432000" y="162000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432000" y="1242000"/>
            <a:ext cx="8280900" cy="3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1080000" y="4657500"/>
            <a:ext cx="540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35000" bIns="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0" y="4657500"/>
            <a:ext cx="9144000" cy="4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280900" y="4765499"/>
            <a:ext cx="756229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432000" y="1552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432000" y="1242000"/>
            <a:ext cx="8280900" cy="3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dt" idx="10"/>
          </p:nvPr>
        </p:nvSpPr>
        <p:spPr>
          <a:xfrm>
            <a:off x="1080000" y="4657500"/>
            <a:ext cx="540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ftr" idx="11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35000" bIns="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4" r:id="rId10"/>
    <p:sldLayoutId id="214748367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81">
          <p15:clr>
            <a:srgbClr val="F26B43"/>
          </p15:clr>
        </p15:guide>
        <p15:guide id="2" pos="5489">
          <p15:clr>
            <a:srgbClr val="F26B43"/>
          </p15:clr>
        </p15:guide>
        <p15:guide id="3" orient="horz" pos="2893">
          <p15:clr>
            <a:srgbClr val="F26B43"/>
          </p15:clr>
        </p15:guide>
        <p15:guide id="4" pos="27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subTitle" idx="1"/>
          </p:nvPr>
        </p:nvSpPr>
        <p:spPr>
          <a:xfrm>
            <a:off x="432000" y="3008233"/>
            <a:ext cx="6250499" cy="124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GB" dirty="0"/>
              <a:t>Alexandros Kyrloglou</a:t>
            </a:r>
            <a:endParaRPr dirty="0"/>
          </a:p>
          <a:p>
            <a:pPr marL="0" lvl="0" indent="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dirty="0"/>
          </a:p>
        </p:txBody>
      </p:sp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432000" y="1350000"/>
            <a:ext cx="6250500" cy="17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 sz="1800" dirty="0"/>
              <a:t>Meeting Presentation: </a:t>
            </a:r>
            <a:br>
              <a:rPr lang="en-GB" sz="1800" dirty="0"/>
            </a:br>
            <a:r>
              <a:rPr lang="en-GB" dirty="0"/>
              <a:t>Reinforcement learning of action sequences in table football  </a:t>
            </a:r>
            <a:endParaRPr dirty="0"/>
          </a:p>
        </p:txBody>
      </p:sp>
      <p:sp>
        <p:nvSpPr>
          <p:cNvPr id="155" name="Google Shape;155;p27"/>
          <p:cNvSpPr txBox="1"/>
          <p:nvPr/>
        </p:nvSpPr>
        <p:spPr>
          <a:xfrm>
            <a:off x="313935" y="4049856"/>
            <a:ext cx="3243315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Promotor: </a:t>
            </a:r>
            <a:r>
              <a:rPr lang="en-GB" sz="1100" b="0" i="1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Wannes</a:t>
            </a:r>
            <a:r>
              <a:rPr lang="en-GB" sz="1100" b="0" i="1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b="0" i="1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Meert</a:t>
            </a:r>
            <a:br>
              <a:rPr lang="en-GB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Guidance: </a:t>
            </a:r>
            <a:r>
              <a:rPr lang="en-GB" sz="1100" b="0" i="1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Jens </a:t>
            </a:r>
            <a:r>
              <a:rPr lang="en-GB" sz="1100" b="0" i="1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Bürger</a:t>
            </a:r>
            <a:endParaRPr sz="1100" i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                 </a:t>
            </a:r>
            <a:r>
              <a:rPr lang="en-GB" sz="1100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Wen-Chi Yang</a:t>
            </a:r>
            <a:endParaRPr sz="11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5D0A79-30C8-FD91-D819-8C99398B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2" y="-763479"/>
            <a:ext cx="6250499" cy="17901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90710E-9FD0-DAF2-810D-C22D56223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1" y="1352123"/>
            <a:ext cx="6250499" cy="315329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References:</a:t>
            </a:r>
          </a:p>
          <a:p>
            <a:r>
              <a:rPr lang="en-US" dirty="0"/>
              <a:t>	De Blasi, Stefano &amp; </a:t>
            </a:r>
            <a:r>
              <a:rPr lang="en-US" dirty="0" err="1"/>
              <a:t>Klöser</a:t>
            </a:r>
            <a:r>
              <a:rPr lang="en-US" dirty="0"/>
              <a:t>, Sebastian &amp; Müller, Arne &amp; Reuben, Robin &amp; Sturm, Fabian &amp; </a:t>
            </a:r>
            <a:r>
              <a:rPr lang="en-US" dirty="0" err="1"/>
              <a:t>Zerrer</a:t>
            </a:r>
            <a:r>
              <a:rPr lang="en-US" dirty="0"/>
              <a:t>, Timo. (2020). </a:t>
            </a:r>
            <a:r>
              <a:rPr lang="en-US" dirty="0" err="1"/>
              <a:t>KIcker</a:t>
            </a:r>
            <a:r>
              <a:rPr lang="en-US" dirty="0"/>
              <a:t>: An Industrial Drive and Control Foosball System automated with Deep Reinforcement Learning. 10.13140/RG.2.2.19201.28003.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EPFL Robotic foosball: https://actu.epfl.ch/news/a-robot-to-beat-humans-at-foosball/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Aratrika</a:t>
            </a:r>
            <a:r>
              <a:rPr lang="en-US" dirty="0"/>
              <a:t> </a:t>
            </a:r>
            <a:r>
              <a:rPr lang="en-US" dirty="0" err="1"/>
              <a:t>Basu</a:t>
            </a:r>
            <a:r>
              <a:rPr lang="en-US" dirty="0"/>
              <a:t> &amp; </a:t>
            </a:r>
            <a:r>
              <a:rPr lang="en-US" dirty="0" err="1"/>
              <a:t>Jayantraj</a:t>
            </a:r>
            <a:r>
              <a:rPr lang="en-US" dirty="0"/>
              <a:t> Coimbatore </a:t>
            </a:r>
            <a:r>
              <a:rPr lang="en-US" dirty="0" err="1"/>
              <a:t>Selvakumar</a:t>
            </a:r>
            <a:r>
              <a:rPr lang="en-US" dirty="0"/>
              <a:t> &amp; Justin Fu “Learning to play Table Tennis using Multi-agent Reinforcement Learning”.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L. </a:t>
            </a:r>
            <a:r>
              <a:rPr lang="en-US" dirty="0" err="1"/>
              <a:t>Leyendecker</a:t>
            </a:r>
            <a:r>
              <a:rPr lang="en-US" dirty="0"/>
              <a:t>, M. Schmitz, H. A. Zhou, V. Samsonov, M. </a:t>
            </a:r>
            <a:r>
              <a:rPr lang="en-US" dirty="0" err="1"/>
              <a:t>Rittstieg</a:t>
            </a:r>
            <a:r>
              <a:rPr lang="en-US" dirty="0"/>
              <a:t> and D. </a:t>
            </a:r>
            <a:r>
              <a:rPr lang="en-US" dirty="0" err="1"/>
              <a:t>Lütticke</a:t>
            </a:r>
            <a:r>
              <a:rPr lang="en-US" dirty="0"/>
              <a:t>, "Deep Reinforcement Learning for Robotic Control in High-Dexterity Assembly Tasks - A Reward Curriculum Approach," 2021 Fifth IEEE International Conference on Robotic Computing (IRC), Taichung, Taiwan, 2021, pp. 35-42, </a:t>
            </a:r>
            <a:r>
              <a:rPr lang="en-US" dirty="0" err="1"/>
              <a:t>doi</a:t>
            </a:r>
            <a:r>
              <a:rPr lang="en-US" dirty="0"/>
              <a:t>: 10.1109/IRC52146.2021.00012.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nl-NL" dirty="0"/>
              <a:t>Yuan Zhang, </a:t>
            </a:r>
            <a:r>
              <a:rPr lang="nl-NL" dirty="0" err="1"/>
              <a:t>Jianhong</a:t>
            </a:r>
            <a:r>
              <a:rPr lang="nl-NL" dirty="0"/>
              <a:t> Wang, </a:t>
            </a:r>
            <a:r>
              <a:rPr lang="nl-NL" dirty="0" err="1"/>
              <a:t>Joschka</a:t>
            </a:r>
            <a:r>
              <a:rPr lang="nl-NL" dirty="0"/>
              <a:t> </a:t>
            </a:r>
            <a:r>
              <a:rPr lang="nl-NL" dirty="0" err="1"/>
              <a:t>Boedecker</a:t>
            </a:r>
            <a:r>
              <a:rPr lang="nl-NL" dirty="0"/>
              <a:t> “</a:t>
            </a:r>
            <a:r>
              <a:rPr lang="en-US" dirty="0"/>
              <a:t>Robust Reinforcement Learning in Continuous Control Tasks with Uncertainty Set Regularization”</a:t>
            </a:r>
            <a:br>
              <a:rPr lang="en-US" dirty="0"/>
            </a:br>
            <a:br>
              <a:rPr lang="en-US" dirty="0"/>
            </a:br>
            <a:r>
              <a:rPr lang="en-US" dirty="0"/>
              <a:t>Jordan Boyd-Graber, Kevin Kwok, He </a:t>
            </a:r>
            <a:r>
              <a:rPr lang="en-US" dirty="0" err="1"/>
              <a:t>He</a:t>
            </a:r>
            <a:r>
              <a:rPr lang="en-US" dirty="0"/>
              <a:t> “Opponent Modeling in Deep Reinforcement Learning”</a:t>
            </a:r>
          </a:p>
        </p:txBody>
      </p:sp>
    </p:spTree>
    <p:extLst>
      <p:ext uri="{BB962C8B-B14F-4D97-AF65-F5344CB8AC3E}">
        <p14:creationId xmlns:p14="http://schemas.microsoft.com/office/powerpoint/2010/main" val="369046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B53069-A1ED-DD1F-A949-543DEB6C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DTAI, Leuven.AI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D5B68-88CB-562C-EA18-FBBC7FE75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C5B741-DB81-FB08-C274-D65BEA71D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100" y="1017693"/>
            <a:ext cx="4050000" cy="3348000"/>
          </a:xfrm>
        </p:spPr>
        <p:txBody>
          <a:bodyPr>
            <a:normAutofit/>
          </a:bodyPr>
          <a:lstStyle/>
          <a:p>
            <a:r>
              <a:rPr lang="en-US" dirty="0"/>
              <a:t>Development of robotic foosball.</a:t>
            </a:r>
          </a:p>
          <a:p>
            <a:r>
              <a:rPr lang="en-US" dirty="0"/>
              <a:t>From theoretic RL implementation to real life robotic implementation.</a:t>
            </a:r>
          </a:p>
          <a:p>
            <a:pPr marL="17780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dirty="0"/>
              <a:t>MDP: {S, A, T, R, p(s</a:t>
            </a:r>
            <a:r>
              <a:rPr lang="pt-BR" baseline="-25000" dirty="0"/>
              <a:t>0</a:t>
            </a:r>
            <a:r>
              <a:rPr lang="pt-BR" dirty="0"/>
              <a:t>), 𝛾}</a:t>
            </a:r>
          </a:p>
          <a:p>
            <a:pPr marL="635000" lvl="1" indent="-133350">
              <a:spcBef>
                <a:spcPts val="800"/>
              </a:spcBef>
              <a:buSzPts val="1100"/>
            </a:pPr>
            <a:r>
              <a:rPr lang="pt-BR" dirty="0"/>
              <a:t>S (continuous)</a:t>
            </a:r>
          </a:p>
          <a:p>
            <a:pPr marL="635000" lvl="1" indent="-133350">
              <a:spcBef>
                <a:spcPts val="800"/>
              </a:spcBef>
              <a:buSzPts val="1100"/>
            </a:pPr>
            <a:r>
              <a:rPr lang="pt-BR" dirty="0"/>
              <a:t>A (continuous/discrete) </a:t>
            </a:r>
          </a:p>
          <a:p>
            <a:pPr marL="635000" lvl="1" indent="-133350">
              <a:spcBef>
                <a:spcPts val="800"/>
              </a:spcBef>
              <a:buSzPts val="1100"/>
            </a:pPr>
            <a:r>
              <a:rPr lang="pt-BR" dirty="0"/>
              <a:t>R(S)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D9BA0DC-08F5-E981-05CD-01AEABE783C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98540" y="468726"/>
            <a:ext cx="3068674" cy="2187606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3E3C6F8-9C96-56C2-0863-91CF54B81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&amp; Motivation</a:t>
            </a:r>
          </a:p>
        </p:txBody>
      </p:sp>
      <p:pic>
        <p:nvPicPr>
          <p:cNvPr id="2" name="Google Shape;164;p28">
            <a:extLst>
              <a:ext uri="{FF2B5EF4-FFF2-40B4-BE49-F238E27FC236}">
                <a16:creationId xmlns:a16="http://schemas.microsoft.com/office/drawing/2014/main" id="{3E67317E-A2EB-E48B-7B9E-3E18D59D40D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799" y="2862519"/>
            <a:ext cx="3426156" cy="12649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43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FF912-C1EA-E012-B559-3A4A8A87FB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39700" indent="0">
              <a:buNone/>
            </a:pPr>
            <a:r>
              <a:rPr lang="en-US" dirty="0"/>
              <a:t>Foosball:</a:t>
            </a:r>
          </a:p>
          <a:p>
            <a:r>
              <a:rPr lang="en-US" dirty="0"/>
              <a:t>Kicker: mainly shooting, RL to Real</a:t>
            </a:r>
          </a:p>
          <a:p>
            <a:r>
              <a:rPr lang="en-US" dirty="0"/>
              <a:t>EPFL: Decision Tree, Control Engineering </a:t>
            </a:r>
          </a:p>
          <a:p>
            <a:pPr marL="139700" indent="0">
              <a:buNone/>
            </a:pPr>
            <a:r>
              <a:rPr lang="en-US" dirty="0"/>
              <a:t>Table Tennis: </a:t>
            </a:r>
          </a:p>
          <a:p>
            <a:r>
              <a:rPr lang="en-US" dirty="0"/>
              <a:t>ML agent project/competition: similar interaction with the ball</a:t>
            </a:r>
          </a:p>
          <a:p>
            <a:pPr marL="139700" indent="0">
              <a:buNone/>
            </a:pPr>
            <a:r>
              <a:rPr lang="en-US" dirty="0"/>
              <a:t>Robotic Arm:</a:t>
            </a:r>
          </a:p>
          <a:p>
            <a:r>
              <a:rPr lang="en-US" dirty="0"/>
              <a:t>Assembly Tasks: Curriculum Approach, Sim to Real </a:t>
            </a:r>
          </a:p>
          <a:p>
            <a:r>
              <a:rPr lang="en-US" dirty="0"/>
              <a:t>Robust Continuous Control </a:t>
            </a:r>
          </a:p>
          <a:p>
            <a:pPr marL="139700" indent="0">
              <a:buNone/>
            </a:pPr>
            <a:r>
              <a:rPr lang="en-US" dirty="0"/>
              <a:t>Robotic Soccer:</a:t>
            </a:r>
          </a:p>
          <a:p>
            <a:r>
              <a:rPr lang="en-US" dirty="0"/>
              <a:t>Opponent Modeling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E9E59F-84E0-EFCA-3B24-736C287E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Research</a:t>
            </a:r>
          </a:p>
        </p:txBody>
      </p:sp>
    </p:spTree>
    <p:extLst>
      <p:ext uri="{BB962C8B-B14F-4D97-AF65-F5344CB8AC3E}">
        <p14:creationId xmlns:p14="http://schemas.microsoft.com/office/powerpoint/2010/main" val="366783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431000" y="1242000"/>
            <a:ext cx="4050000" cy="3348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Continuous environment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Possible solutions: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Discretization of state-action space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Function approximation for value and/or policy function.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On-policy (PPO) vs Off-policy (SAC)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body" idx="2"/>
          </p:nvPr>
        </p:nvSpPr>
        <p:spPr>
          <a:xfrm>
            <a:off x="4664200" y="1242000"/>
            <a:ext cx="4050000" cy="3348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PPO: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Faster convergence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Computationally cheaper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Low dimensional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SAC: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Data efficient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Exploration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Sparse rewards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Less Hyperparameter tuning</a:t>
            </a:r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432000" y="155277"/>
            <a:ext cx="8280900" cy="86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D12128-F9E4-C405-797D-F51F4324D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 is passing between controllable players.</a:t>
            </a:r>
          </a:p>
          <a:p>
            <a:r>
              <a:rPr lang="en-US" dirty="0"/>
              <a:t>Types of passes: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Ball control (tick-tacking) </a:t>
            </a:r>
          </a:p>
          <a:p>
            <a:pPr lvl="1"/>
            <a:r>
              <a:rPr lang="en-US" dirty="0"/>
              <a:t>Forward Pass  5 to 3 player:</a:t>
            </a:r>
          </a:p>
          <a:p>
            <a:pPr lvl="2"/>
            <a:r>
              <a:rPr lang="en-US" dirty="0"/>
              <a:t>Static opponent: Non-factor, single position</a:t>
            </a:r>
          </a:p>
          <a:p>
            <a:pPr lvl="2"/>
            <a:r>
              <a:rPr lang="en-US" dirty="0"/>
              <a:t>Dynamic opponent: rhythmic, random static, random movement</a:t>
            </a:r>
          </a:p>
          <a:p>
            <a:pPr lvl="2"/>
            <a:r>
              <a:rPr lang="en-US" dirty="0"/>
              <a:t>Enemy agent </a:t>
            </a:r>
          </a:p>
          <a:p>
            <a:pPr lvl="1"/>
            <a:r>
              <a:rPr lang="en-US" dirty="0"/>
              <a:t>Adding Noise</a:t>
            </a:r>
          </a:p>
          <a:p>
            <a:pPr lvl="1"/>
            <a:r>
              <a:rPr lang="en-US" dirty="0"/>
              <a:t>Transfer: Mirror, Other rod.</a:t>
            </a:r>
          </a:p>
          <a:p>
            <a:r>
              <a:rPr lang="en-US" dirty="0"/>
              <a:t>Metrics: speed of ball, time to completion, success rate (opponent type).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3439E-1B63-78B7-A6A7-BEAE38E2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DTAI, Leuven.AI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EE41B-D357-17B3-73C7-E338CB05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A300EF4-6026-D58B-FB02-A34E4998F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43121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body" idx="1"/>
          </p:nvPr>
        </p:nvSpPr>
        <p:spPr>
          <a:xfrm>
            <a:off x="432000" y="1242000"/>
            <a:ext cx="8280900" cy="3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dirty="0"/>
              <a:t>CURRENTLY: </a:t>
            </a:r>
            <a:endParaRPr dirty="0"/>
          </a:p>
          <a:p>
            <a:pPr marL="520700" lvl="1" indent="-203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dirty="0"/>
              <a:t>Observations</a:t>
            </a:r>
            <a:endParaRPr dirty="0"/>
          </a:p>
          <a:p>
            <a:pPr marL="863600" lvl="2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 dirty="0"/>
              <a:t>Only Necessary Rods: (x, θ)</a:t>
            </a:r>
            <a:endParaRPr dirty="0"/>
          </a:p>
          <a:p>
            <a:pPr marL="863600" lvl="2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 dirty="0"/>
              <a:t>Ball: 	 (x, y)</a:t>
            </a:r>
            <a:endParaRPr dirty="0"/>
          </a:p>
          <a:p>
            <a:pPr marL="520700" lvl="1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dirty="0"/>
              <a:t>Actions</a:t>
            </a:r>
            <a:endParaRPr dirty="0"/>
          </a:p>
          <a:p>
            <a:pPr marL="863600" lvl="2" indent="-177800" algn="l" rtl="0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GB" dirty="0"/>
              <a:t>Translations</a:t>
            </a:r>
            <a:endParaRPr dirty="0"/>
          </a:p>
          <a:p>
            <a:pPr marL="863600" lvl="2" indent="-177800" algn="l" rtl="0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GB" dirty="0"/>
              <a:t>Rotations</a:t>
            </a:r>
          </a:p>
          <a:p>
            <a:pPr marL="863600" lvl="2" indent="-177800" algn="l" rtl="0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GB" dirty="0"/>
              <a:t>Discrete on/off</a:t>
            </a:r>
            <a:endParaRPr dirty="0"/>
          </a:p>
          <a:p>
            <a:pPr marL="520700" lvl="1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 dirty="0"/>
              <a:t>Reward</a:t>
            </a:r>
            <a:endParaRPr dirty="0"/>
          </a:p>
          <a:p>
            <a:pPr marL="863600" lvl="2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 dirty="0"/>
              <a:t>Denser (Reward shaping)</a:t>
            </a:r>
            <a:endParaRPr dirty="0"/>
          </a:p>
        </p:txBody>
      </p:sp>
      <p:sp>
        <p:nvSpPr>
          <p:cNvPr id="186" name="Google Shape;186;p31"/>
          <p:cNvSpPr txBox="1">
            <a:spLocks noGrp="1"/>
          </p:cNvSpPr>
          <p:nvPr>
            <p:ph type="ftr" idx="11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350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DTAI, Leuven.AI</a:t>
            </a:r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sldNum" idx="12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title"/>
          </p:nvPr>
        </p:nvSpPr>
        <p:spPr>
          <a:xfrm>
            <a:off x="432000" y="1552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-GB"/>
              <a:t>Foosball as an RL environment </a:t>
            </a:r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3700" y="1625000"/>
            <a:ext cx="3439200" cy="189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>
            <a:off x="432000" y="1242000"/>
            <a:ext cx="8280900" cy="3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dirty="0"/>
              <a:t>INITIAL IDEA: </a:t>
            </a:r>
            <a:endParaRPr dirty="0"/>
          </a:p>
          <a:p>
            <a:pPr marL="520700" lvl="1" indent="-203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dirty="0"/>
              <a:t>Observations</a:t>
            </a:r>
            <a:endParaRPr dirty="0"/>
          </a:p>
          <a:p>
            <a:pPr marL="863600" lvl="2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 dirty="0"/>
              <a:t>Rods: (x</a:t>
            </a:r>
            <a:r>
              <a:rPr lang="en-GB" baseline="-25000" dirty="0"/>
              <a:t>1</a:t>
            </a:r>
            <a:r>
              <a:rPr lang="en-GB" dirty="0"/>
              <a:t>, θ</a:t>
            </a:r>
            <a:r>
              <a:rPr lang="en-GB" baseline="-25000" dirty="0"/>
              <a:t>1</a:t>
            </a:r>
            <a:r>
              <a:rPr lang="en-GB" dirty="0"/>
              <a:t>, x</a:t>
            </a:r>
            <a:r>
              <a:rPr lang="en-GB" baseline="-25000" dirty="0"/>
              <a:t>2</a:t>
            </a:r>
            <a:r>
              <a:rPr lang="en-GB" dirty="0"/>
              <a:t>, θ</a:t>
            </a:r>
            <a:r>
              <a:rPr lang="en-GB" baseline="-25000" dirty="0"/>
              <a:t>2</a:t>
            </a:r>
            <a:r>
              <a:rPr lang="en-GB" dirty="0"/>
              <a:t>, x</a:t>
            </a:r>
            <a:r>
              <a:rPr lang="en-GB" baseline="-25000" dirty="0"/>
              <a:t>3</a:t>
            </a:r>
            <a:r>
              <a:rPr lang="en-GB" dirty="0"/>
              <a:t>, θ</a:t>
            </a:r>
            <a:r>
              <a:rPr lang="en-GB" baseline="-25000" dirty="0"/>
              <a:t>3</a:t>
            </a:r>
            <a:r>
              <a:rPr lang="en-GB" dirty="0"/>
              <a:t>, x</a:t>
            </a:r>
            <a:r>
              <a:rPr lang="en-GB" baseline="-25000" dirty="0"/>
              <a:t>4</a:t>
            </a:r>
            <a:r>
              <a:rPr lang="en-GB" dirty="0"/>
              <a:t>, θ</a:t>
            </a:r>
            <a:r>
              <a:rPr lang="en-GB" baseline="-25000" dirty="0"/>
              <a:t>4</a:t>
            </a:r>
            <a:r>
              <a:rPr lang="en-GB" dirty="0"/>
              <a:t>)</a:t>
            </a:r>
            <a:endParaRPr dirty="0"/>
          </a:p>
          <a:p>
            <a:pPr marL="863600" lvl="2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 dirty="0"/>
              <a:t>Ball: 	 (x, y)</a:t>
            </a:r>
            <a:endParaRPr dirty="0"/>
          </a:p>
          <a:p>
            <a:pPr marL="520700" lvl="1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dirty="0"/>
              <a:t>Actions</a:t>
            </a:r>
            <a:endParaRPr dirty="0"/>
          </a:p>
          <a:p>
            <a:pPr marL="863600" lvl="2" indent="-177800" algn="l" rtl="0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GB" dirty="0"/>
              <a:t>4 Translations</a:t>
            </a:r>
            <a:endParaRPr dirty="0"/>
          </a:p>
          <a:p>
            <a:pPr marL="863600" lvl="2" indent="-177800" algn="l" rtl="0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GB" dirty="0"/>
              <a:t>4 Rotations</a:t>
            </a:r>
            <a:endParaRPr dirty="0"/>
          </a:p>
          <a:p>
            <a:pPr marL="520700" lvl="1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 dirty="0"/>
              <a:t>Reward</a:t>
            </a:r>
            <a:endParaRPr dirty="0"/>
          </a:p>
          <a:p>
            <a:pPr marL="863600" lvl="2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 dirty="0"/>
              <a:t>Sparse (only goal)</a:t>
            </a:r>
            <a:endParaRPr dirty="0"/>
          </a:p>
        </p:txBody>
      </p:sp>
      <p:sp>
        <p:nvSpPr>
          <p:cNvPr id="177" name="Google Shape;177;p30"/>
          <p:cNvSpPr txBox="1">
            <a:spLocks noGrp="1"/>
          </p:cNvSpPr>
          <p:nvPr>
            <p:ph type="ftr" idx="11"/>
          </p:nvPr>
        </p:nvSpPr>
        <p:spPr>
          <a:xfrm>
            <a:off x="4525200" y="4657500"/>
            <a:ext cx="37449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350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DTAI, Leuven.AI</a:t>
            </a:r>
            <a:endParaRPr/>
          </a:p>
        </p:txBody>
      </p:sp>
      <p:sp>
        <p:nvSpPr>
          <p:cNvPr id="178" name="Google Shape;178;p30"/>
          <p:cNvSpPr txBox="1">
            <a:spLocks noGrp="1"/>
          </p:cNvSpPr>
          <p:nvPr>
            <p:ph type="sldNum" idx="12"/>
          </p:nvPr>
        </p:nvSpPr>
        <p:spPr>
          <a:xfrm>
            <a:off x="432000" y="4657500"/>
            <a:ext cx="486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432000" y="155277"/>
            <a:ext cx="82809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-GB"/>
              <a:t>Foosball as an RL environment </a:t>
            </a:r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3700" y="1625000"/>
            <a:ext cx="3439200" cy="189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39700" indent="0">
              <a:buNone/>
            </a:pPr>
            <a:r>
              <a:rPr lang="en-GB" dirty="0"/>
              <a:t>Successes:</a:t>
            </a:r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/>
              <a:t>Environment setup: </a:t>
            </a:r>
            <a:br>
              <a:rPr lang="en-GB" dirty="0"/>
            </a:br>
            <a:r>
              <a:rPr lang="en-GB" dirty="0"/>
              <a:t>	model, physics, controls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/>
              <a:t>Defining RL environment:</a:t>
            </a:r>
            <a:br>
              <a:rPr lang="en-GB" dirty="0"/>
            </a:br>
            <a:r>
              <a:rPr lang="en-GB" dirty="0"/>
              <a:t>	ML-agents, Unity, training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/>
              <a:t>Simple task: tick-tack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/>
              <a:t>Complex task setup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endParaRPr lang="en-GB" dirty="0"/>
          </a:p>
        </p:txBody>
      </p:sp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Current Progress</a:t>
            </a:r>
            <a:endParaRPr dirty="0"/>
          </a:p>
        </p:txBody>
      </p:sp>
      <p:sp>
        <p:nvSpPr>
          <p:cNvPr id="6" name="Google Shape;194;p32">
            <a:extLst>
              <a:ext uri="{FF2B5EF4-FFF2-40B4-BE49-F238E27FC236}">
                <a16:creationId xmlns:a16="http://schemas.microsoft.com/office/drawing/2014/main" id="{ACC61574-B6D9-A2DC-09C0-4E74DA5C723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662488" y="1241425"/>
            <a:ext cx="4049712" cy="3348038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2500" lnSpcReduction="10000"/>
          </a:bodyPr>
          <a:lstStyle/>
          <a:p>
            <a:pPr marL="139700" indent="0">
              <a:buNone/>
            </a:pPr>
            <a:r>
              <a:rPr lang="en-GB" dirty="0"/>
              <a:t>Experimenting on:</a:t>
            </a:r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/>
              <a:t>Observations: </a:t>
            </a:r>
          </a:p>
          <a:p>
            <a:pPr lvl="1">
              <a:spcBef>
                <a:spcPts val="800"/>
              </a:spcBef>
            </a:pPr>
            <a:r>
              <a:rPr lang="en-GB" dirty="0"/>
              <a:t>Rod / player</a:t>
            </a:r>
          </a:p>
          <a:p>
            <a:pPr lvl="1">
              <a:spcBef>
                <a:spcPts val="800"/>
              </a:spcBef>
            </a:pPr>
            <a:r>
              <a:rPr lang="en-GB" dirty="0"/>
              <a:t>Global / Relative coordinates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dirty="0"/>
              <a:t>Actions:</a:t>
            </a:r>
          </a:p>
          <a:p>
            <a:pPr lvl="1">
              <a:spcBef>
                <a:spcPts val="0"/>
              </a:spcBef>
            </a:pPr>
            <a:r>
              <a:rPr lang="en-US" dirty="0"/>
              <a:t>Discrete choice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/>
              <a:t>Agent setup:</a:t>
            </a:r>
          </a:p>
          <a:p>
            <a:pPr lvl="1">
              <a:spcBef>
                <a:spcPts val="0"/>
              </a:spcBef>
            </a:pPr>
            <a:r>
              <a:rPr lang="en-GB" dirty="0"/>
              <a:t>Single / multi agent</a:t>
            </a:r>
          </a:p>
          <a:p>
            <a:pPr lvl="1">
              <a:spcBef>
                <a:spcPts val="0"/>
              </a:spcBef>
            </a:pPr>
            <a:r>
              <a:rPr lang="en-GB" dirty="0"/>
              <a:t>PPO / SAC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/>
              <a:t>Reward Function:</a:t>
            </a:r>
          </a:p>
          <a:p>
            <a:pPr lvl="1">
              <a:spcBef>
                <a:spcPts val="0"/>
              </a:spcBef>
              <a:buAutoNum type="arabicPeriod"/>
            </a:pPr>
            <a:r>
              <a:rPr lang="en-GB" dirty="0"/>
              <a:t>Shaping</a:t>
            </a:r>
          </a:p>
          <a:p>
            <a:pPr lvl="1">
              <a:spcBef>
                <a:spcPts val="0"/>
              </a:spcBef>
              <a:buAutoNum type="arabicPeriod"/>
            </a:pPr>
            <a:r>
              <a:rPr lang="en-GB" dirty="0"/>
              <a:t>Curriculum Learning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1EC77830-9A6D-218A-5ECE-6F2DC26D9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242000"/>
            <a:ext cx="4050000" cy="3348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Both Agents:</a:t>
            </a:r>
          </a:p>
          <a:p>
            <a:pPr lvl="1"/>
            <a:r>
              <a:rPr lang="en-US" dirty="0"/>
              <a:t>Ball in zone (±0.003/action)</a:t>
            </a:r>
          </a:p>
          <a:p>
            <a:r>
              <a:rPr lang="en-US" dirty="0"/>
              <a:t>Pass Agent:</a:t>
            </a:r>
          </a:p>
          <a:p>
            <a:pPr lvl="1"/>
            <a:r>
              <a:rPr lang="en-US" dirty="0"/>
              <a:t>Touch Passer (+5)</a:t>
            </a:r>
          </a:p>
          <a:p>
            <a:pPr lvl="1"/>
            <a:r>
              <a:rPr lang="en-US" dirty="0"/>
              <a:t>Touch Receiver (+20)</a:t>
            </a:r>
          </a:p>
          <a:p>
            <a:pPr lvl="1"/>
            <a:r>
              <a:rPr lang="en-US" dirty="0"/>
              <a:t>Trigger (±10)</a:t>
            </a:r>
          </a:p>
          <a:p>
            <a:pPr lvl="1"/>
            <a:r>
              <a:rPr lang="en-US" dirty="0"/>
              <a:t>Target (+15)</a:t>
            </a:r>
          </a:p>
          <a:p>
            <a:pPr lvl="1"/>
            <a:r>
              <a:rPr lang="en-US" dirty="0"/>
              <a:t>Loose ball (-10/-20)</a:t>
            </a:r>
          </a:p>
          <a:p>
            <a:r>
              <a:rPr lang="en-US" dirty="0"/>
              <a:t>Receive Agent:</a:t>
            </a:r>
          </a:p>
          <a:p>
            <a:pPr lvl="1"/>
            <a:r>
              <a:rPr lang="en-US" dirty="0"/>
              <a:t>Touch Receiver (+30)</a:t>
            </a:r>
          </a:p>
          <a:p>
            <a:pPr lvl="1"/>
            <a:r>
              <a:rPr lang="en-US" dirty="0"/>
              <a:t>On Target (+0.01/frame, +10)</a:t>
            </a:r>
          </a:p>
          <a:p>
            <a:pPr lvl="1"/>
            <a:r>
              <a:rPr lang="en-US" dirty="0"/>
              <a:t>Loose ball (-5/-30)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B8E1DC-51CE-D352-25AA-A296A3C552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25" r="22298" b="-2"/>
          <a:stretch/>
        </p:blipFill>
        <p:spPr>
          <a:xfrm>
            <a:off x="4662900" y="1242000"/>
            <a:ext cx="4050000" cy="3348000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807202-062C-9F89-16A1-53CA2AD83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155277"/>
            <a:ext cx="8280900" cy="864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Reward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E19645-3A8E-B84F-024F-762BBCB03311}"/>
              </a:ext>
            </a:extLst>
          </p:cNvPr>
          <p:cNvSpPr txBox="1"/>
          <p:nvPr/>
        </p:nvSpPr>
        <p:spPr>
          <a:xfrm>
            <a:off x="5828190" y="266330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9DC740-3D7E-1607-035F-25B0C70B8D9B}"/>
              </a:ext>
            </a:extLst>
          </p:cNvPr>
          <p:cNvSpPr txBox="1"/>
          <p:nvPr/>
        </p:nvSpPr>
        <p:spPr>
          <a:xfrm>
            <a:off x="7186387" y="2602312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trigger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C5262E-5394-C9AC-3570-3F6FFE10A4B7}"/>
              </a:ext>
            </a:extLst>
          </p:cNvPr>
          <p:cNvSpPr txBox="1"/>
          <p:nvPr/>
        </p:nvSpPr>
        <p:spPr>
          <a:xfrm>
            <a:off x="6890472" y="1899821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5EF537-1BD8-F9D6-2211-34F2EC27BF28}"/>
              </a:ext>
            </a:extLst>
          </p:cNvPr>
          <p:cNvSpPr txBox="1"/>
          <p:nvPr/>
        </p:nvSpPr>
        <p:spPr>
          <a:xfrm>
            <a:off x="7961711" y="3823316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BE78E2-C180-E6A8-AEE1-E41CFEFBF46B}"/>
              </a:ext>
            </a:extLst>
          </p:cNvPr>
          <p:cNvSpPr txBox="1"/>
          <p:nvPr/>
        </p:nvSpPr>
        <p:spPr>
          <a:xfrm>
            <a:off x="5757090" y="183619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2399076848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698</Words>
  <Application>Microsoft Office PowerPoint</Application>
  <PresentationFormat>On-screen Show (16:9)</PresentationFormat>
  <Paragraphs>116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Wingdings</vt:lpstr>
      <vt:lpstr>KU Leuven Sedes</vt:lpstr>
      <vt:lpstr>KU Leuven</vt:lpstr>
      <vt:lpstr>Meeting Presentation:  Reinforcement learning of action sequences in table football  </vt:lpstr>
      <vt:lpstr>Context &amp; Motivation</vt:lpstr>
      <vt:lpstr>Similar Research</vt:lpstr>
      <vt:lpstr>Methodology</vt:lpstr>
      <vt:lpstr>Problem statement</vt:lpstr>
      <vt:lpstr>Foosball as an RL environment </vt:lpstr>
      <vt:lpstr>Foosball as an RL environment </vt:lpstr>
      <vt:lpstr>Current Progress</vt:lpstr>
      <vt:lpstr>Reward Structure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Presentation:  Reinforcement learning of action sequences in table football  </dc:title>
  <cp:lastModifiedBy>Alexandros Kyrloglou</cp:lastModifiedBy>
  <cp:revision>3</cp:revision>
  <dcterms:modified xsi:type="dcterms:W3CDTF">2023-03-27T12:26:19Z</dcterms:modified>
</cp:coreProperties>
</file>