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 marL="0" marR="0" indent="0" algn="l" defTabSz="258989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99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1pPr>
    <a:lvl2pPr marL="0" marR="0" indent="1165451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2pPr>
    <a:lvl3pPr marL="0" marR="0" indent="2330901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3pPr>
    <a:lvl4pPr marL="0" marR="0" indent="3496349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4pPr>
    <a:lvl5pPr marL="0" marR="0" indent="4661802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5pPr>
    <a:lvl6pPr marL="0" marR="0" indent="5827253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6pPr>
    <a:lvl7pPr marL="0" marR="0" indent="6992701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7pPr>
    <a:lvl8pPr marL="0" marR="0" indent="8158157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8pPr>
    <a:lvl9pPr marL="0" marR="0" indent="9323605" algn="l" defTabSz="11654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32" b="0" i="0" u="none" strike="noStrike" cap="none" spc="0" normalizeH="0" baseline="0">
        <a:ln>
          <a:noFill/>
        </a:ln>
        <a:solidFill>
          <a:srgbClr val="3C3C3B"/>
        </a:solidFill>
        <a:effectLst/>
        <a:uFillTx/>
        <a:latin typeface="Gill Sans Nova"/>
        <a:ea typeface="Gill Sans Nova"/>
        <a:cs typeface="Gill Sans Nova"/>
        <a:sym typeface="Gill Sans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59"/>
    <a:srgbClr val="8381A7"/>
    <a:srgbClr val="555378"/>
    <a:srgbClr val="C8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7E9"/>
          </a:solidFill>
        </a:fill>
      </a:tcStyle>
    </a:wholeTbl>
    <a:band2H>
      <a:tcTxStyle/>
      <a:tcStyle>
        <a:tcBdr/>
        <a:fill>
          <a:solidFill>
            <a:srgbClr val="E9F4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DE7"/>
          </a:solidFill>
        </a:fill>
      </a:tcStyle>
    </a:wholeTbl>
    <a:band2H>
      <a:tcTxStyle/>
      <a:tcStyle>
        <a:tcBdr/>
        <a:fill>
          <a:solidFill>
            <a:srgbClr val="E8EF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E8"/>
          </a:solidFill>
        </a:fill>
      </a:tcStyle>
    </a:wholeTbl>
    <a:band2H>
      <a:tcTxStyle/>
      <a:tcStyle>
        <a:tcBdr/>
        <a:fill>
          <a:solidFill>
            <a:srgbClr val="E7ECF4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C3C3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solidFill>
            <a:srgbClr val="3C3C3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solidFill>
            <a:srgbClr val="3C3C3B">
              <a:alpha val="20000"/>
            </a:srgbClr>
          </a:solidFill>
        </a:fill>
      </a:tcStyle>
    </a:firstCol>
    <a:la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50800" cap="flat">
              <a:solidFill>
                <a:srgbClr val="3C3C3B"/>
              </a:solidFill>
              <a:prstDash val="solid"/>
              <a:round/>
            </a:ln>
          </a:top>
          <a:bottom>
            <a:ln w="127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Nova"/>
          <a:ea typeface="Gill Sans Nova"/>
          <a:cs typeface="Gill Sans Nova"/>
        </a:font>
        <a:srgbClr val="3C3C3B"/>
      </a:tcTxStyle>
      <a:tcStyle>
        <a:tcBdr>
          <a:left>
            <a:ln w="12700" cap="flat">
              <a:solidFill>
                <a:srgbClr val="3C3C3B"/>
              </a:solidFill>
              <a:prstDash val="solid"/>
              <a:round/>
            </a:ln>
          </a:left>
          <a:right>
            <a:ln w="12700" cap="flat">
              <a:solidFill>
                <a:srgbClr val="3C3C3B"/>
              </a:solidFill>
              <a:prstDash val="solid"/>
              <a:round/>
            </a:ln>
          </a:right>
          <a:top>
            <a:ln w="12700" cap="flat">
              <a:solidFill>
                <a:srgbClr val="3C3C3B"/>
              </a:solidFill>
              <a:prstDash val="solid"/>
              <a:round/>
            </a:ln>
          </a:top>
          <a:bottom>
            <a:ln w="25400" cap="flat">
              <a:solidFill>
                <a:srgbClr val="3C3C3B"/>
              </a:solidFill>
              <a:prstDash val="solid"/>
              <a:round/>
            </a:ln>
          </a:bottom>
          <a:insideH>
            <a:ln w="12700" cap="flat">
              <a:solidFill>
                <a:srgbClr val="3C3C3B"/>
              </a:solidFill>
              <a:prstDash val="solid"/>
              <a:round/>
            </a:ln>
          </a:insideH>
          <a:insideV>
            <a:ln w="12700" cap="flat">
              <a:solidFill>
                <a:srgbClr val="3C3C3B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6720" autoAdjust="0"/>
  </p:normalViewPr>
  <p:slideViewPr>
    <p:cSldViewPr snapToGrid="0">
      <p:cViewPr>
        <p:scale>
          <a:sx n="50" d="100"/>
          <a:sy n="50" d="100"/>
        </p:scale>
        <p:origin x="2694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165451" latinLnBrk="0">
      <a:defRPr sz="2549">
        <a:latin typeface="+mn-lt"/>
        <a:ea typeface="+mn-ea"/>
        <a:cs typeface="+mn-cs"/>
        <a:sym typeface="Gill Sans MT"/>
      </a:defRPr>
    </a:lvl1pPr>
    <a:lvl2pPr indent="647473" defTabSz="1165451" latinLnBrk="0">
      <a:defRPr sz="2549">
        <a:latin typeface="+mn-lt"/>
        <a:ea typeface="+mn-ea"/>
        <a:cs typeface="+mn-cs"/>
        <a:sym typeface="Gill Sans MT"/>
      </a:defRPr>
    </a:lvl2pPr>
    <a:lvl3pPr indent="1294946" defTabSz="1165451" latinLnBrk="0">
      <a:defRPr sz="2549">
        <a:latin typeface="+mn-lt"/>
        <a:ea typeface="+mn-ea"/>
        <a:cs typeface="+mn-cs"/>
        <a:sym typeface="Gill Sans MT"/>
      </a:defRPr>
    </a:lvl3pPr>
    <a:lvl4pPr indent="1942419" defTabSz="1165451" latinLnBrk="0">
      <a:defRPr sz="2549">
        <a:latin typeface="+mn-lt"/>
        <a:ea typeface="+mn-ea"/>
        <a:cs typeface="+mn-cs"/>
        <a:sym typeface="Gill Sans MT"/>
      </a:defRPr>
    </a:lvl4pPr>
    <a:lvl5pPr indent="2589892" defTabSz="1165451" latinLnBrk="0">
      <a:defRPr sz="2549">
        <a:latin typeface="+mn-lt"/>
        <a:ea typeface="+mn-ea"/>
        <a:cs typeface="+mn-cs"/>
        <a:sym typeface="Gill Sans MT"/>
      </a:defRPr>
    </a:lvl5pPr>
    <a:lvl6pPr indent="3237364" defTabSz="1165451" latinLnBrk="0">
      <a:defRPr sz="2549">
        <a:latin typeface="+mn-lt"/>
        <a:ea typeface="+mn-ea"/>
        <a:cs typeface="+mn-cs"/>
        <a:sym typeface="Gill Sans MT"/>
      </a:defRPr>
    </a:lvl6pPr>
    <a:lvl7pPr indent="3884834" defTabSz="1165451" latinLnBrk="0">
      <a:defRPr sz="2549">
        <a:latin typeface="+mn-lt"/>
        <a:ea typeface="+mn-ea"/>
        <a:cs typeface="+mn-cs"/>
        <a:sym typeface="Gill Sans MT"/>
      </a:defRPr>
    </a:lvl7pPr>
    <a:lvl8pPr indent="4532310" defTabSz="1165451" latinLnBrk="0">
      <a:defRPr sz="2549">
        <a:latin typeface="+mn-lt"/>
        <a:ea typeface="+mn-ea"/>
        <a:cs typeface="+mn-cs"/>
        <a:sym typeface="Gill Sans MT"/>
      </a:defRPr>
    </a:lvl8pPr>
    <a:lvl9pPr indent="5179780" defTabSz="1165451" latinLnBrk="0">
      <a:defRPr sz="2549">
        <a:latin typeface="+mn-lt"/>
        <a:ea typeface="+mn-ea"/>
        <a:cs typeface="+mn-cs"/>
        <a:sym typeface="Gill Sans M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4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section po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&lt;Title of your PhD poster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 of your PhD poster&gt;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6083" y="2504665"/>
            <a:ext cx="13369261" cy="1476319"/>
          </a:xfrm>
          <a:prstGeom prst="rect">
            <a:avLst/>
          </a:prstGeom>
        </p:spPr>
        <p:txBody>
          <a:bodyPr/>
          <a:lstStyle>
            <a:lvl1pPr defTabSz="2347854">
              <a:defRPr sz="4941"/>
            </a:lvl1pPr>
          </a:lstStyle>
          <a:p>
            <a:r>
              <a:t>&lt; Name PhD presenter, Name PI(s), affiliation&gt; 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uble section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&lt;Title of your PhD poster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 of your PhD poster&gt;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76931" y="4138675"/>
            <a:ext cx="20478973" cy="10349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6083" y="2504665"/>
            <a:ext cx="13369261" cy="1476319"/>
          </a:xfrm>
          <a:prstGeom prst="rect">
            <a:avLst/>
          </a:prstGeom>
        </p:spPr>
        <p:txBody>
          <a:bodyPr/>
          <a:lstStyle>
            <a:lvl1pPr defTabSz="2347854">
              <a:defRPr sz="4941"/>
            </a:lvl1pPr>
          </a:lstStyle>
          <a:p>
            <a:r>
              <a:t>&lt; Name PhD presenter, Name PI(s), affiliation&gt;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section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&lt;Title of your PhD poster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 of your PhD poster&gt;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6935" y="4138675"/>
            <a:ext cx="10319375" cy="1034916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6083" y="2504665"/>
            <a:ext cx="13369261" cy="1476319"/>
          </a:xfrm>
          <a:prstGeom prst="rect">
            <a:avLst/>
          </a:prstGeom>
        </p:spPr>
        <p:txBody>
          <a:bodyPr/>
          <a:lstStyle>
            <a:lvl1pPr defTabSz="2347854">
              <a:defRPr sz="4941"/>
            </a:lvl1pPr>
          </a:lstStyle>
          <a:p>
            <a:r>
              <a:t>&lt; Name PhD presenter, Name PI(s), affiliation&gt;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c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326080" y="845421"/>
            <a:ext cx="20478970" cy="151273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6083" y="2504665"/>
            <a:ext cx="13369261" cy="1476319"/>
          </a:xfrm>
          <a:prstGeom prst="rect">
            <a:avLst/>
          </a:prstGeom>
        </p:spPr>
        <p:txBody>
          <a:bodyPr/>
          <a:lstStyle>
            <a:lvl2pPr indent="1039830"/>
            <a:lvl3pPr indent="2079660"/>
          </a:lstStyle>
          <a:p>
            <a:r>
              <a:t>&lt; Name PhD presenter, Name PI(s), affiliation&gt;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/>
          <p:nvPr/>
        </p:nvSpPr>
        <p:spPr>
          <a:xfrm>
            <a:off x="12728150" y="29532957"/>
            <a:ext cx="8311468" cy="50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317" tIns="32317" rIns="32317" bIns="32317" anchor="b">
            <a:spAutoFit/>
          </a:bodyPr>
          <a:lstStyle>
            <a:lvl1pPr algn="r" defTabSz="1362368">
              <a:defRPr sz="1000" b="1" cap="all">
                <a:solidFill>
                  <a:srgbClr val="929497"/>
                </a:solidFill>
              </a:defRPr>
            </a:lvl1pPr>
          </a:lstStyle>
          <a:p>
            <a:r>
              <a:rPr sz="2830"/>
              <a:t>GC1: AI-Driven Data Science</a:t>
            </a:r>
          </a:p>
        </p:txBody>
      </p:sp>
      <p:pic>
        <p:nvPicPr>
          <p:cNvPr id="3" name="Picture 11" descr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8465" y="27491618"/>
            <a:ext cx="2809706" cy="192164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14"/>
          <p:cNvSpPr txBox="1"/>
          <p:nvPr/>
        </p:nvSpPr>
        <p:spPr>
          <a:xfrm>
            <a:off x="286994" y="29360609"/>
            <a:ext cx="10508284" cy="52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9377" rIns="129377">
            <a:spAutoFit/>
          </a:bodyPr>
          <a:lstStyle>
            <a:lvl1pPr>
              <a:defRPr sz="1000" b="1" cap="all">
                <a:solidFill>
                  <a:srgbClr val="36337D"/>
                </a:solidFill>
              </a:defRPr>
            </a:lvl1pPr>
          </a:lstStyle>
          <a:p>
            <a:r>
              <a:rPr sz="2830"/>
              <a:t>WWW.FLANDERSAIRESEARCH.BE</a:t>
            </a:r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619" y="27877504"/>
            <a:ext cx="4572445" cy="135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2931" y="27768420"/>
            <a:ext cx="1639695" cy="168215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76931" y="4138671"/>
            <a:ext cx="20478973" cy="22992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&lt;Title of your PhD poster&gt;"/>
          <p:cNvSpPr txBox="1">
            <a:spLocks noGrp="1"/>
          </p:cNvSpPr>
          <p:nvPr>
            <p:ph type="title" hasCustomPrompt="1"/>
          </p:nvPr>
        </p:nvSpPr>
        <p:spPr>
          <a:xfrm>
            <a:off x="326080" y="839183"/>
            <a:ext cx="20478970" cy="151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&lt;Title of your PhD poster&gt;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69947" y="27753185"/>
            <a:ext cx="654985" cy="6149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339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0" marR="0" indent="0" algn="l" defTabSz="2420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23" b="0" i="0" u="none" strike="noStrike" cap="none" spc="0" baseline="0">
          <a:solidFill>
            <a:srgbClr val="36337D"/>
          </a:solidFill>
          <a:uFillTx/>
          <a:latin typeface="Gill Sans Nova"/>
          <a:ea typeface="Gill Sans Nova"/>
          <a:cs typeface="Gill Sans Nova"/>
          <a:sym typeface="Gill Sans Nova"/>
        </a:defRPr>
      </a:lvl9pPr>
    </p:titleStyle>
    <p:bodyStyle>
      <a:lvl1pPr marL="0" marR="0" indent="0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Tx/>
        <a:buFontTx/>
        <a:buNone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0" marR="0" indent="2420469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Tx/>
        <a:buFontTx/>
        <a:buNone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0" marR="0" indent="4840942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Tx/>
        <a:buFontTx/>
        <a:buNone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0" marR="0" indent="3119489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Tx/>
        <a:buFontTx/>
        <a:buNone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10433059" marR="0" indent="-751179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Pct val="100000"/>
        <a:buFontTx/>
        <a:buChar char="▪"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12691113" marR="0" indent="-588763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Pct val="100000"/>
        <a:buFontTx/>
        <a:buChar char="•"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15111582" marR="0" indent="-588763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Pct val="100000"/>
        <a:buFontTx/>
        <a:buChar char="•"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17532054" marR="0" indent="-588763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Pct val="100000"/>
        <a:buFontTx/>
        <a:buChar char="•"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19952521" marR="0" indent="-588760" algn="l" defTabSz="2420469" rtl="0" latinLnBrk="0">
        <a:lnSpc>
          <a:spcPct val="100000"/>
        </a:lnSpc>
        <a:spcBef>
          <a:spcPts val="1132"/>
        </a:spcBef>
        <a:spcAft>
          <a:spcPts val="0"/>
        </a:spcAft>
        <a:buClrTx/>
        <a:buSzPct val="100000"/>
        <a:buFontTx/>
        <a:buChar char="•"/>
        <a:tabLst/>
        <a:defRPr sz="5094" b="0" i="0" u="none" strike="noStrike" cap="none" spc="0" baseline="0">
          <a:solidFill>
            <a:srgbClr val="3C3C3B"/>
          </a:solidFill>
          <a:uFillTx/>
          <a:latin typeface="Gill Sans Nova"/>
          <a:ea typeface="Gill Sans Nova"/>
          <a:cs typeface="Gill Sans Nova"/>
          <a:sym typeface="Gill Sans Nova"/>
        </a:defRPr>
      </a:lvl9pPr>
    </p:bodyStyle>
    <p:otherStyle>
      <a:lvl1pPr marL="0" marR="0" indent="0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1pPr>
      <a:lvl2pPr marL="0" marR="0" indent="1164406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2pPr>
      <a:lvl3pPr marL="0" marR="0" indent="2328812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3pPr>
      <a:lvl4pPr marL="0" marR="0" indent="3493215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4pPr>
      <a:lvl5pPr marL="0" marR="0" indent="4657624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5pPr>
      <a:lvl6pPr marL="0" marR="0" indent="5822031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6pPr>
      <a:lvl7pPr marL="0" marR="0" indent="6986434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7pPr>
      <a:lvl8pPr marL="0" marR="0" indent="8150843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8pPr>
      <a:lvl9pPr marL="0" marR="0" indent="9315249" algn="r" defTabSz="1164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9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68654" y="1969079"/>
            <a:ext cx="20731966" cy="1093085"/>
          </a:xfrm>
          <a:prstGeom prst="rect">
            <a:avLst/>
          </a:prstGeom>
        </p:spPr>
        <p:txBody>
          <a:bodyPr>
            <a:noAutofit/>
          </a:bodyPr>
          <a:lstStyle>
            <a:lvl1pPr defTabSz="829689">
              <a:defRPr sz="1940"/>
            </a:lvl1pPr>
          </a:lstStyle>
          <a:p>
            <a:pPr algn="r"/>
            <a:r>
              <a:rPr lang="en-US" sz="8400" dirty="0"/>
              <a:t>Reinforce</a:t>
            </a:r>
            <a:r>
              <a:rPr lang="en-US" sz="8400" dirty="0">
                <a:solidFill>
                  <a:srgbClr val="555378"/>
                </a:solidFill>
              </a:rPr>
              <a:t>ment</a:t>
            </a:r>
            <a:r>
              <a:rPr lang="en-US" sz="8400" dirty="0"/>
              <a:t> Learning of Action Sequences in Table Football</a:t>
            </a:r>
          </a:p>
        </p:txBody>
      </p:sp>
      <p:sp>
        <p:nvSpPr>
          <p:cNvPr id="58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6538738" y="2658637"/>
            <a:ext cx="20431977" cy="98322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00"/>
              </a:spcBef>
              <a:defRPr sz="1400" b="1">
                <a:solidFill>
                  <a:srgbClr val="36337D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dirty="0">
                <a:sym typeface="Arial"/>
              </a:rPr>
              <a:t>Author: Alexandros Kyrloglou. Promotor: </a:t>
            </a:r>
            <a:r>
              <a:rPr lang="en-GB" sz="2800" b="0" dirty="0" err="1">
                <a:sym typeface="Arial"/>
              </a:rPr>
              <a:t>Wannes</a:t>
            </a:r>
            <a:r>
              <a:rPr lang="en-GB" sz="2800" b="0" dirty="0">
                <a:sym typeface="Arial"/>
              </a:rPr>
              <a:t> </a:t>
            </a:r>
            <a:r>
              <a:rPr lang="en-GB" sz="2800" b="0" dirty="0" err="1">
                <a:sym typeface="Arial"/>
              </a:rPr>
              <a:t>Meert</a:t>
            </a:r>
            <a:r>
              <a:rPr lang="en-GB" sz="2800" b="0" dirty="0">
                <a:sym typeface="Arial"/>
              </a:rPr>
              <a:t>. Guidance: Jens </a:t>
            </a:r>
            <a:r>
              <a:rPr lang="en-GB" sz="2800" b="0" dirty="0" err="1">
                <a:sym typeface="Arial"/>
              </a:rPr>
              <a:t>Bürger</a:t>
            </a:r>
            <a:r>
              <a:rPr lang="en-GB" sz="2800" b="0" dirty="0">
                <a:sym typeface="Arial"/>
              </a:rPr>
              <a:t>, Wen-Chi Yang.</a:t>
            </a:r>
            <a:endParaRPr lang="en-GB" sz="2800" b="0" dirty="0"/>
          </a:p>
        </p:txBody>
      </p:sp>
      <p:sp>
        <p:nvSpPr>
          <p:cNvPr id="59" name="Line"/>
          <p:cNvSpPr/>
          <p:nvPr/>
        </p:nvSpPr>
        <p:spPr>
          <a:xfrm>
            <a:off x="-4" y="3398655"/>
            <a:ext cx="21383631" cy="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129377" rIns="129377"/>
          <a:lstStyle/>
          <a:p>
            <a:endParaRPr sz="12825"/>
          </a:p>
        </p:txBody>
      </p:sp>
      <p:pic>
        <p:nvPicPr>
          <p:cNvPr id="60" name="Afbeelding 7" descr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7" y="2158367"/>
            <a:ext cx="3063952" cy="1093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52" y="1748615"/>
            <a:ext cx="2637873" cy="155846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8F7A4A-AB39-F98D-2DFF-BFEB7556F399}"/>
                  </a:ext>
                </a:extLst>
              </p:cNvPr>
              <p:cNvSpPr txBox="1"/>
              <p:nvPr/>
            </p:nvSpPr>
            <p:spPr>
              <a:xfrm>
                <a:off x="860330" y="5115002"/>
                <a:ext cx="9574306" cy="41158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571500" marR="0" indent="-571500" algn="l" defTabSz="41148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55378"/>
                  </a:buClr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lang="en-US" sz="4200" dirty="0">
                    <a:latin typeface="Gill Sans Nova" panose="020B0602020104020203" pitchFamily="34" charset="0"/>
                  </a:rPr>
                  <a:t>Define Action Sequences in Table Football</a:t>
                </a:r>
                <a:r>
                  <a:rPr kumimoji="0" lang="en-US" sz="4200" b="0" i="0" u="none" strike="noStrike" cap="none" spc="0" normalizeH="0" baseline="0" dirty="0">
                    <a:ln>
                      <a:noFill/>
                    </a:ln>
                    <a:effectLst/>
                    <a:uFillTx/>
                    <a:latin typeface="Gill Sans Nova" panose="020B0602020104020203" pitchFamily="34" charset="0"/>
                    <a:sym typeface="Gill Sans Nova"/>
                  </a:rPr>
                  <a:t>.</a:t>
                </a:r>
              </a:p>
              <a:p>
                <a:pPr marL="571500" indent="-571500" defTabSz="411480">
                  <a:buClr>
                    <a:srgbClr val="555378"/>
                  </a:buClr>
                  <a:buFont typeface="Wingdings" panose="05000000000000000000" pitchFamily="2" charset="2"/>
                  <a:buChar char="§"/>
                </a:pPr>
                <a:r>
                  <a:rPr kumimoji="0" lang="en-US" sz="4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ill Sans Nova" panose="020B0602020104020203" pitchFamily="34" charset="0"/>
                    <a:cs typeface="Arial"/>
                    <a:sym typeface="Arial"/>
                  </a:rPr>
                  <a:t>Passing between controllable players.</a:t>
                </a:r>
              </a:p>
              <a:p>
                <a:pPr marL="571500" indent="-571500" defTabSz="411480">
                  <a:buClr>
                    <a:srgbClr val="555378"/>
                  </a:buClr>
                  <a:buFont typeface="Wingdings" panose="05000000000000000000" pitchFamily="2" charset="2"/>
                  <a:buChar char="§"/>
                </a:pPr>
                <a:r>
                  <a:rPr kumimoji="0" lang="en-US" sz="42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Gill Sans Nova" panose="020B0602020104020203" pitchFamily="34" charset="0"/>
                    <a:sym typeface="Gill Sans Nova"/>
                  </a:rPr>
                  <a:t>Exploration </a:t>
                </a:r>
                <a:r>
                  <a:rPr kumimoji="0" lang="en-US" sz="4200" b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Gill Sans Nova" panose="020B0602020104020203" pitchFamily="34" charset="0"/>
                    <a:sym typeface="Gill Sans Nova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4200" b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Gill Sans Nov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42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Gill Sans Nova"/>
                          </a:rPr>
                          <m:t>hybrid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4200" b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Gill Sans Nova"/>
                              </a:rPr>
                            </m:ctrlPr>
                          </m:dPr>
                          <m:e>
                            <m:r>
                              <a:rPr kumimoji="0" lang="en-US" sz="42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Gill Sans Nova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sz="4200" b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Gill Sans Nova" panose="020B0602020104020203" pitchFamily="34" charset="0"/>
                    <a:sym typeface="Gill Sans Nova"/>
                  </a:rPr>
                  <a:t> </a:t>
                </a:r>
                <a:r>
                  <a:rPr kumimoji="0" lang="en-US" sz="42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Gill Sans Nova" panose="020B0602020104020203" pitchFamily="34" charset="0"/>
                    <a:sym typeface="Gill Sans Nova"/>
                  </a:rPr>
                  <a:t>Action space and its effect on the performance of the Agent.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8F7A4A-AB39-F98D-2DFF-BFEB7556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0" y="5115002"/>
                <a:ext cx="9574306" cy="4115805"/>
              </a:xfrm>
              <a:prstGeom prst="rect">
                <a:avLst/>
              </a:prstGeom>
              <a:blipFill>
                <a:blip r:embed="rId5"/>
                <a:stretch>
                  <a:fillRect l="-2673" t="-2963" r="-2228" b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C90512-9D22-3FD3-79D9-F3861AF56C2B}"/>
              </a:ext>
            </a:extLst>
          </p:cNvPr>
          <p:cNvSpPr txBox="1"/>
          <p:nvPr/>
        </p:nvSpPr>
        <p:spPr>
          <a:xfrm>
            <a:off x="559396" y="20106314"/>
            <a:ext cx="9574306" cy="4985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4D5D"/>
              </a:buClr>
              <a:buSzPct val="100000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Types of passes: </a:t>
            </a:r>
          </a:p>
          <a:p>
            <a:pPr marL="10287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Ball control (tick-tacking) </a:t>
            </a:r>
          </a:p>
          <a:p>
            <a:pPr marL="10287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Forward Pass  5 to 3 player:</a:t>
            </a:r>
          </a:p>
          <a:p>
            <a:pPr marL="1504950" marR="0" lvl="2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Gill Sans Nova" panose="020B0602020104020203" pitchFamily="34" charset="0"/>
                <a:cs typeface="Arial"/>
                <a:sym typeface="Arial"/>
              </a:rPr>
              <a:t>v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s Static opponent: Non-factor, single position</a:t>
            </a:r>
          </a:p>
          <a:p>
            <a:pPr marL="1504950" marR="0" lvl="2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Gill Sans Nova" panose="020B0602020104020203" pitchFamily="34" charset="0"/>
                <a:cs typeface="Arial"/>
                <a:sym typeface="Arial"/>
              </a:rPr>
              <a:t>v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s Dynamic opponent: rhythmic, random static,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                                  random movement</a:t>
            </a:r>
          </a:p>
          <a:p>
            <a:pPr marL="1504950" marR="0" lvl="2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Gill Sans Nova" panose="020B0602020104020203" pitchFamily="34" charset="0"/>
                <a:cs typeface="Arial"/>
                <a:sym typeface="Arial"/>
              </a:rPr>
              <a:t>v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s Enemy agent </a:t>
            </a:r>
          </a:p>
          <a:p>
            <a:pPr marL="10287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Adding Noise</a:t>
            </a:r>
          </a:p>
          <a:p>
            <a:pPr marL="10287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37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Transfer: Mirror, Another rod.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97A6D21-E0AE-786F-00CD-8968568FC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2" y="9672291"/>
            <a:ext cx="6886706" cy="4909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646B6A-91DC-A8B3-D683-4D61C5E3F863}"/>
              </a:ext>
            </a:extLst>
          </p:cNvPr>
          <p:cNvSpPr txBox="1"/>
          <p:nvPr/>
        </p:nvSpPr>
        <p:spPr>
          <a:xfrm>
            <a:off x="860330" y="4089291"/>
            <a:ext cx="919316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555378"/>
                </a:solidFill>
              </a:rPr>
              <a:t>Introduction: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555378"/>
              </a:solidFill>
              <a:effectLst/>
              <a:uFillTx/>
              <a:latin typeface="Gill Sans Nova"/>
              <a:ea typeface="Gill Sans Nova"/>
              <a:cs typeface="Gill Sans Nova"/>
              <a:sym typeface="Gill Sans 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89A40-2B56-068C-6B81-5FA3DEE4E46F}"/>
              </a:ext>
            </a:extLst>
          </p:cNvPr>
          <p:cNvSpPr txBox="1"/>
          <p:nvPr/>
        </p:nvSpPr>
        <p:spPr>
          <a:xfrm>
            <a:off x="609140" y="15169040"/>
            <a:ext cx="919316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555378"/>
                </a:solidFill>
              </a:rPr>
              <a:t>Problem Statement: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555378"/>
              </a:solidFill>
              <a:effectLst/>
              <a:uFillTx/>
              <a:latin typeface="Gill Sans Nova"/>
              <a:ea typeface="Gill Sans Nova"/>
              <a:cs typeface="Gill Sans Nova"/>
              <a:sym typeface="Gill Sans Nova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934CC37-D617-833E-9B60-149F911F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82549"/>
              </p:ext>
            </p:extLst>
          </p:nvPr>
        </p:nvGraphicFramePr>
        <p:xfrm>
          <a:off x="467350" y="16307432"/>
          <a:ext cx="9979123" cy="35778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782">
                  <a:extLst>
                    <a:ext uri="{9D8B030D-6E8A-4147-A177-3AD203B41FA5}">
                      <a16:colId xmlns:a16="http://schemas.microsoft.com/office/drawing/2014/main" val="3789731997"/>
                    </a:ext>
                  </a:extLst>
                </a:gridCol>
                <a:gridCol w="1322618">
                  <a:extLst>
                    <a:ext uri="{9D8B030D-6E8A-4147-A177-3AD203B41FA5}">
                      <a16:colId xmlns:a16="http://schemas.microsoft.com/office/drawing/2014/main" val="2733551599"/>
                    </a:ext>
                  </a:extLst>
                </a:gridCol>
                <a:gridCol w="1458792">
                  <a:extLst>
                    <a:ext uri="{9D8B030D-6E8A-4147-A177-3AD203B41FA5}">
                      <a16:colId xmlns:a16="http://schemas.microsoft.com/office/drawing/2014/main" val="1292795344"/>
                    </a:ext>
                  </a:extLst>
                </a:gridCol>
                <a:gridCol w="1946556">
                  <a:extLst>
                    <a:ext uri="{9D8B030D-6E8A-4147-A177-3AD203B41FA5}">
                      <a16:colId xmlns:a16="http://schemas.microsoft.com/office/drawing/2014/main" val="2152189128"/>
                    </a:ext>
                  </a:extLst>
                </a:gridCol>
                <a:gridCol w="1715964">
                  <a:extLst>
                    <a:ext uri="{9D8B030D-6E8A-4147-A177-3AD203B41FA5}">
                      <a16:colId xmlns:a16="http://schemas.microsoft.com/office/drawing/2014/main" val="3790167688"/>
                    </a:ext>
                  </a:extLst>
                </a:gridCol>
                <a:gridCol w="1610411">
                  <a:extLst>
                    <a:ext uri="{9D8B030D-6E8A-4147-A177-3AD203B41FA5}">
                      <a16:colId xmlns:a16="http://schemas.microsoft.com/office/drawing/2014/main" val="1682442758"/>
                    </a:ext>
                  </a:extLst>
                </a:gridCol>
              </a:tblGrid>
              <a:tr h="1070286">
                <a:tc>
                  <a:txBody>
                    <a:bodyPr/>
                    <a:lstStyle/>
                    <a:p>
                      <a:r>
                        <a:rPr lang="en-US" sz="3200" dirty="0"/>
                        <a:t>Action Type</a:t>
                      </a:r>
                    </a:p>
                  </a:txBody>
                  <a:tcPr>
                    <a:solidFill>
                      <a:srgbClr val="3E3D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Rota-</a:t>
                      </a:r>
                      <a:r>
                        <a:rPr lang="en-US" sz="3200" dirty="0" err="1"/>
                        <a:t>tion</a:t>
                      </a:r>
                      <a:endParaRPr lang="en-US" sz="3200" dirty="0"/>
                    </a:p>
                  </a:txBody>
                  <a:tcPr>
                    <a:solidFill>
                      <a:srgbClr val="3E3D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Trans-</a:t>
                      </a:r>
                      <a:r>
                        <a:rPr lang="en-US" sz="3200" dirty="0" err="1"/>
                        <a:t>lation</a:t>
                      </a:r>
                      <a:endParaRPr lang="en-US" sz="3200" dirty="0"/>
                    </a:p>
                  </a:txBody>
                  <a:tcPr>
                    <a:solidFill>
                      <a:srgbClr val="3E3D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Rot. Speed</a:t>
                      </a:r>
                    </a:p>
                  </a:txBody>
                  <a:tcPr>
                    <a:solidFill>
                      <a:srgbClr val="3E3D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Tran. Speed</a:t>
                      </a:r>
                    </a:p>
                  </a:txBody>
                  <a:tcPr>
                    <a:solidFill>
                      <a:srgbClr val="3E3D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On/Off Move</a:t>
                      </a:r>
                    </a:p>
                  </a:txBody>
                  <a:tcPr>
                    <a:solidFill>
                      <a:srgbClr val="3E3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55758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r>
                        <a:rPr lang="en-US" sz="2800" dirty="0"/>
                        <a:t>Discrete all  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191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r>
                        <a:rPr lang="en-US" sz="2800" dirty="0"/>
                        <a:t>DCCS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22227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r>
                        <a:rPr lang="en-US" sz="2800" dirty="0"/>
                        <a:t>DCCM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>
                    <a:solidFill>
                      <a:srgbClr val="838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8640"/>
                  </a:ext>
                </a:extLst>
              </a:tr>
              <a:tr h="947968">
                <a:tc>
                  <a:txBody>
                    <a:bodyPr/>
                    <a:lstStyle/>
                    <a:p>
                      <a:r>
                        <a:rPr lang="en-US" sz="2800" dirty="0"/>
                        <a:t>Continuous all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>
                    <a:solidFill>
                      <a:srgbClr val="C8C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862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74D42BF-4639-9BD3-7BC1-DD9CA45B5966}"/>
              </a:ext>
            </a:extLst>
          </p:cNvPr>
          <p:cNvSpPr txBox="1"/>
          <p:nvPr/>
        </p:nvSpPr>
        <p:spPr>
          <a:xfrm>
            <a:off x="11092543" y="4089291"/>
            <a:ext cx="919316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555378"/>
                </a:solidFill>
              </a:rPr>
              <a:t>Methodology: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555378"/>
              </a:solidFill>
              <a:effectLst/>
              <a:uFillTx/>
              <a:latin typeface="Gill Sans Nova"/>
              <a:ea typeface="Gill Sans Nova"/>
              <a:cs typeface="Gill Sans Nova"/>
              <a:sym typeface="Gill Sans No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88A5DD-8CCD-7C40-44B7-332D27AF62F9}"/>
              </a:ext>
            </a:extLst>
          </p:cNvPr>
          <p:cNvSpPr txBox="1"/>
          <p:nvPr/>
        </p:nvSpPr>
        <p:spPr>
          <a:xfrm>
            <a:off x="11349996" y="9720249"/>
            <a:ext cx="919316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555378"/>
                </a:solidFill>
              </a:rPr>
              <a:t>Reinforcement Learning Setup: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555378"/>
              </a:solidFill>
              <a:effectLst/>
              <a:uFillTx/>
              <a:latin typeface="Gill Sans Nova"/>
              <a:ea typeface="Gill Sans Nova"/>
              <a:cs typeface="Gill Sans Nova"/>
              <a:sym typeface="Gill Sans Nov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E3228-7AD2-C377-7AC3-61CC33ACB6D2}"/>
              </a:ext>
            </a:extLst>
          </p:cNvPr>
          <p:cNvSpPr txBox="1"/>
          <p:nvPr/>
        </p:nvSpPr>
        <p:spPr>
          <a:xfrm>
            <a:off x="11112411" y="10479306"/>
            <a:ext cx="9708077" cy="433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175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3200" dirty="0"/>
              <a:t>Observations (Normalized) </a:t>
            </a:r>
          </a:p>
          <a:p>
            <a:pPr marL="685800" lvl="2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3200" dirty="0"/>
              <a:t>Only Necessary Rods: (x, θ)</a:t>
            </a:r>
          </a:p>
          <a:p>
            <a:pPr marL="685800" lvl="2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3200" dirty="0"/>
              <a:t>Ball: (x, y)</a:t>
            </a: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200" dirty="0"/>
              <a:t>Actions</a:t>
            </a:r>
          </a:p>
          <a:p>
            <a:pPr marL="685800" lvl="2" indent="0" algn="l" rtl="0">
              <a:spcBef>
                <a:spcPts val="400"/>
              </a:spcBef>
              <a:spcAft>
                <a:spcPts val="0"/>
              </a:spcAft>
              <a:buSzPts val="1400"/>
            </a:pPr>
            <a:r>
              <a:rPr lang="en-US" sz="3200" dirty="0"/>
              <a:t>Translation: Action × </a:t>
            </a:r>
            <a:r>
              <a:rPr lang="el-GR" sz="3200" dirty="0"/>
              <a:t>Δ</a:t>
            </a:r>
            <a:r>
              <a:rPr lang="en-US" sz="3200" dirty="0"/>
              <a:t>t × Speed.</a:t>
            </a:r>
          </a:p>
          <a:p>
            <a:pPr marL="685800" lvl="2" indent="0" algn="l" rtl="0">
              <a:spcBef>
                <a:spcPts val="400"/>
              </a:spcBef>
              <a:spcAft>
                <a:spcPts val="0"/>
              </a:spcAft>
              <a:buSzPts val="1400"/>
            </a:pPr>
            <a:r>
              <a:rPr lang="en-US" sz="3200" dirty="0"/>
              <a:t>Rotation: Action</a:t>
            </a:r>
            <a:r>
              <a:rPr lang="el-GR" sz="3200" dirty="0"/>
              <a:t> </a:t>
            </a:r>
            <a:r>
              <a:rPr lang="en-US" sz="3200" dirty="0"/>
              <a:t>×</a:t>
            </a:r>
            <a:r>
              <a:rPr lang="el-GR" sz="3200" dirty="0"/>
              <a:t> Δ</a:t>
            </a:r>
            <a:r>
              <a:rPr lang="en-US" sz="3200" dirty="0"/>
              <a:t>t</a:t>
            </a:r>
            <a:r>
              <a:rPr lang="el-GR" sz="3200" dirty="0"/>
              <a:t> </a:t>
            </a:r>
            <a:r>
              <a:rPr lang="en-US" sz="3200" dirty="0"/>
              <a:t>× Speed.</a:t>
            </a: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200" dirty="0"/>
              <a:t>Rewards:</a:t>
            </a: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200" dirty="0"/>
              <a:t>	Ball position or collisions.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CC7826-6AF1-D56C-9A60-EC946850F41E}"/>
                  </a:ext>
                </a:extLst>
              </p:cNvPr>
              <p:cNvSpPr txBox="1"/>
              <p:nvPr/>
            </p:nvSpPr>
            <p:spPr>
              <a:xfrm>
                <a:off x="11092543" y="4858730"/>
                <a:ext cx="9470492" cy="2412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</a:pPr>
                <a:r>
                  <a:rPr lang="pt-BR" sz="3200" dirty="0"/>
                  <a:t>MDP: {S, A, T, R, p(s</a:t>
                </a:r>
                <a:r>
                  <a:rPr lang="pt-BR" sz="3200" baseline="-25000" dirty="0"/>
                  <a:t>0</a:t>
                </a:r>
                <a:r>
                  <a:rPr lang="pt-BR" sz="3200" dirty="0"/>
                  <a:t>), 𝛾}</a:t>
                </a:r>
              </a:p>
              <a:p>
                <a:pPr lvl="0">
                  <a:spcBef>
                    <a:spcPts val="800"/>
                  </a:spcBef>
                  <a:buClr>
                    <a:schemeClr val="dk1"/>
                  </a:buClr>
                  <a:buSzPts val="1800"/>
                </a:pPr>
                <a:r>
                  <a:rPr lang="pt-BR" sz="3200" dirty="0"/>
                  <a:t>Model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sz="3200" dirty="0"/>
                          <m:t>free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pt-BR" sz="3200" dirty="0"/>
                  <a:t>, On-policy </a:t>
                </a:r>
              </a:p>
              <a:p>
                <a:pPr lvl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</a:pPr>
                <a:r>
                  <a:rPr lang="pt-BR" sz="3200" dirty="0"/>
                  <a:t>Policy Gradient 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PPO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endParaRPr lang="pt-BR" sz="3200" dirty="0"/>
              </a:p>
              <a:p>
                <a:pPr lvl="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</a:pPr>
                <a:endParaRPr lang="pt-BR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CC7826-6AF1-D56C-9A60-EC946850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543" y="4858730"/>
                <a:ext cx="9470492" cy="2412199"/>
              </a:xfrm>
              <a:prstGeom prst="rect">
                <a:avLst/>
              </a:prstGeom>
              <a:blipFill>
                <a:blip r:embed="rId7"/>
                <a:stretch>
                  <a:fillRect l="-1674" t="-40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56FD112-D9AF-808C-EC04-53FEDE6DC65D}"/>
              </a:ext>
            </a:extLst>
          </p:cNvPr>
          <p:cNvSpPr txBox="1"/>
          <p:nvPr/>
        </p:nvSpPr>
        <p:spPr>
          <a:xfrm>
            <a:off x="11231205" y="20080454"/>
            <a:ext cx="919316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555378"/>
                </a:solidFill>
              </a:rPr>
              <a:t>Results: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555378"/>
              </a:solidFill>
              <a:effectLst/>
              <a:uFillTx/>
              <a:latin typeface="Gill Sans Nova"/>
              <a:ea typeface="Gill Sans Nova"/>
              <a:cs typeface="Gill Sans Nova"/>
              <a:sym typeface="Gill Sans Nova"/>
            </a:endParaRPr>
          </a:p>
        </p:txBody>
      </p:sp>
      <p:pic>
        <p:nvPicPr>
          <p:cNvPr id="27" name="Google Shape;164;p28">
            <a:extLst>
              <a:ext uri="{FF2B5EF4-FFF2-40B4-BE49-F238E27FC236}">
                <a16:creationId xmlns:a16="http://schemas.microsoft.com/office/drawing/2014/main" id="{E84F377C-40A2-F444-E352-2F33783FDB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03727" y="6847769"/>
            <a:ext cx="7531056" cy="278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E69EFF9-2DCF-1509-9869-51A9E56A2EC6}"/>
              </a:ext>
            </a:extLst>
          </p:cNvPr>
          <p:cNvSpPr txBox="1"/>
          <p:nvPr/>
        </p:nvSpPr>
        <p:spPr>
          <a:xfrm>
            <a:off x="343280" y="25399234"/>
            <a:ext cx="9710217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4D5D"/>
              </a:buClr>
              <a:buSzPct val="100000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Metrics: speed of ball, time to completion, success rate 	</a:t>
            </a:r>
            <a:r>
              <a:rPr lang="en-US" sz="3200" dirty="0">
                <a:solidFill>
                  <a:schemeClr val="tx1"/>
                </a:solidFill>
                <a:latin typeface="Gill Sans Nova" panose="020B0602020104020203" pitchFamily="34" charset="0"/>
                <a:cs typeface="Arial"/>
                <a:sym typeface="Arial"/>
              </a:rPr>
              <a:t>    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Nova" panose="020B0602020104020203" pitchFamily="34" charset="0"/>
                <a:cs typeface="Arial"/>
                <a:sym typeface="Arial"/>
              </a:rPr>
              <a:t>(opponent type).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06DC6-FC01-6887-4F0A-9CC175D4DAE7}"/>
              </a:ext>
            </a:extLst>
          </p:cNvPr>
          <p:cNvSpPr txBox="1"/>
          <p:nvPr/>
        </p:nvSpPr>
        <p:spPr>
          <a:xfrm>
            <a:off x="7209466" y="19885245"/>
            <a:ext cx="317418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D = Discrete, C = Continuous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D59E26C-0DD3-FDC5-E8C0-9651E2AFF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9834" y="15099086"/>
            <a:ext cx="7353490" cy="46006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63D425-1993-716F-2B38-2F45183CA296}"/>
              </a:ext>
            </a:extLst>
          </p:cNvPr>
          <p:cNvSpPr txBox="1"/>
          <p:nvPr/>
        </p:nvSpPr>
        <p:spPr>
          <a:xfrm>
            <a:off x="17157065" y="18077972"/>
            <a:ext cx="4770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9A5A8-1C2F-E9AA-CA85-2542524DCDA8}"/>
              </a:ext>
            </a:extLst>
          </p:cNvPr>
          <p:cNvSpPr txBox="1"/>
          <p:nvPr/>
        </p:nvSpPr>
        <p:spPr>
          <a:xfrm>
            <a:off x="15116988" y="17060857"/>
            <a:ext cx="6389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trigger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F4192-062C-0862-6186-AFFC629AC014}"/>
              </a:ext>
            </a:extLst>
          </p:cNvPr>
          <p:cNvSpPr txBox="1"/>
          <p:nvPr/>
        </p:nvSpPr>
        <p:spPr>
          <a:xfrm>
            <a:off x="13503980" y="18077972"/>
            <a:ext cx="42415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68991E-0B14-4356-4864-05643A035156}"/>
              </a:ext>
            </a:extLst>
          </p:cNvPr>
          <p:cNvSpPr txBox="1"/>
          <p:nvPr/>
        </p:nvSpPr>
        <p:spPr>
          <a:xfrm>
            <a:off x="14716058" y="16307432"/>
            <a:ext cx="58445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target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65CC84-C5A8-F22E-7D24-F47F09FD3DAE}"/>
              </a:ext>
            </a:extLst>
          </p:cNvPr>
          <p:cNvSpPr txBox="1"/>
          <p:nvPr/>
        </p:nvSpPr>
        <p:spPr>
          <a:xfrm>
            <a:off x="18669635" y="18786685"/>
            <a:ext cx="398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4BDBBD-3A93-1CD1-FBD3-0D2B48B51E68}"/>
              </a:ext>
            </a:extLst>
          </p:cNvPr>
          <p:cNvSpPr txBox="1"/>
          <p:nvPr/>
        </p:nvSpPr>
        <p:spPr>
          <a:xfrm>
            <a:off x="13928133" y="16138156"/>
            <a:ext cx="4401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max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C3650E-3930-F42D-9D92-4A53EC68CECD}"/>
              </a:ext>
            </a:extLst>
          </p:cNvPr>
          <p:cNvCxnSpPr/>
          <p:nvPr/>
        </p:nvCxnSpPr>
        <p:spPr>
          <a:xfrm>
            <a:off x="467351" y="4101882"/>
            <a:ext cx="10105749" cy="0"/>
          </a:xfrm>
          <a:prstGeom prst="line">
            <a:avLst/>
          </a:prstGeom>
          <a:noFill/>
          <a:ln w="19050" cap="flat">
            <a:solidFill>
              <a:srgbClr val="8381A7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A42276-2408-FD4B-6A43-1CA9D1F54A33}"/>
              </a:ext>
            </a:extLst>
          </p:cNvPr>
          <p:cNvCxnSpPr/>
          <p:nvPr/>
        </p:nvCxnSpPr>
        <p:spPr>
          <a:xfrm>
            <a:off x="293674" y="15174280"/>
            <a:ext cx="10105749" cy="0"/>
          </a:xfrm>
          <a:prstGeom prst="line">
            <a:avLst/>
          </a:prstGeom>
          <a:noFill/>
          <a:ln w="19050" cap="flat">
            <a:solidFill>
              <a:srgbClr val="8381A7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9D5075-8970-833D-0DFE-1F92CC0606E6}"/>
              </a:ext>
            </a:extLst>
          </p:cNvPr>
          <p:cNvCxnSpPr/>
          <p:nvPr/>
        </p:nvCxnSpPr>
        <p:spPr>
          <a:xfrm>
            <a:off x="10998152" y="4101882"/>
            <a:ext cx="10105749" cy="0"/>
          </a:xfrm>
          <a:prstGeom prst="line">
            <a:avLst/>
          </a:prstGeom>
          <a:noFill/>
          <a:ln w="19050" cap="flat">
            <a:solidFill>
              <a:srgbClr val="8381A7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EDB238-B873-7793-514F-18680D1C372B}"/>
              </a:ext>
            </a:extLst>
          </p:cNvPr>
          <p:cNvCxnSpPr/>
          <p:nvPr/>
        </p:nvCxnSpPr>
        <p:spPr>
          <a:xfrm>
            <a:off x="10998151" y="9688479"/>
            <a:ext cx="10105749" cy="0"/>
          </a:xfrm>
          <a:prstGeom prst="line">
            <a:avLst/>
          </a:prstGeom>
          <a:noFill/>
          <a:ln w="19050" cap="flat">
            <a:solidFill>
              <a:srgbClr val="8381A7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21E6BD-32F3-D90D-C8AB-3A6D034A6D86}"/>
              </a:ext>
            </a:extLst>
          </p:cNvPr>
          <p:cNvCxnSpPr/>
          <p:nvPr/>
        </p:nvCxnSpPr>
        <p:spPr>
          <a:xfrm>
            <a:off x="10893704" y="20066053"/>
            <a:ext cx="10105749" cy="0"/>
          </a:xfrm>
          <a:prstGeom prst="line">
            <a:avLst/>
          </a:prstGeom>
          <a:noFill/>
          <a:ln w="19050" cap="flat">
            <a:solidFill>
              <a:srgbClr val="8381A7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1207F6A-E0BD-FBE6-8823-F3778CA5D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40" y="5052060"/>
            <a:ext cx="194122" cy="2348483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DDEFD1A-141C-0B21-77A1-6716C66FFCC1}"/>
              </a:ext>
            </a:extLst>
          </p:cNvPr>
          <p:cNvSpPr txBox="1"/>
          <p:nvPr/>
        </p:nvSpPr>
        <p:spPr>
          <a:xfrm>
            <a:off x="10973749" y="24060406"/>
            <a:ext cx="9708077" cy="4934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175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3600" dirty="0"/>
              <a:t>Tick-Tacking:</a:t>
            </a:r>
          </a:p>
          <a:p>
            <a:pPr marL="77470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600" dirty="0"/>
              <a:t>Discrete all: Easy to train, Jumpy moves not </a:t>
            </a:r>
            <a:br>
              <a:rPr lang="en-US" sz="3600" dirty="0"/>
            </a:br>
            <a:r>
              <a:rPr lang="en-US" sz="3600" dirty="0"/>
              <a:t>		     human-like.</a:t>
            </a:r>
          </a:p>
          <a:p>
            <a:pPr marL="77470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600" dirty="0"/>
              <a:t>DCCS: Slower at start, Learns robust moves.</a:t>
            </a:r>
          </a:p>
          <a:p>
            <a:pPr marL="77470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600" dirty="0"/>
              <a:t>DCCM: Discrete choice is not helpful for 			tick-tacking.</a:t>
            </a:r>
          </a:p>
          <a:p>
            <a:pPr marL="77470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600" dirty="0"/>
              <a:t>Continuous all: Slower to train, Human-like 	 			 moves.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D2C1FB-FD26-2CC3-FC4E-F32EB93AD0CD}"/>
              </a:ext>
            </a:extLst>
          </p:cNvPr>
          <p:cNvSpPr txBox="1"/>
          <p:nvPr/>
        </p:nvSpPr>
        <p:spPr>
          <a:xfrm>
            <a:off x="656953" y="27379830"/>
            <a:ext cx="9476749" cy="2062101"/>
          </a:xfrm>
          <a:prstGeom prst="rect">
            <a:avLst/>
          </a:prstGeom>
          <a:noFill/>
          <a:ln w="38100" cap="flat">
            <a:solidFill>
              <a:srgbClr val="3E3D5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uFillTx/>
                <a:latin typeface="Gill Sans Nova" panose="020B0602020104020203" pitchFamily="34" charset="0"/>
                <a:sym typeface="Gill Sans Nova"/>
              </a:rPr>
            </a:b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uFillTx/>
                <a:latin typeface="Gill Sans Nova" panose="020B0602020104020203" pitchFamily="34" charset="0"/>
                <a:sym typeface="Gill Sans Nova"/>
              </a:rPr>
              <a:t>	[1] 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Z. Fan, R. </a:t>
            </a:r>
            <a:r>
              <a:rPr lang="en-US" sz="1600" dirty="0" err="1">
                <a:effectLst/>
                <a:latin typeface="Gill Sans Nova" panose="020B0602020104020203" pitchFamily="34" charset="0"/>
              </a:rPr>
              <a:t>Su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, W. Zhang, and Y. Yu. Hybrid actor-critic reinforcement learning</a:t>
            </a:r>
            <a:br>
              <a:rPr lang="en-US" sz="1600" dirty="0">
                <a:latin typeface="Gill Sans Nova" panose="020B0602020104020203" pitchFamily="34" charset="0"/>
              </a:rPr>
            </a:br>
            <a:r>
              <a:rPr lang="en-US" sz="1600" dirty="0">
                <a:latin typeface="Gill Sans Nova" panose="020B0602020104020203" pitchFamily="34" charset="0"/>
              </a:rPr>
              <a:t>	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in parameterized action space, 2019.</a:t>
            </a:r>
          </a:p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3C3C3B"/>
                </a:solidFill>
                <a:uFillTx/>
                <a:latin typeface="Gill Sans Nova" panose="020B0602020104020203" pitchFamily="34" charset="0"/>
                <a:sym typeface="Gill Sans Nova"/>
              </a:rPr>
              <a:t>	[2] 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A. Morris and F. Cushman. Model-free </a:t>
            </a:r>
            <a:r>
              <a:rPr lang="en-US" sz="1600" dirty="0" err="1">
                <a:effectLst/>
                <a:latin typeface="Gill Sans Nova" panose="020B0602020104020203" pitchFamily="34" charset="0"/>
              </a:rPr>
              <a:t>rl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 or action sequences? Frontiers in</a:t>
            </a:r>
            <a:br>
              <a:rPr lang="en-US" sz="1600" dirty="0">
                <a:latin typeface="Gill Sans Nova" panose="020B0602020104020203" pitchFamily="34" charset="0"/>
              </a:rPr>
            </a:br>
            <a:r>
              <a:rPr lang="en-US" sz="1600" dirty="0">
                <a:latin typeface="Gill Sans Nova" panose="020B0602020104020203" pitchFamily="34" charset="0"/>
              </a:rPr>
              <a:t>	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Psychology, 10, 2019.</a:t>
            </a:r>
          </a:p>
          <a:p>
            <a:pPr defTabSz="411480"/>
            <a:r>
              <a:rPr lang="en-US" sz="1600" dirty="0">
                <a:effectLst/>
                <a:latin typeface="Gill Sans Nova" panose="020B0602020104020203" pitchFamily="34" charset="0"/>
              </a:rPr>
              <a:t>	[3] J. Schulman, F. Wolski, P. </a:t>
            </a:r>
            <a:r>
              <a:rPr lang="en-US" sz="1600" dirty="0" err="1">
                <a:effectLst/>
                <a:latin typeface="Gill Sans Nova" panose="020B0602020104020203" pitchFamily="34" charset="0"/>
              </a:rPr>
              <a:t>Dhariwal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, A. Radford, and O. </a:t>
            </a:r>
            <a:r>
              <a:rPr lang="en-US" sz="1600" dirty="0" err="1">
                <a:effectLst/>
                <a:latin typeface="Gill Sans Nova" panose="020B0602020104020203" pitchFamily="34" charset="0"/>
              </a:rPr>
              <a:t>Klimov</a:t>
            </a:r>
            <a:r>
              <a:rPr lang="en-US" sz="1600" dirty="0">
                <a:effectLst/>
                <a:latin typeface="Gill Sans Nova" panose="020B0602020104020203" pitchFamily="34" charset="0"/>
              </a:rPr>
              <a:t>. Proximal</a:t>
            </a:r>
            <a:br>
              <a:rPr lang="en-US" sz="1600" dirty="0">
                <a:effectLst/>
                <a:latin typeface="Gill Sans Nova" panose="020B0602020104020203" pitchFamily="34" charset="0"/>
              </a:rPr>
            </a:br>
            <a:r>
              <a:rPr lang="en-US" sz="1600" dirty="0">
                <a:effectLst/>
                <a:latin typeface="Gill Sans Nova" panose="020B0602020104020203" pitchFamily="34" charset="0"/>
              </a:rPr>
              <a:t>	policy optimization algorithms, 2017.</a:t>
            </a:r>
          </a:p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3C3C3B"/>
              </a:solidFill>
              <a:effectLst/>
              <a:uFillTx/>
              <a:latin typeface="Gill Sans Nova" panose="020B0602020104020203" pitchFamily="34" charset="0"/>
              <a:sym typeface="Gill Sans Nova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E85D990-9DAD-FE33-C0D4-4DC891E48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3704" y="21552802"/>
            <a:ext cx="10269391" cy="22516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5668C13-4E0E-191E-A6F6-5249D150C3AE}"/>
              </a:ext>
            </a:extLst>
          </p:cNvPr>
          <p:cNvSpPr txBox="1"/>
          <p:nvPr/>
        </p:nvSpPr>
        <p:spPr>
          <a:xfrm>
            <a:off x="13928133" y="21146028"/>
            <a:ext cx="426334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11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8381A7"/>
                </a:solidFill>
                <a:effectLst/>
                <a:uFillTx/>
                <a:latin typeface="Gill Sans Nova"/>
                <a:ea typeface="Gill Sans Nova"/>
                <a:cs typeface="Gill Sans Nova"/>
                <a:sym typeface="Gill Sans Nova"/>
              </a:rPr>
              <a:t>Reward vs Training steps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VAIOP - Flanders AI Research Program">
  <a:themeElements>
    <a:clrScheme name="VAIOP - Flanders AI Research Program">
      <a:dk1>
        <a:srgbClr val="3C3C3B"/>
      </a:dk1>
      <a:lt1>
        <a:srgbClr val="FFFFFF"/>
      </a:lt1>
      <a:dk2>
        <a:srgbClr val="A7A7A7"/>
      </a:dk2>
      <a:lt2>
        <a:srgbClr val="535353"/>
      </a:lt2>
      <a:accent1>
        <a:srgbClr val="52BDC1"/>
      </a:accent1>
      <a:accent2>
        <a:srgbClr val="3A3A3A"/>
      </a:accent2>
      <a:accent3>
        <a:srgbClr val="3D98BD"/>
      </a:accent3>
      <a:accent4>
        <a:srgbClr val="C778AC"/>
      </a:accent4>
      <a:accent5>
        <a:srgbClr val="99BDE2"/>
      </a:accent5>
      <a:accent6>
        <a:srgbClr val="1582BE"/>
      </a:accent6>
      <a:hlink>
        <a:srgbClr val="0000FF"/>
      </a:hlink>
      <a:folHlink>
        <a:srgbClr val="FF00FF"/>
      </a:folHlink>
    </a:clrScheme>
    <a:fontScheme name="VAIOP - Flanders AI Research Program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VAIOP - Flanders AI Research Progr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VAIOP - Flanders AI Research Program">
  <a:themeElements>
    <a:clrScheme name="VAIOP - Flanders AI Research Progra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2BDC1"/>
      </a:accent1>
      <a:accent2>
        <a:srgbClr val="3A3A3A"/>
      </a:accent2>
      <a:accent3>
        <a:srgbClr val="3D98BD"/>
      </a:accent3>
      <a:accent4>
        <a:srgbClr val="C778AC"/>
      </a:accent4>
      <a:accent5>
        <a:srgbClr val="99BDE2"/>
      </a:accent5>
      <a:accent6>
        <a:srgbClr val="1582BE"/>
      </a:accent6>
      <a:hlink>
        <a:srgbClr val="0000FF"/>
      </a:hlink>
      <a:folHlink>
        <a:srgbClr val="FF00FF"/>
      </a:folHlink>
    </a:clrScheme>
    <a:fontScheme name="VAIOP - Flanders AI Research Program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VAIOP - Flanders AI Research Progra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11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3C3C3B"/>
            </a:solidFill>
            <a:effectLst/>
            <a:uFillTx/>
            <a:latin typeface="Gill Sans Nova"/>
            <a:ea typeface="Gill Sans Nova"/>
            <a:cs typeface="Gill Sans Nova"/>
            <a:sym typeface="Gill Sans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417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 Math</vt:lpstr>
      <vt:lpstr>Gill Sans MT</vt:lpstr>
      <vt:lpstr>Gill Sans Nova</vt:lpstr>
      <vt:lpstr>Wingdings</vt:lpstr>
      <vt:lpstr>VAIOP - Flanders AI Research Program</vt:lpstr>
      <vt:lpstr>Reinforcement Learning of Action Sequences in Table Football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of Action Sequences in Table Football</dc:title>
  <cp:lastModifiedBy>Alexandros Kyrloglou</cp:lastModifiedBy>
  <cp:revision>3</cp:revision>
  <dcterms:modified xsi:type="dcterms:W3CDTF">2023-05-09T22:48:08Z</dcterms:modified>
</cp:coreProperties>
</file>