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4" r:id="rId6"/>
    <p:sldId id="265" r:id="rId7"/>
    <p:sldId id="266" r:id="rId8"/>
    <p:sldId id="267" r:id="rId9"/>
    <p:sldId id="268" r:id="rId10"/>
    <p:sldId id="260" r:id="rId11"/>
    <p:sldId id="269" r:id="rId12"/>
    <p:sldId id="272" r:id="rId13"/>
    <p:sldId id="270" r:id="rId14"/>
    <p:sldId id="273" r:id="rId15"/>
    <p:sldId id="271" r:id="rId16"/>
    <p:sldId id="262" r:id="rId17"/>
    <p:sldId id="263"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18"/>
    <p:restoredTop sz="94698"/>
  </p:normalViewPr>
  <p:slideViewPr>
    <p:cSldViewPr snapToGrid="0" snapToObjects="1">
      <p:cViewPr>
        <p:scale>
          <a:sx n="122" d="100"/>
          <a:sy n="122" d="100"/>
        </p:scale>
        <p:origin x="160"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latinLnBrk="0"/>
            <a:endParaRPr lang="en-US" dirty="0"/>
          </a:p>
        </p:txBody>
      </p:sp>
    </p:spTree>
    <p:extLst>
      <p:ext uri="{BB962C8B-B14F-4D97-AF65-F5344CB8AC3E}">
        <p14:creationId xmlns:p14="http://schemas.microsoft.com/office/powerpoint/2010/main" val="42978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GB" dirty="0"/>
              <a:t>Ansar Lala</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89"/>
          <p:cNvSpPr/>
          <p:nvPr/>
        </p:nvSpPr>
        <p:spPr>
          <a:xfrm>
            <a:off x="124002" y="-19475"/>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graphicFrame>
        <p:nvGraphicFramePr>
          <p:cNvPr id="8" name="Table 7">
            <a:extLst>
              <a:ext uri="{FF2B5EF4-FFF2-40B4-BE49-F238E27FC236}">
                <a16:creationId xmlns:a16="http://schemas.microsoft.com/office/drawing/2014/main" id="{F448AF71-DEEB-9F45-BC9B-D56765BBA1AC}"/>
              </a:ext>
            </a:extLst>
          </p:cNvPr>
          <p:cNvGraphicFramePr>
            <a:graphicFrameLocks noGrp="1"/>
          </p:cNvGraphicFramePr>
          <p:nvPr>
            <p:extLst>
              <p:ext uri="{D42A27DB-BD31-4B8C-83A1-F6EECF244321}">
                <p14:modId xmlns:p14="http://schemas.microsoft.com/office/powerpoint/2010/main" val="4128631123"/>
              </p:ext>
            </p:extLst>
          </p:nvPr>
        </p:nvGraphicFramePr>
        <p:xfrm>
          <a:off x="0" y="-19475"/>
          <a:ext cx="9144000" cy="5090160"/>
        </p:xfrm>
        <a:graphic>
          <a:graphicData uri="http://schemas.openxmlformats.org/drawingml/2006/table">
            <a:tbl>
              <a:tblPr firstRow="1" bandRow="1">
                <a:tableStyleId>{5940675A-B579-460E-94D1-54222C63F5DA}</a:tableStyleId>
              </a:tblPr>
              <a:tblGrid>
                <a:gridCol w="2558005">
                  <a:extLst>
                    <a:ext uri="{9D8B030D-6E8A-4147-A177-3AD203B41FA5}">
                      <a16:colId xmlns:a16="http://schemas.microsoft.com/office/drawing/2014/main" val="2738964571"/>
                    </a:ext>
                  </a:extLst>
                </a:gridCol>
                <a:gridCol w="1863524">
                  <a:extLst>
                    <a:ext uri="{9D8B030D-6E8A-4147-A177-3AD203B41FA5}">
                      <a16:colId xmlns:a16="http://schemas.microsoft.com/office/drawing/2014/main" val="692864554"/>
                    </a:ext>
                  </a:extLst>
                </a:gridCol>
                <a:gridCol w="1817225">
                  <a:extLst>
                    <a:ext uri="{9D8B030D-6E8A-4147-A177-3AD203B41FA5}">
                      <a16:colId xmlns:a16="http://schemas.microsoft.com/office/drawing/2014/main" val="2611605173"/>
                    </a:ext>
                  </a:extLst>
                </a:gridCol>
                <a:gridCol w="2905246">
                  <a:extLst>
                    <a:ext uri="{9D8B030D-6E8A-4147-A177-3AD203B41FA5}">
                      <a16:colId xmlns:a16="http://schemas.microsoft.com/office/drawing/2014/main" val="551335791"/>
                    </a:ext>
                  </a:extLst>
                </a:gridCol>
              </a:tblGrid>
              <a:tr h="176794">
                <a:tc>
                  <a:txBody>
                    <a:bodyPr/>
                    <a:lstStyle/>
                    <a:p>
                      <a:pPr marL="0" marR="0" indent="0" algn="l" defTabSz="914400" rtl="0" latinLnBrk="0">
                        <a:lnSpc>
                          <a:spcPct val="100000"/>
                        </a:lnSpc>
                        <a:spcBef>
                          <a:spcPts val="0"/>
                        </a:spcBef>
                        <a:spcAft>
                          <a:spcPts val="0"/>
                        </a:spcAft>
                        <a:buClrTx/>
                        <a:buSzTx/>
                        <a:buFontTx/>
                        <a:buNone/>
                        <a:tabLst/>
                      </a:pPr>
                      <a:r>
                        <a:rPr lang="en-US" sz="1400" b="1" dirty="0"/>
                        <a:t>Customer Title</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b="1" dirty="0"/>
                        <a:t>RFM Score</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b="1" dirty="0"/>
                        <a:t>Customer Loyalty</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b="1" dirty="0"/>
                        <a:t>Description</a:t>
                      </a:r>
                    </a:p>
                  </a:txBody>
                  <a:tcPr/>
                </a:tc>
                <a:extLst>
                  <a:ext uri="{0D108BD9-81ED-4DB2-BD59-A6C34878D82A}">
                    <a16:rowId xmlns:a16="http://schemas.microsoft.com/office/drawing/2014/main" val="321758812"/>
                  </a:ext>
                </a:extLst>
              </a:tr>
              <a:tr h="265191">
                <a:tc>
                  <a:txBody>
                    <a:bodyPr/>
                    <a:lstStyle/>
                    <a:p>
                      <a:pPr marL="0" marR="0" indent="0" algn="l" defTabSz="914400" rtl="0" latinLnBrk="0">
                        <a:lnSpc>
                          <a:spcPct val="100000"/>
                        </a:lnSpc>
                        <a:spcBef>
                          <a:spcPts val="0"/>
                        </a:spcBef>
                        <a:spcAft>
                          <a:spcPts val="0"/>
                        </a:spcAft>
                        <a:buClrTx/>
                        <a:buSzTx/>
                        <a:buFontTx/>
                        <a:buNone/>
                        <a:tabLst/>
                      </a:pPr>
                      <a:r>
                        <a:rPr lang="en-US" sz="1400" b="0" dirty="0"/>
                        <a:t> most loyal customer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444</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Excellent</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most recent, buys frequently, spends the most</a:t>
                      </a:r>
                    </a:p>
                  </a:txBody>
                  <a:tcPr/>
                </a:tc>
                <a:extLst>
                  <a:ext uri="{0D108BD9-81ED-4DB2-BD59-A6C34878D82A}">
                    <a16:rowId xmlns:a16="http://schemas.microsoft.com/office/drawing/2014/main" val="679470374"/>
                  </a:ext>
                </a:extLst>
              </a:tr>
              <a:tr h="265191">
                <a:tc>
                  <a:txBody>
                    <a:bodyPr/>
                    <a:lstStyle/>
                    <a:p>
                      <a:pPr marL="0" marR="0" indent="0" algn="l" defTabSz="914400" rtl="0" latinLnBrk="0">
                        <a:lnSpc>
                          <a:spcPct val="100000"/>
                        </a:lnSpc>
                        <a:spcBef>
                          <a:spcPts val="0"/>
                        </a:spcBef>
                        <a:spcAft>
                          <a:spcPts val="0"/>
                        </a:spcAft>
                        <a:buClrTx/>
                        <a:buSzTx/>
                        <a:buFontTx/>
                        <a:buNone/>
                        <a:tabLst/>
                      </a:pPr>
                      <a:r>
                        <a:rPr lang="en-US" sz="1400" b="0" dirty="0"/>
                        <a:t>very loyal customer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433-443</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Excellent</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most recent, buys frequently, spends a lot</a:t>
                      </a:r>
                    </a:p>
                  </a:txBody>
                  <a:tcPr/>
                </a:tc>
                <a:extLst>
                  <a:ext uri="{0D108BD9-81ED-4DB2-BD59-A6C34878D82A}">
                    <a16:rowId xmlns:a16="http://schemas.microsoft.com/office/drawing/2014/main" val="3251560476"/>
                  </a:ext>
                </a:extLst>
              </a:tr>
              <a:tr h="265191">
                <a:tc>
                  <a:txBody>
                    <a:bodyPr/>
                    <a:lstStyle/>
                    <a:p>
                      <a:pPr marL="0" marR="0" indent="0" algn="l" defTabSz="914400" rtl="0" latinLnBrk="0">
                        <a:lnSpc>
                          <a:spcPct val="100000"/>
                        </a:lnSpc>
                        <a:spcBef>
                          <a:spcPts val="0"/>
                        </a:spcBef>
                        <a:spcAft>
                          <a:spcPts val="0"/>
                        </a:spcAft>
                        <a:buClrTx/>
                        <a:buSzTx/>
                        <a:buFontTx/>
                        <a:buNone/>
                        <a:tabLst/>
                      </a:pPr>
                      <a:r>
                        <a:rPr lang="en-US" sz="1400" b="0" dirty="0"/>
                        <a:t> Becoming loyal</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421-432</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Excellent</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very recent, buys often, spends little money</a:t>
                      </a:r>
                    </a:p>
                  </a:txBody>
                  <a:tcPr/>
                </a:tc>
                <a:extLst>
                  <a:ext uri="{0D108BD9-81ED-4DB2-BD59-A6C34878D82A}">
                    <a16:rowId xmlns:a16="http://schemas.microsoft.com/office/drawing/2014/main" val="2461283825"/>
                  </a:ext>
                </a:extLst>
              </a:tr>
              <a:tr h="265191">
                <a:tc>
                  <a:txBody>
                    <a:bodyPr/>
                    <a:lstStyle/>
                    <a:p>
                      <a:pPr marL="0" marR="0" indent="0" algn="l" defTabSz="914400" rtl="0" latinLnBrk="0">
                        <a:lnSpc>
                          <a:spcPct val="100000"/>
                        </a:lnSpc>
                        <a:spcBef>
                          <a:spcPts val="0"/>
                        </a:spcBef>
                        <a:spcAft>
                          <a:spcPts val="0"/>
                        </a:spcAft>
                        <a:buClrTx/>
                        <a:buSzTx/>
                        <a:buFontTx/>
                        <a:buNone/>
                        <a:tabLst/>
                      </a:pPr>
                      <a:r>
                        <a:rPr lang="en-US" sz="1400" b="0" dirty="0"/>
                        <a:t>Recent customer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344-420</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Excellent/Good</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recent, buys sometimes, spends average</a:t>
                      </a:r>
                    </a:p>
                  </a:txBody>
                  <a:tcPr/>
                </a:tc>
                <a:extLst>
                  <a:ext uri="{0D108BD9-81ED-4DB2-BD59-A6C34878D82A}">
                    <a16:rowId xmlns:a16="http://schemas.microsoft.com/office/drawing/2014/main" val="3553864163"/>
                  </a:ext>
                </a:extLst>
              </a:tr>
              <a:tr h="265191">
                <a:tc>
                  <a:txBody>
                    <a:bodyPr/>
                    <a:lstStyle/>
                    <a:p>
                      <a:pPr marL="0" marR="0" indent="0" algn="l" defTabSz="914400" rtl="0" latinLnBrk="0">
                        <a:lnSpc>
                          <a:spcPct val="100000"/>
                        </a:lnSpc>
                        <a:spcBef>
                          <a:spcPts val="0"/>
                        </a:spcBef>
                        <a:spcAft>
                          <a:spcPts val="0"/>
                        </a:spcAft>
                        <a:buClrTx/>
                        <a:buSzTx/>
                        <a:buFontTx/>
                        <a:buNone/>
                        <a:tabLst/>
                      </a:pPr>
                      <a:r>
                        <a:rPr lang="en-US" sz="1400" b="0" dirty="0"/>
                        <a:t>Potential customer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323-343</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Good</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recently, not buy often, spends average</a:t>
                      </a:r>
                    </a:p>
                  </a:txBody>
                  <a:tcPr/>
                </a:tc>
                <a:extLst>
                  <a:ext uri="{0D108BD9-81ED-4DB2-BD59-A6C34878D82A}">
                    <a16:rowId xmlns:a16="http://schemas.microsoft.com/office/drawing/2014/main" val="3739902163"/>
                  </a:ext>
                </a:extLst>
              </a:tr>
              <a:tr h="265191">
                <a:tc>
                  <a:txBody>
                    <a:bodyPr/>
                    <a:lstStyle/>
                    <a:p>
                      <a:pPr marL="0" marR="0" indent="0" algn="l" defTabSz="914400" rtl="0" latinLnBrk="0">
                        <a:lnSpc>
                          <a:spcPct val="100000"/>
                        </a:lnSpc>
                        <a:spcBef>
                          <a:spcPts val="0"/>
                        </a:spcBef>
                        <a:spcAft>
                          <a:spcPts val="0"/>
                        </a:spcAft>
                        <a:buClrTx/>
                        <a:buSzTx/>
                        <a:buFontTx/>
                        <a:buNone/>
                        <a:tabLst/>
                      </a:pPr>
                      <a:r>
                        <a:rPr lang="en-US" sz="1400" b="0" dirty="0"/>
                        <a:t>first time buyer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311-322</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Good</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quite recently, not come often, but sends a little.</a:t>
                      </a:r>
                    </a:p>
                  </a:txBody>
                  <a:tcPr/>
                </a:tc>
                <a:extLst>
                  <a:ext uri="{0D108BD9-81ED-4DB2-BD59-A6C34878D82A}">
                    <a16:rowId xmlns:a16="http://schemas.microsoft.com/office/drawing/2014/main" val="1689755180"/>
                  </a:ext>
                </a:extLst>
              </a:tr>
              <a:tr h="265191">
                <a:tc>
                  <a:txBody>
                    <a:bodyPr/>
                    <a:lstStyle/>
                    <a:p>
                      <a:pPr marL="0" marR="0" indent="0" algn="l" defTabSz="914400" rtl="0" latinLnBrk="0">
                        <a:lnSpc>
                          <a:spcPct val="100000"/>
                        </a:lnSpc>
                        <a:spcBef>
                          <a:spcPts val="0"/>
                        </a:spcBef>
                        <a:spcAft>
                          <a:spcPts val="0"/>
                        </a:spcAft>
                        <a:buClrTx/>
                        <a:buSzTx/>
                        <a:buFontTx/>
                        <a:buNone/>
                        <a:tabLst/>
                      </a:pPr>
                      <a:r>
                        <a:rPr lang="en-US" sz="1400" b="0" dirty="0"/>
                        <a:t>losing customer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224-310</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Average</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 quite a while back, not come often, spends some money</a:t>
                      </a:r>
                    </a:p>
                  </a:txBody>
                  <a:tcPr/>
                </a:tc>
                <a:extLst>
                  <a:ext uri="{0D108BD9-81ED-4DB2-BD59-A6C34878D82A}">
                    <a16:rowId xmlns:a16="http://schemas.microsoft.com/office/drawing/2014/main" val="3085111776"/>
                  </a:ext>
                </a:extLst>
              </a:tr>
              <a:tr h="265191">
                <a:tc>
                  <a:txBody>
                    <a:bodyPr/>
                    <a:lstStyle/>
                    <a:p>
                      <a:pPr marL="0" marR="0" indent="0" algn="l" defTabSz="914400" rtl="0" latinLnBrk="0">
                        <a:lnSpc>
                          <a:spcPct val="100000"/>
                        </a:lnSpc>
                        <a:spcBef>
                          <a:spcPts val="0"/>
                        </a:spcBef>
                        <a:spcAft>
                          <a:spcPts val="0"/>
                        </a:spcAft>
                        <a:buClrTx/>
                        <a:buSzTx/>
                        <a:buFontTx/>
                        <a:buNone/>
                        <a:tabLst/>
                      </a:pPr>
                      <a:r>
                        <a:rPr lang="en-US" sz="1400" b="0" dirty="0"/>
                        <a:t>Could be lost</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212-223</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Average</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long time ago, not come often, spends some money</a:t>
                      </a:r>
                    </a:p>
                  </a:txBody>
                  <a:tcPr/>
                </a:tc>
                <a:extLst>
                  <a:ext uri="{0D108BD9-81ED-4DB2-BD59-A6C34878D82A}">
                    <a16:rowId xmlns:a16="http://schemas.microsoft.com/office/drawing/2014/main" val="2780345347"/>
                  </a:ext>
                </a:extLst>
              </a:tr>
              <a:tr h="0">
                <a:tc>
                  <a:txBody>
                    <a:bodyPr/>
                    <a:lstStyle/>
                    <a:p>
                      <a:pPr marL="0" marR="0" indent="0" algn="l" defTabSz="914400" rtl="0" latinLnBrk="0">
                        <a:lnSpc>
                          <a:spcPct val="100000"/>
                        </a:lnSpc>
                        <a:spcBef>
                          <a:spcPts val="0"/>
                        </a:spcBef>
                        <a:spcAft>
                          <a:spcPts val="0"/>
                        </a:spcAft>
                        <a:buClrTx/>
                        <a:buSzTx/>
                        <a:buFontTx/>
                        <a:buNone/>
                        <a:tabLst/>
                      </a:pPr>
                      <a:r>
                        <a:rPr lang="en-US" sz="1400" b="0" dirty="0"/>
                        <a:t>On the brink of losing customer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124-211</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Poor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long time ago, hardly comes, spends little money</a:t>
                      </a:r>
                    </a:p>
                  </a:txBody>
                  <a:tcPr/>
                </a:tc>
                <a:extLst>
                  <a:ext uri="{0D108BD9-81ED-4DB2-BD59-A6C34878D82A}">
                    <a16:rowId xmlns:a16="http://schemas.microsoft.com/office/drawing/2014/main" val="899102286"/>
                  </a:ext>
                </a:extLst>
              </a:tr>
              <a:tr h="371268">
                <a:tc>
                  <a:txBody>
                    <a:bodyPr/>
                    <a:lstStyle/>
                    <a:p>
                      <a:pPr marL="0" marR="0" indent="0" algn="l" defTabSz="914400" rtl="0" latinLnBrk="0">
                        <a:lnSpc>
                          <a:spcPct val="100000"/>
                        </a:lnSpc>
                        <a:spcBef>
                          <a:spcPts val="0"/>
                        </a:spcBef>
                        <a:spcAft>
                          <a:spcPts val="0"/>
                        </a:spcAft>
                        <a:buClrTx/>
                        <a:buSzTx/>
                        <a:buFontTx/>
                        <a:buNone/>
                        <a:tabLst/>
                      </a:pPr>
                      <a:r>
                        <a:rPr lang="en-US" sz="1400" b="0" dirty="0"/>
                        <a:t>Evasive customer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112-123</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Poor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very long time ago, not come,</a:t>
                      </a:r>
                    </a:p>
                    <a:p>
                      <a:pPr marL="0" marR="0" indent="0" algn="l" defTabSz="914400" rtl="0" latinLnBrk="0">
                        <a:lnSpc>
                          <a:spcPct val="100000"/>
                        </a:lnSpc>
                        <a:spcBef>
                          <a:spcPts val="0"/>
                        </a:spcBef>
                        <a:spcAft>
                          <a:spcPts val="0"/>
                        </a:spcAft>
                        <a:buClrTx/>
                        <a:buSzTx/>
                        <a:buFontTx/>
                        <a:buNone/>
                        <a:tabLst/>
                      </a:pPr>
                      <a:r>
                        <a:rPr lang="en-US" sz="1100" dirty="0"/>
                        <a:t>Spends very little</a:t>
                      </a:r>
                    </a:p>
                  </a:txBody>
                  <a:tcPr/>
                </a:tc>
                <a:extLst>
                  <a:ext uri="{0D108BD9-81ED-4DB2-BD59-A6C34878D82A}">
                    <a16:rowId xmlns:a16="http://schemas.microsoft.com/office/drawing/2014/main" val="1235021228"/>
                  </a:ext>
                </a:extLst>
              </a:tr>
              <a:tr h="371268">
                <a:tc>
                  <a:txBody>
                    <a:bodyPr/>
                    <a:lstStyle/>
                    <a:p>
                      <a:pPr marL="0" marR="0" indent="0" algn="l" defTabSz="914400" rtl="0" latinLnBrk="0">
                        <a:lnSpc>
                          <a:spcPct val="100000"/>
                        </a:lnSpc>
                        <a:spcBef>
                          <a:spcPts val="0"/>
                        </a:spcBef>
                        <a:spcAft>
                          <a:spcPts val="0"/>
                        </a:spcAft>
                        <a:buClrTx/>
                        <a:buSzTx/>
                        <a:buFontTx/>
                        <a:buNone/>
                        <a:tabLst/>
                      </a:pPr>
                      <a:r>
                        <a:rPr lang="en-US" sz="1400" b="0" dirty="0"/>
                        <a:t>Lost customer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111</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400" dirty="0"/>
                        <a:t>Poor</a:t>
                      </a:r>
                    </a:p>
                  </a:txBody>
                  <a:tcPr/>
                </a:tc>
                <a:tc>
                  <a:txBody>
                    <a:bodyPr/>
                    <a:lstStyle/>
                    <a:p>
                      <a:pPr marL="0" marR="0" indent="0" algn="l" defTabSz="914400" rtl="0" latinLnBrk="0">
                        <a:lnSpc>
                          <a:spcPct val="100000"/>
                        </a:lnSpc>
                        <a:spcBef>
                          <a:spcPts val="0"/>
                        </a:spcBef>
                        <a:spcAft>
                          <a:spcPts val="0"/>
                        </a:spcAft>
                        <a:buClrTx/>
                        <a:buSzTx/>
                        <a:buFontTx/>
                        <a:buNone/>
                        <a:tabLst/>
                      </a:pPr>
                      <a:r>
                        <a:rPr lang="en-US" sz="1100" dirty="0"/>
                        <a:t>Bought very long time ago, not come,</a:t>
                      </a:r>
                    </a:p>
                    <a:p>
                      <a:pPr marL="0" marR="0" indent="0" algn="l" defTabSz="914400" rtl="0" latinLnBrk="0">
                        <a:lnSpc>
                          <a:spcPct val="100000"/>
                        </a:lnSpc>
                        <a:spcBef>
                          <a:spcPts val="0"/>
                        </a:spcBef>
                        <a:spcAft>
                          <a:spcPts val="0"/>
                        </a:spcAft>
                        <a:buClrTx/>
                        <a:buSzTx/>
                        <a:buFontTx/>
                        <a:buNone/>
                        <a:tabLst/>
                      </a:pPr>
                      <a:r>
                        <a:rPr lang="en-US" sz="1100" dirty="0"/>
                        <a:t>Spends nothing</a:t>
                      </a:r>
                    </a:p>
                  </a:txBody>
                  <a:tcPr/>
                </a:tc>
                <a:extLst>
                  <a:ext uri="{0D108BD9-81ED-4DB2-BD59-A6C34878D82A}">
                    <a16:rowId xmlns:a16="http://schemas.microsoft.com/office/drawing/2014/main" val="4001667701"/>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730616"/>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Proportions and number of the customer title and loyalty</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4D5BCA80-567A-5140-ACB8-52B0CFA2BE99}"/>
              </a:ext>
            </a:extLst>
          </p:cNvPr>
          <p:cNvPicPr>
            <a:picLocks noChangeAspect="1"/>
          </p:cNvPicPr>
          <p:nvPr/>
        </p:nvPicPr>
        <p:blipFill>
          <a:blip r:embed="rId2"/>
          <a:stretch>
            <a:fillRect/>
          </a:stretch>
        </p:blipFill>
        <p:spPr>
          <a:xfrm>
            <a:off x="0" y="1526439"/>
            <a:ext cx="2975235" cy="2319277"/>
          </a:xfrm>
          <a:prstGeom prst="rect">
            <a:avLst/>
          </a:prstGeom>
        </p:spPr>
      </p:pic>
      <p:pic>
        <p:nvPicPr>
          <p:cNvPr id="6" name="Picture 5">
            <a:extLst>
              <a:ext uri="{FF2B5EF4-FFF2-40B4-BE49-F238E27FC236}">
                <a16:creationId xmlns:a16="http://schemas.microsoft.com/office/drawing/2014/main" id="{7A623BA4-ECDE-F944-954A-07FE4D9B8491}"/>
              </a:ext>
            </a:extLst>
          </p:cNvPr>
          <p:cNvPicPr>
            <a:picLocks noChangeAspect="1"/>
          </p:cNvPicPr>
          <p:nvPr/>
        </p:nvPicPr>
        <p:blipFill>
          <a:blip r:embed="rId3"/>
          <a:stretch>
            <a:fillRect/>
          </a:stretch>
        </p:blipFill>
        <p:spPr>
          <a:xfrm>
            <a:off x="2910515" y="1295078"/>
            <a:ext cx="3154619" cy="1790460"/>
          </a:xfrm>
          <a:prstGeom prst="rect">
            <a:avLst/>
          </a:prstGeom>
        </p:spPr>
      </p:pic>
      <p:pic>
        <p:nvPicPr>
          <p:cNvPr id="7" name="Picture 6">
            <a:extLst>
              <a:ext uri="{FF2B5EF4-FFF2-40B4-BE49-F238E27FC236}">
                <a16:creationId xmlns:a16="http://schemas.microsoft.com/office/drawing/2014/main" id="{9BAD07D9-293A-804C-AC2B-078A1F1B873E}"/>
              </a:ext>
            </a:extLst>
          </p:cNvPr>
          <p:cNvPicPr>
            <a:picLocks noChangeAspect="1"/>
          </p:cNvPicPr>
          <p:nvPr/>
        </p:nvPicPr>
        <p:blipFill>
          <a:blip r:embed="rId4"/>
          <a:stretch>
            <a:fillRect/>
          </a:stretch>
        </p:blipFill>
        <p:spPr>
          <a:xfrm>
            <a:off x="5940063" y="1109599"/>
            <a:ext cx="3229337" cy="3496295"/>
          </a:xfrm>
          <a:prstGeom prst="rect">
            <a:avLst/>
          </a:prstGeom>
        </p:spPr>
      </p:pic>
      <p:sp>
        <p:nvSpPr>
          <p:cNvPr id="2" name="TextBox 1">
            <a:extLst>
              <a:ext uri="{FF2B5EF4-FFF2-40B4-BE49-F238E27FC236}">
                <a16:creationId xmlns:a16="http://schemas.microsoft.com/office/drawing/2014/main" id="{329B4A27-A724-8C49-BD72-0A541EF095E8}"/>
              </a:ext>
            </a:extLst>
          </p:cNvPr>
          <p:cNvSpPr txBox="1"/>
          <p:nvPr/>
        </p:nvSpPr>
        <p:spPr>
          <a:xfrm>
            <a:off x="0" y="3766801"/>
            <a:ext cx="3098800"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Most popular loyalty group is poor at over a 1000. 1000 customers are at least on the brink of being lost.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Followed by good at over 800.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Loyalty levels are split quite evenly amongst the 3 less numerous levels.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But 50% are average or poor.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p:txBody>
      </p:sp>
      <p:sp>
        <p:nvSpPr>
          <p:cNvPr id="8" name="TextBox 7">
            <a:extLst>
              <a:ext uri="{FF2B5EF4-FFF2-40B4-BE49-F238E27FC236}">
                <a16:creationId xmlns:a16="http://schemas.microsoft.com/office/drawing/2014/main" id="{D3D499D4-BC23-684B-B916-791C48671A31}"/>
              </a:ext>
            </a:extLst>
          </p:cNvPr>
          <p:cNvSpPr txBox="1"/>
          <p:nvPr/>
        </p:nvSpPr>
        <p:spPr>
          <a:xfrm>
            <a:off x="2975235" y="3085538"/>
            <a:ext cx="3235065"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Most popular evasive customer are 11.4%.</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Least is most loyal customer at 4.8%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Poor represents </a:t>
            </a:r>
            <a:r>
              <a:rPr lang="en-US" dirty="0"/>
              <a:t>~</a:t>
            </a:r>
            <a:r>
              <a:rPr kumimoji="0" lang="en-US" sz="1400" b="0" i="0" u="none" strike="noStrike" cap="none" spc="0" normalizeH="0" baseline="0" dirty="0">
                <a:ln>
                  <a:noFill/>
                </a:ln>
                <a:solidFill>
                  <a:srgbClr val="000000"/>
                </a:solidFill>
                <a:effectLst/>
                <a:uFillTx/>
                <a:latin typeface="+mn-lt"/>
                <a:ea typeface="+mn-ea"/>
                <a:cs typeface="+mn-cs"/>
                <a:sym typeface="Arial"/>
              </a:rPr>
              <a:t>30% of </a:t>
            </a:r>
            <a:r>
              <a:rPr lang="en-US" dirty="0"/>
              <a:t>existing customer list.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Excellent and good represents 50.8% of the list.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9" name="TextBox 8">
            <a:extLst>
              <a:ext uri="{FF2B5EF4-FFF2-40B4-BE49-F238E27FC236}">
                <a16:creationId xmlns:a16="http://schemas.microsoft.com/office/drawing/2014/main" id="{13FFF66F-91E9-9E44-A603-3A6015F17071}"/>
              </a:ext>
            </a:extLst>
          </p:cNvPr>
          <p:cNvSpPr txBox="1"/>
          <p:nvPr/>
        </p:nvSpPr>
        <p:spPr>
          <a:xfrm>
            <a:off x="6210300" y="4152900"/>
            <a:ext cx="213360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Predominantly from c to k are the customer titles which are split quite evenly.</a:t>
            </a:r>
          </a:p>
        </p:txBody>
      </p:sp>
    </p:spTree>
    <p:extLst>
      <p:ext uri="{BB962C8B-B14F-4D97-AF65-F5344CB8AC3E}">
        <p14:creationId xmlns:p14="http://schemas.microsoft.com/office/powerpoint/2010/main" val="4090444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85214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Relationship between recency and monetary value</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C2B5C1C6-E53C-A247-8626-DA7013A69DB7}"/>
              </a:ext>
            </a:extLst>
          </p:cNvPr>
          <p:cNvPicPr>
            <a:picLocks noChangeAspect="1"/>
          </p:cNvPicPr>
          <p:nvPr/>
        </p:nvPicPr>
        <p:blipFill>
          <a:blip r:embed="rId2"/>
          <a:stretch>
            <a:fillRect/>
          </a:stretch>
        </p:blipFill>
        <p:spPr>
          <a:xfrm>
            <a:off x="4487825" y="1505535"/>
            <a:ext cx="4419599" cy="3056340"/>
          </a:xfrm>
          <a:prstGeom prst="rect">
            <a:avLst/>
          </a:prstGeom>
        </p:spPr>
      </p:pic>
      <p:sp>
        <p:nvSpPr>
          <p:cNvPr id="3" name="TextBox 2">
            <a:extLst>
              <a:ext uri="{FF2B5EF4-FFF2-40B4-BE49-F238E27FC236}">
                <a16:creationId xmlns:a16="http://schemas.microsoft.com/office/drawing/2014/main" id="{DE7C5F8C-5115-E141-B0A2-5F916967F536}"/>
              </a:ext>
            </a:extLst>
          </p:cNvPr>
          <p:cNvSpPr txBox="1"/>
          <p:nvPr/>
        </p:nvSpPr>
        <p:spPr>
          <a:xfrm>
            <a:off x="-15501" y="1612900"/>
            <a:ext cx="4104901"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Overall a negative correlation between recency and monetary value.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Most profitable customers are the ones that came most recently.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Specifically, from 0-50 days a great number of revenue is generated (at least $3000 per customer according to the trend line).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From 250 + days, very little revenue is generated except from one customer.</a:t>
            </a:r>
          </a:p>
          <a:p>
            <a:pPr marR="0" algn="l" defTabSz="914400" rtl="0" fontAlgn="auto" latinLnBrk="0" hangingPunct="0">
              <a:lnSpc>
                <a:spcPct val="100000"/>
              </a:lnSpc>
              <a:spcBef>
                <a:spcPts val="0"/>
              </a:spcBef>
              <a:spcAft>
                <a:spcPts val="0"/>
              </a:spcAft>
              <a:buClrTx/>
              <a:buSzTx/>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4456151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654570"/>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a:t>Place headline insight or information here. This should be the most important point for this slide.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FF6003B8-3C31-9D47-AF24-EC892BF57982}"/>
              </a:ext>
            </a:extLst>
          </p:cNvPr>
          <p:cNvPicPr>
            <a:picLocks noChangeAspect="1"/>
          </p:cNvPicPr>
          <p:nvPr/>
        </p:nvPicPr>
        <p:blipFill>
          <a:blip r:embed="rId2"/>
          <a:stretch>
            <a:fillRect/>
          </a:stretch>
        </p:blipFill>
        <p:spPr>
          <a:xfrm>
            <a:off x="4121863" y="1306814"/>
            <a:ext cx="4851400" cy="3327400"/>
          </a:xfrm>
          <a:prstGeom prst="rect">
            <a:avLst/>
          </a:prstGeom>
        </p:spPr>
      </p:pic>
      <p:sp>
        <p:nvSpPr>
          <p:cNvPr id="2" name="TextBox 1">
            <a:extLst>
              <a:ext uri="{FF2B5EF4-FFF2-40B4-BE49-F238E27FC236}">
                <a16:creationId xmlns:a16="http://schemas.microsoft.com/office/drawing/2014/main" id="{C5B98ED2-D0D6-6D49-A6D8-935BC29998DE}"/>
              </a:ext>
            </a:extLst>
          </p:cNvPr>
          <p:cNvSpPr txBox="1"/>
          <p:nvPr/>
        </p:nvSpPr>
        <p:spPr>
          <a:xfrm>
            <a:off x="0" y="1574656"/>
            <a:ext cx="4121863" cy="3323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Negative correlation between frequency and recency. The most frequent customers are the one that bought the most recent.</a:t>
            </a:r>
          </a:p>
          <a:p>
            <a:pPr marR="0" algn="l" defTabSz="914400" rtl="0" fontAlgn="auto" latinLnBrk="0" hangingPunct="0">
              <a:lnSpc>
                <a:spcPct val="100000"/>
              </a:lnSpc>
              <a:spcBef>
                <a:spcPts val="0"/>
              </a:spcBef>
              <a:spcAft>
                <a:spcPts val="0"/>
              </a:spcAft>
              <a:buClrTx/>
              <a:buSzTx/>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Generally, according to the trendline, customers need to visit a minimum of 7 times to become very recent customers.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indent="-285750">
              <a:buFont typeface="Arial" panose="020B0604020202020204" pitchFamily="34" charset="0"/>
              <a:buChar char="•"/>
            </a:pPr>
            <a:r>
              <a:rPr lang="en-US" dirty="0"/>
              <a:t>Customers that bought 10 times would not buy from the store for a maximum of 100 days (barring a couple of outliers).</a:t>
            </a:r>
          </a:p>
          <a:p>
            <a:endParaRPr lang="en-US" dirty="0"/>
          </a:p>
          <a:p>
            <a:pPr marR="0" algn="l" defTabSz="914400" rtl="0" fontAlgn="auto" latinLnBrk="0" hangingPunct="0">
              <a:lnSpc>
                <a:spcPct val="100000"/>
              </a:lnSpc>
              <a:spcBef>
                <a:spcPts val="0"/>
              </a:spcBef>
              <a:spcAft>
                <a:spcPts val="0"/>
              </a:spcAft>
              <a:buClrTx/>
              <a:buSzTx/>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6355576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739673"/>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a:t>Place headline insight or information here. This should be the most important point for this slide.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59C1B19A-47B7-C944-8C3A-3A24F5B49114}"/>
              </a:ext>
            </a:extLst>
          </p:cNvPr>
          <p:cNvPicPr>
            <a:picLocks noChangeAspect="1"/>
          </p:cNvPicPr>
          <p:nvPr/>
        </p:nvPicPr>
        <p:blipFill>
          <a:blip r:embed="rId2"/>
          <a:stretch>
            <a:fillRect/>
          </a:stretch>
        </p:blipFill>
        <p:spPr>
          <a:xfrm>
            <a:off x="4843522" y="1767148"/>
            <a:ext cx="4206574" cy="2909024"/>
          </a:xfrm>
          <a:prstGeom prst="rect">
            <a:avLst/>
          </a:prstGeom>
        </p:spPr>
      </p:pic>
      <p:sp>
        <p:nvSpPr>
          <p:cNvPr id="2" name="TextBox 1">
            <a:extLst>
              <a:ext uri="{FF2B5EF4-FFF2-40B4-BE49-F238E27FC236}">
                <a16:creationId xmlns:a16="http://schemas.microsoft.com/office/drawing/2014/main" id="{A1636A56-67E9-B041-A5AB-6881831E8595}"/>
              </a:ext>
            </a:extLst>
          </p:cNvPr>
          <p:cNvSpPr txBox="1"/>
          <p:nvPr/>
        </p:nvSpPr>
        <p:spPr>
          <a:xfrm>
            <a:off x="0" y="1767148"/>
            <a:ext cx="4660900" cy="3323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A strong positive correlation between monetary value and frequency. The most frequent a customer comes, the more revenue that can be generated.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Linking to the previous slide, a customer with a frequency of 7 means that an average of $4000 is generated per customer.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The most revenue generated were from customers that bought from the store 10-13 times as expected.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4598775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Interpretation</a:t>
            </a:r>
            <a:endParaRPr dirty="0"/>
          </a:p>
        </p:txBody>
      </p:sp>
      <p:sp>
        <p:nvSpPr>
          <p:cNvPr id="141" name="Shape 90"/>
          <p:cNvSpPr/>
          <p:nvPr/>
        </p:nvSpPr>
        <p:spPr>
          <a:xfrm>
            <a:off x="136800" y="777615"/>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a:t>Place headline insight or information here. This should be the most important point for this slide.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00B1ADB-CAEA-C743-BC33-1C1879AC79B0}"/>
              </a:ext>
            </a:extLst>
          </p:cNvPr>
          <p:cNvPicPr>
            <a:picLocks noChangeAspect="1"/>
          </p:cNvPicPr>
          <p:nvPr/>
        </p:nvPicPr>
        <p:blipFill>
          <a:blip r:embed="rId2"/>
          <a:stretch>
            <a:fillRect/>
          </a:stretch>
        </p:blipFill>
        <p:spPr>
          <a:xfrm>
            <a:off x="5325641" y="1565248"/>
            <a:ext cx="3843759" cy="2872487"/>
          </a:xfrm>
          <a:prstGeom prst="rect">
            <a:avLst/>
          </a:prstGeom>
        </p:spPr>
      </p:pic>
      <p:sp>
        <p:nvSpPr>
          <p:cNvPr id="2" name="TextBox 1">
            <a:extLst>
              <a:ext uri="{FF2B5EF4-FFF2-40B4-BE49-F238E27FC236}">
                <a16:creationId xmlns:a16="http://schemas.microsoft.com/office/drawing/2014/main" id="{549FEBB9-B984-8E42-AC1F-81EC403F605B}"/>
              </a:ext>
            </a:extLst>
          </p:cNvPr>
          <p:cNvSpPr txBox="1"/>
          <p:nvPr/>
        </p:nvSpPr>
        <p:spPr>
          <a:xfrm>
            <a:off x="0" y="1697701"/>
            <a:ext cx="5002924"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According to the correlation matrix, the 2 strongest relationships involve frequency as one of the variables. </a:t>
            </a:r>
          </a:p>
          <a:p>
            <a:pPr marR="0" algn="l" defTabSz="914400" rtl="0" fontAlgn="auto" latinLnBrk="0" hangingPunct="0">
              <a:lnSpc>
                <a:spcPct val="100000"/>
              </a:lnSpc>
              <a:spcBef>
                <a:spcPts val="0"/>
              </a:spcBef>
              <a:spcAft>
                <a:spcPts val="0"/>
              </a:spcAft>
              <a:buClrTx/>
              <a:buSzTx/>
              <a:tabLst/>
            </a:pPr>
            <a:r>
              <a:rPr lang="en-US" dirty="0"/>
              <a:t>      particularly in relationship with the monetary value at 0.72.</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This is the greatest contributor to the revenue generated than the recency of the customers buying from the store.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Therefore, focusing our efforts on the most frequently visited customers and the demographics that make up this should be the way forward as they would be the ones that like to spend the most and bought most recently.</a:t>
            </a:r>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0"/>
              </a:spcAft>
              <a:buClrTx/>
              <a:buSzTx/>
              <a:tabLst/>
            </a:pPr>
            <a:r>
              <a:rPr lang="en-US" dirty="0"/>
              <a:t> </a:t>
            </a:r>
            <a:r>
              <a:rPr kumimoji="0" lang="en-US" sz="1400" b="0" i="0" u="none" strike="noStrike" cap="none" spc="0" normalizeH="0" baseline="0" dirty="0">
                <a:ln>
                  <a:noFill/>
                </a:ln>
                <a:solidFill>
                  <a:srgbClr val="000000"/>
                </a:solidFill>
                <a:effectLst/>
                <a:uFillTx/>
                <a:latin typeface="+mn-lt"/>
                <a:ea typeface="+mn-ea"/>
                <a:cs typeface="+mn-cs"/>
                <a:sym typeface="Arial"/>
              </a:rPr>
              <a:t> </a:t>
            </a:r>
          </a:p>
        </p:txBody>
      </p:sp>
    </p:spTree>
    <p:extLst>
      <p:ext uri="{BB962C8B-B14F-4D97-AF65-F5344CB8AC3E}">
        <p14:creationId xmlns:p14="http://schemas.microsoft.com/office/powerpoint/2010/main" val="15610434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4" y="708268"/>
            <a:ext cx="8565601" cy="157963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Identify which of the 1000 new customers should be targeted from the existing customer datasets</a:t>
            </a:r>
          </a:p>
          <a:p>
            <a:endParaRPr lang="en-GB" dirty="0"/>
          </a:p>
          <a:p>
            <a:r>
              <a:rPr lang="en-GB" dirty="0"/>
              <a:t> </a:t>
            </a:r>
            <a:endParaRPr dirty="0"/>
          </a:p>
        </p:txBody>
      </p:sp>
      <p:sp>
        <p:nvSpPr>
          <p:cNvPr id="124" name="Shape 73"/>
          <p:cNvSpPr/>
          <p:nvPr/>
        </p:nvSpPr>
        <p:spPr>
          <a:xfrm>
            <a:off x="205024" y="2003386"/>
            <a:ext cx="8938975" cy="4345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9A7C6718-927F-444F-BCD5-F59E36E75F2B}"/>
              </a:ext>
            </a:extLst>
          </p:cNvPr>
          <p:cNvSpPr txBox="1"/>
          <p:nvPr/>
        </p:nvSpPr>
        <p:spPr>
          <a:xfrm>
            <a:off x="0" y="1875690"/>
            <a:ext cx="452470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n-lt"/>
                <a:ea typeface="+mn-ea"/>
                <a:cs typeface="+mn-cs"/>
                <a:sym typeface="Arial"/>
              </a:rPr>
              <a:t>Outlin</a:t>
            </a:r>
            <a:r>
              <a:rPr lang="en-US" b="1" dirty="0"/>
              <a:t>e of the problem:</a:t>
            </a:r>
          </a:p>
          <a:p>
            <a:pPr marL="0" marR="0" indent="0" algn="l" defTabSz="914400" rtl="0" fontAlgn="auto" latinLnBrk="0" hangingPunct="0">
              <a:lnSpc>
                <a:spcPct val="100000"/>
              </a:lnSpc>
              <a:spcBef>
                <a:spcPts val="0"/>
              </a:spcBef>
              <a:spcAft>
                <a:spcPts val="0"/>
              </a:spcAft>
              <a:buClrTx/>
              <a:buSzTx/>
              <a:buFontTx/>
              <a:buNone/>
              <a:tabLst/>
            </a:pPr>
            <a:endParaRPr kumimoji="0" lang="en-US" sz="1400" b="1"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Sprocket Central is a company specializing in bikes and bike related accessories.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i="0" u="none" strike="noStrike" cap="none" spc="0" normalizeH="0" baseline="0" dirty="0">
                <a:ln>
                  <a:noFill/>
                </a:ln>
                <a:solidFill>
                  <a:srgbClr val="000000"/>
                </a:solidFill>
                <a:effectLst/>
                <a:uFillTx/>
                <a:latin typeface="+mn-lt"/>
                <a:ea typeface="+mn-ea"/>
                <a:cs typeface="+mn-cs"/>
                <a:sym typeface="Arial"/>
              </a:rPr>
              <a:t>They need to boost business by determining current customer trends and behaviors by analyzing their customer dataset.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i="0" u="none" strike="noStrike" cap="none" spc="0" normalizeH="0" baseline="0" dirty="0">
              <a:ln>
                <a:noFill/>
              </a:ln>
              <a:solidFill>
                <a:srgbClr val="000000"/>
              </a:solidFill>
              <a:effectLst/>
              <a:uFillTx/>
              <a:latin typeface="+mn-lt"/>
              <a:ea typeface="+mn-ea"/>
              <a:cs typeface="+mn-cs"/>
              <a:sym typeface="Arial"/>
            </a:endParaRPr>
          </a:p>
          <a:p>
            <a:pPr marR="0" algn="l" defTabSz="914400" rtl="0" fontAlgn="auto" latinLnBrk="0" hangingPunct="0">
              <a:lnSpc>
                <a:spcPct val="100000"/>
              </a:lnSpc>
              <a:spcBef>
                <a:spcPts val="0"/>
              </a:spcBef>
              <a:spcAft>
                <a:spcPts val="0"/>
              </a:spcAft>
              <a:buClrTx/>
              <a:buSzTx/>
              <a:tabLst/>
            </a:pPr>
            <a:endParaRPr kumimoji="0" lang="en-US" sz="1400" i="0" u="none" strike="noStrike" cap="none" spc="0" normalizeH="0" baseline="0" dirty="0">
              <a:ln>
                <a:noFill/>
              </a:ln>
              <a:solidFill>
                <a:srgbClr val="000000"/>
              </a:solidFill>
              <a:effectLst/>
              <a:uFillTx/>
              <a:latin typeface="+mn-lt"/>
              <a:ea typeface="+mn-ea"/>
              <a:cs typeface="+mn-cs"/>
              <a:sym typeface="Arial"/>
            </a:endParaRPr>
          </a:p>
        </p:txBody>
      </p:sp>
      <p:sp>
        <p:nvSpPr>
          <p:cNvPr id="3" name="TextBox 2">
            <a:extLst>
              <a:ext uri="{FF2B5EF4-FFF2-40B4-BE49-F238E27FC236}">
                <a16:creationId xmlns:a16="http://schemas.microsoft.com/office/drawing/2014/main" id="{3D3FE506-0715-CD4D-A1C8-D43354EB3F7B}"/>
              </a:ext>
            </a:extLst>
          </p:cNvPr>
          <p:cNvSpPr txBox="1"/>
          <p:nvPr/>
        </p:nvSpPr>
        <p:spPr>
          <a:xfrm>
            <a:off x="5162309" y="1533398"/>
            <a:ext cx="3981690"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t>Approach to this problem:</a:t>
            </a:r>
          </a:p>
          <a:p>
            <a:pPr marL="0" marR="0" indent="0" algn="l" defTabSz="914400" rtl="0" fontAlgn="auto" latinLnBrk="0" hangingPunct="0">
              <a:lnSpc>
                <a:spcPct val="100000"/>
              </a:lnSpc>
              <a:spcBef>
                <a:spcPts val="0"/>
              </a:spcBef>
              <a:spcAft>
                <a:spcPts val="0"/>
              </a:spcAft>
              <a:buClrTx/>
              <a:buSzTx/>
              <a:buFontTx/>
              <a:buNone/>
              <a:tabLst/>
            </a:pPr>
            <a:endParaRPr kumimoji="0" lang="en-US" sz="1400" i="0" u="none" strike="noStrike" cap="none" spc="0" normalizeH="0" baseline="0" dirty="0">
              <a:ln>
                <a:noFill/>
              </a:ln>
              <a:solidFill>
                <a:srgbClr val="000000"/>
              </a:solidFill>
              <a:effectLst/>
              <a:uFillTx/>
              <a:latin typeface="+mn-lt"/>
              <a:ea typeface="+mn-ea"/>
              <a:cs typeface="+mn-cs"/>
              <a:sym typeface="Arial"/>
            </a:endParaRPr>
          </a:p>
          <a:p>
            <a:pPr marR="0" algn="l" defTabSz="914400" rtl="0" fontAlgn="auto" latinLnBrk="0" hangingPunct="0">
              <a:lnSpc>
                <a:spcPct val="100000"/>
              </a:lnSpc>
              <a:spcBef>
                <a:spcPts val="0"/>
              </a:spcBef>
              <a:spcAft>
                <a:spcPts val="0"/>
              </a:spcAft>
              <a:buClrTx/>
              <a:buSzTx/>
              <a:tabLst/>
            </a:pPr>
            <a:r>
              <a:rPr lang="en-US" dirty="0"/>
              <a:t>The general approach involves the following: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Cleaning the data given to us from Sprocket  Central ensuring data entries are valid and of the correct type.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Exploring the makeup of the existing customer set looking at:</a:t>
            </a:r>
          </a:p>
          <a:p>
            <a:pPr lvl="8"/>
            <a:r>
              <a:rPr lang="en-US" dirty="0"/>
              <a:t>    - Age demographic of customers (new and old)</a:t>
            </a:r>
          </a:p>
          <a:p>
            <a:pPr lvl="8"/>
            <a:r>
              <a:rPr lang="en-US" dirty="0"/>
              <a:t>    - Distribution of industries</a:t>
            </a:r>
          </a:p>
          <a:p>
            <a:pPr lvl="8"/>
            <a:r>
              <a:rPr lang="en-US" dirty="0"/>
              <a:t>    - Bike related purchases in the last 3 years</a:t>
            </a:r>
          </a:p>
          <a:p>
            <a:pPr lvl="8"/>
            <a:r>
              <a:rPr lang="en-US" dirty="0"/>
              <a:t>    - Wealth distribution by age groups</a:t>
            </a:r>
          </a:p>
          <a:p>
            <a:pPr lvl="8"/>
            <a:r>
              <a:rPr lang="en-US" dirty="0"/>
              <a:t>    - Cars owned by state</a:t>
            </a:r>
          </a:p>
          <a:p>
            <a:pPr lvl="8"/>
            <a:endParaRPr lang="en-US" dirty="0"/>
          </a:p>
          <a:p>
            <a:pPr marL="285750" lvl="8" indent="-285750">
              <a:buFont typeface="Arial" panose="020B0604020202020204" pitchFamily="34" charset="0"/>
              <a:buChar char="•"/>
            </a:pPr>
            <a:r>
              <a:rPr lang="en-US" dirty="0"/>
              <a:t>Use RFM model to interpret which customers</a:t>
            </a:r>
          </a:p>
          <a:p>
            <a:pPr lvl="8"/>
            <a:r>
              <a:rPr lang="en-US" dirty="0"/>
              <a:t>      drive the business.</a:t>
            </a:r>
          </a:p>
          <a:p>
            <a:pPr lvl="8"/>
            <a:endParaRPr lang="en-US" dirty="0"/>
          </a:p>
          <a:p>
            <a:pPr lvl="8"/>
            <a:endParaRPr lang="en-US" dirty="0"/>
          </a:p>
          <a:p>
            <a:pPr lvl="8"/>
            <a:r>
              <a:rPr lang="en-US" dirty="0"/>
              <a:t>	</a:t>
            </a:r>
          </a:p>
          <a:p>
            <a:pPr lvl="7"/>
            <a:endParaRPr kumimoji="0" lang="en-US"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Exploration</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7C981C31-A16E-C345-90D6-A3BEBCCED58A}"/>
              </a:ext>
            </a:extLst>
          </p:cNvPr>
          <p:cNvSpPr txBox="1"/>
          <p:nvPr/>
        </p:nvSpPr>
        <p:spPr>
          <a:xfrm>
            <a:off x="16401" y="820525"/>
            <a:ext cx="912759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b="1" dirty="0"/>
              <a:t>Data Quality assessment (more info in email)</a:t>
            </a:r>
            <a:endParaRPr kumimoji="0" lang="en-US" sz="2400" b="1"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4" name="Table 3">
            <a:extLst>
              <a:ext uri="{FF2B5EF4-FFF2-40B4-BE49-F238E27FC236}">
                <a16:creationId xmlns:a16="http://schemas.microsoft.com/office/drawing/2014/main" id="{AEBF04CC-DB3E-B847-AFA9-0980DFA9E331}"/>
              </a:ext>
            </a:extLst>
          </p:cNvPr>
          <p:cNvGraphicFramePr>
            <a:graphicFrameLocks noGrp="1"/>
          </p:cNvGraphicFramePr>
          <p:nvPr>
            <p:extLst>
              <p:ext uri="{D42A27DB-BD31-4B8C-83A1-F6EECF244321}">
                <p14:modId xmlns:p14="http://schemas.microsoft.com/office/powerpoint/2010/main" val="519118461"/>
              </p:ext>
            </p:extLst>
          </p:nvPr>
        </p:nvGraphicFramePr>
        <p:xfrm>
          <a:off x="0" y="1282188"/>
          <a:ext cx="9144000" cy="3942336"/>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4180129652"/>
                    </a:ext>
                  </a:extLst>
                </a:gridCol>
                <a:gridCol w="1143000">
                  <a:extLst>
                    <a:ext uri="{9D8B030D-6E8A-4147-A177-3AD203B41FA5}">
                      <a16:colId xmlns:a16="http://schemas.microsoft.com/office/drawing/2014/main" val="1210082311"/>
                    </a:ext>
                  </a:extLst>
                </a:gridCol>
                <a:gridCol w="1143000">
                  <a:extLst>
                    <a:ext uri="{9D8B030D-6E8A-4147-A177-3AD203B41FA5}">
                      <a16:colId xmlns:a16="http://schemas.microsoft.com/office/drawing/2014/main" val="2817127663"/>
                    </a:ext>
                  </a:extLst>
                </a:gridCol>
                <a:gridCol w="1143000">
                  <a:extLst>
                    <a:ext uri="{9D8B030D-6E8A-4147-A177-3AD203B41FA5}">
                      <a16:colId xmlns:a16="http://schemas.microsoft.com/office/drawing/2014/main" val="3459492641"/>
                    </a:ext>
                  </a:extLst>
                </a:gridCol>
                <a:gridCol w="1143000">
                  <a:extLst>
                    <a:ext uri="{9D8B030D-6E8A-4147-A177-3AD203B41FA5}">
                      <a16:colId xmlns:a16="http://schemas.microsoft.com/office/drawing/2014/main" val="1745001373"/>
                    </a:ext>
                  </a:extLst>
                </a:gridCol>
                <a:gridCol w="1143000">
                  <a:extLst>
                    <a:ext uri="{9D8B030D-6E8A-4147-A177-3AD203B41FA5}">
                      <a16:colId xmlns:a16="http://schemas.microsoft.com/office/drawing/2014/main" val="2278790678"/>
                    </a:ext>
                  </a:extLst>
                </a:gridCol>
                <a:gridCol w="1143000">
                  <a:extLst>
                    <a:ext uri="{9D8B030D-6E8A-4147-A177-3AD203B41FA5}">
                      <a16:colId xmlns:a16="http://schemas.microsoft.com/office/drawing/2014/main" val="2814980231"/>
                    </a:ext>
                  </a:extLst>
                </a:gridCol>
                <a:gridCol w="1143000">
                  <a:extLst>
                    <a:ext uri="{9D8B030D-6E8A-4147-A177-3AD203B41FA5}">
                      <a16:colId xmlns:a16="http://schemas.microsoft.com/office/drawing/2014/main" val="3175103531"/>
                    </a:ext>
                  </a:extLst>
                </a:gridCol>
              </a:tblGrid>
              <a:tr h="965328">
                <a:tc>
                  <a:txBody>
                    <a:bodyPr/>
                    <a:lstStyle/>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pPr marL="0" marR="0" indent="0" algn="l" defTabSz="914400" rtl="0" latinLnBrk="0">
                        <a:lnSpc>
                          <a:spcPct val="100000"/>
                        </a:lnSpc>
                        <a:spcBef>
                          <a:spcPts val="0"/>
                        </a:spcBef>
                        <a:spcAft>
                          <a:spcPts val="0"/>
                        </a:spcAft>
                        <a:buClrTx/>
                        <a:buSzTx/>
                        <a:buFontTx/>
                        <a:buNone/>
                        <a:tabLst/>
                      </a:pPr>
                      <a:r>
                        <a:rPr lang="en-US" b="1" dirty="0"/>
                        <a:t>Accuracy</a:t>
                      </a:r>
                    </a:p>
                  </a:txBody>
                  <a:tcPr/>
                </a:tc>
                <a:tc>
                  <a:txBody>
                    <a:bodyPr/>
                    <a:lstStyle/>
                    <a:p>
                      <a:pPr marL="0" marR="0" indent="0" algn="l" defTabSz="914400" rtl="0" latinLnBrk="0">
                        <a:lnSpc>
                          <a:spcPct val="100000"/>
                        </a:lnSpc>
                        <a:spcBef>
                          <a:spcPts val="0"/>
                        </a:spcBef>
                        <a:spcAft>
                          <a:spcPts val="0"/>
                        </a:spcAft>
                        <a:buClrTx/>
                        <a:buSzTx/>
                        <a:buFontTx/>
                        <a:buNone/>
                        <a:tabLst/>
                      </a:pPr>
                      <a:r>
                        <a:rPr lang="en-US" b="1" dirty="0"/>
                        <a:t>Completeness</a:t>
                      </a:r>
                    </a:p>
                  </a:txBody>
                  <a:tcPr/>
                </a:tc>
                <a:tc>
                  <a:txBody>
                    <a:bodyPr/>
                    <a:lstStyle/>
                    <a:p>
                      <a:pPr marL="0" marR="0" indent="0" algn="l" defTabSz="914400" rtl="0" latinLnBrk="0">
                        <a:lnSpc>
                          <a:spcPct val="100000"/>
                        </a:lnSpc>
                        <a:spcBef>
                          <a:spcPts val="0"/>
                        </a:spcBef>
                        <a:spcAft>
                          <a:spcPts val="0"/>
                        </a:spcAft>
                        <a:buClrTx/>
                        <a:buSzTx/>
                        <a:buFontTx/>
                        <a:buNone/>
                        <a:tabLst/>
                      </a:pPr>
                      <a:r>
                        <a:rPr lang="en-US" b="1" dirty="0"/>
                        <a:t>Consistency</a:t>
                      </a:r>
                    </a:p>
                  </a:txBody>
                  <a:tcPr/>
                </a:tc>
                <a:tc>
                  <a:txBody>
                    <a:bodyPr/>
                    <a:lstStyle/>
                    <a:p>
                      <a:pPr marL="0" marR="0" indent="0" algn="l" defTabSz="914400" rtl="0" latinLnBrk="0">
                        <a:lnSpc>
                          <a:spcPct val="100000"/>
                        </a:lnSpc>
                        <a:spcBef>
                          <a:spcPts val="0"/>
                        </a:spcBef>
                        <a:spcAft>
                          <a:spcPts val="0"/>
                        </a:spcAft>
                        <a:buClrTx/>
                        <a:buSzTx/>
                        <a:buFontTx/>
                        <a:buNone/>
                        <a:tabLst/>
                      </a:pPr>
                      <a:r>
                        <a:rPr lang="en-US" b="1" dirty="0"/>
                        <a:t>Currency</a:t>
                      </a:r>
                    </a:p>
                  </a:txBody>
                  <a:tcPr/>
                </a:tc>
                <a:tc>
                  <a:txBody>
                    <a:bodyPr/>
                    <a:lstStyle/>
                    <a:p>
                      <a:pPr marL="0" marR="0" indent="0" algn="l" defTabSz="914400" rtl="0" latinLnBrk="0">
                        <a:lnSpc>
                          <a:spcPct val="100000"/>
                        </a:lnSpc>
                        <a:spcBef>
                          <a:spcPts val="0"/>
                        </a:spcBef>
                        <a:spcAft>
                          <a:spcPts val="0"/>
                        </a:spcAft>
                        <a:buClrTx/>
                        <a:buSzTx/>
                        <a:buFontTx/>
                        <a:buNone/>
                        <a:tabLst/>
                      </a:pPr>
                      <a:r>
                        <a:rPr lang="en-US" b="1" dirty="0"/>
                        <a:t>Relevancy</a:t>
                      </a:r>
                    </a:p>
                  </a:txBody>
                  <a:tcPr/>
                </a:tc>
                <a:tc>
                  <a:txBody>
                    <a:bodyPr/>
                    <a:lstStyle/>
                    <a:p>
                      <a:pPr marL="0" marR="0" indent="0" algn="l" defTabSz="914400" rtl="0" latinLnBrk="0">
                        <a:lnSpc>
                          <a:spcPct val="100000"/>
                        </a:lnSpc>
                        <a:spcBef>
                          <a:spcPts val="0"/>
                        </a:spcBef>
                        <a:spcAft>
                          <a:spcPts val="0"/>
                        </a:spcAft>
                        <a:buClrTx/>
                        <a:buSzTx/>
                        <a:buFontTx/>
                        <a:buNone/>
                        <a:tabLst/>
                      </a:pPr>
                      <a:r>
                        <a:rPr lang="en-US" b="1" dirty="0"/>
                        <a:t>Validity</a:t>
                      </a:r>
                    </a:p>
                  </a:txBody>
                  <a:tcPr/>
                </a:tc>
                <a:tc>
                  <a:txBody>
                    <a:bodyPr/>
                    <a:lstStyle/>
                    <a:p>
                      <a:pPr marL="0" marR="0" indent="0" algn="l" defTabSz="914400" rtl="0" latinLnBrk="0">
                        <a:lnSpc>
                          <a:spcPct val="100000"/>
                        </a:lnSpc>
                        <a:spcBef>
                          <a:spcPts val="0"/>
                        </a:spcBef>
                        <a:spcAft>
                          <a:spcPts val="0"/>
                        </a:spcAft>
                        <a:buClrTx/>
                        <a:buSzTx/>
                        <a:buFontTx/>
                        <a:buNone/>
                        <a:tabLst/>
                      </a:pPr>
                      <a:r>
                        <a:rPr lang="en-US" b="1" dirty="0"/>
                        <a:t>Uniqueness</a:t>
                      </a:r>
                    </a:p>
                  </a:txBody>
                  <a:tcPr/>
                </a:tc>
                <a:extLst>
                  <a:ext uri="{0D108BD9-81ED-4DB2-BD59-A6C34878D82A}">
                    <a16:rowId xmlns:a16="http://schemas.microsoft.com/office/drawing/2014/main" val="1985636680"/>
                  </a:ext>
                </a:extLst>
              </a:tr>
              <a:tr h="965328">
                <a:tc>
                  <a:txBody>
                    <a:bodyPr/>
                    <a:lstStyle/>
                    <a:p>
                      <a:pPr marL="0" marR="0" indent="0" algn="l" defTabSz="914400" rtl="0" latinLnBrk="0">
                        <a:lnSpc>
                          <a:spcPct val="100000"/>
                        </a:lnSpc>
                        <a:spcBef>
                          <a:spcPts val="0"/>
                        </a:spcBef>
                        <a:spcAft>
                          <a:spcPts val="0"/>
                        </a:spcAft>
                        <a:buClrTx/>
                        <a:buSzTx/>
                        <a:buFontTx/>
                        <a:buNone/>
                        <a:tabLst/>
                      </a:pPr>
                      <a:r>
                        <a:rPr lang="en-US" b="1" dirty="0"/>
                        <a:t>Customer </a:t>
                      </a:r>
                    </a:p>
                    <a:p>
                      <a:pPr marL="0" marR="0" indent="0" algn="l" defTabSz="914400" rtl="0" latinLnBrk="0">
                        <a:lnSpc>
                          <a:spcPct val="100000"/>
                        </a:lnSpc>
                        <a:spcBef>
                          <a:spcPts val="0"/>
                        </a:spcBef>
                        <a:spcAft>
                          <a:spcPts val="0"/>
                        </a:spcAft>
                        <a:buClrTx/>
                        <a:buSzTx/>
                        <a:buFontTx/>
                        <a:buNone/>
                        <a:tabLst/>
                      </a:pPr>
                      <a:r>
                        <a:rPr lang="en-US" b="1" dirty="0"/>
                        <a:t>Demographic</a:t>
                      </a:r>
                    </a:p>
                  </a:txBody>
                  <a:tcPr/>
                </a:tc>
                <a:tc>
                  <a:txBody>
                    <a:bodyPr/>
                    <a:lstStyle/>
                    <a:p>
                      <a:pPr marL="0" marR="0" indent="0" algn="l" defTabSz="914400" rtl="0" latinLnBrk="0">
                        <a:lnSpc>
                          <a:spcPct val="100000"/>
                        </a:lnSpc>
                        <a:spcBef>
                          <a:spcPts val="0"/>
                        </a:spcBef>
                        <a:spcAft>
                          <a:spcPts val="0"/>
                        </a:spcAft>
                        <a:buClrTx/>
                        <a:buSzTx/>
                        <a:buFontTx/>
                        <a:buNone/>
                        <a:tabLst/>
                      </a:pPr>
                      <a:r>
                        <a:rPr lang="en-US" dirty="0"/>
                        <a:t>DOB: One record contained the year 1843.</a:t>
                      </a:r>
                    </a:p>
                  </a:txBody>
                  <a:tcPr/>
                </a:tc>
                <a:tc>
                  <a:txBody>
                    <a:bodyPr/>
                    <a:lstStyle/>
                    <a:p>
                      <a:pPr marL="0" marR="0" indent="0" algn="l" defTabSz="914400" rtl="0" latinLnBrk="0">
                        <a:lnSpc>
                          <a:spcPct val="100000"/>
                        </a:lnSpc>
                        <a:spcBef>
                          <a:spcPts val="0"/>
                        </a:spcBef>
                        <a:spcAft>
                          <a:spcPts val="0"/>
                        </a:spcAft>
                        <a:buClrTx/>
                        <a:buSzTx/>
                        <a:buFontTx/>
                        <a:buNone/>
                        <a:tabLst/>
                      </a:pPr>
                      <a:r>
                        <a:rPr lang="en-US" dirty="0"/>
                        <a:t>DOB : Some values were missing</a:t>
                      </a:r>
                    </a:p>
                    <a:p>
                      <a:pPr marL="0" marR="0" indent="0" algn="l" defTabSz="914400" rtl="0" latinLnBrk="0">
                        <a:lnSpc>
                          <a:spcPct val="100000"/>
                        </a:lnSpc>
                        <a:spcBef>
                          <a:spcPts val="0"/>
                        </a:spcBef>
                        <a:spcAft>
                          <a:spcPts val="0"/>
                        </a:spcAft>
                        <a:buClrTx/>
                        <a:buSzTx/>
                        <a:buFontTx/>
                        <a:buNone/>
                        <a:tabLst/>
                      </a:pPr>
                      <a:r>
                        <a:rPr lang="en-US" dirty="0"/>
                        <a:t>Job title: missing values</a:t>
                      </a:r>
                    </a:p>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Gender: different entries for same gender: ’male’ and ‘M’.</a:t>
                      </a:r>
                    </a:p>
                  </a:txBody>
                  <a:tcPr/>
                </a:tc>
                <a:tc>
                  <a:txBody>
                    <a:bodyPr/>
                    <a:lstStyle/>
                    <a:p>
                      <a:pPr marL="0" marR="0" indent="0" algn="l" defTabSz="914400" rtl="0" latinLnBrk="0">
                        <a:lnSpc>
                          <a:spcPct val="100000"/>
                        </a:lnSpc>
                        <a:spcBef>
                          <a:spcPts val="0"/>
                        </a:spcBef>
                        <a:spcAft>
                          <a:spcPts val="0"/>
                        </a:spcAft>
                        <a:buClrTx/>
                        <a:buSzTx/>
                        <a:buFontTx/>
                        <a:buNone/>
                        <a:tabLst/>
                      </a:pPr>
                      <a:r>
                        <a:rPr lang="en-US" dirty="0"/>
                        <a:t>Deceased indicator:  Records with ‘Y’ were removed</a:t>
                      </a:r>
                    </a:p>
                  </a:txBody>
                  <a:tcPr/>
                </a:tc>
                <a:tc>
                  <a:txBody>
                    <a:bodyPr/>
                    <a:lstStyle/>
                    <a:p>
                      <a:pPr marL="0" marR="0" indent="0" algn="l" defTabSz="914400" rtl="0" latinLnBrk="0">
                        <a:lnSpc>
                          <a:spcPct val="100000"/>
                        </a:lnSpc>
                        <a:spcBef>
                          <a:spcPts val="0"/>
                        </a:spcBef>
                        <a:spcAft>
                          <a:spcPts val="0"/>
                        </a:spcAft>
                        <a:buClrTx/>
                        <a:buSzTx/>
                        <a:buFontTx/>
                        <a:buNone/>
                        <a:tabLst/>
                      </a:pPr>
                      <a:r>
                        <a:rPr lang="en-US" dirty="0"/>
                        <a:t>Default: Useless info; deleted</a:t>
                      </a:r>
                    </a:p>
                  </a:txBody>
                  <a:tcPr/>
                </a:tc>
                <a:tc>
                  <a:txBody>
                    <a:bodyPr/>
                    <a:lstStyle/>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pPr marL="0" marR="0" indent="0" algn="l" defTabSz="914400" rtl="0" latinLnBrk="0">
                        <a:lnSpc>
                          <a:spcPct val="100000"/>
                        </a:lnSpc>
                        <a:spcBef>
                          <a:spcPts val="0"/>
                        </a:spcBef>
                        <a:spcAft>
                          <a:spcPts val="0"/>
                        </a:spcAft>
                        <a:buClrTx/>
                        <a:buSzTx/>
                        <a:buFontTx/>
                        <a:buNone/>
                        <a:tabLst/>
                      </a:pPr>
                      <a:endParaRPr lang="en-US" dirty="0"/>
                    </a:p>
                  </a:txBody>
                  <a:tcPr/>
                </a:tc>
                <a:extLst>
                  <a:ext uri="{0D108BD9-81ED-4DB2-BD59-A6C34878D82A}">
                    <a16:rowId xmlns:a16="http://schemas.microsoft.com/office/drawing/2014/main" val="324524566"/>
                  </a:ext>
                </a:extLst>
              </a:tr>
              <a:tr h="965328">
                <a:tc>
                  <a:txBody>
                    <a:bodyPr/>
                    <a:lstStyle/>
                    <a:p>
                      <a:pPr marL="0" marR="0" indent="0" algn="l" defTabSz="914400" rtl="0" latinLnBrk="0">
                        <a:lnSpc>
                          <a:spcPct val="100000"/>
                        </a:lnSpc>
                        <a:spcBef>
                          <a:spcPts val="0"/>
                        </a:spcBef>
                        <a:spcAft>
                          <a:spcPts val="0"/>
                        </a:spcAft>
                        <a:buClrTx/>
                        <a:buSzTx/>
                        <a:buFontTx/>
                        <a:buNone/>
                        <a:tabLst/>
                      </a:pPr>
                      <a:r>
                        <a:rPr lang="en-US" b="1" dirty="0"/>
                        <a:t>Transactions</a:t>
                      </a:r>
                    </a:p>
                  </a:txBody>
                  <a:tcPr/>
                </a:tc>
                <a:tc>
                  <a:txBody>
                    <a:bodyPr/>
                    <a:lstStyle/>
                    <a:p>
                      <a:pPr marL="0" marR="0" indent="0" algn="l" defTabSz="914400" rtl="0" latinLnBrk="0">
                        <a:lnSpc>
                          <a:spcPct val="100000"/>
                        </a:lnSpc>
                        <a:spcBef>
                          <a:spcPts val="0"/>
                        </a:spcBef>
                        <a:spcAft>
                          <a:spcPts val="0"/>
                        </a:spcAft>
                        <a:buClrTx/>
                        <a:buSzTx/>
                        <a:buFontTx/>
                        <a:buNone/>
                        <a:tabLst/>
                      </a:pPr>
                      <a:r>
                        <a:rPr lang="en-US" dirty="0"/>
                        <a:t>No profit column from list price and standard cost.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 id: missing values</a:t>
                      </a:r>
                    </a:p>
                    <a:p>
                      <a:pPr marL="0" marR="0" indent="0" algn="l" defTabSz="914400" rtl="0" latinLnBrk="0">
                        <a:lnSpc>
                          <a:spcPct val="100000"/>
                        </a:lnSpc>
                        <a:spcBef>
                          <a:spcPts val="0"/>
                        </a:spcBef>
                        <a:spcAft>
                          <a:spcPts val="0"/>
                        </a:spcAft>
                        <a:buClrTx/>
                        <a:buSzTx/>
                        <a:buFontTx/>
                        <a:buNone/>
                        <a:tabLst/>
                      </a:pPr>
                      <a:r>
                        <a:rPr lang="en-US" dirty="0"/>
                        <a:t>Brand, list-price: missing values</a:t>
                      </a:r>
                    </a:p>
                  </a:txBody>
                  <a:tcPr/>
                </a:tc>
                <a:tc>
                  <a:txBody>
                    <a:bodyPr/>
                    <a:lstStyle/>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out cancelled orders.</a:t>
                      </a:r>
                    </a:p>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Format list price, standard cost to currency and first sold date to date format.</a:t>
                      </a:r>
                    </a:p>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endParaRPr lang="en-US"/>
                    </a:p>
                  </a:txBody>
                  <a:tcPr/>
                </a:tc>
                <a:extLst>
                  <a:ext uri="{0D108BD9-81ED-4DB2-BD59-A6C34878D82A}">
                    <a16:rowId xmlns:a16="http://schemas.microsoft.com/office/drawing/2014/main" val="281253808"/>
                  </a:ext>
                </a:extLst>
              </a:tr>
              <a:tr h="965328">
                <a:tc>
                  <a:txBody>
                    <a:bodyPr/>
                    <a:lstStyle/>
                    <a:p>
                      <a:pPr marL="0" marR="0" indent="0" algn="l" defTabSz="914400" rtl="0" latinLnBrk="0">
                        <a:lnSpc>
                          <a:spcPct val="100000"/>
                        </a:lnSpc>
                        <a:spcBef>
                          <a:spcPts val="0"/>
                        </a:spcBef>
                        <a:spcAft>
                          <a:spcPts val="0"/>
                        </a:spcAft>
                        <a:buClrTx/>
                        <a:buSzTx/>
                        <a:buFontTx/>
                        <a:buNone/>
                        <a:tabLst/>
                      </a:pPr>
                      <a:r>
                        <a:rPr lang="en-US" b="1" dirty="0"/>
                        <a:t>Customer </a:t>
                      </a:r>
                    </a:p>
                    <a:p>
                      <a:pPr marL="0" marR="0" indent="0" algn="l" defTabSz="914400" rtl="0" latinLnBrk="0">
                        <a:lnSpc>
                          <a:spcPct val="100000"/>
                        </a:lnSpc>
                        <a:spcBef>
                          <a:spcPts val="0"/>
                        </a:spcBef>
                        <a:spcAft>
                          <a:spcPts val="0"/>
                        </a:spcAft>
                        <a:buClrTx/>
                        <a:buSzTx/>
                        <a:buFontTx/>
                        <a:buNone/>
                        <a:tabLst/>
                      </a:pPr>
                      <a:r>
                        <a:rPr lang="en-US" b="1" dirty="0"/>
                        <a:t>Address</a:t>
                      </a:r>
                    </a:p>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endParaRPr lang="en-US"/>
                    </a:p>
                  </a:txBody>
                  <a:tcPr/>
                </a:tc>
                <a:tc>
                  <a:txBody>
                    <a:bodyPr/>
                    <a:lstStyle/>
                    <a:p>
                      <a:pPr marL="0" marR="0" indent="0" algn="l" defTabSz="914400" rtl="0" latinLnBrk="0">
                        <a:lnSpc>
                          <a:spcPct val="100000"/>
                        </a:lnSpc>
                        <a:spcBef>
                          <a:spcPts val="0"/>
                        </a:spcBef>
                        <a:spcAft>
                          <a:spcPts val="0"/>
                        </a:spcAft>
                        <a:buClrTx/>
                        <a:buSzTx/>
                        <a:buFontTx/>
                        <a:buNone/>
                        <a:tabLst/>
                      </a:pPr>
                      <a:r>
                        <a:rPr lang="en-US" dirty="0"/>
                        <a:t>States: different entries for same state: Victoria’ and ‘VIC’.</a:t>
                      </a:r>
                    </a:p>
                  </a:txBody>
                  <a:tcPr/>
                </a:tc>
                <a:tc>
                  <a:txBody>
                    <a:bodyPr/>
                    <a:lstStyle/>
                    <a:p>
                      <a:endParaRPr lang="en-US"/>
                    </a:p>
                  </a:txBody>
                  <a:tcPr/>
                </a:tc>
                <a:tc>
                  <a:txBody>
                    <a:bodyPr/>
                    <a:lstStyle/>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pPr marL="0" marR="0" indent="0" algn="l" defTabSz="914400" rtl="0" latinLnBrk="0">
                        <a:lnSpc>
                          <a:spcPct val="100000"/>
                        </a:lnSpc>
                        <a:spcBef>
                          <a:spcPts val="0"/>
                        </a:spcBef>
                        <a:spcAft>
                          <a:spcPts val="0"/>
                        </a:spcAft>
                        <a:buClrTx/>
                        <a:buSzTx/>
                        <a:buFontTx/>
                        <a:buNone/>
                        <a:tabLst/>
                      </a:pPr>
                      <a:endParaRPr lang="en-US" dirty="0"/>
                    </a:p>
                  </a:txBody>
                  <a:tcPr/>
                </a:tc>
                <a:tc>
                  <a:txBody>
                    <a:bodyPr/>
                    <a:lstStyle/>
                    <a:p>
                      <a:pPr marL="0" marR="0" indent="0" algn="l" defTabSz="914400" rtl="0" latinLnBrk="0">
                        <a:lnSpc>
                          <a:spcPct val="100000"/>
                        </a:lnSpc>
                        <a:spcBef>
                          <a:spcPts val="0"/>
                        </a:spcBef>
                        <a:spcAft>
                          <a:spcPts val="0"/>
                        </a:spcAft>
                        <a:buClrTx/>
                        <a:buSzTx/>
                        <a:buFontTx/>
                        <a:buNone/>
                        <a:tabLst/>
                      </a:pPr>
                      <a:endParaRPr lang="en-US" dirty="0"/>
                    </a:p>
                  </a:txBody>
                  <a:tcPr/>
                </a:tc>
                <a:extLst>
                  <a:ext uri="{0D108BD9-81ED-4DB2-BD59-A6C34878D82A}">
                    <a16:rowId xmlns:a16="http://schemas.microsoft.com/office/drawing/2014/main" val="114954907"/>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56825" y="872887"/>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C110829E-88DB-5946-B6F7-9D10B97080DC}"/>
              </a:ext>
            </a:extLst>
          </p:cNvPr>
          <p:cNvSpPr txBox="1"/>
          <p:nvPr/>
        </p:nvSpPr>
        <p:spPr>
          <a:xfrm>
            <a:off x="0" y="820525"/>
            <a:ext cx="8368496"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Arial"/>
              </a:rPr>
              <a:t>Existing and new customer age distributions</a:t>
            </a:r>
          </a:p>
        </p:txBody>
      </p:sp>
      <p:pic>
        <p:nvPicPr>
          <p:cNvPr id="4" name="Picture 3">
            <a:extLst>
              <a:ext uri="{FF2B5EF4-FFF2-40B4-BE49-F238E27FC236}">
                <a16:creationId xmlns:a16="http://schemas.microsoft.com/office/drawing/2014/main" id="{BB0323F6-431F-9A4A-B0DD-B27C759BF4B7}"/>
              </a:ext>
            </a:extLst>
          </p:cNvPr>
          <p:cNvPicPr>
            <a:picLocks noChangeAspect="1"/>
          </p:cNvPicPr>
          <p:nvPr/>
        </p:nvPicPr>
        <p:blipFill>
          <a:blip r:embed="rId2"/>
          <a:stretch>
            <a:fillRect/>
          </a:stretch>
        </p:blipFill>
        <p:spPr>
          <a:xfrm>
            <a:off x="364252" y="1131788"/>
            <a:ext cx="3229337" cy="2379081"/>
          </a:xfrm>
          <a:prstGeom prst="rect">
            <a:avLst/>
          </a:prstGeom>
        </p:spPr>
      </p:pic>
      <p:pic>
        <p:nvPicPr>
          <p:cNvPr id="5" name="Picture 4">
            <a:extLst>
              <a:ext uri="{FF2B5EF4-FFF2-40B4-BE49-F238E27FC236}">
                <a16:creationId xmlns:a16="http://schemas.microsoft.com/office/drawing/2014/main" id="{BC79B6D6-AFFF-724E-9D21-0354525E69F3}"/>
              </a:ext>
            </a:extLst>
          </p:cNvPr>
          <p:cNvPicPr>
            <a:picLocks noChangeAspect="1"/>
          </p:cNvPicPr>
          <p:nvPr/>
        </p:nvPicPr>
        <p:blipFill>
          <a:blip r:embed="rId3"/>
          <a:stretch>
            <a:fillRect/>
          </a:stretch>
        </p:blipFill>
        <p:spPr>
          <a:xfrm>
            <a:off x="5107066" y="1131788"/>
            <a:ext cx="3261430" cy="2439784"/>
          </a:xfrm>
          <a:prstGeom prst="rect">
            <a:avLst/>
          </a:prstGeom>
        </p:spPr>
      </p:pic>
      <p:sp>
        <p:nvSpPr>
          <p:cNvPr id="6" name="TextBox 5">
            <a:extLst>
              <a:ext uri="{FF2B5EF4-FFF2-40B4-BE49-F238E27FC236}">
                <a16:creationId xmlns:a16="http://schemas.microsoft.com/office/drawing/2014/main" id="{EC874D05-F475-4D4E-96DB-B078DC9A7122}"/>
              </a:ext>
            </a:extLst>
          </p:cNvPr>
          <p:cNvSpPr txBox="1"/>
          <p:nvPr/>
        </p:nvSpPr>
        <p:spPr>
          <a:xfrm>
            <a:off x="1087820" y="3599714"/>
            <a:ext cx="718907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The age group 40-50 is the most numerous in both customer sets.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&lt;20’s and +80’s have the lowest proportion in both customer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See</a:t>
            </a:r>
            <a:r>
              <a:rPr lang="en-US" sz="1200" dirty="0"/>
              <a:t>ms to be a high proportion of middle aged people 40-60 in the existing customer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High </a:t>
            </a:r>
            <a:r>
              <a:rPr kumimoji="0" lang="en-US" sz="1200" b="0" i="0" u="none" strike="noStrike" cap="none" spc="0" normalizeH="0" baseline="0" dirty="0">
                <a:ln>
                  <a:noFill/>
                </a:ln>
                <a:solidFill>
                  <a:srgbClr val="000000"/>
                </a:solidFill>
                <a:effectLst/>
                <a:uFillTx/>
                <a:latin typeface="+mn-lt"/>
                <a:ea typeface="+mn-ea"/>
                <a:cs typeface="+mn-cs"/>
                <a:sym typeface="Arial"/>
              </a:rPr>
              <a:t>proportion of 20-30 year olds in the </a:t>
            </a:r>
            <a:r>
              <a:rPr lang="en-US" sz="1200" dirty="0"/>
              <a:t>new customer set as well as 40-69 year olds.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Both customer sets are predominantly middle aged (40-69).</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88901767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730616"/>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Old and New customer industry distributions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AA0DC95-98AC-FA43-9A18-081D330CE3DD}"/>
              </a:ext>
            </a:extLst>
          </p:cNvPr>
          <p:cNvPicPr>
            <a:picLocks noChangeAspect="1"/>
          </p:cNvPicPr>
          <p:nvPr/>
        </p:nvPicPr>
        <p:blipFill>
          <a:blip r:embed="rId2"/>
          <a:stretch>
            <a:fillRect/>
          </a:stretch>
        </p:blipFill>
        <p:spPr>
          <a:xfrm>
            <a:off x="4988688" y="1307631"/>
            <a:ext cx="3493547" cy="2403638"/>
          </a:xfrm>
          <a:prstGeom prst="rect">
            <a:avLst/>
          </a:prstGeom>
        </p:spPr>
      </p:pic>
      <p:pic>
        <p:nvPicPr>
          <p:cNvPr id="4" name="Picture 3">
            <a:extLst>
              <a:ext uri="{FF2B5EF4-FFF2-40B4-BE49-F238E27FC236}">
                <a16:creationId xmlns:a16="http://schemas.microsoft.com/office/drawing/2014/main" id="{3E435477-ED52-0048-8C44-38201C4B7A8D}"/>
              </a:ext>
            </a:extLst>
          </p:cNvPr>
          <p:cNvPicPr>
            <a:picLocks noChangeAspect="1"/>
          </p:cNvPicPr>
          <p:nvPr/>
        </p:nvPicPr>
        <p:blipFill>
          <a:blip r:embed="rId3"/>
          <a:stretch>
            <a:fillRect/>
          </a:stretch>
        </p:blipFill>
        <p:spPr>
          <a:xfrm>
            <a:off x="447486" y="1197258"/>
            <a:ext cx="3504836" cy="2502007"/>
          </a:xfrm>
          <a:prstGeom prst="rect">
            <a:avLst/>
          </a:prstGeom>
        </p:spPr>
      </p:pic>
      <p:sp>
        <p:nvSpPr>
          <p:cNvPr id="5" name="TextBox 4">
            <a:extLst>
              <a:ext uri="{FF2B5EF4-FFF2-40B4-BE49-F238E27FC236}">
                <a16:creationId xmlns:a16="http://schemas.microsoft.com/office/drawing/2014/main" id="{4EF83C7C-9BFC-844A-987B-79B0931E0E48}"/>
              </a:ext>
            </a:extLst>
          </p:cNvPr>
          <p:cNvSpPr txBox="1"/>
          <p:nvPr/>
        </p:nvSpPr>
        <p:spPr>
          <a:xfrm>
            <a:off x="1956122" y="3711269"/>
            <a:ext cx="5879939"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a:t>
            </a:r>
            <a:r>
              <a:rPr kumimoji="0" lang="en-US" sz="1400" b="0" i="0" u="none" strike="noStrike" cap="none" spc="0" normalizeH="0" baseline="0" dirty="0">
                <a:ln>
                  <a:noFill/>
                </a:ln>
                <a:solidFill>
                  <a:srgbClr val="000000"/>
                </a:solidFill>
                <a:effectLst/>
                <a:uFillTx/>
                <a:latin typeface="+mn-lt"/>
                <a:ea typeface="+mn-ea"/>
                <a:cs typeface="+mn-cs"/>
                <a:sym typeface="Arial"/>
              </a:rPr>
              <a:t>he most populous industry in the new customer set is financial services, manufacturing in the new customer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Both customer sets have financial services, manufacturing and health contributing around 2/3 of the total industry distribution.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Telecommunications is the least popular of the job industries for both customer sets.</a:t>
            </a:r>
          </a:p>
        </p:txBody>
      </p:sp>
    </p:spTree>
    <p:extLst>
      <p:ext uri="{BB962C8B-B14F-4D97-AF65-F5344CB8AC3E}">
        <p14:creationId xmlns:p14="http://schemas.microsoft.com/office/powerpoint/2010/main" val="3583470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20525"/>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Bike related purchases in the last 3 years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13F4B0DE-6F20-344C-98D8-4941DD230CF5}"/>
              </a:ext>
            </a:extLst>
          </p:cNvPr>
          <p:cNvPicPr>
            <a:picLocks noChangeAspect="1"/>
          </p:cNvPicPr>
          <p:nvPr/>
        </p:nvPicPr>
        <p:blipFill>
          <a:blip r:embed="rId3"/>
          <a:stretch>
            <a:fillRect/>
          </a:stretch>
        </p:blipFill>
        <p:spPr>
          <a:xfrm>
            <a:off x="166722" y="1428236"/>
            <a:ext cx="4413478" cy="2440186"/>
          </a:xfrm>
          <a:prstGeom prst="rect">
            <a:avLst/>
          </a:prstGeom>
        </p:spPr>
      </p:pic>
      <p:pic>
        <p:nvPicPr>
          <p:cNvPr id="5" name="Picture 4">
            <a:extLst>
              <a:ext uri="{FF2B5EF4-FFF2-40B4-BE49-F238E27FC236}">
                <a16:creationId xmlns:a16="http://schemas.microsoft.com/office/drawing/2014/main" id="{4D276207-8FD1-B945-97C0-EE8055A9CCE6}"/>
              </a:ext>
            </a:extLst>
          </p:cNvPr>
          <p:cNvPicPr>
            <a:picLocks noChangeAspect="1"/>
          </p:cNvPicPr>
          <p:nvPr/>
        </p:nvPicPr>
        <p:blipFill>
          <a:blip r:embed="rId4"/>
          <a:stretch>
            <a:fillRect/>
          </a:stretch>
        </p:blipFill>
        <p:spPr>
          <a:xfrm>
            <a:off x="4696537" y="1428236"/>
            <a:ext cx="4074088" cy="2591052"/>
          </a:xfrm>
          <a:prstGeom prst="rect">
            <a:avLst/>
          </a:prstGeom>
        </p:spPr>
      </p:pic>
      <p:sp>
        <p:nvSpPr>
          <p:cNvPr id="6" name="TextBox 5">
            <a:extLst>
              <a:ext uri="{FF2B5EF4-FFF2-40B4-BE49-F238E27FC236}">
                <a16:creationId xmlns:a16="http://schemas.microsoft.com/office/drawing/2014/main" id="{5C169581-F1F0-C740-9298-C7EA08B6B2B3}"/>
              </a:ext>
            </a:extLst>
          </p:cNvPr>
          <p:cNvSpPr txBox="1"/>
          <p:nvPr/>
        </p:nvSpPr>
        <p:spPr>
          <a:xfrm>
            <a:off x="1698399" y="3958331"/>
            <a:ext cx="5879939"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Females in both data sets make more bike related purchases in the 3 years than males which constitutes to half of all purchases although the data is pretty even between males and females with U contributing to a very small percentage.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Gender has little to do with</a:t>
            </a:r>
            <a:r>
              <a:rPr lang="en-US" dirty="0"/>
              <a:t> bike related purchases.</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4900920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762240"/>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Age Distribution per wealth segment</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1767E432-E082-8444-B8DA-26FF5E302C91}"/>
              </a:ext>
            </a:extLst>
          </p:cNvPr>
          <p:cNvPicPr>
            <a:picLocks noChangeAspect="1"/>
          </p:cNvPicPr>
          <p:nvPr/>
        </p:nvPicPr>
        <p:blipFill>
          <a:blip r:embed="rId2"/>
          <a:stretch>
            <a:fillRect/>
          </a:stretch>
        </p:blipFill>
        <p:spPr>
          <a:xfrm>
            <a:off x="4865458" y="1280042"/>
            <a:ext cx="3549338" cy="2614829"/>
          </a:xfrm>
          <a:prstGeom prst="rect">
            <a:avLst/>
          </a:prstGeom>
        </p:spPr>
      </p:pic>
      <p:pic>
        <p:nvPicPr>
          <p:cNvPr id="3" name="Picture 2">
            <a:extLst>
              <a:ext uri="{FF2B5EF4-FFF2-40B4-BE49-F238E27FC236}">
                <a16:creationId xmlns:a16="http://schemas.microsoft.com/office/drawing/2014/main" id="{EB09514F-EED9-BF41-A89C-A5877F958659}"/>
              </a:ext>
            </a:extLst>
          </p:cNvPr>
          <p:cNvPicPr>
            <a:picLocks noChangeAspect="1"/>
          </p:cNvPicPr>
          <p:nvPr/>
        </p:nvPicPr>
        <p:blipFill>
          <a:blip r:embed="rId3"/>
          <a:stretch>
            <a:fillRect/>
          </a:stretch>
        </p:blipFill>
        <p:spPr>
          <a:xfrm>
            <a:off x="494230" y="1280042"/>
            <a:ext cx="3487461" cy="2608872"/>
          </a:xfrm>
          <a:prstGeom prst="rect">
            <a:avLst/>
          </a:prstGeom>
        </p:spPr>
      </p:pic>
      <p:sp>
        <p:nvSpPr>
          <p:cNvPr id="4" name="TextBox 3">
            <a:extLst>
              <a:ext uri="{FF2B5EF4-FFF2-40B4-BE49-F238E27FC236}">
                <a16:creationId xmlns:a16="http://schemas.microsoft.com/office/drawing/2014/main" id="{50CB052D-07D3-1548-A9A4-F9DEB8A5F1B5}"/>
              </a:ext>
            </a:extLst>
          </p:cNvPr>
          <p:cNvSpPr txBox="1"/>
          <p:nvPr/>
        </p:nvSpPr>
        <p:spPr>
          <a:xfrm>
            <a:off x="1169043" y="3888914"/>
            <a:ext cx="640080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In all age groups for both customer sets, ’mass customer’ is the most popular segment making up ~50% of each age group. </a:t>
            </a:r>
            <a:r>
              <a:rPr lang="en-US" dirty="0"/>
              <a:t>Followed by ‘high net worth’ group.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In the 40-49 age group for the old customers, there are more affluent customers than high net worth customers.</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7692518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762240"/>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Number of owned cars per state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684E78A8-E0E8-AF4A-AE97-82CCE2890F8B}"/>
              </a:ext>
            </a:extLst>
          </p:cNvPr>
          <p:cNvPicPr>
            <a:picLocks noChangeAspect="1"/>
          </p:cNvPicPr>
          <p:nvPr/>
        </p:nvPicPr>
        <p:blipFill>
          <a:blip r:embed="rId2"/>
          <a:stretch>
            <a:fillRect/>
          </a:stretch>
        </p:blipFill>
        <p:spPr>
          <a:xfrm>
            <a:off x="4919240" y="1167077"/>
            <a:ext cx="3441953" cy="2544431"/>
          </a:xfrm>
          <a:prstGeom prst="rect">
            <a:avLst/>
          </a:prstGeom>
        </p:spPr>
      </p:pic>
      <p:pic>
        <p:nvPicPr>
          <p:cNvPr id="3" name="Picture 2">
            <a:extLst>
              <a:ext uri="{FF2B5EF4-FFF2-40B4-BE49-F238E27FC236}">
                <a16:creationId xmlns:a16="http://schemas.microsoft.com/office/drawing/2014/main" id="{6E2A4C49-14FC-F945-9137-F70BD9E90A1B}"/>
              </a:ext>
            </a:extLst>
          </p:cNvPr>
          <p:cNvPicPr>
            <a:picLocks noChangeAspect="1"/>
          </p:cNvPicPr>
          <p:nvPr/>
        </p:nvPicPr>
        <p:blipFill>
          <a:blip r:embed="rId3"/>
          <a:stretch>
            <a:fillRect/>
          </a:stretch>
        </p:blipFill>
        <p:spPr>
          <a:xfrm>
            <a:off x="484773" y="1173456"/>
            <a:ext cx="3381171" cy="2538052"/>
          </a:xfrm>
          <a:prstGeom prst="rect">
            <a:avLst/>
          </a:prstGeom>
        </p:spPr>
      </p:pic>
      <p:sp>
        <p:nvSpPr>
          <p:cNvPr id="4" name="TextBox 3">
            <a:extLst>
              <a:ext uri="{FF2B5EF4-FFF2-40B4-BE49-F238E27FC236}">
                <a16:creationId xmlns:a16="http://schemas.microsoft.com/office/drawing/2014/main" id="{9295A9BA-46A2-8C4B-B057-4A9B445695E2}"/>
              </a:ext>
            </a:extLst>
          </p:cNvPr>
          <p:cNvSpPr txBox="1"/>
          <p:nvPr/>
        </p:nvSpPr>
        <p:spPr>
          <a:xfrm>
            <a:off x="1" y="3903082"/>
            <a:ext cx="9175900"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For both sets, NSW seems to be the most populated state, inferring that a lot of data collection was in this state. However, for new customers, there’s a notable difference that more people do not own cars whilst for the existing customers, more people own cars </a:t>
            </a:r>
            <a:r>
              <a:rPr lang="en-US" dirty="0"/>
              <a:t>despite the split being more even.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For the other 2 states in both sets, more people own cars than not despite the splits being relatively even with the exception of QLD for new customers.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929503875"/>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228</TotalTime>
  <Words>1832</Words>
  <Application>Microsoft Macintosh PowerPoint</Application>
  <PresentationFormat>On-screen Show (16:9)</PresentationFormat>
  <Paragraphs>200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ansar lala</cp:lastModifiedBy>
  <cp:revision>22</cp:revision>
  <dcterms:modified xsi:type="dcterms:W3CDTF">2022-07-22T14:22:38Z</dcterms:modified>
</cp:coreProperties>
</file>