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2" r:id="rId3"/>
    <p:sldId id="265" r:id="rId4"/>
    <p:sldId id="266" r:id="rId5"/>
    <p:sldId id="268" r:id="rId6"/>
    <p:sldId id="269" r:id="rId7"/>
    <p:sldId id="272" r:id="rId8"/>
    <p:sldId id="273" r:id="rId9"/>
    <p:sldId id="274" r:id="rId10"/>
    <p:sldId id="271" r:id="rId11"/>
    <p:sldId id="267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C43"/>
    <a:srgbClr val="66D8D6"/>
    <a:srgbClr val="008C89"/>
    <a:srgbClr val="E0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63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6733B-30E5-4719-8B6D-336E3194952E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7FDBB-4E71-443E-BFD9-95FA037BE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11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3DB36-8953-925F-C9C8-6E65544E8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FCE751-B592-BEE1-3F47-42C59E650D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FD2382-B16A-3733-3478-A1E9F92D1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6A52D-20BE-59A9-AFCF-E8BDE5EED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7FDBB-4E71-443E-BFD9-95FA037BE91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048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F814-3C53-6F85-251F-D0A4176EA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1C055-822D-1C87-8390-B70D41E5C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16D3C2-17A6-41F5-4684-1EC9DE63E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1E23B-F953-37CB-E8CA-FFDCFF63C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7FDBB-4E71-443E-BFD9-95FA037BE91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270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64EC5-F33D-08E2-D238-331025DF7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72D5B4-DFBB-A5A1-9687-C060E16BD3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7906B0-6105-7B7B-E1F1-F16780857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89B9-E7FF-28AE-7FF4-DEDC863AE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7FDBB-4E71-443E-BFD9-95FA037BE91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96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DAE1E-EB6E-0174-0C2F-3CE7625AC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187331-C647-9CDB-6246-D0AEB72AE7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28E1B1-3A33-A051-1A96-FA13DC1C7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0A915-1A3E-67BA-0A95-A2E2652A1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7FDBB-4E71-443E-BFD9-95FA037BE91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507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9D169-E150-B87F-95D0-AA33583F0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755DD-F42B-3102-1F21-E58DF5E14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2797E2-0CCF-74EF-87C1-38B0C8784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12543-53F9-EFF2-2A5B-EB83AB9C4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7FDBB-4E71-443E-BFD9-95FA037BE91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332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EB90B-BE63-55B9-6544-4294EADC5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FA8192-E7F7-F895-981A-FF97976DD0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713D6E-5885-30F7-62FD-1045F2C74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4F0D0-7602-058D-481A-5449FBD17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7FDBB-4E71-443E-BFD9-95FA037BE91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248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659DA-BBE2-96B8-4CBF-CF5B37C83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A02648-1AF7-2FFE-8D47-153D6455D4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62267F-7158-E749-1CA0-FB88CB5CB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3540B-CDC4-9F48-7F0F-C4A2E24BB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7FDBB-4E71-443E-BFD9-95FA037BE91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545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C5DEE-6315-191D-9E59-C32DB7487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54BC4A-A45B-D9C0-E20B-E51F8C19FC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A0DA79-DA5E-2C75-17DA-FA4CF7415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121F4-1DF1-A5CC-E702-C76A84347F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7FDBB-4E71-443E-BFD9-95FA037BE91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367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72190-23B0-5FD9-2E90-2CC32EB85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FC711E-C13E-1060-0E88-0837A38086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C30861-2C4E-E1A8-C4A0-092015F1F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128D0-68BB-8DE9-A558-D8677CA98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7FDBB-4E71-443E-BFD9-95FA037BE9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9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2618E-88AC-668A-B991-21185B723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9DB694-A76F-7FD7-A561-FF97041423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3680F8-3AB2-FF00-B13C-63B8BD6DE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8FC5B-4B52-779D-5873-16E206A8F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7FDBB-4E71-443E-BFD9-95FA037BE91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54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34937-32FA-067F-FEB2-D54FCACF7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02CB3D-439B-D7B0-D9EB-48FEA65BEC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521348-B6D7-A60E-1843-FBB0A82C8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45E02-9ABE-0660-B113-2835F07218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7FDBB-4E71-443E-BFD9-95FA037BE91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723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A7C02-AC19-50B1-B212-E913924F3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7165B4-0DB8-E266-F807-FD29FEA5F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8FB3D6-5FEA-9FF1-0089-BCDEB3555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44B1F-E0FF-EEDF-1C63-2FC22FDFF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7FDBB-4E71-443E-BFD9-95FA037BE91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488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492CA-8BA0-A3B0-260D-189CC5EF9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D7E83-1D77-5F16-89D8-B24144EEF3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8857C9-4CCE-81B8-6818-E5A79CA26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755E3-389E-01D4-8F4A-CA0CEF990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7FDBB-4E71-443E-BFD9-95FA037BE91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965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B3041-6943-22C6-4C63-6340CBAAA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05877-2DA7-E842-80CA-CD49BAB392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160246-9E74-0CE7-569B-CD39F1CC4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F1139-F00D-3B78-36EF-A5080154E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7FDBB-4E71-443E-BFD9-95FA037BE91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828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230CE-8DFB-F519-A6C5-D3643B62F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00B36B-70D0-2109-B5DC-72E60DE264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45EAF5-8CCA-8130-EF16-8D17EF27E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D30F3-2B7B-3FDB-F77E-E18A74FCF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7FDBB-4E71-443E-BFD9-95FA037BE91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5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9242-86C0-3C76-9D99-BD54D619B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BD174-42EC-400F-6BC9-6CDF63CE2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E181-7EA3-1F0A-F0EA-26E5EA5B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99AD-309F-4E30-B8DE-1ADE2E02B16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362C-B9E7-43F6-7FD1-30F714DF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1D98B-B0FF-66A0-BA55-CFF3D628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B9B4-183B-492E-903F-6F615FF5F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06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0DA7-DAE7-026C-B5ED-3EB96FC2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6541B-D1D7-58D4-7ACB-50E296A23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9C827-AF54-CDD6-921F-999DD972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99AD-309F-4E30-B8DE-1ADE2E02B16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8C4CA-7731-EC7D-536A-A09E2558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170E9-0850-1E63-62E7-F32ACE0B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B9B4-183B-492E-903F-6F615FF5F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63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18249-8DB2-60FF-C92B-EC1A5B02E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F8E79-DB25-890E-4C93-F26801ADA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A1097-F6B3-74BF-50A6-5A60DC86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99AD-309F-4E30-B8DE-1ADE2E02B16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2134C-7893-8B1F-AF0A-018484DC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A154E-A580-AECD-7A21-AA7DD314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B9B4-183B-492E-903F-6F615FF5F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1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DDC6-2A4B-779A-25BF-5B733964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D118-9153-2C52-9E2C-F228B1EAA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14481-4E87-147D-EBEF-D4D20E9F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99AD-309F-4E30-B8DE-1ADE2E02B16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A03D5-6F9C-001E-15CD-F92295D1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FBE05-86BB-A24F-866B-F394646A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B9B4-183B-492E-903F-6F615FF5F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25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C0A1-C859-A1E4-AF12-4C460C62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DD9AA-A412-DF8D-EEC3-1CE0B256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EED28-959B-225E-3411-88F71F8D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99AD-309F-4E30-B8DE-1ADE2E02B16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5A0A-D095-746A-D031-78237CA4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BE119-F361-837F-1F7A-31E361D2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B9B4-183B-492E-903F-6F615FF5F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62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194B-C770-B4E4-7782-9F51BFDB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38ADF-CD58-B68E-62BA-EC8563897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D93E9-47BD-9535-17C3-C08C7E27E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ACEFE-8053-E514-C828-129A2FA9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99AD-309F-4E30-B8DE-1ADE2E02B16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8403A-33BE-60E4-78A1-D4B0697C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F1E3D-AE9B-81D3-3434-2A20B79B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B9B4-183B-492E-903F-6F615FF5F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54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EDB8-5C78-3FE8-5BBA-8B630960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6ED4B-2BA4-F374-017A-D429A1C44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82DF5-58DE-4D2D-B2EB-AA372588B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3D605-773C-2CD2-0FD3-E9C7598BC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3BC20-0414-08AD-B4D1-F8188B142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F9F54-BC5C-87A8-74CD-E29828AC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99AD-309F-4E30-B8DE-1ADE2E02B16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32002-8556-BACF-1EA0-2CF06B16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644FC-88E2-F41F-4F2B-7FFCC042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B9B4-183B-492E-903F-6F615FF5F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74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C8B8-1E42-A6D1-5AD2-19528735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EAADF-172B-3DDF-D0EA-D247A920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99AD-309F-4E30-B8DE-1ADE2E02B16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C064A-3AB1-4364-5D3F-BD7EBB90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4BBE3-0D18-A241-49D0-AF72C551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B9B4-183B-492E-903F-6F615FF5F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58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0B9C0-B62D-0C8A-5B05-204E4BC4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99AD-309F-4E30-B8DE-1ADE2E02B16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2A828-ACF9-7F17-C595-1FD78B20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70D39-7812-F756-57A4-0B4956B8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B9B4-183B-492E-903F-6F615FF5F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17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8B30-4874-76CA-1191-444FB45C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62E6-DB74-C9CF-E2DB-CDC58165A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524E1-57FD-AEC7-F3FB-630DC21AD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4E921-4B98-D645-C8D2-F74A6CBD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99AD-309F-4E30-B8DE-1ADE2E02B16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478B9-A426-46EF-FF28-CA375719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1C64-4DA6-3D5D-5784-A46F9827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B9B4-183B-492E-903F-6F615FF5F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96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5E01-A3CC-21CC-F3D3-26E85097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C4E70-9A62-C277-4A60-66B366EB3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3E296-B2F8-E6A7-D0FB-649CB1968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2A398-225C-0A20-2845-8DC498FB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899AD-309F-4E30-B8DE-1ADE2E02B16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B7746-1F11-BC18-FC9F-64029B78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EFFC1-65EE-79DC-B7E9-CDDD5EB8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B9B4-183B-492E-903F-6F615FF5F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56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7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BA718-585D-047D-2146-ED626975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CCF4A-B87E-1244-32AF-822DCC55F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9472-29E0-FE61-59B7-FBDDB63CA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899AD-309F-4E30-B8DE-1ADE2E02B16A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C93D-7D88-B6F5-AA2C-279D126D6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E0F1-EAE4-CB84-C0CC-E0434C085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12B9B4-183B-492E-903F-6F615FF5F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52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20D05273-4F83-9120-698F-76B534753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47763"/>
            <a:ext cx="10905066" cy="3162472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blue triangle with black dots and lines&#10;&#10;AI-generated content may be incorrect.">
            <a:extLst>
              <a:ext uri="{FF2B5EF4-FFF2-40B4-BE49-F238E27FC236}">
                <a16:creationId xmlns:a16="http://schemas.microsoft.com/office/drawing/2014/main" id="{D564F619-7333-DB79-6234-2F724DCC7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48927"/>
            <a:ext cx="5763600" cy="313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58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D34BA-4D27-66F6-201B-F450FAA0E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ave 7">
            <a:extLst>
              <a:ext uri="{FF2B5EF4-FFF2-40B4-BE49-F238E27FC236}">
                <a16:creationId xmlns:a16="http://schemas.microsoft.com/office/drawing/2014/main" id="{DD871341-B587-F3A8-7318-B606FB39E960}"/>
              </a:ext>
            </a:extLst>
          </p:cNvPr>
          <p:cNvSpPr/>
          <p:nvPr/>
        </p:nvSpPr>
        <p:spPr>
          <a:xfrm>
            <a:off x="1" y="97972"/>
            <a:ext cx="12191999" cy="1975757"/>
          </a:xfrm>
          <a:prstGeom prst="wave">
            <a:avLst/>
          </a:prstGeom>
          <a:solidFill>
            <a:srgbClr val="008C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1C59BF6E-0E9D-1AB2-1BC5-B241661E2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2000"/>
            <a:ext cx="3022921" cy="876648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blue triangle with black dots and lines&#10;&#10;AI-generated content may be incorrect.">
            <a:extLst>
              <a:ext uri="{FF2B5EF4-FFF2-40B4-BE49-F238E27FC236}">
                <a16:creationId xmlns:a16="http://schemas.microsoft.com/office/drawing/2014/main" id="{5F6EB959-DBB8-0E45-261B-0A788AD0E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3164"/>
            <a:ext cx="1597690" cy="8690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3F2638-F920-9B48-A3B6-9DEAA1D8C114}"/>
              </a:ext>
            </a:extLst>
          </p:cNvPr>
          <p:cNvSpPr txBox="1"/>
          <p:nvPr/>
        </p:nvSpPr>
        <p:spPr>
          <a:xfrm>
            <a:off x="7124700" y="915147"/>
            <a:ext cx="421880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2"/>
                </a:solidFill>
                <a:latin typeface="Barakat" panose="02000600000000000000" pitchFamily="50" charset="0"/>
              </a:rPr>
              <a:t>Fun Facts about US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38A22C7C-2CFE-3F23-AC5F-11A4D5379724}"/>
              </a:ext>
            </a:extLst>
          </p:cNvPr>
          <p:cNvSpPr/>
          <p:nvPr/>
        </p:nvSpPr>
        <p:spPr>
          <a:xfrm flipH="1">
            <a:off x="2314602" y="2073729"/>
            <a:ext cx="2664256" cy="1389009"/>
          </a:xfrm>
          <a:prstGeom prst="wedgeEllipseCallout">
            <a:avLst/>
          </a:prstGeom>
          <a:solidFill>
            <a:srgbClr val="E0F7F6"/>
          </a:solidFill>
          <a:ln>
            <a:solidFill>
              <a:srgbClr val="66D8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79E7B-22F8-90E9-0321-78591CD55F48}"/>
              </a:ext>
            </a:extLst>
          </p:cNvPr>
          <p:cNvSpPr txBox="1"/>
          <p:nvPr/>
        </p:nvSpPr>
        <p:spPr>
          <a:xfrm>
            <a:off x="2691785" y="2257029"/>
            <a:ext cx="2178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2E3C43"/>
                </a:solidFill>
                <a:latin typeface="Britannic Bold" panose="020B0903060703020204" pitchFamily="34" charset="0"/>
              </a:rPr>
              <a:t>Sponsored by the</a:t>
            </a:r>
          </a:p>
          <a:p>
            <a:r>
              <a:rPr lang="en-GB" sz="1600" dirty="0">
                <a:solidFill>
                  <a:srgbClr val="2E3C43"/>
                </a:solidFill>
                <a:latin typeface="Britannic Bold" panose="020B0903060703020204" pitchFamily="34" charset="0"/>
              </a:rPr>
              <a:t>Majestic &amp; School of</a:t>
            </a:r>
          </a:p>
          <a:p>
            <a:r>
              <a:rPr lang="en-GB" sz="1600" dirty="0">
                <a:solidFill>
                  <a:srgbClr val="2E3C43"/>
                </a:solidFill>
                <a:latin typeface="Britannic Bold" panose="020B0903060703020204" pitchFamily="34" charset="0"/>
              </a:rPr>
              <a:t>Computer Science in 24/25</a:t>
            </a:r>
          </a:p>
        </p:txBody>
      </p:sp>
      <p:pic>
        <p:nvPicPr>
          <p:cNvPr id="10" name="Graphic 9" descr="Confused person outline">
            <a:extLst>
              <a:ext uri="{FF2B5EF4-FFF2-40B4-BE49-F238E27FC236}">
                <a16:creationId xmlns:a16="http://schemas.microsoft.com/office/drawing/2014/main" id="{735EFB75-CAA7-4CE2-A3F6-08E9B8542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0893" y="4282974"/>
            <a:ext cx="2664257" cy="2664257"/>
          </a:xfrm>
          <a:prstGeom prst="rect">
            <a:avLst/>
          </a:prstGeom>
        </p:spPr>
      </p:pic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A5B12D52-2CD9-065E-19AE-5F009EE2998C}"/>
              </a:ext>
            </a:extLst>
          </p:cNvPr>
          <p:cNvSpPr/>
          <p:nvPr/>
        </p:nvSpPr>
        <p:spPr>
          <a:xfrm>
            <a:off x="6857985" y="2322012"/>
            <a:ext cx="2474188" cy="1420389"/>
          </a:xfrm>
          <a:prstGeom prst="wedgeEllipseCallout">
            <a:avLst/>
          </a:prstGeom>
          <a:solidFill>
            <a:srgbClr val="E0F7F6"/>
          </a:solidFill>
          <a:ln>
            <a:solidFill>
              <a:srgbClr val="66D8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3674D5-59D3-49A7-416C-1B40FD59F461}"/>
              </a:ext>
            </a:extLst>
          </p:cNvPr>
          <p:cNvSpPr txBox="1"/>
          <p:nvPr/>
        </p:nvSpPr>
        <p:spPr>
          <a:xfrm>
            <a:off x="7328153" y="2570541"/>
            <a:ext cx="2031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E3C43"/>
                </a:solidFill>
                <a:latin typeface="Britannic Bold" panose="020B0903060703020204" pitchFamily="34" charset="0"/>
              </a:rPr>
              <a:t>£1000 fundraised in 24/25.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F0194A81-7EF5-3007-2B9D-A0FFBC61CEA4}"/>
              </a:ext>
            </a:extLst>
          </p:cNvPr>
          <p:cNvSpPr/>
          <p:nvPr/>
        </p:nvSpPr>
        <p:spPr>
          <a:xfrm flipH="1">
            <a:off x="571183" y="3633838"/>
            <a:ext cx="3569108" cy="2075234"/>
          </a:xfrm>
          <a:prstGeom prst="wedgeEllipseCallout">
            <a:avLst/>
          </a:prstGeom>
          <a:solidFill>
            <a:srgbClr val="E0F7F6"/>
          </a:solidFill>
          <a:ln>
            <a:solidFill>
              <a:srgbClr val="66D8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5FF086-C70C-9645-E64B-E32694F71889}"/>
              </a:ext>
            </a:extLst>
          </p:cNvPr>
          <p:cNvSpPr txBox="1"/>
          <p:nvPr/>
        </p:nvSpPr>
        <p:spPr>
          <a:xfrm>
            <a:off x="1237038" y="3932791"/>
            <a:ext cx="2584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2E3C43"/>
                </a:solidFill>
                <a:latin typeface="Britannic Bold" panose="020B0903060703020204" pitchFamily="34" charset="0"/>
              </a:rPr>
              <a:t>AstonHack</a:t>
            </a:r>
            <a:r>
              <a:rPr lang="en-GB" dirty="0">
                <a:solidFill>
                  <a:srgbClr val="2E3C43"/>
                </a:solidFill>
                <a:latin typeface="Britannic Bold" panose="020B0903060703020204" pitchFamily="34" charset="0"/>
              </a:rPr>
              <a:t> sold out for the first time ever.</a:t>
            </a:r>
          </a:p>
          <a:p>
            <a:r>
              <a:rPr lang="en-GB" dirty="0">
                <a:solidFill>
                  <a:srgbClr val="2E3C43"/>
                </a:solidFill>
                <a:latin typeface="Britannic Bold" panose="020B0903060703020204" pitchFamily="34" charset="0"/>
              </a:rPr>
              <a:t>180 attendees in 24/25, from 23/24’s 120.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B5423752-6F91-E802-2A36-DE745FA9F62A}"/>
              </a:ext>
            </a:extLst>
          </p:cNvPr>
          <p:cNvSpPr/>
          <p:nvPr/>
        </p:nvSpPr>
        <p:spPr>
          <a:xfrm>
            <a:off x="8101661" y="3807770"/>
            <a:ext cx="2915106" cy="1738849"/>
          </a:xfrm>
          <a:prstGeom prst="wedgeEllipseCallout">
            <a:avLst/>
          </a:prstGeom>
          <a:solidFill>
            <a:srgbClr val="E0F7F6"/>
          </a:solidFill>
          <a:ln>
            <a:solidFill>
              <a:srgbClr val="66D8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292D0C-9106-A85F-E652-1679CD28D989}"/>
              </a:ext>
            </a:extLst>
          </p:cNvPr>
          <p:cNvSpPr txBox="1"/>
          <p:nvPr/>
        </p:nvSpPr>
        <p:spPr>
          <a:xfrm>
            <a:off x="8431952" y="4161480"/>
            <a:ext cx="2584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E3C43"/>
                </a:solidFill>
                <a:latin typeface="Britannic Bold" panose="020B0903060703020204" pitchFamily="34" charset="0"/>
              </a:rPr>
              <a:t>Held 17 Social Events &amp; 15 Technical Events</a:t>
            </a:r>
          </a:p>
          <a:p>
            <a:r>
              <a:rPr lang="en-GB" dirty="0">
                <a:solidFill>
                  <a:srgbClr val="2E3C43"/>
                </a:solidFill>
                <a:latin typeface="Britannic Bold" panose="020B0903060703020204" pitchFamily="34" charset="0"/>
              </a:rPr>
              <a:t>In 24/25</a:t>
            </a:r>
          </a:p>
        </p:txBody>
      </p:sp>
      <p:pic>
        <p:nvPicPr>
          <p:cNvPr id="18" name="Graphic 17" descr="Woman Shrugging outline">
            <a:extLst>
              <a:ext uri="{FF2B5EF4-FFF2-40B4-BE49-F238E27FC236}">
                <a16:creationId xmlns:a16="http://schemas.microsoft.com/office/drawing/2014/main" id="{D2CDD491-B48B-F600-AFC0-284C7EF209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98766" y="4282974"/>
            <a:ext cx="2664257" cy="2664257"/>
          </a:xfrm>
          <a:prstGeom prst="rect">
            <a:avLst/>
          </a:prstGeom>
        </p:spPr>
      </p:pic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40460494-50D6-9D89-85E7-C8290066B3D9}"/>
              </a:ext>
            </a:extLst>
          </p:cNvPr>
          <p:cNvSpPr/>
          <p:nvPr/>
        </p:nvSpPr>
        <p:spPr>
          <a:xfrm flipH="1">
            <a:off x="4663897" y="3035467"/>
            <a:ext cx="2250957" cy="1221472"/>
          </a:xfrm>
          <a:prstGeom prst="wedgeEllipseCallout">
            <a:avLst/>
          </a:prstGeom>
          <a:solidFill>
            <a:srgbClr val="E0F7F6"/>
          </a:solidFill>
          <a:ln>
            <a:solidFill>
              <a:srgbClr val="66D8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2E3C43"/>
                </a:solidFill>
                <a:latin typeface="Britannic Bold" panose="020B0903060703020204" pitchFamily="34" charset="0"/>
              </a:rPr>
              <a:t>The membership is only £5 for the year.</a:t>
            </a:r>
          </a:p>
        </p:txBody>
      </p:sp>
    </p:spTree>
    <p:extLst>
      <p:ext uri="{BB962C8B-B14F-4D97-AF65-F5344CB8AC3E}">
        <p14:creationId xmlns:p14="http://schemas.microsoft.com/office/powerpoint/2010/main" val="1970325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2DEE2-25A8-2F21-E09D-3B347793A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ave 7">
            <a:extLst>
              <a:ext uri="{FF2B5EF4-FFF2-40B4-BE49-F238E27FC236}">
                <a16:creationId xmlns:a16="http://schemas.microsoft.com/office/drawing/2014/main" id="{AE69E372-39B3-8724-380B-31A301A44745}"/>
              </a:ext>
            </a:extLst>
          </p:cNvPr>
          <p:cNvSpPr/>
          <p:nvPr/>
        </p:nvSpPr>
        <p:spPr>
          <a:xfrm>
            <a:off x="1" y="97972"/>
            <a:ext cx="12191999" cy="1975757"/>
          </a:xfrm>
          <a:prstGeom prst="wave">
            <a:avLst/>
          </a:prstGeom>
          <a:solidFill>
            <a:srgbClr val="008C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078E7EBA-1FE4-0765-0DE5-EF89A1542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2000"/>
            <a:ext cx="3022921" cy="876648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blue triangle with black dots and lines&#10;&#10;AI-generated content may be incorrect.">
            <a:extLst>
              <a:ext uri="{FF2B5EF4-FFF2-40B4-BE49-F238E27FC236}">
                <a16:creationId xmlns:a16="http://schemas.microsoft.com/office/drawing/2014/main" id="{7B2AFE5F-C731-4756-A923-3F362F01F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3164"/>
            <a:ext cx="1597690" cy="8690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F896E0-B5CA-3981-4BE2-76C39CB2FBEE}"/>
              </a:ext>
            </a:extLst>
          </p:cNvPr>
          <p:cNvSpPr txBox="1"/>
          <p:nvPr/>
        </p:nvSpPr>
        <p:spPr>
          <a:xfrm>
            <a:off x="7124700" y="915147"/>
            <a:ext cx="421880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2"/>
                </a:solidFill>
                <a:latin typeface="Barakat" panose="02000600000000000000" pitchFamily="50" charset="0"/>
              </a:rPr>
              <a:t>Check out our Socials!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DB7AB-8D9E-F80A-92CD-C5FCD80F9618}"/>
              </a:ext>
            </a:extLst>
          </p:cNvPr>
          <p:cNvSpPr txBox="1"/>
          <p:nvPr/>
        </p:nvSpPr>
        <p:spPr>
          <a:xfrm>
            <a:off x="1464136" y="3337721"/>
            <a:ext cx="3975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2E3C43"/>
                </a:solidFill>
                <a:latin typeface="Barakat" panose="02000600000000000000" pitchFamily="50" charset="0"/>
              </a:rPr>
              <a:t>Join our society!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3B81B8-CA6F-2CDD-C1B1-93C4802107E9}"/>
              </a:ext>
            </a:extLst>
          </p:cNvPr>
          <p:cNvSpPr/>
          <p:nvPr/>
        </p:nvSpPr>
        <p:spPr>
          <a:xfrm>
            <a:off x="7124700" y="2890904"/>
            <a:ext cx="3600000" cy="360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3FB58A-9210-1F82-1459-B621F2EC6D4A}"/>
              </a:ext>
            </a:extLst>
          </p:cNvPr>
          <p:cNvSpPr txBox="1"/>
          <p:nvPr/>
        </p:nvSpPr>
        <p:spPr>
          <a:xfrm>
            <a:off x="7081024" y="2481146"/>
            <a:ext cx="364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Barakat" panose="02000600000000000000" pitchFamily="50" charset="0"/>
              </a:rPr>
              <a:t>astoncss.com/join</a:t>
            </a:r>
          </a:p>
        </p:txBody>
      </p:sp>
      <p:pic>
        <p:nvPicPr>
          <p:cNvPr id="10" name="Picture 9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CE1E944B-D0A0-4D41-8D1E-2EE5CD5F2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514" y="3008224"/>
            <a:ext cx="3385103" cy="33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50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EED84-97D7-CB6E-1DC5-189FC652E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ave 7">
            <a:extLst>
              <a:ext uri="{FF2B5EF4-FFF2-40B4-BE49-F238E27FC236}">
                <a16:creationId xmlns:a16="http://schemas.microsoft.com/office/drawing/2014/main" id="{26949B60-3EBE-4F05-39AF-047968DA1D1E}"/>
              </a:ext>
            </a:extLst>
          </p:cNvPr>
          <p:cNvSpPr/>
          <p:nvPr/>
        </p:nvSpPr>
        <p:spPr>
          <a:xfrm>
            <a:off x="1" y="97972"/>
            <a:ext cx="12191999" cy="1975757"/>
          </a:xfrm>
          <a:prstGeom prst="wave">
            <a:avLst/>
          </a:prstGeom>
          <a:solidFill>
            <a:srgbClr val="008C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AD2750B6-0198-CCA0-2530-2F486C597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2000"/>
            <a:ext cx="3022921" cy="876648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blue triangle with black dots and lines&#10;&#10;AI-generated content may be incorrect.">
            <a:extLst>
              <a:ext uri="{FF2B5EF4-FFF2-40B4-BE49-F238E27FC236}">
                <a16:creationId xmlns:a16="http://schemas.microsoft.com/office/drawing/2014/main" id="{9321B449-94FB-113B-4183-47D96E9C2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3164"/>
            <a:ext cx="1597690" cy="8690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BBF22-8265-A9DA-73C7-7ADD4EB6FECC}"/>
              </a:ext>
            </a:extLst>
          </p:cNvPr>
          <p:cNvSpPr txBox="1"/>
          <p:nvPr/>
        </p:nvSpPr>
        <p:spPr>
          <a:xfrm>
            <a:off x="7124700" y="915147"/>
            <a:ext cx="421880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2"/>
                </a:solidFill>
                <a:latin typeface="Barakat" panose="02000600000000000000" pitchFamily="50" charset="0"/>
              </a:rPr>
              <a:t>Check out our Socials!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D179B-57B8-CB4D-0F4A-602F61BB2AD2}"/>
              </a:ext>
            </a:extLst>
          </p:cNvPr>
          <p:cNvSpPr txBox="1"/>
          <p:nvPr/>
        </p:nvSpPr>
        <p:spPr>
          <a:xfrm>
            <a:off x="6424273" y="3429000"/>
            <a:ext cx="49192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>
                <a:solidFill>
                  <a:srgbClr val="2E3C43"/>
                </a:solidFill>
                <a:latin typeface="Barakat" panose="02000600000000000000" pitchFamily="50" charset="0"/>
              </a:rPr>
              <a:t>Whatsapp</a:t>
            </a:r>
            <a:r>
              <a:rPr lang="en-GB" sz="4400" dirty="0">
                <a:solidFill>
                  <a:srgbClr val="2E3C43"/>
                </a:solidFill>
                <a:latin typeface="Barakat" panose="02000600000000000000" pitchFamily="50" charset="0"/>
              </a:rPr>
              <a:t> CHAT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F38A7-F72D-4534-3593-966FAAB355EC}"/>
              </a:ext>
            </a:extLst>
          </p:cNvPr>
          <p:cNvSpPr/>
          <p:nvPr/>
        </p:nvSpPr>
        <p:spPr>
          <a:xfrm>
            <a:off x="1188288" y="2734836"/>
            <a:ext cx="3600000" cy="360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7AB2A-FADF-D8CE-9888-0DF01B8870C3}"/>
              </a:ext>
            </a:extLst>
          </p:cNvPr>
          <p:cNvSpPr txBox="1"/>
          <p:nvPr/>
        </p:nvSpPr>
        <p:spPr>
          <a:xfrm>
            <a:off x="777900" y="2328480"/>
            <a:ext cx="4420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Barakat" panose="02000600000000000000" pitchFamily="50" charset="0"/>
              </a:rPr>
              <a:t>Astoncss.com/WhatsApp</a:t>
            </a:r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CE2BEB9B-627E-EA47-C7BB-0ED4EF285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158" y="2800349"/>
            <a:ext cx="3444737" cy="344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26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0890A-FA9D-7B8C-F7D8-4925FC581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ave 7">
            <a:extLst>
              <a:ext uri="{FF2B5EF4-FFF2-40B4-BE49-F238E27FC236}">
                <a16:creationId xmlns:a16="http://schemas.microsoft.com/office/drawing/2014/main" id="{95D3408B-E11A-2897-7552-5CDD9BC0A35C}"/>
              </a:ext>
            </a:extLst>
          </p:cNvPr>
          <p:cNvSpPr/>
          <p:nvPr/>
        </p:nvSpPr>
        <p:spPr>
          <a:xfrm>
            <a:off x="1" y="97972"/>
            <a:ext cx="12191999" cy="1975757"/>
          </a:xfrm>
          <a:prstGeom prst="wave">
            <a:avLst/>
          </a:prstGeom>
          <a:solidFill>
            <a:srgbClr val="008C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15520258-E41F-421D-A82C-EC1EBB143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2000"/>
            <a:ext cx="3022921" cy="876648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blue triangle with black dots and lines&#10;&#10;AI-generated content may be incorrect.">
            <a:extLst>
              <a:ext uri="{FF2B5EF4-FFF2-40B4-BE49-F238E27FC236}">
                <a16:creationId xmlns:a16="http://schemas.microsoft.com/office/drawing/2014/main" id="{F94C1BBF-282B-086D-1D54-EA732B6AE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3164"/>
            <a:ext cx="1597690" cy="8690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0CD7B5-F376-9044-57C7-E74C409E371E}"/>
              </a:ext>
            </a:extLst>
          </p:cNvPr>
          <p:cNvSpPr txBox="1"/>
          <p:nvPr/>
        </p:nvSpPr>
        <p:spPr>
          <a:xfrm>
            <a:off x="7124700" y="915147"/>
            <a:ext cx="421880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2"/>
                </a:solidFill>
                <a:latin typeface="Barakat" panose="02000600000000000000" pitchFamily="50" charset="0"/>
              </a:rPr>
              <a:t>Check out our Socials!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260FA-0D81-5A8C-7C4A-4D1DC603D607}"/>
              </a:ext>
            </a:extLst>
          </p:cNvPr>
          <p:cNvSpPr txBox="1"/>
          <p:nvPr/>
        </p:nvSpPr>
        <p:spPr>
          <a:xfrm>
            <a:off x="1464136" y="3337721"/>
            <a:ext cx="3975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2E3C43"/>
                </a:solidFill>
                <a:latin typeface="Barakat" panose="02000600000000000000" pitchFamily="50" charset="0"/>
              </a:rPr>
              <a:t>Discord</a:t>
            </a:r>
          </a:p>
          <a:p>
            <a:r>
              <a:rPr lang="en-GB" sz="4400" dirty="0">
                <a:solidFill>
                  <a:srgbClr val="2E3C43"/>
                </a:solidFill>
                <a:latin typeface="Barakat" panose="02000600000000000000" pitchFamily="50" charset="0"/>
              </a:rPr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D88FBB-91D1-7642-311D-5898E2E561EF}"/>
              </a:ext>
            </a:extLst>
          </p:cNvPr>
          <p:cNvSpPr/>
          <p:nvPr/>
        </p:nvSpPr>
        <p:spPr>
          <a:xfrm>
            <a:off x="7124700" y="2890904"/>
            <a:ext cx="3600000" cy="360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71A172-F48D-C08B-9763-F93D4379A372}"/>
              </a:ext>
            </a:extLst>
          </p:cNvPr>
          <p:cNvSpPr txBox="1"/>
          <p:nvPr/>
        </p:nvSpPr>
        <p:spPr>
          <a:xfrm>
            <a:off x="7075448" y="2481146"/>
            <a:ext cx="364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Barakat" panose="02000600000000000000" pitchFamily="50" charset="0"/>
              </a:rPr>
              <a:t>Discord.gg/</a:t>
            </a:r>
            <a:r>
              <a:rPr lang="en-GB" sz="1600" b="1" dirty="0" err="1">
                <a:latin typeface="Barakat" panose="02000600000000000000" pitchFamily="50" charset="0"/>
              </a:rPr>
              <a:t>acss</a:t>
            </a:r>
            <a:endParaRPr lang="en-GB" sz="1600" b="1" dirty="0">
              <a:latin typeface="Barakat" panose="02000600000000000000" pitchFamily="50" charset="0"/>
            </a:endParaRPr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BBFBF041-653D-4CF5-16A2-70BF1748E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132" y="2952749"/>
            <a:ext cx="3477867" cy="347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00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C94CA-6D9B-38DC-990D-DB873FD5E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ave 7">
            <a:extLst>
              <a:ext uri="{FF2B5EF4-FFF2-40B4-BE49-F238E27FC236}">
                <a16:creationId xmlns:a16="http://schemas.microsoft.com/office/drawing/2014/main" id="{B5379E65-3122-CAFD-B32F-CAEF324681C5}"/>
              </a:ext>
            </a:extLst>
          </p:cNvPr>
          <p:cNvSpPr/>
          <p:nvPr/>
        </p:nvSpPr>
        <p:spPr>
          <a:xfrm>
            <a:off x="1" y="97972"/>
            <a:ext cx="12191999" cy="1975757"/>
          </a:xfrm>
          <a:prstGeom prst="wave">
            <a:avLst/>
          </a:prstGeom>
          <a:solidFill>
            <a:srgbClr val="008C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0B1E4881-6D51-C899-B470-19ADA2577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2000"/>
            <a:ext cx="3022921" cy="876648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blue triangle with black dots and lines&#10;&#10;AI-generated content may be incorrect.">
            <a:extLst>
              <a:ext uri="{FF2B5EF4-FFF2-40B4-BE49-F238E27FC236}">
                <a16:creationId xmlns:a16="http://schemas.microsoft.com/office/drawing/2014/main" id="{35C5EDAE-87CF-B8A2-8F0F-4F6026DA6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3164"/>
            <a:ext cx="1597690" cy="8690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AC1AEF-77D7-18C4-05D3-904B96989FD4}"/>
              </a:ext>
            </a:extLst>
          </p:cNvPr>
          <p:cNvSpPr txBox="1"/>
          <p:nvPr/>
        </p:nvSpPr>
        <p:spPr>
          <a:xfrm>
            <a:off x="7124700" y="915147"/>
            <a:ext cx="421880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2"/>
                </a:solidFill>
                <a:latin typeface="Barakat" panose="02000600000000000000" pitchFamily="50" charset="0"/>
              </a:rPr>
              <a:t>Check out our Socials!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A3CB1-DF38-9B66-779C-7C238AF30121}"/>
              </a:ext>
            </a:extLst>
          </p:cNvPr>
          <p:cNvSpPr txBox="1"/>
          <p:nvPr/>
        </p:nvSpPr>
        <p:spPr>
          <a:xfrm>
            <a:off x="6424273" y="3429000"/>
            <a:ext cx="49192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2E3C43"/>
                </a:solidFill>
                <a:latin typeface="Barakat" panose="02000600000000000000" pitchFamily="50" charset="0"/>
              </a:rPr>
              <a:t>Instagram</a:t>
            </a:r>
          </a:p>
          <a:p>
            <a:r>
              <a:rPr lang="en-GB" sz="4400" dirty="0">
                <a:solidFill>
                  <a:srgbClr val="2E3C43"/>
                </a:solidFill>
                <a:latin typeface="Barakat" panose="02000600000000000000" pitchFamily="50" charset="0"/>
              </a:rPr>
              <a:t>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E579A-3850-1953-95E1-9B0009E67CDA}"/>
              </a:ext>
            </a:extLst>
          </p:cNvPr>
          <p:cNvSpPr/>
          <p:nvPr/>
        </p:nvSpPr>
        <p:spPr>
          <a:xfrm>
            <a:off x="1188288" y="2734836"/>
            <a:ext cx="3600000" cy="360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433DD-6473-AB9C-38EA-F7C359B47639}"/>
              </a:ext>
            </a:extLst>
          </p:cNvPr>
          <p:cNvSpPr txBox="1"/>
          <p:nvPr/>
        </p:nvSpPr>
        <p:spPr>
          <a:xfrm>
            <a:off x="1188288" y="2313091"/>
            <a:ext cx="364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Barakat" panose="02000600000000000000" pitchFamily="50" charset="0"/>
              </a:rPr>
              <a:t>@astoncss</a:t>
            </a:r>
          </a:p>
        </p:txBody>
      </p:sp>
      <p:pic>
        <p:nvPicPr>
          <p:cNvPr id="10" name="Picture 9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17D2B9E8-B4F6-B173-79B8-642EF63C8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84" y="2800349"/>
            <a:ext cx="3471241" cy="347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12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EB27F-8DA4-B555-F7B8-3C0AB5461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ave 7">
            <a:extLst>
              <a:ext uri="{FF2B5EF4-FFF2-40B4-BE49-F238E27FC236}">
                <a16:creationId xmlns:a16="http://schemas.microsoft.com/office/drawing/2014/main" id="{8F89323B-F4F8-7F9E-75F8-C57AE189C479}"/>
              </a:ext>
            </a:extLst>
          </p:cNvPr>
          <p:cNvSpPr/>
          <p:nvPr/>
        </p:nvSpPr>
        <p:spPr>
          <a:xfrm>
            <a:off x="1" y="97972"/>
            <a:ext cx="12191999" cy="1975757"/>
          </a:xfrm>
          <a:prstGeom prst="wave">
            <a:avLst/>
          </a:prstGeom>
          <a:solidFill>
            <a:srgbClr val="008C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5242E8FE-7CD9-DA69-A67A-9491D980A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2000"/>
            <a:ext cx="3022921" cy="876648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blue triangle with black dots and lines&#10;&#10;AI-generated content may be incorrect.">
            <a:extLst>
              <a:ext uri="{FF2B5EF4-FFF2-40B4-BE49-F238E27FC236}">
                <a16:creationId xmlns:a16="http://schemas.microsoft.com/office/drawing/2014/main" id="{7C3D7078-CAAF-F8EB-9CD1-36FAC7C3A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3164"/>
            <a:ext cx="1597690" cy="8690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5B9C44-2BA6-F804-FD49-05D4EC84C67D}"/>
              </a:ext>
            </a:extLst>
          </p:cNvPr>
          <p:cNvSpPr txBox="1"/>
          <p:nvPr/>
        </p:nvSpPr>
        <p:spPr>
          <a:xfrm>
            <a:off x="7124700" y="915147"/>
            <a:ext cx="421880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2"/>
                </a:solidFill>
                <a:latin typeface="Barakat" panose="02000600000000000000" pitchFamily="50" charset="0"/>
              </a:rPr>
              <a:t>Check out our Socials!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DFE51-BF4D-92A5-3FC5-EB3DEB25A051}"/>
              </a:ext>
            </a:extLst>
          </p:cNvPr>
          <p:cNvSpPr txBox="1"/>
          <p:nvPr/>
        </p:nvSpPr>
        <p:spPr>
          <a:xfrm>
            <a:off x="804573" y="3337722"/>
            <a:ext cx="48370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2E3C43"/>
                </a:solidFill>
                <a:latin typeface="Barakat" panose="02000600000000000000" pitchFamily="50" charset="0"/>
              </a:rPr>
              <a:t>Minecraft</a:t>
            </a:r>
          </a:p>
          <a:p>
            <a:r>
              <a:rPr lang="en-GB" sz="4400" dirty="0">
                <a:solidFill>
                  <a:srgbClr val="2E3C43"/>
                </a:solidFill>
                <a:latin typeface="Barakat" panose="02000600000000000000" pitchFamily="50" charset="0"/>
              </a:rPr>
              <a:t>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53F0A3-44E3-C01A-ACA5-A5223886096F}"/>
              </a:ext>
            </a:extLst>
          </p:cNvPr>
          <p:cNvSpPr/>
          <p:nvPr/>
        </p:nvSpPr>
        <p:spPr>
          <a:xfrm>
            <a:off x="7124700" y="2890904"/>
            <a:ext cx="3600000" cy="360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65329-8C9C-C825-9AA1-D520B9450F6A}"/>
              </a:ext>
            </a:extLst>
          </p:cNvPr>
          <p:cNvSpPr txBox="1"/>
          <p:nvPr/>
        </p:nvSpPr>
        <p:spPr>
          <a:xfrm>
            <a:off x="7081024" y="2481146"/>
            <a:ext cx="3643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Barakat" panose="02000600000000000000" pitchFamily="50" charset="0"/>
              </a:rPr>
              <a:t>mc.astoncss.com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5F146-872E-1294-8DE9-B3731789CED7}"/>
              </a:ext>
            </a:extLst>
          </p:cNvPr>
          <p:cNvSpPr txBox="1"/>
          <p:nvPr/>
        </p:nvSpPr>
        <p:spPr>
          <a:xfrm>
            <a:off x="7286152" y="3688905"/>
            <a:ext cx="32770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Barakat" panose="02000600000000000000" pitchFamily="50" charset="0"/>
              </a:rPr>
              <a:t>JAVA </a:t>
            </a:r>
            <a:br>
              <a:rPr lang="en-GB" sz="1600" b="1" dirty="0">
                <a:latin typeface="Barakat" panose="02000600000000000000" pitchFamily="50" charset="0"/>
              </a:rPr>
            </a:br>
            <a:r>
              <a:rPr lang="en-GB" sz="1600" b="1" dirty="0">
                <a:latin typeface="Barakat" panose="02000600000000000000" pitchFamily="50" charset="0"/>
              </a:rPr>
              <a:t>&amp;</a:t>
            </a:r>
            <a:br>
              <a:rPr lang="en-GB" sz="1600" b="1" dirty="0">
                <a:latin typeface="Barakat" panose="02000600000000000000" pitchFamily="50" charset="0"/>
              </a:rPr>
            </a:br>
            <a:r>
              <a:rPr lang="en-GB" sz="1600" b="1" dirty="0">
                <a:latin typeface="Barakat" panose="02000600000000000000" pitchFamily="50" charset="0"/>
              </a:rPr>
              <a:t>BEDROCK</a:t>
            </a:r>
            <a:br>
              <a:rPr lang="en-GB" sz="1600" b="1" dirty="0">
                <a:latin typeface="Barakat" panose="02000600000000000000" pitchFamily="50" charset="0"/>
              </a:rPr>
            </a:br>
            <a:br>
              <a:rPr lang="en-GB" sz="1600" b="1" dirty="0">
                <a:latin typeface="Barakat" panose="02000600000000000000" pitchFamily="50" charset="0"/>
              </a:rPr>
            </a:br>
            <a:r>
              <a:rPr lang="en-GB" sz="1600" b="1" dirty="0">
                <a:latin typeface="Barakat" panose="02000600000000000000" pitchFamily="50" charset="0"/>
              </a:rPr>
              <a:t>DEFAULT PORTS</a:t>
            </a:r>
            <a:br>
              <a:rPr lang="en-GB" sz="1600" b="1" dirty="0">
                <a:latin typeface="Barakat" panose="02000600000000000000" pitchFamily="50" charset="0"/>
              </a:rPr>
            </a:br>
            <a:r>
              <a:rPr lang="en-GB" sz="1600" b="1" dirty="0">
                <a:latin typeface="Barakat" panose="02000600000000000000" pitchFamily="50" charset="0"/>
              </a:rPr>
              <a:t>Java: 25565</a:t>
            </a:r>
            <a:br>
              <a:rPr lang="en-GB" sz="1600" b="1" dirty="0">
                <a:latin typeface="Barakat" panose="02000600000000000000" pitchFamily="50" charset="0"/>
              </a:rPr>
            </a:br>
            <a:r>
              <a:rPr lang="en-GB" sz="1600" b="1" dirty="0">
                <a:latin typeface="Barakat" panose="02000600000000000000" pitchFamily="50" charset="0"/>
              </a:rPr>
              <a:t>bedrock: 19132</a:t>
            </a:r>
          </a:p>
        </p:txBody>
      </p:sp>
    </p:spTree>
    <p:extLst>
      <p:ext uri="{BB962C8B-B14F-4D97-AF65-F5344CB8AC3E}">
        <p14:creationId xmlns:p14="http://schemas.microsoft.com/office/powerpoint/2010/main" val="2684467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702BA-8AD2-00A2-DCBA-8B009F87A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ave 7">
            <a:extLst>
              <a:ext uri="{FF2B5EF4-FFF2-40B4-BE49-F238E27FC236}">
                <a16:creationId xmlns:a16="http://schemas.microsoft.com/office/drawing/2014/main" id="{E1102CC3-4508-7324-9BC0-7E1746E316D9}"/>
              </a:ext>
            </a:extLst>
          </p:cNvPr>
          <p:cNvSpPr/>
          <p:nvPr/>
        </p:nvSpPr>
        <p:spPr>
          <a:xfrm>
            <a:off x="1" y="97972"/>
            <a:ext cx="12191999" cy="1975757"/>
          </a:xfrm>
          <a:prstGeom prst="wave">
            <a:avLst/>
          </a:prstGeom>
          <a:solidFill>
            <a:srgbClr val="008C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820AE442-906A-2D06-B553-0C4F9134E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2000"/>
            <a:ext cx="3022921" cy="876648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blue triangle with black dots and lines&#10;&#10;AI-generated content may be incorrect.">
            <a:extLst>
              <a:ext uri="{FF2B5EF4-FFF2-40B4-BE49-F238E27FC236}">
                <a16:creationId xmlns:a16="http://schemas.microsoft.com/office/drawing/2014/main" id="{2A8B1E44-17D2-7E27-9F51-3DE655B6F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3164"/>
            <a:ext cx="1597690" cy="8690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421F00-B517-FBFA-AD4F-8D8FDAEBB58F}"/>
              </a:ext>
            </a:extLst>
          </p:cNvPr>
          <p:cNvSpPr txBox="1"/>
          <p:nvPr/>
        </p:nvSpPr>
        <p:spPr>
          <a:xfrm>
            <a:off x="7124700" y="915147"/>
            <a:ext cx="421880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2"/>
                </a:solidFill>
                <a:latin typeface="Barakat" panose="02000600000000000000" pitchFamily="50" charset="0"/>
              </a:rPr>
              <a:t>Check out our Socials!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7DC5D-E7BC-78A1-A2B6-6CD743637A50}"/>
              </a:ext>
            </a:extLst>
          </p:cNvPr>
          <p:cNvSpPr txBox="1"/>
          <p:nvPr/>
        </p:nvSpPr>
        <p:spPr>
          <a:xfrm>
            <a:off x="6424273" y="3429000"/>
            <a:ext cx="49192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2E3C43"/>
                </a:solidFill>
                <a:latin typeface="Barakat" panose="02000600000000000000" pitchFamily="50" charset="0"/>
              </a:rPr>
              <a:t>LinkedIn</a:t>
            </a:r>
          </a:p>
          <a:p>
            <a:r>
              <a:rPr lang="en-GB" sz="4400" dirty="0">
                <a:solidFill>
                  <a:srgbClr val="2E3C43"/>
                </a:solidFill>
                <a:latin typeface="Barakat" panose="02000600000000000000" pitchFamily="50" charset="0"/>
              </a:rPr>
              <a:t>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D83775-5D4E-BDD8-268F-3CC860792E51}"/>
              </a:ext>
            </a:extLst>
          </p:cNvPr>
          <p:cNvSpPr/>
          <p:nvPr/>
        </p:nvSpPr>
        <p:spPr>
          <a:xfrm>
            <a:off x="1188288" y="2734836"/>
            <a:ext cx="3600000" cy="360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6E32F-B899-7C1D-7A8A-A32ABE207D4B}"/>
              </a:ext>
            </a:extLst>
          </p:cNvPr>
          <p:cNvSpPr txBox="1"/>
          <p:nvPr/>
        </p:nvSpPr>
        <p:spPr>
          <a:xfrm>
            <a:off x="802643" y="2088505"/>
            <a:ext cx="426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E3C43"/>
                </a:solidFill>
                <a:latin typeface="Barakat" panose="02000600000000000000" pitchFamily="50" charset="0"/>
              </a:rPr>
              <a:t>Aston Computer Science Society</a:t>
            </a:r>
            <a:endParaRPr lang="en-GB" sz="1600" b="1" dirty="0">
              <a:solidFill>
                <a:srgbClr val="2E3C43"/>
              </a:solidFill>
              <a:latin typeface="Barakat" panose="02000600000000000000" pitchFamily="50" charset="0"/>
            </a:endParaRPr>
          </a:p>
        </p:txBody>
      </p:sp>
      <p:pic>
        <p:nvPicPr>
          <p:cNvPr id="10" name="Picture 9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F77C039C-C076-803A-475E-DAB5134C06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44" y="2792681"/>
            <a:ext cx="3509607" cy="350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20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1AD77-6A9D-0F48-BCA0-352BD5203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ave 7">
            <a:extLst>
              <a:ext uri="{FF2B5EF4-FFF2-40B4-BE49-F238E27FC236}">
                <a16:creationId xmlns:a16="http://schemas.microsoft.com/office/drawing/2014/main" id="{29717F1F-6C90-D0C2-3676-4D601D9484CB}"/>
              </a:ext>
            </a:extLst>
          </p:cNvPr>
          <p:cNvSpPr/>
          <p:nvPr/>
        </p:nvSpPr>
        <p:spPr>
          <a:xfrm>
            <a:off x="1" y="97972"/>
            <a:ext cx="12191999" cy="1975757"/>
          </a:xfrm>
          <a:prstGeom prst="wave">
            <a:avLst/>
          </a:prstGeom>
          <a:solidFill>
            <a:srgbClr val="008C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B2EB2216-5981-68E0-A5C3-3648A2ACB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2000"/>
            <a:ext cx="3022921" cy="876648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blue triangle with black dots and lines&#10;&#10;AI-generated content may be incorrect.">
            <a:extLst>
              <a:ext uri="{FF2B5EF4-FFF2-40B4-BE49-F238E27FC236}">
                <a16:creationId xmlns:a16="http://schemas.microsoft.com/office/drawing/2014/main" id="{86545278-B64D-0B25-BD96-F3752AAF2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3164"/>
            <a:ext cx="1597690" cy="8690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F9E980-47A9-C61D-3E3F-E3DC4D34423E}"/>
              </a:ext>
            </a:extLst>
          </p:cNvPr>
          <p:cNvSpPr txBox="1"/>
          <p:nvPr/>
        </p:nvSpPr>
        <p:spPr>
          <a:xfrm>
            <a:off x="7124700" y="915147"/>
            <a:ext cx="421880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2"/>
                </a:solidFill>
                <a:latin typeface="Barakat" panose="02000600000000000000" pitchFamily="50" charset="0"/>
              </a:rPr>
              <a:t>Meet the Committee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F00D3-00F5-244F-B932-F47FBAFB1BA3}"/>
              </a:ext>
            </a:extLst>
          </p:cNvPr>
          <p:cNvSpPr txBox="1"/>
          <p:nvPr/>
        </p:nvSpPr>
        <p:spPr>
          <a:xfrm>
            <a:off x="6623468" y="2361626"/>
            <a:ext cx="5221265" cy="389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President  – Muneeb Chughtai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Vice President – </a:t>
            </a:r>
            <a:r>
              <a:rPr lang="en-GB" b="1" dirty="0" err="1">
                <a:solidFill>
                  <a:srgbClr val="2E3C43"/>
                </a:solidFill>
                <a:latin typeface="Test Söhne" panose="020B0503030202060203" pitchFamily="34" charset="0"/>
              </a:rPr>
              <a:t>Ahmiada</a:t>
            </a: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 </a:t>
            </a:r>
            <a:r>
              <a:rPr lang="en-GB" b="1" dirty="0" err="1">
                <a:solidFill>
                  <a:srgbClr val="2E3C43"/>
                </a:solidFill>
                <a:latin typeface="Test Söhne" panose="020B0503030202060203" pitchFamily="34" charset="0"/>
              </a:rPr>
              <a:t>Busheha</a:t>
            </a:r>
            <a:endParaRPr lang="en-GB" b="1" dirty="0">
              <a:solidFill>
                <a:srgbClr val="2E3C43"/>
              </a:solidFill>
              <a:latin typeface="Test Söhne" panose="020B0503030202060203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Head of Events – Sakina Khaki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Head of Marketing – Joseph Field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Community Manager – </a:t>
            </a:r>
            <a:r>
              <a:rPr lang="en-GB" b="1" dirty="0">
                <a:latin typeface="Test Söhne" panose="020B0503030202060203" pitchFamily="34" charset="0"/>
              </a:rPr>
              <a:t>Sameer Mahmood</a:t>
            </a:r>
            <a:endParaRPr lang="en-US" b="1" dirty="0">
              <a:latin typeface="Test Söhne" panose="020B0503030202060203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Treasurer – Layba Saleem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Chief of Staff – Hafsa Sabed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520D7-0202-F9A4-9BBB-C9241B4FBA37}"/>
              </a:ext>
            </a:extLst>
          </p:cNvPr>
          <p:cNvSpPr txBox="1"/>
          <p:nvPr/>
        </p:nvSpPr>
        <p:spPr>
          <a:xfrm>
            <a:off x="793650" y="3337722"/>
            <a:ext cx="4858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2E3C43"/>
                </a:solidFill>
                <a:latin typeface="Barakat" panose="02000600000000000000" pitchFamily="50" charset="0"/>
              </a:rPr>
              <a:t>Executive Team</a:t>
            </a:r>
          </a:p>
        </p:txBody>
      </p:sp>
    </p:spTree>
    <p:extLst>
      <p:ext uri="{BB962C8B-B14F-4D97-AF65-F5344CB8AC3E}">
        <p14:creationId xmlns:p14="http://schemas.microsoft.com/office/powerpoint/2010/main" val="3993112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5F806-7E69-8A0E-4E1D-811DF65EF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ave 7">
            <a:extLst>
              <a:ext uri="{FF2B5EF4-FFF2-40B4-BE49-F238E27FC236}">
                <a16:creationId xmlns:a16="http://schemas.microsoft.com/office/drawing/2014/main" id="{A8C0651A-3113-C47E-B281-55FA9C122872}"/>
              </a:ext>
            </a:extLst>
          </p:cNvPr>
          <p:cNvSpPr/>
          <p:nvPr/>
        </p:nvSpPr>
        <p:spPr>
          <a:xfrm>
            <a:off x="1" y="97972"/>
            <a:ext cx="12191999" cy="1975757"/>
          </a:xfrm>
          <a:prstGeom prst="wave">
            <a:avLst/>
          </a:prstGeom>
          <a:solidFill>
            <a:srgbClr val="008C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A453181C-7994-1B0D-55DF-5F6ED76DC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2000"/>
            <a:ext cx="3022921" cy="876648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blue triangle with black dots and lines&#10;&#10;AI-generated content may be incorrect.">
            <a:extLst>
              <a:ext uri="{FF2B5EF4-FFF2-40B4-BE49-F238E27FC236}">
                <a16:creationId xmlns:a16="http://schemas.microsoft.com/office/drawing/2014/main" id="{31E30EB8-AD6B-AAEF-EE73-93587840C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3164"/>
            <a:ext cx="1597690" cy="8690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98C129-AD17-7CC4-2075-7988B10E76B3}"/>
              </a:ext>
            </a:extLst>
          </p:cNvPr>
          <p:cNvSpPr txBox="1"/>
          <p:nvPr/>
        </p:nvSpPr>
        <p:spPr>
          <a:xfrm>
            <a:off x="7124700" y="915147"/>
            <a:ext cx="421880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2"/>
                </a:solidFill>
                <a:latin typeface="Barakat" panose="02000600000000000000" pitchFamily="50" charset="0"/>
              </a:rPr>
              <a:t>Meet the Committee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995A69-5E03-67F8-A452-B00E8AC28DFA}"/>
              </a:ext>
            </a:extLst>
          </p:cNvPr>
          <p:cNvSpPr txBox="1"/>
          <p:nvPr/>
        </p:nvSpPr>
        <p:spPr>
          <a:xfrm>
            <a:off x="1360659" y="3524353"/>
            <a:ext cx="4635949" cy="167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Head of Finance – Layba Saleem</a:t>
            </a:r>
            <a:endParaRPr lang="en-US" b="1" dirty="0">
              <a:solidFill>
                <a:srgbClr val="2E3C43"/>
              </a:solidFill>
              <a:latin typeface="Test Söhne" panose="020B0503030202060203" pitchFamily="34" charset="0"/>
            </a:endParaRPr>
          </a:p>
          <a:p>
            <a:pPr marL="7429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Industrial Liaison – Summer Ali</a:t>
            </a:r>
          </a:p>
          <a:p>
            <a:pPr marL="7429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Industrial Liaison – Yasin </a:t>
            </a:r>
            <a:r>
              <a:rPr lang="en-GB" b="1" dirty="0" err="1">
                <a:solidFill>
                  <a:srgbClr val="2E3C43"/>
                </a:solidFill>
                <a:latin typeface="Test Söhne" panose="020B0503030202060203" pitchFamily="34" charset="0"/>
              </a:rPr>
              <a:t>Shawkhawat</a:t>
            </a:r>
            <a:endParaRPr lang="en-GB" b="1" dirty="0">
              <a:solidFill>
                <a:srgbClr val="2E3C43"/>
              </a:solidFill>
              <a:latin typeface="Test Söhne" panose="020B050303020206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8A6DF-4E66-3451-3B2B-A5BC2C3C601E}"/>
              </a:ext>
            </a:extLst>
          </p:cNvPr>
          <p:cNvSpPr txBox="1"/>
          <p:nvPr/>
        </p:nvSpPr>
        <p:spPr>
          <a:xfrm>
            <a:off x="6484567" y="3429000"/>
            <a:ext cx="4858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2E3C43"/>
                </a:solidFill>
                <a:latin typeface="Barakat" panose="02000600000000000000" pitchFamily="50" charset="0"/>
              </a:rPr>
              <a:t>Finance Team</a:t>
            </a:r>
          </a:p>
        </p:txBody>
      </p:sp>
    </p:spTree>
    <p:extLst>
      <p:ext uri="{BB962C8B-B14F-4D97-AF65-F5344CB8AC3E}">
        <p14:creationId xmlns:p14="http://schemas.microsoft.com/office/powerpoint/2010/main" val="2858531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DAF80-73F8-85F9-3C4B-9D6CB7A5A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ave 7">
            <a:extLst>
              <a:ext uri="{FF2B5EF4-FFF2-40B4-BE49-F238E27FC236}">
                <a16:creationId xmlns:a16="http://schemas.microsoft.com/office/drawing/2014/main" id="{34889E28-BB67-4EB6-1BB9-83DF7841D4F9}"/>
              </a:ext>
            </a:extLst>
          </p:cNvPr>
          <p:cNvSpPr/>
          <p:nvPr/>
        </p:nvSpPr>
        <p:spPr>
          <a:xfrm>
            <a:off x="1" y="97972"/>
            <a:ext cx="12191999" cy="1975757"/>
          </a:xfrm>
          <a:prstGeom prst="wave">
            <a:avLst/>
          </a:prstGeom>
          <a:solidFill>
            <a:srgbClr val="008C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E8C93DCE-320A-BE15-3DD8-F356DFC7F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2000"/>
            <a:ext cx="3022921" cy="876648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blue triangle with black dots and lines&#10;&#10;AI-generated content may be incorrect.">
            <a:extLst>
              <a:ext uri="{FF2B5EF4-FFF2-40B4-BE49-F238E27FC236}">
                <a16:creationId xmlns:a16="http://schemas.microsoft.com/office/drawing/2014/main" id="{6A775E77-E234-9199-0761-4641FE414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3164"/>
            <a:ext cx="1597690" cy="8690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BA1556-3370-117C-3D36-667A937FF7FA}"/>
              </a:ext>
            </a:extLst>
          </p:cNvPr>
          <p:cNvSpPr txBox="1"/>
          <p:nvPr/>
        </p:nvSpPr>
        <p:spPr>
          <a:xfrm>
            <a:off x="7124700" y="915147"/>
            <a:ext cx="421880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2"/>
                </a:solidFill>
                <a:latin typeface="Barakat" panose="02000600000000000000" pitchFamily="50" charset="0"/>
              </a:rPr>
              <a:t>Meet the Committee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69E86-5A75-4675-2BC6-571954286F50}"/>
              </a:ext>
            </a:extLst>
          </p:cNvPr>
          <p:cNvSpPr txBox="1"/>
          <p:nvPr/>
        </p:nvSpPr>
        <p:spPr>
          <a:xfrm>
            <a:off x="6752745" y="3222337"/>
            <a:ext cx="4590758" cy="2228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Head of Events – Sakina Khaki</a:t>
            </a:r>
          </a:p>
          <a:p>
            <a:pPr marL="8001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Social Lead – Yusaf Sajid</a:t>
            </a:r>
            <a:endParaRPr lang="en-US" b="1" dirty="0">
              <a:solidFill>
                <a:srgbClr val="2E3C43"/>
              </a:solidFill>
              <a:latin typeface="Test Söhne" panose="020B0503030202060203" pitchFamily="34" charset="0"/>
            </a:endParaRPr>
          </a:p>
          <a:p>
            <a:pPr marL="8001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Cyber Lead – Mahdi Egal</a:t>
            </a:r>
            <a:endParaRPr lang="en-US" b="1" dirty="0">
              <a:solidFill>
                <a:srgbClr val="2E3C43"/>
              </a:solidFill>
              <a:latin typeface="Test Söhne" panose="020B0503030202060203" pitchFamily="34" charset="0"/>
            </a:endParaRPr>
          </a:p>
          <a:p>
            <a:pPr marL="8001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Games Lead – Erick </a:t>
            </a:r>
            <a:r>
              <a:rPr lang="en-GB" b="1" dirty="0" err="1">
                <a:solidFill>
                  <a:srgbClr val="2E3C43"/>
                </a:solidFill>
                <a:latin typeface="Test Söhne" panose="020B0503030202060203" pitchFamily="34" charset="0"/>
              </a:rPr>
              <a:t>Vilcica</a:t>
            </a:r>
            <a:endParaRPr lang="en-GB" b="1" dirty="0">
              <a:solidFill>
                <a:srgbClr val="2E3C43"/>
              </a:solidFill>
              <a:latin typeface="Test Söhne" panose="020B0503030202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16EF8-A9F3-A979-BD4E-836A642D454F}"/>
              </a:ext>
            </a:extLst>
          </p:cNvPr>
          <p:cNvSpPr txBox="1"/>
          <p:nvPr/>
        </p:nvSpPr>
        <p:spPr>
          <a:xfrm>
            <a:off x="1464136" y="3337721"/>
            <a:ext cx="3975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2E3C43"/>
                </a:solidFill>
                <a:latin typeface="Barakat" panose="02000600000000000000" pitchFamily="50" charset="0"/>
              </a:rPr>
              <a:t>Events Team</a:t>
            </a:r>
          </a:p>
        </p:txBody>
      </p:sp>
    </p:spTree>
    <p:extLst>
      <p:ext uri="{BB962C8B-B14F-4D97-AF65-F5344CB8AC3E}">
        <p14:creationId xmlns:p14="http://schemas.microsoft.com/office/powerpoint/2010/main" val="388913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71291-B212-4169-82A0-5B94E0EE3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ave 7">
            <a:extLst>
              <a:ext uri="{FF2B5EF4-FFF2-40B4-BE49-F238E27FC236}">
                <a16:creationId xmlns:a16="http://schemas.microsoft.com/office/drawing/2014/main" id="{DE53F4B9-D639-C30E-70C9-2780EDBBA05B}"/>
              </a:ext>
            </a:extLst>
          </p:cNvPr>
          <p:cNvSpPr/>
          <p:nvPr/>
        </p:nvSpPr>
        <p:spPr>
          <a:xfrm>
            <a:off x="1" y="97972"/>
            <a:ext cx="12191999" cy="1975757"/>
          </a:xfrm>
          <a:prstGeom prst="wave">
            <a:avLst/>
          </a:prstGeom>
          <a:solidFill>
            <a:srgbClr val="008C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996B01C4-A789-FC4F-DDEB-8A4CB137A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2000"/>
            <a:ext cx="3022921" cy="876648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blue triangle with black dots and lines&#10;&#10;AI-generated content may be incorrect.">
            <a:extLst>
              <a:ext uri="{FF2B5EF4-FFF2-40B4-BE49-F238E27FC236}">
                <a16:creationId xmlns:a16="http://schemas.microsoft.com/office/drawing/2014/main" id="{401B9EE2-9D63-B409-4E7F-A869BEC95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3164"/>
            <a:ext cx="1597690" cy="8690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F603FB-0B50-9BC9-68FD-34C982FF22B3}"/>
              </a:ext>
            </a:extLst>
          </p:cNvPr>
          <p:cNvSpPr txBox="1"/>
          <p:nvPr/>
        </p:nvSpPr>
        <p:spPr>
          <a:xfrm>
            <a:off x="7124700" y="915147"/>
            <a:ext cx="421880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2"/>
                </a:solidFill>
                <a:latin typeface="Barakat" panose="02000600000000000000" pitchFamily="50" charset="0"/>
              </a:rPr>
              <a:t>Meet the Committee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2901D-B24B-B12E-0ABD-8FB127B5D696}"/>
              </a:ext>
            </a:extLst>
          </p:cNvPr>
          <p:cNvSpPr txBox="1"/>
          <p:nvPr/>
        </p:nvSpPr>
        <p:spPr>
          <a:xfrm>
            <a:off x="1658834" y="2015760"/>
            <a:ext cx="4048600" cy="4273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800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Head of Marketing – Joseph Field</a:t>
            </a:r>
          </a:p>
          <a:p>
            <a:pPr marL="285750" indent="-28800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Website Developers</a:t>
            </a:r>
          </a:p>
          <a:p>
            <a:pPr marL="742950" lvl="1" indent="-2880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Ben Snaith</a:t>
            </a:r>
          </a:p>
          <a:p>
            <a:pPr marL="742950" lvl="1" indent="-2880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Kunal </a:t>
            </a:r>
            <a:r>
              <a:rPr lang="en-GB" b="1" dirty="0" err="1">
                <a:solidFill>
                  <a:srgbClr val="2E3C43"/>
                </a:solidFill>
                <a:latin typeface="Test Söhne" panose="020B0503030202060203" pitchFamily="34" charset="0"/>
              </a:rPr>
              <a:t>Kunal</a:t>
            </a:r>
            <a:endParaRPr lang="en-GB" b="1" dirty="0">
              <a:solidFill>
                <a:srgbClr val="2E3C43"/>
              </a:solidFill>
              <a:latin typeface="Test Söhne" panose="020B0503030202060203" pitchFamily="34" charset="0"/>
            </a:endParaRPr>
          </a:p>
          <a:p>
            <a:pPr marL="285750" indent="-28800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Marketing Coordinators</a:t>
            </a:r>
          </a:p>
          <a:p>
            <a:pPr marL="742950" lvl="1" indent="-2880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Basanta Kandel</a:t>
            </a:r>
          </a:p>
          <a:p>
            <a:pPr marL="742950" lvl="1" indent="-2880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Musa Ahmed</a:t>
            </a:r>
          </a:p>
          <a:p>
            <a:pPr marL="742950" lvl="1" indent="-2880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Harry Clark</a:t>
            </a:r>
          </a:p>
          <a:p>
            <a:pPr marL="742950" lvl="1" indent="-28800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Manahil Firdous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2D7B9-6F28-C50B-E28B-FF943D36677C}"/>
              </a:ext>
            </a:extLst>
          </p:cNvPr>
          <p:cNvSpPr txBox="1"/>
          <p:nvPr/>
        </p:nvSpPr>
        <p:spPr>
          <a:xfrm>
            <a:off x="6484567" y="3429000"/>
            <a:ext cx="48589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2E3C43"/>
                </a:solidFill>
                <a:latin typeface="Barakat" panose="02000600000000000000" pitchFamily="50" charset="0"/>
              </a:rPr>
              <a:t>Marketing Team</a:t>
            </a:r>
          </a:p>
        </p:txBody>
      </p:sp>
    </p:spTree>
    <p:extLst>
      <p:ext uri="{BB962C8B-B14F-4D97-AF65-F5344CB8AC3E}">
        <p14:creationId xmlns:p14="http://schemas.microsoft.com/office/powerpoint/2010/main" val="826569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E5AEB-8C15-E45A-195E-EBDF2EBE4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ave 7">
            <a:extLst>
              <a:ext uri="{FF2B5EF4-FFF2-40B4-BE49-F238E27FC236}">
                <a16:creationId xmlns:a16="http://schemas.microsoft.com/office/drawing/2014/main" id="{13AD5756-8A6B-2B44-5E70-B2B1F07658D6}"/>
              </a:ext>
            </a:extLst>
          </p:cNvPr>
          <p:cNvSpPr/>
          <p:nvPr/>
        </p:nvSpPr>
        <p:spPr>
          <a:xfrm>
            <a:off x="1" y="97972"/>
            <a:ext cx="12191999" cy="1975757"/>
          </a:xfrm>
          <a:prstGeom prst="wave">
            <a:avLst/>
          </a:prstGeom>
          <a:solidFill>
            <a:srgbClr val="008C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5907067E-3F5B-EAB5-8818-7B19A83B4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2000"/>
            <a:ext cx="3022921" cy="876648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blue triangle with black dots and lines&#10;&#10;AI-generated content may be incorrect.">
            <a:extLst>
              <a:ext uri="{FF2B5EF4-FFF2-40B4-BE49-F238E27FC236}">
                <a16:creationId xmlns:a16="http://schemas.microsoft.com/office/drawing/2014/main" id="{CFE46ABF-0829-4A5B-033F-D6C72CB3F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3164"/>
            <a:ext cx="1597690" cy="8690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4435D3-B83A-A34E-F63D-35BCC3E9D015}"/>
              </a:ext>
            </a:extLst>
          </p:cNvPr>
          <p:cNvSpPr txBox="1"/>
          <p:nvPr/>
        </p:nvSpPr>
        <p:spPr>
          <a:xfrm>
            <a:off x="7124700" y="1130590"/>
            <a:ext cx="42188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2"/>
                </a:solidFill>
                <a:latin typeface="Barakat" panose="02000600000000000000" pitchFamily="50" charset="0"/>
              </a:rPr>
              <a:t>Why Join?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BE97F-8562-88E0-71ED-54AD2553BF8D}"/>
              </a:ext>
            </a:extLst>
          </p:cNvPr>
          <p:cNvSpPr txBox="1"/>
          <p:nvPr/>
        </p:nvSpPr>
        <p:spPr>
          <a:xfrm>
            <a:off x="1597839" y="2298642"/>
            <a:ext cx="4498161" cy="3338158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marL="285750" indent="-285750">
              <a:lnSpc>
                <a:spcPct val="200000"/>
              </a:lnSpc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2E3C43"/>
                </a:solidFill>
                <a:effectLst/>
                <a:latin typeface="Test Söhne" panose="020B0503030202060203" pitchFamily="34" charset="0"/>
              </a:rPr>
              <a:t>Social Sessions</a:t>
            </a:r>
          </a:p>
          <a:p>
            <a:pPr marL="285750" indent="-285750">
              <a:lnSpc>
                <a:spcPct val="200000"/>
              </a:lnSpc>
              <a:buSzPts val="1600"/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Technical Sessions</a:t>
            </a:r>
          </a:p>
          <a:p>
            <a:pPr marL="285750" indent="-285750">
              <a:lnSpc>
                <a:spcPct val="200000"/>
              </a:lnSpc>
              <a:buSzPts val="1600"/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effectLst/>
                <a:latin typeface="Test Söhne" panose="020B0503030202060203" pitchFamily="34" charset="0"/>
              </a:rPr>
              <a:t>Intern</a:t>
            </a: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ships and Placement support</a:t>
            </a:r>
          </a:p>
          <a:p>
            <a:pPr marL="285750" indent="-285750">
              <a:lnSpc>
                <a:spcPct val="200000"/>
              </a:lnSpc>
              <a:buSzPts val="1600"/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effectLst/>
                <a:latin typeface="Test Söhne" panose="020B0503030202060203" pitchFamily="34" charset="0"/>
              </a:rPr>
              <a:t> Academic Support</a:t>
            </a:r>
          </a:p>
          <a:p>
            <a:pPr marL="285750" indent="-285750">
              <a:lnSpc>
                <a:spcPct val="200000"/>
              </a:lnSpc>
              <a:buSzPts val="1600"/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Aston Hack</a:t>
            </a:r>
          </a:p>
          <a:p>
            <a:pPr marL="285750" indent="-285750">
              <a:lnSpc>
                <a:spcPct val="200000"/>
              </a:lnSpc>
              <a:buSzPts val="1600"/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effectLst/>
                <a:latin typeface="Test Söhne" panose="020B0503030202060203" pitchFamily="34" charset="0"/>
              </a:rPr>
              <a:t>Cybersecurity Hackathon</a:t>
            </a:r>
            <a:endParaRPr lang="en-US" b="1" dirty="0">
              <a:solidFill>
                <a:srgbClr val="2E3C43"/>
              </a:solidFill>
              <a:effectLst/>
              <a:latin typeface="Test Söhn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394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FDD4D-1649-E5AD-9728-AD2223646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ave 7">
            <a:extLst>
              <a:ext uri="{FF2B5EF4-FFF2-40B4-BE49-F238E27FC236}">
                <a16:creationId xmlns:a16="http://schemas.microsoft.com/office/drawing/2014/main" id="{5CCFF85E-F249-D9E2-D931-03B6858E6855}"/>
              </a:ext>
            </a:extLst>
          </p:cNvPr>
          <p:cNvSpPr/>
          <p:nvPr/>
        </p:nvSpPr>
        <p:spPr>
          <a:xfrm>
            <a:off x="1" y="97972"/>
            <a:ext cx="12191999" cy="1975757"/>
          </a:xfrm>
          <a:prstGeom prst="wave">
            <a:avLst/>
          </a:prstGeom>
          <a:solidFill>
            <a:srgbClr val="008C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DD8981F9-9B2A-F49D-B447-45CA5D7C2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2000"/>
            <a:ext cx="3022921" cy="876648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blue triangle with black dots and lines&#10;&#10;AI-generated content may be incorrect.">
            <a:extLst>
              <a:ext uri="{FF2B5EF4-FFF2-40B4-BE49-F238E27FC236}">
                <a16:creationId xmlns:a16="http://schemas.microsoft.com/office/drawing/2014/main" id="{0CFFBCC9-8C96-4CC1-C9CC-9BFEC75D3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3164"/>
            <a:ext cx="1597690" cy="8690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022204-048F-B862-CECB-E127339A6E7D}"/>
              </a:ext>
            </a:extLst>
          </p:cNvPr>
          <p:cNvSpPr txBox="1"/>
          <p:nvPr/>
        </p:nvSpPr>
        <p:spPr>
          <a:xfrm>
            <a:off x="7124700" y="1130590"/>
            <a:ext cx="42188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2"/>
                </a:solidFill>
                <a:latin typeface="Barakat" panose="02000600000000000000" pitchFamily="50" charset="0"/>
              </a:rPr>
              <a:t>Sessions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92C2B-F150-075D-7767-775D5B6C3DEA}"/>
              </a:ext>
            </a:extLst>
          </p:cNvPr>
          <p:cNvSpPr txBox="1"/>
          <p:nvPr/>
        </p:nvSpPr>
        <p:spPr>
          <a:xfrm>
            <a:off x="1046354" y="3429000"/>
            <a:ext cx="4353527" cy="1249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eaLnBrk="1" latinLnBrk="0" hangingPunct="1">
              <a:lnSpc>
                <a:spcPct val="150000"/>
              </a:lnSpc>
              <a:buClrTx/>
              <a:buSzPts val="1600"/>
            </a:pPr>
            <a:r>
              <a:rPr lang="en-US" dirty="0">
                <a:solidFill>
                  <a:srgbClr val="2E3C43"/>
                </a:solidFill>
                <a:latin typeface="Barakat" panose="02000600000000000000" pitchFamily="50" charset="0"/>
              </a:rPr>
              <a:t>Social</a:t>
            </a:r>
          </a:p>
          <a:p>
            <a:pPr algn="ctr" rtl="0" eaLnBrk="1" latinLnBrk="0" hangingPunct="1">
              <a:lnSpc>
                <a:spcPct val="150000"/>
              </a:lnSpc>
              <a:buClrTx/>
              <a:buSzPts val="1600"/>
            </a:pPr>
            <a:endParaRPr lang="en-US" sz="1600" b="1" dirty="0">
              <a:solidFill>
                <a:srgbClr val="2E3C43"/>
              </a:solidFill>
              <a:latin typeface="Barakat" panose="02000600000000000000" pitchFamily="50" charset="0"/>
            </a:endParaRPr>
          </a:p>
          <a:p>
            <a:pPr algn="ctr" rtl="0" eaLnBrk="1" latinLnBrk="0" hangingPunct="1">
              <a:lnSpc>
                <a:spcPct val="150000"/>
              </a:lnSpc>
              <a:buClrTx/>
              <a:buSzPts val="1600"/>
            </a:pPr>
            <a:r>
              <a:rPr lang="en-US" b="1" dirty="0">
                <a:solidFill>
                  <a:srgbClr val="2E3C43"/>
                </a:solidFill>
                <a:latin typeface="Test Söhne" panose="020B0503030202060203" pitchFamily="34" charset="0"/>
              </a:rPr>
              <a:t>Interact with your course mates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5F0C5-C32E-B1AD-6C34-A7BB18F575BC}"/>
              </a:ext>
            </a:extLst>
          </p:cNvPr>
          <p:cNvSpPr txBox="1"/>
          <p:nvPr/>
        </p:nvSpPr>
        <p:spPr>
          <a:xfrm>
            <a:off x="6465235" y="3429000"/>
            <a:ext cx="4353527" cy="1249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eaLnBrk="1" latinLnBrk="0" hangingPunct="1">
              <a:lnSpc>
                <a:spcPct val="150000"/>
              </a:lnSpc>
              <a:buClrTx/>
              <a:buSzPts val="1600"/>
            </a:pPr>
            <a:r>
              <a:rPr lang="en-GB" dirty="0">
                <a:solidFill>
                  <a:srgbClr val="2E3C43"/>
                </a:solidFill>
                <a:latin typeface="Barakat" panose="02000600000000000000" pitchFamily="50" charset="0"/>
              </a:rPr>
              <a:t>Technical</a:t>
            </a:r>
            <a:endParaRPr lang="en-US" dirty="0">
              <a:solidFill>
                <a:srgbClr val="2E3C43"/>
              </a:solidFill>
              <a:latin typeface="Barakat" panose="02000600000000000000" pitchFamily="50" charset="0"/>
            </a:endParaRPr>
          </a:p>
          <a:p>
            <a:pPr algn="ctr" rtl="0" eaLnBrk="1" latinLnBrk="0" hangingPunct="1">
              <a:lnSpc>
                <a:spcPct val="150000"/>
              </a:lnSpc>
              <a:buClrTx/>
              <a:buSzPts val="1600"/>
            </a:pPr>
            <a:endParaRPr lang="en-US" sz="1600" dirty="0">
              <a:solidFill>
                <a:srgbClr val="2E3C43"/>
              </a:solidFill>
              <a:latin typeface="Barakat" panose="02000600000000000000" pitchFamily="50" charset="0"/>
            </a:endParaRPr>
          </a:p>
          <a:p>
            <a:pPr algn="ctr" rtl="0" eaLnBrk="1" latinLnBrk="0" hangingPunct="1">
              <a:lnSpc>
                <a:spcPct val="150000"/>
              </a:lnSpc>
              <a:buClrTx/>
              <a:buSzPts val="1600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Build up your knowledge and skills.</a:t>
            </a:r>
            <a:endParaRPr lang="en-US" b="1" dirty="0">
              <a:solidFill>
                <a:srgbClr val="2E3C43"/>
              </a:solidFill>
              <a:latin typeface="Test Söhn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39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1BC84-2329-77A4-B019-71611E3CF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ave 7">
            <a:extLst>
              <a:ext uri="{FF2B5EF4-FFF2-40B4-BE49-F238E27FC236}">
                <a16:creationId xmlns:a16="http://schemas.microsoft.com/office/drawing/2014/main" id="{A929D23B-67DE-435D-972D-EC17CD0B8551}"/>
              </a:ext>
            </a:extLst>
          </p:cNvPr>
          <p:cNvSpPr/>
          <p:nvPr/>
        </p:nvSpPr>
        <p:spPr>
          <a:xfrm>
            <a:off x="1" y="97972"/>
            <a:ext cx="12191999" cy="1975757"/>
          </a:xfrm>
          <a:prstGeom prst="wave">
            <a:avLst/>
          </a:prstGeom>
          <a:solidFill>
            <a:srgbClr val="008C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C5230C90-7B73-658B-B797-40F176F0F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2000"/>
            <a:ext cx="3022921" cy="876648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blue triangle with black dots and lines&#10;&#10;AI-generated content may be incorrect.">
            <a:extLst>
              <a:ext uri="{FF2B5EF4-FFF2-40B4-BE49-F238E27FC236}">
                <a16:creationId xmlns:a16="http://schemas.microsoft.com/office/drawing/2014/main" id="{373FC27B-8D43-D479-25EB-8EBD1F1CC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3164"/>
            <a:ext cx="1597690" cy="8690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9A9019-71D7-9FAF-560D-2F8358E67FCB}"/>
              </a:ext>
            </a:extLst>
          </p:cNvPr>
          <p:cNvSpPr txBox="1"/>
          <p:nvPr/>
        </p:nvSpPr>
        <p:spPr>
          <a:xfrm>
            <a:off x="7124700" y="1130590"/>
            <a:ext cx="42188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2"/>
                </a:solidFill>
                <a:latin typeface="Barakat" panose="02000600000000000000" pitchFamily="50" charset="0"/>
              </a:rPr>
              <a:t>Hackathons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6984C-1067-8183-B17E-05C77E3D9019}"/>
              </a:ext>
            </a:extLst>
          </p:cNvPr>
          <p:cNvSpPr txBox="1"/>
          <p:nvPr/>
        </p:nvSpPr>
        <p:spPr>
          <a:xfrm>
            <a:off x="1464136" y="3337721"/>
            <a:ext cx="3975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2E3C43"/>
                </a:solidFill>
                <a:latin typeface="Barakat" panose="02000600000000000000" pitchFamily="50" charset="0"/>
              </a:rPr>
              <a:t>Aston Hack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1B40F-600F-5225-16C9-A6B24830A9BA}"/>
              </a:ext>
            </a:extLst>
          </p:cNvPr>
          <p:cNvSpPr txBox="1"/>
          <p:nvPr/>
        </p:nvSpPr>
        <p:spPr>
          <a:xfrm>
            <a:off x="6490009" y="2795873"/>
            <a:ext cx="4853494" cy="2784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Computer Science Hackathon</a:t>
            </a:r>
          </a:p>
          <a:p>
            <a:pPr marL="8001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Show your coding skills to a panel of judges.</a:t>
            </a:r>
          </a:p>
          <a:p>
            <a:pPr marL="8001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February 2026</a:t>
            </a:r>
          </a:p>
          <a:p>
            <a:pPr marL="8001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Win prizes for top contestants</a:t>
            </a:r>
          </a:p>
        </p:txBody>
      </p:sp>
    </p:spTree>
    <p:extLst>
      <p:ext uri="{BB962C8B-B14F-4D97-AF65-F5344CB8AC3E}">
        <p14:creationId xmlns:p14="http://schemas.microsoft.com/office/powerpoint/2010/main" val="3744276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2D93E-2265-1E79-777B-BDB36714D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ave 7">
            <a:extLst>
              <a:ext uri="{FF2B5EF4-FFF2-40B4-BE49-F238E27FC236}">
                <a16:creationId xmlns:a16="http://schemas.microsoft.com/office/drawing/2014/main" id="{12AFC311-F587-F8F5-2347-08DD3D51E284}"/>
              </a:ext>
            </a:extLst>
          </p:cNvPr>
          <p:cNvSpPr/>
          <p:nvPr/>
        </p:nvSpPr>
        <p:spPr>
          <a:xfrm>
            <a:off x="1" y="97972"/>
            <a:ext cx="12191999" cy="1975757"/>
          </a:xfrm>
          <a:prstGeom prst="wave">
            <a:avLst/>
          </a:prstGeom>
          <a:solidFill>
            <a:srgbClr val="008C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FFD14E7C-0BA8-3955-C99F-0180F538A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2000"/>
            <a:ext cx="3022921" cy="876648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blue triangle with black dots and lines&#10;&#10;AI-generated content may be incorrect.">
            <a:extLst>
              <a:ext uri="{FF2B5EF4-FFF2-40B4-BE49-F238E27FC236}">
                <a16:creationId xmlns:a16="http://schemas.microsoft.com/office/drawing/2014/main" id="{F71B10EC-725B-5B1A-4D97-C30D70ACE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7" y="523164"/>
            <a:ext cx="1597690" cy="8690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F0F46C-6DBA-4A30-A674-328FB07BD2CF}"/>
              </a:ext>
            </a:extLst>
          </p:cNvPr>
          <p:cNvSpPr txBox="1"/>
          <p:nvPr/>
        </p:nvSpPr>
        <p:spPr>
          <a:xfrm>
            <a:off x="7124700" y="1130590"/>
            <a:ext cx="42188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>
                <a:solidFill>
                  <a:schemeClr val="tx2"/>
                </a:solidFill>
                <a:latin typeface="Barakat" panose="02000600000000000000" pitchFamily="50" charset="0"/>
              </a:rPr>
              <a:t>Hackathons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5DAF2-CE07-566E-D826-3F089219831B}"/>
              </a:ext>
            </a:extLst>
          </p:cNvPr>
          <p:cNvSpPr txBox="1"/>
          <p:nvPr/>
        </p:nvSpPr>
        <p:spPr>
          <a:xfrm>
            <a:off x="7452972" y="3429000"/>
            <a:ext cx="35622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2E3C43"/>
                </a:solidFill>
                <a:latin typeface="Barakat" panose="02000600000000000000" pitchFamily="50" charset="0"/>
              </a:rPr>
              <a:t>Cyber Hack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891E1-CBDC-F8FD-2B45-6CE9C73B8199}"/>
              </a:ext>
            </a:extLst>
          </p:cNvPr>
          <p:cNvSpPr txBox="1"/>
          <p:nvPr/>
        </p:nvSpPr>
        <p:spPr>
          <a:xfrm>
            <a:off x="1313145" y="2938347"/>
            <a:ext cx="5048625" cy="2230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Cybersecurity Hackathon</a:t>
            </a:r>
          </a:p>
          <a:p>
            <a:pPr marL="7429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2E3C43"/>
                </a:solidFill>
                <a:latin typeface="Test Söhne" panose="020B0503030202060203" pitchFamily="34" charset="0"/>
              </a:rPr>
              <a:t>A new event featuring CTF challenges</a:t>
            </a:r>
            <a:endParaRPr lang="en-GB" b="1" dirty="0">
              <a:solidFill>
                <a:srgbClr val="2E3C43"/>
              </a:solidFill>
              <a:latin typeface="Test Söhne" panose="020B0503030202060203" pitchFamily="34" charset="0"/>
            </a:endParaRPr>
          </a:p>
          <a:p>
            <a:pPr marL="7429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November 2025</a:t>
            </a:r>
          </a:p>
          <a:p>
            <a:pPr marL="7429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2E3C43"/>
                </a:solidFill>
                <a:latin typeface="Test Söhne" panose="020B0503030202060203" pitchFamily="34" charset="0"/>
              </a:rPr>
              <a:t>Win Prizes for top teams</a:t>
            </a:r>
          </a:p>
        </p:txBody>
      </p:sp>
    </p:spTree>
    <p:extLst>
      <p:ext uri="{BB962C8B-B14F-4D97-AF65-F5344CB8AC3E}">
        <p14:creationId xmlns:p14="http://schemas.microsoft.com/office/powerpoint/2010/main" val="2150316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350</Words>
  <Application>Microsoft Office PowerPoint</Application>
  <PresentationFormat>Widescreen</PresentationFormat>
  <Paragraphs>105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Barakat</vt:lpstr>
      <vt:lpstr>Britannic Bold</vt:lpstr>
      <vt:lpstr>Test 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 Kitty</dc:creator>
  <cp:lastModifiedBy>Xentic Studios</cp:lastModifiedBy>
  <cp:revision>29</cp:revision>
  <dcterms:created xsi:type="dcterms:W3CDTF">2025-08-24T18:52:20Z</dcterms:created>
  <dcterms:modified xsi:type="dcterms:W3CDTF">2025-09-15T21:17:01Z</dcterms:modified>
</cp:coreProperties>
</file>