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6" d="100"/>
          <a:sy n="56" d="100"/>
        </p:scale>
        <p:origin x="61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.jpeg"/><Relationship Id="rId13" Type="http://schemas.openxmlformats.org/officeDocument/2006/relationships/image" Target="../media/image9.png"/><Relationship Id="rId12" Type="http://schemas.openxmlformats.org/officeDocument/2006/relationships/image" Target="../media/image15.svg"/><Relationship Id="rId11" Type="http://schemas.openxmlformats.org/officeDocument/2006/relationships/image" Target="../media/image14.png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10" Type="http://schemas.openxmlformats.org/officeDocument/2006/relationships/image" Target="../media/image6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10" Type="http://schemas.openxmlformats.org/officeDocument/2006/relationships/image" Target="../media/image6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64556" y="-1626729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4" y="0"/>
                </a:lnTo>
                <a:lnTo>
                  <a:pt x="12430124" y="12447130"/>
                </a:lnTo>
                <a:lnTo>
                  <a:pt x="0" y="124471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7200" cy="6534150"/>
            <a:chOff x="0" y="0"/>
            <a:chExt cx="120415" cy="1720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0800" y="3752850"/>
            <a:ext cx="457200" cy="6534150"/>
            <a:chOff x="0" y="0"/>
            <a:chExt cx="120415" cy="1720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AutoShape 9"/>
          <p:cNvSpPr/>
          <p:nvPr/>
        </p:nvSpPr>
        <p:spPr>
          <a:xfrm>
            <a:off x="7429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96774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9500" y="6096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5450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7810500" y="9353550"/>
            <a:ext cx="1943100" cy="1943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86750" y="9829800"/>
            <a:ext cx="990600" cy="9906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220950" y="-1066800"/>
            <a:ext cx="2133600" cy="213360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33400" cap="sq">
              <a:solidFill>
                <a:srgbClr val="AED5F2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2" name="Freeform 22"/>
          <p:cNvSpPr/>
          <p:nvPr/>
        </p:nvSpPr>
        <p:spPr>
          <a:xfrm>
            <a:off x="438150" y="939165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562600" y="9525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0" y="0"/>
                </a:move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392150" y="3714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85925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2202311" y="-1430675"/>
            <a:ext cx="1201385" cy="4062736"/>
          </a:xfrm>
          <a:custGeom>
            <a:avLst/>
            <a:gdLst/>
            <a:ahLst/>
            <a:cxnLst/>
            <a:rect l="l" t="t" r="r" b="b"/>
            <a:pathLst>
              <a:path w="1201385" h="4062736">
                <a:moveTo>
                  <a:pt x="0" y="0"/>
                </a:moveTo>
                <a:lnTo>
                  <a:pt x="1201386" y="0"/>
                </a:lnTo>
                <a:lnTo>
                  <a:pt x="1201386" y="4062736"/>
                </a:lnTo>
                <a:lnTo>
                  <a:pt x="0" y="4062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002" r="-18872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675988" y="2452225"/>
            <a:ext cx="14783212" cy="88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Team </a:t>
            </a:r>
            <a:r>
              <a:rPr lang="en-US" sz="6800" dirty="0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Name: </a:t>
            </a:r>
            <a:r>
              <a:rPr lang="en-US" sz="6800" dirty="0" err="1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SkyTronix</a:t>
            </a:r>
            <a:endParaRPr lang="en-US" sz="68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675988" y="4056380"/>
            <a:ext cx="830627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Problem Number</a:t>
            </a:r>
            <a:r>
              <a:rPr lang="en-US" sz="6800" dirty="0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: 9</a:t>
            </a:r>
            <a:endParaRPr lang="en-US" sz="68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675988" y="5601970"/>
            <a:ext cx="15183262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Problem Statement</a:t>
            </a: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: </a:t>
            </a:r>
            <a:r>
              <a:rPr lang="en-US" sz="50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Engineering a drone that can establish temporary communication networks in disaster struck regions </a:t>
            </a: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 </a:t>
            </a:r>
            <a:endParaRPr lang="en-US" sz="68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5988" y="2786819"/>
            <a:ext cx="11396663" cy="7442765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4" y="0"/>
                </a:lnTo>
                <a:lnTo>
                  <a:pt x="12430124" y="12447130"/>
                </a:lnTo>
                <a:lnTo>
                  <a:pt x="0" y="124471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mtClean="0"/>
          </a:p>
          <a:p>
            <a:endParaRPr lang="en-US" dirty="0"/>
          </a:p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457200" cy="6534150"/>
            <a:chOff x="0" y="0"/>
            <a:chExt cx="120415" cy="1720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0800" y="3752850"/>
            <a:ext cx="457200" cy="6534150"/>
            <a:chOff x="0" y="0"/>
            <a:chExt cx="120415" cy="1720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AutoShape 9"/>
          <p:cNvSpPr/>
          <p:nvPr/>
        </p:nvSpPr>
        <p:spPr>
          <a:xfrm>
            <a:off x="7429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96774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9500" y="6096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5450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7810500" y="9353550"/>
            <a:ext cx="1943100" cy="1943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86750" y="9829800"/>
            <a:ext cx="990600" cy="9906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220950" y="-1066800"/>
            <a:ext cx="2133600" cy="213360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33400" cap="sq">
              <a:solidFill>
                <a:srgbClr val="AED5F2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2" name="Freeform 22"/>
          <p:cNvSpPr/>
          <p:nvPr/>
        </p:nvSpPr>
        <p:spPr>
          <a:xfrm>
            <a:off x="438150" y="939165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562600" y="9525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0" y="0"/>
                </a:move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392150" y="3714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85925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675988" y="2452225"/>
            <a:ext cx="14859412" cy="764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2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Solution </a:t>
            </a:r>
            <a:r>
              <a:rPr lang="en-US" sz="3200" dirty="0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Proposed:</a:t>
            </a:r>
            <a:endParaRPr lang="en-US" sz="32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7" name="Freeform 27"/>
          <p:cNvSpPr/>
          <p:nvPr/>
        </p:nvSpPr>
        <p:spPr>
          <a:xfrm rot="-5400000">
            <a:off x="2173625" y="-1421768"/>
            <a:ext cx="1201385" cy="4062736"/>
          </a:xfrm>
          <a:custGeom>
            <a:avLst/>
            <a:gdLst/>
            <a:ahLst/>
            <a:cxnLst/>
            <a:rect l="l" t="t" r="r" b="b"/>
            <a:pathLst>
              <a:path w="1201385" h="4062736">
                <a:moveTo>
                  <a:pt x="0" y="0"/>
                </a:moveTo>
                <a:lnTo>
                  <a:pt x="1201386" y="0"/>
                </a:lnTo>
                <a:lnTo>
                  <a:pt x="1201386" y="4062736"/>
                </a:lnTo>
                <a:lnTo>
                  <a:pt x="0" y="4062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002" r="-18872"/>
            </a:stretch>
          </a:blipFill>
        </p:spPr>
      </p:sp>
      <p:sp>
        <p:nvSpPr>
          <p:cNvPr id="33" name="TextBox 32"/>
          <p:cNvSpPr txBox="1"/>
          <p:nvPr/>
        </p:nvSpPr>
        <p:spPr>
          <a:xfrm>
            <a:off x="1752601" y="3368872"/>
            <a:ext cx="14554199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1B1C1D"/>
                </a:solidFill>
                <a:latin typeface="Calibri" panose="020F0502020204030204" charset="0"/>
                <a:cs typeface="Calibri" panose="020F0502020204030204" charset="0"/>
              </a:rPr>
              <a:t>We propose an AI-powered drone swarm that establishes a rapidly deployable, ad-hoc communication network over disaster zones.</a:t>
            </a:r>
            <a:endParaRPr lang="en-US" altLang="en-US" sz="3400">
              <a:solidFill>
                <a:srgbClr val="1B1C1D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1B1C1D"/>
                </a:solidFill>
                <a:latin typeface="Calibri" panose="020F0502020204030204" charset="0"/>
                <a:cs typeface="Calibri" panose="020F0502020204030204" charset="0"/>
              </a:rPr>
              <a:t>Each drone, carrying a cellular or Wi-Fi payload, is part of an intelligent, self-healing mesh network managed by AI.</a:t>
            </a:r>
            <a:endParaRPr lang="en-US" altLang="en-US" sz="3400" dirty="0">
              <a:solidFill>
                <a:srgbClr val="1B1C1D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1B1C1D"/>
                </a:solidFill>
                <a:latin typeface="Calibri" panose="020F0502020204030204" charset="0"/>
                <a:cs typeface="Calibri" panose="020F0502020204030204" charset="0"/>
              </a:rPr>
              <a:t>The AI dynamically positions the swarm for optimal coverage and adapts to the mission, while a satellite backhaul provides global internet connectivity.</a:t>
            </a:r>
            <a:endParaRPr lang="en-US" altLang="en-US" sz="3400" dirty="0">
              <a:solidFill>
                <a:srgbClr val="1B1C1D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1B1C1D"/>
                </a:solidFill>
                <a:latin typeface="Calibri" panose="020F0502020204030204" charset="0"/>
                <a:cs typeface="Calibri" panose="020F0502020204030204" charset="0"/>
              </a:rPr>
              <a:t>This restores vital communication for survivors and first responders when terrestrial infrastructure is destroyed.</a:t>
            </a:r>
            <a:endParaRPr lang="en-US" altLang="en-US" sz="3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IN" sz="3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8938" y="-1080065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4" y="0"/>
                </a:lnTo>
                <a:lnTo>
                  <a:pt x="12430124" y="12447130"/>
                </a:lnTo>
                <a:lnTo>
                  <a:pt x="0" y="124471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752850"/>
            <a:ext cx="457200" cy="6534150"/>
            <a:chOff x="0" y="0"/>
            <a:chExt cx="120415" cy="1720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0800" y="0"/>
            <a:ext cx="457200" cy="6534150"/>
            <a:chOff x="0" y="0"/>
            <a:chExt cx="120415" cy="1720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AutoShape 9"/>
          <p:cNvSpPr/>
          <p:nvPr/>
        </p:nvSpPr>
        <p:spPr>
          <a:xfrm>
            <a:off x="7429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96774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9500" y="6096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5450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52400" y="171450"/>
            <a:ext cx="1162050" cy="1162050"/>
          </a:xfrm>
          <a:custGeom>
            <a:avLst/>
            <a:gdLst/>
            <a:ahLst/>
            <a:cxnLst/>
            <a:rect l="l" t="t" r="r" b="b"/>
            <a:pathLst>
              <a:path w="1162050" h="1162050">
                <a:moveTo>
                  <a:pt x="0" y="0"/>
                </a:moveTo>
                <a:lnTo>
                  <a:pt x="1162050" y="0"/>
                </a:lnTo>
                <a:lnTo>
                  <a:pt x="1162050" y="1162050"/>
                </a:lnTo>
                <a:lnTo>
                  <a:pt x="0" y="1162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71500" y="158115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0" y="0"/>
                </a:move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23950" y="9391650"/>
            <a:ext cx="590550" cy="5905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13487400" y="43815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0" y="0"/>
                </a:move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54480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649700" y="3048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7411700" y="94488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714500" y="1628775"/>
            <a:ext cx="7429500" cy="114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Image </a:t>
            </a:r>
            <a:r>
              <a:rPr lang="en-US" sz="6800" dirty="0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Created</a:t>
            </a:r>
            <a:endParaRPr lang="en-US" sz="68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3" name="Freeform 23"/>
          <p:cNvSpPr/>
          <p:nvPr/>
        </p:nvSpPr>
        <p:spPr>
          <a:xfrm rot="-5400000">
            <a:off x="2173625" y="-1421768"/>
            <a:ext cx="1201385" cy="4062736"/>
          </a:xfrm>
          <a:custGeom>
            <a:avLst/>
            <a:gdLst/>
            <a:ahLst/>
            <a:cxnLst/>
            <a:rect l="l" t="t" r="r" b="b"/>
            <a:pathLst>
              <a:path w="1201385" h="4062736">
                <a:moveTo>
                  <a:pt x="0" y="0"/>
                </a:moveTo>
                <a:lnTo>
                  <a:pt x="1201386" y="0"/>
                </a:lnTo>
                <a:lnTo>
                  <a:pt x="1201386" y="4062736"/>
                </a:lnTo>
                <a:lnTo>
                  <a:pt x="0" y="40627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1002" r="-18872"/>
            </a:stretch>
          </a:blipFill>
        </p:spPr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84352"/>
            <a:ext cx="6053137" cy="6053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8938" y="-1080065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4" y="0"/>
                </a:lnTo>
                <a:lnTo>
                  <a:pt x="12430124" y="12447130"/>
                </a:lnTo>
                <a:lnTo>
                  <a:pt x="0" y="124471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7200" cy="6534150"/>
            <a:chOff x="0" y="0"/>
            <a:chExt cx="120415" cy="1720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0800" y="3752850"/>
            <a:ext cx="457200" cy="6534150"/>
            <a:chOff x="0" y="0"/>
            <a:chExt cx="120415" cy="1720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AutoShape 9"/>
          <p:cNvSpPr/>
          <p:nvPr/>
        </p:nvSpPr>
        <p:spPr>
          <a:xfrm>
            <a:off x="7429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96774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9500" y="6096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5450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504825" y="7620000"/>
            <a:ext cx="457200" cy="4572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123950" y="954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981700" y="94488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0670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11630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73500" y="3048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33550" y="1962150"/>
            <a:ext cx="10202895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800" dirty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Features and </a:t>
            </a:r>
            <a:r>
              <a:rPr lang="en-US" sz="6800" dirty="0" err="1" smtClean="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keypoints</a:t>
            </a:r>
            <a:endParaRPr lang="en-US" sz="6800" dirty="0" smtClean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  <a:p>
            <a:pPr algn="l">
              <a:lnSpc>
                <a:spcPts val="7480"/>
              </a:lnSpc>
            </a:pPr>
            <a:endParaRPr lang="en-US" sz="6800" dirty="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2800350" y="9829800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5" y="0"/>
                </a:lnTo>
                <a:lnTo>
                  <a:pt x="12430125" y="12447129"/>
                </a:lnTo>
                <a:lnTo>
                  <a:pt x="0" y="1244712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2199657" y="-1421768"/>
            <a:ext cx="1201385" cy="4062736"/>
          </a:xfrm>
          <a:custGeom>
            <a:avLst/>
            <a:gdLst/>
            <a:ahLst/>
            <a:cxnLst/>
            <a:rect l="l" t="t" r="r" b="b"/>
            <a:pathLst>
              <a:path w="1201385" h="4062736">
                <a:moveTo>
                  <a:pt x="0" y="0"/>
                </a:moveTo>
                <a:lnTo>
                  <a:pt x="1201386" y="0"/>
                </a:lnTo>
                <a:lnTo>
                  <a:pt x="1201386" y="4062736"/>
                </a:lnTo>
                <a:lnTo>
                  <a:pt x="0" y="40627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1002" r="-18872"/>
            </a:stretch>
          </a:blipFill>
        </p:spPr>
      </p:sp>
      <p:sp>
        <p:nvSpPr>
          <p:cNvPr id="25" name="TextBox 24"/>
          <p:cNvSpPr txBox="1"/>
          <p:nvPr/>
        </p:nvSpPr>
        <p:spPr>
          <a:xfrm>
            <a:off x="1733550" y="3009900"/>
            <a:ext cx="113982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400" dirty="0" smtClean="0"/>
              <a:t>The drone-and-satellite-based disaster management system ensures real-time monitoring and faster decision-making during emergencies.</a:t>
            </a:r>
            <a:endParaRPr lang="en-US" sz="3400" dirty="0" smtClean="0"/>
          </a:p>
          <a:p>
            <a:r>
              <a:rPr lang="en-US" sz="3400" dirty="0" smtClean="0"/>
              <a:t>It provides continuous communication even when local networks fail.</a:t>
            </a:r>
            <a:endParaRPr lang="en-US" sz="3400" dirty="0" smtClean="0"/>
          </a:p>
          <a:p>
            <a:r>
              <a:rPr lang="en-US" sz="3400" dirty="0" smtClean="0"/>
              <a:t>Drones can reach inaccessible or high-risk areas quickly for rapid assessment.</a:t>
            </a:r>
            <a:endParaRPr lang="en-US" sz="3400" dirty="0" smtClean="0"/>
          </a:p>
          <a:p>
            <a:r>
              <a:rPr lang="en-US" sz="3400" dirty="0" smtClean="0"/>
              <a:t>This leads to efficient coordination and quicker rescue operations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8938" y="-1080065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4" y="0"/>
                </a:lnTo>
                <a:lnTo>
                  <a:pt x="12430124" y="12447130"/>
                </a:lnTo>
                <a:lnTo>
                  <a:pt x="0" y="124471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7200" cy="6534150"/>
            <a:chOff x="0" y="0"/>
            <a:chExt cx="120415" cy="1720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0800" y="3752850"/>
            <a:ext cx="457200" cy="6534150"/>
            <a:chOff x="0" y="0"/>
            <a:chExt cx="120415" cy="1720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5" cy="1720928"/>
            </a:xfrm>
            <a:custGeom>
              <a:avLst/>
              <a:gdLst/>
              <a:ahLst/>
              <a:cxnLst/>
              <a:rect l="l" t="t" r="r" b="b"/>
              <a:pathLst>
                <a:path w="120415" h="1720928">
                  <a:moveTo>
                    <a:pt x="0" y="0"/>
                  </a:moveTo>
                  <a:lnTo>
                    <a:pt x="120415" y="0"/>
                  </a:lnTo>
                  <a:lnTo>
                    <a:pt x="120415" y="1720928"/>
                  </a:lnTo>
                  <a:lnTo>
                    <a:pt x="0" y="1720928"/>
                  </a:lnTo>
                  <a:close/>
                </a:path>
              </a:pathLst>
            </a:custGeom>
            <a:solidFill>
              <a:srgbClr val="222B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20415" cy="1787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AutoShape 9"/>
          <p:cNvSpPr/>
          <p:nvPr/>
        </p:nvSpPr>
        <p:spPr>
          <a:xfrm>
            <a:off x="7429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96774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9500" y="609600"/>
            <a:ext cx="10858500" cy="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545050" y="0"/>
            <a:ext cx="0" cy="10287000"/>
          </a:xfrm>
          <a:prstGeom prst="line">
            <a:avLst/>
          </a:prstGeom>
          <a:ln w="19050" cap="flat">
            <a:solidFill>
              <a:srgbClr val="222B5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504825" y="7620000"/>
            <a:ext cx="457200" cy="4572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2B54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123950" y="954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981700" y="94488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0670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116300" y="944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73500" y="3048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0"/>
                </a:moveTo>
                <a:lnTo>
                  <a:pt x="590550" y="0"/>
                </a:lnTo>
                <a:lnTo>
                  <a:pt x="590550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33550" y="1962150"/>
            <a:ext cx="14611350" cy="114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800">
                <a:solidFill>
                  <a:srgbClr val="1A1A1A"/>
                </a:solidFill>
                <a:latin typeface="Agrandir" panose="00000500000000000000"/>
                <a:ea typeface="Agrandir" panose="00000500000000000000"/>
                <a:cs typeface="Agrandir" panose="00000500000000000000"/>
                <a:sym typeface="Agrandir" panose="00000500000000000000"/>
              </a:rPr>
              <a:t>Advantages over existing Products</a:t>
            </a:r>
            <a:endParaRPr lang="en-US" sz="6800">
              <a:solidFill>
                <a:srgbClr val="1A1A1A"/>
              </a:solidFill>
              <a:latin typeface="Agrandir" panose="00000500000000000000"/>
              <a:ea typeface="Agrandir" panose="00000500000000000000"/>
              <a:cs typeface="Agrandir" panose="00000500000000000000"/>
              <a:sym typeface="Agrandir" panose="00000500000000000000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2800350" y="9829800"/>
            <a:ext cx="12430125" cy="12447129"/>
          </a:xfrm>
          <a:custGeom>
            <a:avLst/>
            <a:gdLst/>
            <a:ahLst/>
            <a:cxnLst/>
            <a:rect l="l" t="t" r="r" b="b"/>
            <a:pathLst>
              <a:path w="12430125" h="12447129">
                <a:moveTo>
                  <a:pt x="0" y="0"/>
                </a:moveTo>
                <a:lnTo>
                  <a:pt x="12430125" y="0"/>
                </a:lnTo>
                <a:lnTo>
                  <a:pt x="12430125" y="12447129"/>
                </a:lnTo>
                <a:lnTo>
                  <a:pt x="0" y="1244712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2164100" y="-1421768"/>
            <a:ext cx="1201385" cy="4062736"/>
          </a:xfrm>
          <a:custGeom>
            <a:avLst/>
            <a:gdLst/>
            <a:ahLst/>
            <a:cxnLst/>
            <a:rect l="l" t="t" r="r" b="b"/>
            <a:pathLst>
              <a:path w="1201385" h="4062736">
                <a:moveTo>
                  <a:pt x="0" y="0"/>
                </a:moveTo>
                <a:lnTo>
                  <a:pt x="1201386" y="0"/>
                </a:lnTo>
                <a:lnTo>
                  <a:pt x="1201386" y="4062736"/>
                </a:lnTo>
                <a:lnTo>
                  <a:pt x="0" y="40627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1002" r="-18872"/>
            </a:stretch>
          </a:blipFill>
        </p:spPr>
      </p:sp>
      <p:sp>
        <p:nvSpPr>
          <p:cNvPr id="24" name="TextBox 23"/>
          <p:cNvSpPr txBox="1"/>
          <p:nvPr/>
        </p:nvSpPr>
        <p:spPr>
          <a:xfrm>
            <a:off x="1733550" y="3105785"/>
            <a:ext cx="142303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mtClean="0"/>
              <a:t>The system offers high accuracy, safety, and cost-effectiveness compared to traditional methods.AI-equipped drones identify survivors and assess damage with precision.It reduces risks to human responders through remote surveillance.Overall, it enables a predictive, scalable, and technology-driven disaster response</a:t>
            </a:r>
            <a:r>
              <a:rPr lang="en-US" smtClean="0"/>
              <a:t>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Agrandir</vt:lpstr>
      <vt:lpstr>Google Sans Text</vt:lpstr>
      <vt:lpstr>Segoe Print</vt:lpstr>
      <vt:lpstr>Calibri</vt:lpstr>
      <vt:lpstr>Microsoft YaHei</vt:lpstr>
      <vt:lpstr>Arial Unicode MS</vt:lpstr>
      <vt:lpstr>Lucida Sans Unicode</vt:lpstr>
      <vt:lpstr>Book Antiqua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@ sky hack</dc:title>
  <dc:creator>BASAVARAJ</dc:creator>
  <cp:lastModifiedBy>Abhishek Yadav</cp:lastModifiedBy>
  <cp:revision>7</cp:revision>
  <dcterms:created xsi:type="dcterms:W3CDTF">2006-08-16T00:00:00Z</dcterms:created>
  <dcterms:modified xsi:type="dcterms:W3CDTF">2025-10-15T07:01:46Z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165F9E758F71435B85268EC12332DB7A_12</vt:lpwstr>
  </property>
  <property fmtid="{D5CDD505-2E9C-101B-9397-08002B2CF9AE}" pid="3" name="KSOProductBuildVer">
    <vt:lpwstr>2057-12.2.0.23131</vt:lpwstr>
  </property>
</Properties>
</file>