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90" r:id="rId3"/>
    <p:sldId id="258" r:id="rId4"/>
    <p:sldId id="291" r:id="rId5"/>
    <p:sldId id="292" r:id="rId6"/>
    <p:sldId id="293" r:id="rId7"/>
    <p:sldId id="294" r:id="rId8"/>
    <p:sldId id="295" r:id="rId9"/>
    <p:sldId id="296"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6437" autoAdjust="0"/>
  </p:normalViewPr>
  <p:slideViewPr>
    <p:cSldViewPr snapToGrid="0" snapToObjects="1">
      <p:cViewPr varScale="1">
        <p:scale>
          <a:sx n="53" d="100"/>
          <a:sy n="53" d="100"/>
        </p:scale>
        <p:origin x="36" y="312"/>
      </p:cViewPr>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98933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30134" y="3285066"/>
            <a:ext cx="2608263" cy="2608263"/>
          </a:xfrm>
          <a:solidFill>
            <a:schemeClr val="bg2"/>
          </a:solidFill>
        </p:spPr>
        <p:txBody>
          <a:bodyPr/>
          <a:lstStyle/>
          <a:p>
            <a:r>
              <a:rPr lang="en-US" dirty="0" err="1"/>
              <a:t>img</a:t>
            </a:r>
            <a:endParaRPr lang="ru-RU" dirty="0"/>
          </a:p>
        </p:txBody>
      </p:sp>
      <p:sp>
        <p:nvSpPr>
          <p:cNvPr id="5" name="Рисунок 2">
            <a:extLst>
              <a:ext uri="{FF2B5EF4-FFF2-40B4-BE49-F238E27FC236}">
                <a16:creationId xmlns:a16="http://schemas.microsoft.com/office/drawing/2014/main" id="{0DE9DFA0-6E36-9841-ADD1-2587DF43CFC1}"/>
              </a:ext>
            </a:extLst>
          </p:cNvPr>
          <p:cNvSpPr>
            <a:spLocks noGrp="1"/>
          </p:cNvSpPr>
          <p:nvPr>
            <p:ph type="pic" sz="quarter" idx="11" hasCustomPrompt="1"/>
          </p:nvPr>
        </p:nvSpPr>
        <p:spPr>
          <a:xfrm>
            <a:off x="7433768" y="3285066"/>
            <a:ext cx="2608263" cy="2608263"/>
          </a:xfrm>
          <a:solidFill>
            <a:schemeClr val="bg2"/>
          </a:solidFill>
        </p:spPr>
        <p:txBody>
          <a:bodyPr/>
          <a:lstStyle/>
          <a:p>
            <a:r>
              <a:rPr lang="en-US" dirty="0" err="1"/>
              <a:t>img</a:t>
            </a:r>
            <a:endParaRPr lang="ru-RU" dirty="0"/>
          </a:p>
        </p:txBody>
      </p:sp>
      <p:sp>
        <p:nvSpPr>
          <p:cNvPr id="6" name="Рисунок 2">
            <a:extLst>
              <a:ext uri="{FF2B5EF4-FFF2-40B4-BE49-F238E27FC236}">
                <a16:creationId xmlns:a16="http://schemas.microsoft.com/office/drawing/2014/main" id="{23FEE18D-9A1F-564F-A958-C4E3D1384A7B}"/>
              </a:ext>
            </a:extLst>
          </p:cNvPr>
          <p:cNvSpPr>
            <a:spLocks noGrp="1"/>
          </p:cNvSpPr>
          <p:nvPr>
            <p:ph type="pic" sz="quarter" idx="12" hasCustomPrompt="1"/>
          </p:nvPr>
        </p:nvSpPr>
        <p:spPr>
          <a:xfrm>
            <a:off x="10837402" y="3285066"/>
            <a:ext cx="2608263" cy="2608263"/>
          </a:xfrm>
          <a:solidFill>
            <a:schemeClr val="bg2"/>
          </a:solidFill>
        </p:spPr>
        <p:txBody>
          <a:bodyPr/>
          <a:lstStyle/>
          <a:p>
            <a:r>
              <a:rPr lang="en-US" dirty="0" err="1"/>
              <a:t>img</a:t>
            </a:r>
            <a:endParaRPr lang="ru-RU" dirty="0"/>
          </a:p>
        </p:txBody>
      </p:sp>
      <p:sp>
        <p:nvSpPr>
          <p:cNvPr id="7" name="Рисунок 2">
            <a:extLst>
              <a:ext uri="{FF2B5EF4-FFF2-40B4-BE49-F238E27FC236}">
                <a16:creationId xmlns:a16="http://schemas.microsoft.com/office/drawing/2014/main" id="{C7B0431B-1E40-4E4F-969A-E468778C1524}"/>
              </a:ext>
            </a:extLst>
          </p:cNvPr>
          <p:cNvSpPr>
            <a:spLocks noGrp="1"/>
          </p:cNvSpPr>
          <p:nvPr>
            <p:ph type="pic" sz="quarter" idx="13" hasCustomPrompt="1"/>
          </p:nvPr>
        </p:nvSpPr>
        <p:spPr>
          <a:xfrm>
            <a:off x="14241036" y="3285066"/>
            <a:ext cx="2608263" cy="2608263"/>
          </a:xfrm>
          <a:solidFill>
            <a:schemeClr val="bg2"/>
          </a:solidFill>
        </p:spPr>
        <p:txBody>
          <a:bodyPr/>
          <a:lstStyle/>
          <a:p>
            <a:r>
              <a:rPr lang="en-US" dirty="0" err="1"/>
              <a:t>img</a:t>
            </a:r>
            <a:endParaRPr lang="ru-RU" dirty="0"/>
          </a:p>
        </p:txBody>
      </p:sp>
      <p:sp>
        <p:nvSpPr>
          <p:cNvPr id="8" name="Рисунок 2">
            <a:extLst>
              <a:ext uri="{FF2B5EF4-FFF2-40B4-BE49-F238E27FC236}">
                <a16:creationId xmlns:a16="http://schemas.microsoft.com/office/drawing/2014/main" id="{5535995A-B5C2-A940-A2E8-C28E45ADE5EE}"/>
              </a:ext>
            </a:extLst>
          </p:cNvPr>
          <p:cNvSpPr>
            <a:spLocks noGrp="1"/>
          </p:cNvSpPr>
          <p:nvPr>
            <p:ph type="pic" sz="quarter" idx="14" hasCustomPrompt="1"/>
          </p:nvPr>
        </p:nvSpPr>
        <p:spPr>
          <a:xfrm>
            <a:off x="17644670" y="3285066"/>
            <a:ext cx="2608263" cy="2608263"/>
          </a:xfrm>
          <a:solidFill>
            <a:schemeClr val="bg2"/>
          </a:solidFill>
        </p:spPr>
        <p:txBody>
          <a:bodyPr/>
          <a:lstStyle/>
          <a:p>
            <a:r>
              <a:rPr lang="en-US" dirty="0" err="1"/>
              <a:t>img</a:t>
            </a:r>
            <a:endParaRPr lang="ru-RU" dirty="0"/>
          </a:p>
        </p:txBody>
      </p:sp>
      <p:sp>
        <p:nvSpPr>
          <p:cNvPr id="9" name="Рисунок 2">
            <a:extLst>
              <a:ext uri="{FF2B5EF4-FFF2-40B4-BE49-F238E27FC236}">
                <a16:creationId xmlns:a16="http://schemas.microsoft.com/office/drawing/2014/main" id="{0DC9E066-E66A-1B40-A34E-8973B495E061}"/>
              </a:ext>
            </a:extLst>
          </p:cNvPr>
          <p:cNvSpPr>
            <a:spLocks noGrp="1"/>
          </p:cNvSpPr>
          <p:nvPr>
            <p:ph type="pic" sz="quarter" idx="15" hasCustomPrompt="1"/>
          </p:nvPr>
        </p:nvSpPr>
        <p:spPr>
          <a:xfrm>
            <a:off x="4030134" y="6858000"/>
            <a:ext cx="2608263" cy="2608263"/>
          </a:xfrm>
          <a:solidFill>
            <a:schemeClr val="bg2"/>
          </a:solidFill>
        </p:spPr>
        <p:txBody>
          <a:bodyPr/>
          <a:lstStyle/>
          <a:p>
            <a:r>
              <a:rPr lang="en-US" dirty="0" err="1"/>
              <a:t>img</a:t>
            </a:r>
            <a:endParaRPr lang="ru-RU" dirty="0"/>
          </a:p>
        </p:txBody>
      </p:sp>
      <p:sp>
        <p:nvSpPr>
          <p:cNvPr id="10" name="Рисунок 2">
            <a:extLst>
              <a:ext uri="{FF2B5EF4-FFF2-40B4-BE49-F238E27FC236}">
                <a16:creationId xmlns:a16="http://schemas.microsoft.com/office/drawing/2014/main" id="{A58615FA-A8F2-F641-9F3A-F32A09D5E8F1}"/>
              </a:ext>
            </a:extLst>
          </p:cNvPr>
          <p:cNvSpPr>
            <a:spLocks noGrp="1"/>
          </p:cNvSpPr>
          <p:nvPr>
            <p:ph type="pic" sz="quarter" idx="16" hasCustomPrompt="1"/>
          </p:nvPr>
        </p:nvSpPr>
        <p:spPr>
          <a:xfrm>
            <a:off x="7433768" y="6858000"/>
            <a:ext cx="2608263" cy="2608263"/>
          </a:xfrm>
          <a:solidFill>
            <a:schemeClr val="bg2"/>
          </a:solidFill>
        </p:spPr>
        <p:txBody>
          <a:bodyPr/>
          <a:lstStyle/>
          <a:p>
            <a:r>
              <a:rPr lang="en-US" dirty="0" err="1"/>
              <a:t>img</a:t>
            </a:r>
            <a:endParaRPr lang="ru-RU" dirty="0"/>
          </a:p>
        </p:txBody>
      </p:sp>
      <p:sp>
        <p:nvSpPr>
          <p:cNvPr id="11" name="Рисунок 2">
            <a:extLst>
              <a:ext uri="{FF2B5EF4-FFF2-40B4-BE49-F238E27FC236}">
                <a16:creationId xmlns:a16="http://schemas.microsoft.com/office/drawing/2014/main" id="{BC5D051C-DA51-DA4E-B1D1-1DD3BBBFACFB}"/>
              </a:ext>
            </a:extLst>
          </p:cNvPr>
          <p:cNvSpPr>
            <a:spLocks noGrp="1"/>
          </p:cNvSpPr>
          <p:nvPr>
            <p:ph type="pic" sz="quarter" idx="17" hasCustomPrompt="1"/>
          </p:nvPr>
        </p:nvSpPr>
        <p:spPr>
          <a:xfrm>
            <a:off x="10837402" y="6858000"/>
            <a:ext cx="2608263" cy="2608263"/>
          </a:xfrm>
          <a:solidFill>
            <a:schemeClr val="bg2"/>
          </a:solidFill>
        </p:spPr>
        <p:txBody>
          <a:bodyPr/>
          <a:lstStyle/>
          <a:p>
            <a:r>
              <a:rPr lang="en-US" dirty="0" err="1"/>
              <a:t>img</a:t>
            </a:r>
            <a:endParaRPr lang="ru-RU" dirty="0"/>
          </a:p>
        </p:txBody>
      </p:sp>
      <p:sp>
        <p:nvSpPr>
          <p:cNvPr id="12" name="Рисунок 2">
            <a:extLst>
              <a:ext uri="{FF2B5EF4-FFF2-40B4-BE49-F238E27FC236}">
                <a16:creationId xmlns:a16="http://schemas.microsoft.com/office/drawing/2014/main" id="{BF0AFF62-8DFC-6A49-A85D-03D8F31E7F5A}"/>
              </a:ext>
            </a:extLst>
          </p:cNvPr>
          <p:cNvSpPr>
            <a:spLocks noGrp="1"/>
          </p:cNvSpPr>
          <p:nvPr>
            <p:ph type="pic" sz="quarter" idx="18" hasCustomPrompt="1"/>
          </p:nvPr>
        </p:nvSpPr>
        <p:spPr>
          <a:xfrm>
            <a:off x="14241036" y="6858000"/>
            <a:ext cx="2608263" cy="2608263"/>
          </a:xfrm>
          <a:solidFill>
            <a:schemeClr val="bg2"/>
          </a:solidFill>
        </p:spPr>
        <p:txBody>
          <a:bodyPr/>
          <a:lstStyle/>
          <a:p>
            <a:r>
              <a:rPr lang="en-US" dirty="0" err="1"/>
              <a:t>img</a:t>
            </a:r>
            <a:endParaRPr lang="ru-RU" dirty="0"/>
          </a:p>
        </p:txBody>
      </p:sp>
      <p:sp>
        <p:nvSpPr>
          <p:cNvPr id="13" name="Рисунок 2">
            <a:extLst>
              <a:ext uri="{FF2B5EF4-FFF2-40B4-BE49-F238E27FC236}">
                <a16:creationId xmlns:a16="http://schemas.microsoft.com/office/drawing/2014/main" id="{F6C9F5DB-9834-1B47-A9EB-B52FD276B5FB}"/>
              </a:ext>
            </a:extLst>
          </p:cNvPr>
          <p:cNvSpPr>
            <a:spLocks noGrp="1"/>
          </p:cNvSpPr>
          <p:nvPr>
            <p:ph type="pic" sz="quarter" idx="19" hasCustomPrompt="1"/>
          </p:nvPr>
        </p:nvSpPr>
        <p:spPr>
          <a:xfrm>
            <a:off x="17644670" y="6858000"/>
            <a:ext cx="2608263" cy="2608263"/>
          </a:xfr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154566245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with 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204146B7-5CD4-FC44-99DD-8BFE66544557}"/>
              </a:ext>
            </a:extLst>
          </p:cNvPr>
          <p:cNvSpPr>
            <a:spLocks noGrp="1"/>
          </p:cNvSpPr>
          <p:nvPr>
            <p:ph type="pic" sz="quarter" idx="10" hasCustomPrompt="1"/>
          </p:nvPr>
        </p:nvSpPr>
        <p:spPr>
          <a:xfrm>
            <a:off x="40417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1" name="Рисунок 2">
            <a:extLst>
              <a:ext uri="{FF2B5EF4-FFF2-40B4-BE49-F238E27FC236}">
                <a16:creationId xmlns:a16="http://schemas.microsoft.com/office/drawing/2014/main" id="{C18357B0-6D1E-5B41-9C44-10D64A17E56D}"/>
              </a:ext>
            </a:extLst>
          </p:cNvPr>
          <p:cNvSpPr>
            <a:spLocks noGrp="1"/>
          </p:cNvSpPr>
          <p:nvPr>
            <p:ph type="pic" sz="quarter" idx="11" hasCustomPrompt="1"/>
          </p:nvPr>
        </p:nvSpPr>
        <p:spPr>
          <a:xfrm>
            <a:off x="69183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2" name="Рисунок 2">
            <a:extLst>
              <a:ext uri="{FF2B5EF4-FFF2-40B4-BE49-F238E27FC236}">
                <a16:creationId xmlns:a16="http://schemas.microsoft.com/office/drawing/2014/main" id="{217DEF7A-3778-8A4E-83C9-56D7D7A7DE89}"/>
              </a:ext>
            </a:extLst>
          </p:cNvPr>
          <p:cNvSpPr>
            <a:spLocks noGrp="1"/>
          </p:cNvSpPr>
          <p:nvPr>
            <p:ph type="pic" sz="quarter" idx="12" hasCustomPrompt="1"/>
          </p:nvPr>
        </p:nvSpPr>
        <p:spPr>
          <a:xfrm>
            <a:off x="97948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3" name="Рисунок 2">
            <a:extLst>
              <a:ext uri="{FF2B5EF4-FFF2-40B4-BE49-F238E27FC236}">
                <a16:creationId xmlns:a16="http://schemas.microsoft.com/office/drawing/2014/main" id="{F9CCBCD5-36BD-AA42-80C8-ECBC32DB091A}"/>
              </a:ext>
            </a:extLst>
          </p:cNvPr>
          <p:cNvSpPr>
            <a:spLocks noGrp="1"/>
          </p:cNvSpPr>
          <p:nvPr>
            <p:ph type="pic" sz="quarter" idx="13" hasCustomPrompt="1"/>
          </p:nvPr>
        </p:nvSpPr>
        <p:spPr>
          <a:xfrm>
            <a:off x="126714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4" name="Рисунок 2">
            <a:extLst>
              <a:ext uri="{FF2B5EF4-FFF2-40B4-BE49-F238E27FC236}">
                <a16:creationId xmlns:a16="http://schemas.microsoft.com/office/drawing/2014/main" id="{ACD626B6-2C86-E744-8E41-2381BF61763C}"/>
              </a:ext>
            </a:extLst>
          </p:cNvPr>
          <p:cNvSpPr>
            <a:spLocks noGrp="1"/>
          </p:cNvSpPr>
          <p:nvPr>
            <p:ph type="pic" sz="quarter" idx="14" hasCustomPrompt="1"/>
          </p:nvPr>
        </p:nvSpPr>
        <p:spPr>
          <a:xfrm>
            <a:off x="1554798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5" name="Рисунок 2">
            <a:extLst>
              <a:ext uri="{FF2B5EF4-FFF2-40B4-BE49-F238E27FC236}">
                <a16:creationId xmlns:a16="http://schemas.microsoft.com/office/drawing/2014/main" id="{8946CD1B-57A3-A14B-9B35-0405671E0B75}"/>
              </a:ext>
            </a:extLst>
          </p:cNvPr>
          <p:cNvSpPr>
            <a:spLocks noGrp="1"/>
          </p:cNvSpPr>
          <p:nvPr>
            <p:ph type="pic" sz="quarter" idx="15" hasCustomPrompt="1"/>
          </p:nvPr>
        </p:nvSpPr>
        <p:spPr>
          <a:xfrm>
            <a:off x="18424535" y="16254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6" name="Рисунок 2">
            <a:extLst>
              <a:ext uri="{FF2B5EF4-FFF2-40B4-BE49-F238E27FC236}">
                <a16:creationId xmlns:a16="http://schemas.microsoft.com/office/drawing/2014/main" id="{BACA7557-6C4F-F44A-BD10-F2CA894D4668}"/>
              </a:ext>
            </a:extLst>
          </p:cNvPr>
          <p:cNvSpPr>
            <a:spLocks noGrp="1"/>
          </p:cNvSpPr>
          <p:nvPr>
            <p:ph type="pic" sz="quarter" idx="16" hasCustomPrompt="1"/>
          </p:nvPr>
        </p:nvSpPr>
        <p:spPr>
          <a:xfrm>
            <a:off x="40417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7" name="Рисунок 2">
            <a:extLst>
              <a:ext uri="{FF2B5EF4-FFF2-40B4-BE49-F238E27FC236}">
                <a16:creationId xmlns:a16="http://schemas.microsoft.com/office/drawing/2014/main" id="{57A8607B-6F9C-AE49-A4C9-B2054DD9488E}"/>
              </a:ext>
            </a:extLst>
          </p:cNvPr>
          <p:cNvSpPr>
            <a:spLocks noGrp="1"/>
          </p:cNvSpPr>
          <p:nvPr>
            <p:ph type="pic" sz="quarter" idx="17" hasCustomPrompt="1"/>
          </p:nvPr>
        </p:nvSpPr>
        <p:spPr>
          <a:xfrm>
            <a:off x="69183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8" name="Рисунок 2">
            <a:extLst>
              <a:ext uri="{FF2B5EF4-FFF2-40B4-BE49-F238E27FC236}">
                <a16:creationId xmlns:a16="http://schemas.microsoft.com/office/drawing/2014/main" id="{EB71E91A-C3F4-774A-AF29-715D3B42DC7D}"/>
              </a:ext>
            </a:extLst>
          </p:cNvPr>
          <p:cNvSpPr>
            <a:spLocks noGrp="1"/>
          </p:cNvSpPr>
          <p:nvPr>
            <p:ph type="pic" sz="quarter" idx="18" hasCustomPrompt="1"/>
          </p:nvPr>
        </p:nvSpPr>
        <p:spPr>
          <a:xfrm>
            <a:off x="97948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29" name="Рисунок 2">
            <a:extLst>
              <a:ext uri="{FF2B5EF4-FFF2-40B4-BE49-F238E27FC236}">
                <a16:creationId xmlns:a16="http://schemas.microsoft.com/office/drawing/2014/main" id="{DD30D3F7-ECFA-FF4B-9B3E-FF04967C8D42}"/>
              </a:ext>
            </a:extLst>
          </p:cNvPr>
          <p:cNvSpPr>
            <a:spLocks noGrp="1"/>
          </p:cNvSpPr>
          <p:nvPr>
            <p:ph type="pic" sz="quarter" idx="19" hasCustomPrompt="1"/>
          </p:nvPr>
        </p:nvSpPr>
        <p:spPr>
          <a:xfrm>
            <a:off x="126714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0" name="Рисунок 2">
            <a:extLst>
              <a:ext uri="{FF2B5EF4-FFF2-40B4-BE49-F238E27FC236}">
                <a16:creationId xmlns:a16="http://schemas.microsoft.com/office/drawing/2014/main" id="{2DF5821E-28F9-E742-A9CD-F106123708D4}"/>
              </a:ext>
            </a:extLst>
          </p:cNvPr>
          <p:cNvSpPr>
            <a:spLocks noGrp="1"/>
          </p:cNvSpPr>
          <p:nvPr>
            <p:ph type="pic" sz="quarter" idx="20" hasCustomPrompt="1"/>
          </p:nvPr>
        </p:nvSpPr>
        <p:spPr>
          <a:xfrm>
            <a:off x="1554798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1" name="Рисунок 2">
            <a:extLst>
              <a:ext uri="{FF2B5EF4-FFF2-40B4-BE49-F238E27FC236}">
                <a16:creationId xmlns:a16="http://schemas.microsoft.com/office/drawing/2014/main" id="{A656D9DA-CD2F-024C-8F27-80456566C547}"/>
              </a:ext>
            </a:extLst>
          </p:cNvPr>
          <p:cNvSpPr>
            <a:spLocks noGrp="1"/>
          </p:cNvSpPr>
          <p:nvPr>
            <p:ph type="pic" sz="quarter" idx="21" hasCustomPrompt="1"/>
          </p:nvPr>
        </p:nvSpPr>
        <p:spPr>
          <a:xfrm>
            <a:off x="18424535" y="370194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2" name="Рисунок 2">
            <a:extLst>
              <a:ext uri="{FF2B5EF4-FFF2-40B4-BE49-F238E27FC236}">
                <a16:creationId xmlns:a16="http://schemas.microsoft.com/office/drawing/2014/main" id="{7EFDE356-2E70-FF46-AF7A-7293555841F2}"/>
              </a:ext>
            </a:extLst>
          </p:cNvPr>
          <p:cNvSpPr>
            <a:spLocks noGrp="1"/>
          </p:cNvSpPr>
          <p:nvPr>
            <p:ph type="pic" sz="quarter" idx="22" hasCustomPrompt="1"/>
          </p:nvPr>
        </p:nvSpPr>
        <p:spPr>
          <a:xfrm>
            <a:off x="40417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3" name="Рисунок 2">
            <a:extLst>
              <a:ext uri="{FF2B5EF4-FFF2-40B4-BE49-F238E27FC236}">
                <a16:creationId xmlns:a16="http://schemas.microsoft.com/office/drawing/2014/main" id="{9A9D1F56-1452-BC46-805C-B3ED31BE0F15}"/>
              </a:ext>
            </a:extLst>
          </p:cNvPr>
          <p:cNvSpPr>
            <a:spLocks noGrp="1"/>
          </p:cNvSpPr>
          <p:nvPr>
            <p:ph type="pic" sz="quarter" idx="23" hasCustomPrompt="1"/>
          </p:nvPr>
        </p:nvSpPr>
        <p:spPr>
          <a:xfrm>
            <a:off x="69183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4" name="Рисунок 2">
            <a:extLst>
              <a:ext uri="{FF2B5EF4-FFF2-40B4-BE49-F238E27FC236}">
                <a16:creationId xmlns:a16="http://schemas.microsoft.com/office/drawing/2014/main" id="{87F4DE22-42BD-D645-A2E3-29AE5A079840}"/>
              </a:ext>
            </a:extLst>
          </p:cNvPr>
          <p:cNvSpPr>
            <a:spLocks noGrp="1"/>
          </p:cNvSpPr>
          <p:nvPr>
            <p:ph type="pic" sz="quarter" idx="24" hasCustomPrompt="1"/>
          </p:nvPr>
        </p:nvSpPr>
        <p:spPr>
          <a:xfrm>
            <a:off x="97948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5" name="Рисунок 2">
            <a:extLst>
              <a:ext uri="{FF2B5EF4-FFF2-40B4-BE49-F238E27FC236}">
                <a16:creationId xmlns:a16="http://schemas.microsoft.com/office/drawing/2014/main" id="{5C790A6C-3651-1B4C-9F8B-3FE414B05006}"/>
              </a:ext>
            </a:extLst>
          </p:cNvPr>
          <p:cNvSpPr>
            <a:spLocks noGrp="1"/>
          </p:cNvSpPr>
          <p:nvPr>
            <p:ph type="pic" sz="quarter" idx="25" hasCustomPrompt="1"/>
          </p:nvPr>
        </p:nvSpPr>
        <p:spPr>
          <a:xfrm>
            <a:off x="1267143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6" name="Рисунок 2">
            <a:extLst>
              <a:ext uri="{FF2B5EF4-FFF2-40B4-BE49-F238E27FC236}">
                <a16:creationId xmlns:a16="http://schemas.microsoft.com/office/drawing/2014/main" id="{CA237632-73FF-BD45-AD36-B0017A10D8C6}"/>
              </a:ext>
            </a:extLst>
          </p:cNvPr>
          <p:cNvSpPr>
            <a:spLocks noGrp="1"/>
          </p:cNvSpPr>
          <p:nvPr>
            <p:ph type="pic" sz="quarter" idx="26" hasCustomPrompt="1"/>
          </p:nvPr>
        </p:nvSpPr>
        <p:spPr>
          <a:xfrm>
            <a:off x="15547985" y="5778394"/>
            <a:ext cx="2602928" cy="1773536"/>
          </a:xfrm>
          <a:prstGeom prst="roundRect">
            <a:avLst>
              <a:gd name="adj" fmla="val 7343"/>
            </a:avLst>
          </a:prstGeom>
          <a:solidFill>
            <a:schemeClr val="bg2"/>
          </a:solidFill>
        </p:spPr>
        <p:txBody>
          <a:bodyPr/>
          <a:lstStyle/>
          <a:p>
            <a:r>
              <a:rPr lang="en-US" dirty="0" err="1"/>
              <a:t>img</a:t>
            </a:r>
            <a:endParaRPr lang="ru-RU" dirty="0"/>
          </a:p>
        </p:txBody>
      </p:sp>
      <p:sp>
        <p:nvSpPr>
          <p:cNvPr id="37" name="Рисунок 2">
            <a:extLst>
              <a:ext uri="{FF2B5EF4-FFF2-40B4-BE49-F238E27FC236}">
                <a16:creationId xmlns:a16="http://schemas.microsoft.com/office/drawing/2014/main" id="{334392C1-0218-6A40-B052-831E43FB53E6}"/>
              </a:ext>
            </a:extLst>
          </p:cNvPr>
          <p:cNvSpPr>
            <a:spLocks noGrp="1"/>
          </p:cNvSpPr>
          <p:nvPr>
            <p:ph type="pic" sz="quarter" idx="27" hasCustomPrompt="1"/>
          </p:nvPr>
        </p:nvSpPr>
        <p:spPr>
          <a:xfrm>
            <a:off x="18424535" y="5778394"/>
            <a:ext cx="2602928" cy="1773536"/>
          </a:xfrm>
          <a:prstGeom prst="roundRect">
            <a:avLst>
              <a:gd name="adj" fmla="val 7343"/>
            </a:avLst>
          </a:prstGeom>
          <a:solidFill>
            <a:schemeClr val="bg2"/>
          </a:solidFill>
        </p:spPr>
        <p:txBody>
          <a:bodyPr/>
          <a:lstStyle/>
          <a:p>
            <a:r>
              <a:rPr lang="en-US" dirty="0" err="1"/>
              <a:t>img</a:t>
            </a:r>
            <a:endParaRPr lang="ru-RU" dirty="0"/>
          </a:p>
        </p:txBody>
      </p:sp>
    </p:spTree>
    <p:extLst>
      <p:ext uri="{BB962C8B-B14F-4D97-AF65-F5344CB8AC3E}">
        <p14:creationId xmlns:p14="http://schemas.microsoft.com/office/powerpoint/2010/main" val="26919888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1333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HiSlide.io"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122879" t="-11384" r="-83682" b="-11384"/>
          <a:stretch/>
        </p:blipFill>
        <p:spPr>
          <a:xfrm>
            <a:off x="2781300" y="1333500"/>
            <a:ext cx="27590750" cy="11049000"/>
          </a:xfrm>
          <a:prstGeom prst="roundRect">
            <a:avLst>
              <a:gd name="adj" fmla="val 50000"/>
            </a:avLst>
          </a:prstGeom>
          <a:solidFill>
            <a:schemeClr val="bg2"/>
          </a:solidFill>
        </p:spPr>
      </p:pic>
      <p:sp>
        <p:nvSpPr>
          <p:cNvPr id="37" name="Кружок"/>
          <p:cNvSpPr/>
          <p:nvPr/>
        </p:nvSpPr>
        <p:spPr>
          <a:xfrm>
            <a:off x="3706961" y="2119477"/>
            <a:ext cx="9400878" cy="9400879"/>
          </a:xfrm>
          <a:prstGeom prst="ellipse">
            <a:avLst/>
          </a:prstGeom>
          <a:solidFill>
            <a:srgbClr val="31333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9" name="Radiance"/>
          <p:cNvSpPr txBox="1"/>
          <p:nvPr/>
        </p:nvSpPr>
        <p:spPr>
          <a:xfrm>
            <a:off x="5956412" y="6153067"/>
            <a:ext cx="4901983"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8000" b="0">
                <a:solidFill>
                  <a:srgbClr val="FFFFFF"/>
                </a:solidFill>
                <a:latin typeface="Maven Pro Bold"/>
                <a:ea typeface="Maven Pro Bold"/>
                <a:cs typeface="Maven Pro Bold"/>
                <a:sym typeface="Maven Pro Bold"/>
              </a:defRPr>
            </a:lvl1pPr>
          </a:lstStyle>
          <a:p>
            <a:r>
              <a:rPr lang="en-US" dirty="0" smtClean="0">
                <a:latin typeface="Montserrat ExtraBold" pitchFamily="2" charset="-52"/>
              </a:rPr>
              <a:t>AA-TREE</a:t>
            </a:r>
            <a:endParaRPr dirty="0">
              <a:latin typeface="Montserrat ExtraBold" pitchFamily="2" charset="-52"/>
            </a:endParaRPr>
          </a:p>
        </p:txBody>
      </p:sp>
      <p:sp>
        <p:nvSpPr>
          <p:cNvPr id="40" name="Premium PowerPoint, Keynote, Google Slides Template"/>
          <p:cNvSpPr txBox="1"/>
          <p:nvPr/>
        </p:nvSpPr>
        <p:spPr>
          <a:xfrm>
            <a:off x="6164932" y="7519771"/>
            <a:ext cx="4484936"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000" b="0">
                <a:solidFill>
                  <a:srgbClr val="D2DBE4"/>
                </a:solidFill>
                <a:latin typeface="OpenSans-Regular"/>
                <a:ea typeface="OpenSans-Regular"/>
                <a:cs typeface="OpenSans-Regular"/>
                <a:sym typeface="OpenSans-Regular"/>
              </a:defRPr>
            </a:lvl1pPr>
          </a:lstStyle>
          <a:p>
            <a:r>
              <a:rPr lang="uk-UA" dirty="0" smtClean="0">
                <a:latin typeface="Montserrat" pitchFamily="2" charset="-52"/>
              </a:rPr>
              <a:t>Курсова </a:t>
            </a:r>
            <a:r>
              <a:rPr lang="uk-UA" dirty="0" smtClean="0">
                <a:latin typeface="Montserrat" pitchFamily="2" charset="-52"/>
              </a:rPr>
              <a:t>робота</a:t>
            </a:r>
            <a:r>
              <a:rPr lang="uk-UA" dirty="0" smtClean="0">
                <a:latin typeface="Montserrat" pitchFamily="2" charset="-52"/>
              </a:rPr>
              <a:t> </a:t>
            </a:r>
            <a:r>
              <a:rPr lang="uk-UA" dirty="0" smtClean="0">
                <a:latin typeface="Montserrat" pitchFamily="2" charset="-52"/>
              </a:rPr>
              <a:t>з Теорії Алгоритмів</a:t>
            </a:r>
            <a:endParaRPr dirty="0">
              <a:latin typeface="Montserrat" pitchFamily="2" charset="-5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500" fill="hold"/>
                                        <p:tgtEl>
                                          <p:spTgt spid="39"/>
                                        </p:tgtEl>
                                        <p:attrNameLst>
                                          <p:attrName>ppt_w</p:attrName>
                                        </p:attrNameLst>
                                      </p:cBhvr>
                                      <p:tavLst>
                                        <p:tav tm="0">
                                          <p:val>
                                            <p:fltVal val="0"/>
                                          </p:val>
                                        </p:tav>
                                        <p:tav tm="100000">
                                          <p:val>
                                            <p:strVal val="#ppt_w"/>
                                          </p:val>
                                        </p:tav>
                                      </p:tavLst>
                                    </p:anim>
                                    <p:anim calcmode="lin" valueType="num">
                                      <p:cBhvr>
                                        <p:cTn id="19" dur="500" fill="hold"/>
                                        <p:tgtEl>
                                          <p:spTgt spid="39"/>
                                        </p:tgtEl>
                                        <p:attrNameLst>
                                          <p:attrName>ppt_h</p:attrName>
                                        </p:attrNameLst>
                                      </p:cBhvr>
                                      <p:tavLst>
                                        <p:tav tm="0">
                                          <p:val>
                                            <p:fltVal val="0"/>
                                          </p:val>
                                        </p:tav>
                                        <p:tav tm="100000">
                                          <p:val>
                                            <p:strVal val="#ppt_h"/>
                                          </p:val>
                                        </p:tav>
                                      </p:tavLst>
                                    </p:anim>
                                    <p:animEffect transition="in" filter="fade">
                                      <p:cBhvr>
                                        <p:cTn id="20" dur="500"/>
                                        <p:tgtEl>
                                          <p:spTgt spid="3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Фигура"/>
          <p:cNvSpPr/>
          <p:nvPr/>
        </p:nvSpPr>
        <p:spPr>
          <a:xfrm rot="5812163">
            <a:off x="14077126" y="4991073"/>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 name="Фигура"/>
          <p:cNvSpPr/>
          <p:nvPr/>
        </p:nvSpPr>
        <p:spPr>
          <a:xfrm rot="5812163">
            <a:off x="6818366" y="6245659"/>
            <a:ext cx="1581281" cy="58389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6550698" y="5154390"/>
            <a:ext cx="1122645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dirty="0" smtClean="0">
                <a:latin typeface="Montserrat ExtraBold" pitchFamily="2" charset="-52"/>
              </a:rPr>
              <a:t>Солотопов </a:t>
            </a:r>
            <a:r>
              <a:rPr lang="ru-RU" dirty="0" err="1" smtClean="0">
                <a:latin typeface="Montserrat ExtraBold" pitchFamily="2" charset="-52"/>
              </a:rPr>
              <a:t>Кирило</a:t>
            </a:r>
            <a:endParaRPr dirty="0">
              <a:latin typeface="Montserrat ExtraBold" pitchFamily="2" charset="-52"/>
            </a:endParaRPr>
          </a:p>
        </p:txBody>
      </p:sp>
      <p:sp>
        <p:nvSpPr>
          <p:cNvPr id="1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9910441" y="4991658"/>
            <a:ext cx="4506970" cy="545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rPr lang="ru-RU" dirty="0" err="1" smtClean="0">
                <a:latin typeface="Montserrat" pitchFamily="2" charset="-52"/>
              </a:rPr>
              <a:t>Підготував</a:t>
            </a:r>
            <a:r>
              <a:rPr lang="ru-RU" dirty="0" smtClean="0">
                <a:latin typeface="Montserrat" pitchFamily="2" charset="-52"/>
              </a:rPr>
              <a:t> студент КС-21</a:t>
            </a:r>
            <a:endParaRPr dirty="0">
              <a:latin typeface="Montserrat" pitchFamily="2" charset="-52"/>
            </a:endParaRPr>
          </a:p>
        </p:txBody>
      </p:sp>
    </p:spTree>
    <p:extLst>
      <p:ext uri="{BB962C8B-B14F-4D97-AF65-F5344CB8AC3E}">
        <p14:creationId xmlns:p14="http://schemas.microsoft.com/office/powerpoint/2010/main" val="4300612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69"/>
                                        </p:tgtEl>
                                        <p:attrNameLst>
                                          <p:attrName>style.visibility</p:attrName>
                                        </p:attrNameLst>
                                      </p:cBhvr>
                                      <p:to>
                                        <p:strVal val="visible"/>
                                      </p:to>
                                    </p:set>
                                    <p:animEffect transition="in" filter="fade">
                                      <p:cBhvr>
                                        <p:cTn id="11" dur="1000"/>
                                        <p:tgtEl>
                                          <p:spTgt spid="169"/>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0"/>
                                        </p:tgtEl>
                                        <p:attrNameLst>
                                          <p:attrName>style.visibility</p:attrName>
                                        </p:attrNameLst>
                                      </p:cBhvr>
                                      <p:to>
                                        <p:strVal val="visible"/>
                                      </p:to>
                                    </p:set>
                                    <p:animEffect transition="in" filter="fade">
                                      <p:cBhvr>
                                        <p:cTn id="17"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0" grpId="0" animBg="1"/>
      <p:bldP spid="169"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Кружок"/>
          <p:cNvSpPr/>
          <p:nvPr/>
        </p:nvSpPr>
        <p:spPr>
          <a:xfrm>
            <a:off x="-8164807" y="-1590857"/>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4" name="Кружок"/>
          <p:cNvSpPr/>
          <p:nvPr/>
        </p:nvSpPr>
        <p:spPr>
          <a:xfrm>
            <a:off x="376661" y="4042909"/>
            <a:ext cx="2906180" cy="3055606"/>
          </a:xfrm>
          <a:prstGeom prst="ellipse">
            <a:avLst/>
          </a:prstGeom>
          <a:solidFill>
            <a:schemeClr val="bg2">
              <a:lumMod val="5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5" name="Freeform 7"/>
          <p:cNvSpPr/>
          <p:nvPr/>
        </p:nvSpPr>
        <p:spPr>
          <a:xfrm>
            <a:off x="1341036" y="4881499"/>
            <a:ext cx="977430" cy="1211740"/>
          </a:xfrm>
          <a:custGeom>
            <a:avLst/>
            <a:gdLst/>
            <a:ahLst/>
            <a:cxnLst>
              <a:cxn ang="0">
                <a:pos x="wd2" y="hd2"/>
              </a:cxn>
              <a:cxn ang="5400000">
                <a:pos x="wd2" y="hd2"/>
              </a:cxn>
              <a:cxn ang="10800000">
                <a:pos x="wd2" y="hd2"/>
              </a:cxn>
              <a:cxn ang="16200000">
                <a:pos x="wd2" y="hd2"/>
              </a:cxn>
            </a:cxnLst>
            <a:rect l="0" t="0" r="r" b="b"/>
            <a:pathLst>
              <a:path w="21600" h="21600" extrusionOk="0">
                <a:moveTo>
                  <a:pt x="2607" y="0"/>
                </a:moveTo>
                <a:cubicBezTo>
                  <a:pt x="1330" y="0"/>
                  <a:pt x="0" y="859"/>
                  <a:pt x="0" y="2104"/>
                </a:cubicBezTo>
                <a:lnTo>
                  <a:pt x="0" y="19539"/>
                </a:lnTo>
                <a:cubicBezTo>
                  <a:pt x="0" y="20784"/>
                  <a:pt x="1330" y="21600"/>
                  <a:pt x="2607" y="21600"/>
                </a:cubicBezTo>
                <a:lnTo>
                  <a:pt x="18780" y="21600"/>
                </a:lnTo>
                <a:cubicBezTo>
                  <a:pt x="20323" y="21600"/>
                  <a:pt x="21600" y="20784"/>
                  <a:pt x="21600" y="19539"/>
                </a:cubicBezTo>
                <a:lnTo>
                  <a:pt x="21600" y="6441"/>
                </a:lnTo>
                <a:lnTo>
                  <a:pt x="13407" y="0"/>
                </a:lnTo>
                <a:lnTo>
                  <a:pt x="2607" y="0"/>
                </a:lnTo>
                <a:close/>
                <a:moveTo>
                  <a:pt x="12130" y="7472"/>
                </a:moveTo>
                <a:lnTo>
                  <a:pt x="12130" y="1675"/>
                </a:lnTo>
                <a:lnTo>
                  <a:pt x="19578" y="7472"/>
                </a:lnTo>
                <a:lnTo>
                  <a:pt x="12130" y="7472"/>
                </a:lnTo>
                <a:close/>
              </a:path>
            </a:pathLst>
          </a:custGeom>
          <a:gradFill>
            <a:gsLst>
              <a:gs pos="0">
                <a:schemeClr val="accent2"/>
              </a:gs>
              <a:gs pos="100000">
                <a:schemeClr val="accent1"/>
              </a:gs>
            </a:gsLst>
            <a:lin ang="3403977"/>
          </a:gradFill>
          <a:ln w="12700">
            <a:miter lim="400000"/>
          </a:ln>
        </p:spPr>
        <p:txBody>
          <a:bodyPr lIns="45719" rIns="45719" anchor="ctr"/>
          <a:lstStyle/>
          <a:p>
            <a:pPr algn="l" defTabSz="914400">
              <a:defRPr sz="1800" b="0">
                <a:latin typeface="Roboto"/>
                <a:ea typeface="Roboto"/>
                <a:cs typeface="Roboto"/>
                <a:sym typeface="Roboto"/>
              </a:defRPr>
            </a:pPr>
            <a:endParaRPr/>
          </a:p>
        </p:txBody>
      </p:sp>
      <p:sp>
        <p:nvSpPr>
          <p:cNvPr id="45" name="Title text slide"/>
          <p:cNvSpPr txBox="1"/>
          <p:nvPr/>
        </p:nvSpPr>
        <p:spPr>
          <a:xfrm>
            <a:off x="3904459" y="1663409"/>
            <a:ext cx="18748507"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r>
              <a:rPr lang="ru-RU" b="1" dirty="0" err="1">
                <a:latin typeface="Montserrat ExtraBold" pitchFamily="2" charset="-52"/>
              </a:rPr>
              <a:t>Загальне</a:t>
            </a:r>
            <a:r>
              <a:rPr lang="ru-RU" b="1" dirty="0">
                <a:latin typeface="Montserrat ExtraBold" pitchFamily="2" charset="-52"/>
              </a:rPr>
              <a:t> </a:t>
            </a:r>
            <a:r>
              <a:rPr lang="ru-RU" b="1" dirty="0" err="1">
                <a:latin typeface="Montserrat ExtraBold" pitchFamily="2" charset="-52"/>
              </a:rPr>
              <a:t>визначення</a:t>
            </a:r>
            <a:r>
              <a:rPr lang="ru-RU" b="1" dirty="0">
                <a:latin typeface="Montserrat ExtraBold" pitchFamily="2" charset="-52"/>
              </a:rPr>
              <a:t> АА-дерева</a:t>
            </a:r>
            <a:endParaRPr dirty="0">
              <a:latin typeface="Montserrat ExtraBold" pitchFamily="2" charset="-52"/>
            </a:endParaRPr>
          </a:p>
        </p:txBody>
      </p:sp>
      <p:sp>
        <p:nvSpPr>
          <p:cNvPr id="46"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3904459" y="5030384"/>
            <a:ext cx="19227669" cy="1062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lnSpc>
                <a:spcPct val="120000"/>
              </a:lnSpc>
              <a:spcBef>
                <a:spcPts val="2000"/>
              </a:spcBef>
              <a:defRPr sz="2600" b="0">
                <a:solidFill>
                  <a:srgbClr val="D2DBE4"/>
                </a:solidFill>
                <a:latin typeface="Open Sans"/>
                <a:ea typeface="Open Sans"/>
                <a:cs typeface="Open Sans"/>
                <a:sym typeface="Open Sans"/>
              </a:defRPr>
            </a:pPr>
            <a:r>
              <a:rPr lang="ru-RU" sz="2600" b="0" dirty="0" smtClean="0">
                <a:solidFill>
                  <a:schemeClr val="bg1"/>
                </a:solidFill>
                <a:latin typeface="Montserrat" pitchFamily="2" charset="-52"/>
                <a:sym typeface="Open Sans"/>
              </a:rPr>
              <a:t>АA-дерево </a:t>
            </a:r>
            <a:r>
              <a:rPr lang="ru-RU" sz="2600" b="0" dirty="0">
                <a:solidFill>
                  <a:schemeClr val="bg1"/>
                </a:solidFill>
                <a:latin typeface="Montserrat" pitchFamily="2" charset="-52"/>
                <a:sym typeface="Open Sans"/>
              </a:rPr>
              <a:t>названо на честь </a:t>
            </a:r>
            <a:r>
              <a:rPr lang="ru-RU" sz="2600" u="sng" dirty="0" err="1" smtClean="0">
                <a:solidFill>
                  <a:schemeClr val="bg1"/>
                </a:solidFill>
                <a:latin typeface="Montserrat ExtraBold" pitchFamily="2" charset="-52"/>
                <a:sym typeface="Open Sans"/>
              </a:rPr>
              <a:t>А</a:t>
            </a:r>
            <a:r>
              <a:rPr lang="ru-RU" sz="2600" b="0" dirty="0" err="1" smtClean="0">
                <a:solidFill>
                  <a:schemeClr val="bg1"/>
                </a:solidFill>
                <a:latin typeface="Montserrat ExtraBold" pitchFamily="2" charset="-52"/>
                <a:sym typeface="Open Sans"/>
              </a:rPr>
              <a:t>рне</a:t>
            </a:r>
            <a:r>
              <a:rPr lang="ru-RU" sz="2600" b="0" dirty="0" smtClean="0">
                <a:solidFill>
                  <a:schemeClr val="bg1"/>
                </a:solidFill>
                <a:latin typeface="Montserrat" pitchFamily="2" charset="-52"/>
                <a:sym typeface="Open Sans"/>
              </a:rPr>
              <a:t> </a:t>
            </a:r>
            <a:r>
              <a:rPr lang="ru-RU" sz="2600" u="sng" dirty="0" err="1">
                <a:solidFill>
                  <a:schemeClr val="bg1"/>
                </a:solidFill>
                <a:latin typeface="Montserrat ExtraBold" pitchFamily="2" charset="-52"/>
                <a:sym typeface="Open Sans"/>
              </a:rPr>
              <a:t>А</a:t>
            </a:r>
            <a:r>
              <a:rPr lang="ru-RU" sz="2600" b="0" dirty="0" err="1" smtClean="0">
                <a:solidFill>
                  <a:schemeClr val="bg1"/>
                </a:solidFill>
                <a:latin typeface="Montserrat ExtraBold" pitchFamily="2" charset="-52"/>
                <a:sym typeface="Open Sans"/>
              </a:rPr>
              <a:t>ндерссона</a:t>
            </a:r>
            <a:r>
              <a:rPr lang="ru-RU" sz="2600" b="0" dirty="0">
                <a:solidFill>
                  <a:schemeClr val="bg1"/>
                </a:solidFill>
                <a:latin typeface="Montserrat" pitchFamily="2" charset="-52"/>
                <a:sym typeface="Open Sans"/>
              </a:rPr>
              <a:t>, </a:t>
            </a:r>
            <a:r>
              <a:rPr lang="ru-RU" sz="2600" b="0" dirty="0" err="1">
                <a:solidFill>
                  <a:schemeClr val="bg1"/>
                </a:solidFill>
                <a:latin typeface="Montserrat" pitchFamily="2" charset="-52"/>
                <a:sym typeface="Open Sans"/>
              </a:rPr>
              <a:t>який</a:t>
            </a:r>
            <a:r>
              <a:rPr lang="ru-RU" sz="2600" b="0" dirty="0">
                <a:solidFill>
                  <a:schemeClr val="bg1"/>
                </a:solidFill>
                <a:latin typeface="Montserrat" pitchFamily="2" charset="-52"/>
                <a:sym typeface="Open Sans"/>
              </a:rPr>
              <a:t> і </a:t>
            </a:r>
            <a:r>
              <a:rPr lang="ru-RU" sz="2600" b="0" dirty="0" err="1">
                <a:solidFill>
                  <a:schemeClr val="bg1"/>
                </a:solidFill>
                <a:latin typeface="Montserrat" pitchFamily="2" charset="-52"/>
                <a:sym typeface="Open Sans"/>
              </a:rPr>
              <a:t>запропонував</a:t>
            </a:r>
            <a:r>
              <a:rPr lang="ru-RU" sz="2600" b="0" dirty="0">
                <a:solidFill>
                  <a:schemeClr val="bg1"/>
                </a:solidFill>
                <a:latin typeface="Montserrat" pitchFamily="2" charset="-52"/>
                <a:sym typeface="Open Sans"/>
              </a:rPr>
              <a:t> у 1993 </a:t>
            </a:r>
            <a:r>
              <a:rPr lang="ru-RU" sz="2600" b="0" dirty="0" err="1">
                <a:solidFill>
                  <a:schemeClr val="bg1"/>
                </a:solidFill>
                <a:latin typeface="Montserrat" pitchFamily="2" charset="-52"/>
                <a:sym typeface="Open Sans"/>
              </a:rPr>
              <a:t>році</a:t>
            </a:r>
            <a:r>
              <a:rPr lang="ru-RU" sz="2600" b="0" dirty="0">
                <a:solidFill>
                  <a:schemeClr val="bg1"/>
                </a:solidFill>
                <a:latin typeface="Montserrat" pitchFamily="2" charset="-52"/>
                <a:sym typeface="Open Sans"/>
              </a:rPr>
              <a:t> </a:t>
            </a:r>
            <a:r>
              <a:rPr lang="ru-RU" sz="2600" b="0" dirty="0" err="1">
                <a:solidFill>
                  <a:schemeClr val="bg1"/>
                </a:solidFill>
                <a:latin typeface="Montserrat" pitchFamily="2" charset="-52"/>
                <a:sym typeface="Open Sans"/>
              </a:rPr>
              <a:t>цю</a:t>
            </a:r>
            <a:r>
              <a:rPr lang="ru-RU" sz="2600" b="0" dirty="0">
                <a:solidFill>
                  <a:schemeClr val="bg1"/>
                </a:solidFill>
                <a:latin typeface="Montserrat" pitchFamily="2" charset="-52"/>
                <a:sym typeface="Open Sans"/>
              </a:rPr>
              <a:t> </a:t>
            </a:r>
            <a:r>
              <a:rPr lang="ru-RU" sz="2600" b="0" dirty="0" err="1">
                <a:solidFill>
                  <a:schemeClr val="bg1"/>
                </a:solidFill>
                <a:latin typeface="Montserrat" pitchFamily="2" charset="-52"/>
                <a:sym typeface="Open Sans"/>
              </a:rPr>
              <a:t>модифікацію</a:t>
            </a:r>
            <a:r>
              <a:rPr lang="ru-RU" sz="2600" b="0" dirty="0">
                <a:solidFill>
                  <a:schemeClr val="bg1"/>
                </a:solidFill>
                <a:latin typeface="Montserrat" pitchFamily="2" charset="-52"/>
                <a:sym typeface="Open Sans"/>
              </a:rPr>
              <a:t> </a:t>
            </a:r>
            <a:r>
              <a:rPr lang="ru-RU" sz="2600" b="0" dirty="0" err="1">
                <a:solidFill>
                  <a:schemeClr val="bg1"/>
                </a:solidFill>
                <a:latin typeface="Montserrat" pitchFamily="2" charset="-52"/>
                <a:sym typeface="Open Sans"/>
              </a:rPr>
              <a:t>Червоно-Чорного</a:t>
            </a:r>
            <a:r>
              <a:rPr lang="ru-RU" sz="2600" b="0" dirty="0">
                <a:solidFill>
                  <a:schemeClr val="bg1"/>
                </a:solidFill>
                <a:latin typeface="Montserrat" pitchFamily="2" charset="-52"/>
                <a:sym typeface="Open Sans"/>
              </a:rPr>
              <a:t> Дерева, в основу </a:t>
            </a:r>
            <a:r>
              <a:rPr lang="ru-RU" sz="2600" b="0" dirty="0" err="1">
                <a:solidFill>
                  <a:schemeClr val="bg1"/>
                </a:solidFill>
                <a:latin typeface="Montserrat" pitchFamily="2" charset="-52"/>
                <a:sym typeface="Open Sans"/>
              </a:rPr>
              <a:t>якої</a:t>
            </a:r>
            <a:r>
              <a:rPr lang="ru-RU" sz="2600" b="0" dirty="0">
                <a:solidFill>
                  <a:schemeClr val="bg1"/>
                </a:solidFill>
                <a:latin typeface="Montserrat" pitchFamily="2" charset="-52"/>
                <a:sym typeface="Open Sans"/>
              </a:rPr>
              <a:t> </a:t>
            </a:r>
            <a:r>
              <a:rPr lang="ru-RU" sz="2600" b="0" dirty="0" err="1">
                <a:solidFill>
                  <a:schemeClr val="bg1"/>
                </a:solidFill>
                <a:latin typeface="Montserrat" pitchFamily="2" charset="-52"/>
                <a:sym typeface="Open Sans"/>
              </a:rPr>
              <a:t>поклав</a:t>
            </a:r>
            <a:r>
              <a:rPr lang="ru-RU" sz="2600" b="0" dirty="0">
                <a:solidFill>
                  <a:schemeClr val="bg1"/>
                </a:solidFill>
                <a:latin typeface="Montserrat" pitchFamily="2" charset="-52"/>
                <a:sym typeface="Open Sans"/>
              </a:rPr>
              <a:t> </a:t>
            </a:r>
            <a:r>
              <a:rPr lang="ru-RU" sz="2600" b="0" dirty="0" err="1" smtClean="0">
                <a:solidFill>
                  <a:schemeClr val="bg1"/>
                </a:solidFill>
                <a:latin typeface="Montserrat" pitchFamily="2" charset="-52"/>
                <a:sym typeface="Open Sans"/>
              </a:rPr>
              <a:t>поняття</a:t>
            </a:r>
            <a:r>
              <a:rPr lang="ru-RU" sz="2600" b="0" dirty="0" smtClean="0">
                <a:solidFill>
                  <a:schemeClr val="bg1"/>
                </a:solidFill>
                <a:latin typeface="Montserrat" pitchFamily="2" charset="-52"/>
                <a:sym typeface="Open Sans"/>
              </a:rPr>
              <a:t> </a:t>
            </a:r>
            <a:r>
              <a:rPr lang="uk-UA" sz="2600" b="0" dirty="0" smtClean="0">
                <a:solidFill>
                  <a:schemeClr val="bg1"/>
                </a:solidFill>
                <a:latin typeface="Montserrat" pitchFamily="2" charset="-52"/>
                <a:sym typeface="Open Sans"/>
              </a:rPr>
              <a:t>рівня вершини</a:t>
            </a:r>
            <a:r>
              <a:rPr lang="ru-RU" sz="2600" b="0" dirty="0" smtClean="0">
                <a:solidFill>
                  <a:schemeClr val="bg1"/>
                </a:solidFill>
                <a:latin typeface="Montserrat" pitchFamily="2" charset="-52"/>
                <a:sym typeface="Open Sans"/>
              </a:rPr>
              <a:t>.</a:t>
            </a:r>
            <a:endParaRPr dirty="0">
              <a:solidFill>
                <a:schemeClr val="bg1"/>
              </a:solidFill>
              <a:latin typeface="Montserrat" pitchFamily="2" charset="-52"/>
            </a:endParaRPr>
          </a:p>
        </p:txBody>
      </p:sp>
      <p:sp>
        <p:nvSpPr>
          <p:cNvPr id="4" name="Блок-схема: узел 3"/>
          <p:cNvSpPr>
            <a:spLocks/>
          </p:cNvSpPr>
          <p:nvPr/>
        </p:nvSpPr>
        <p:spPr>
          <a:xfrm>
            <a:off x="11630499" y="7024438"/>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30</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 name="Блок-схема: узел 8"/>
          <p:cNvSpPr>
            <a:spLocks/>
          </p:cNvSpPr>
          <p:nvPr/>
        </p:nvSpPr>
        <p:spPr>
          <a:xfrm>
            <a:off x="8588849" y="872173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12</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1" name="Блок-схема: узел 10"/>
          <p:cNvSpPr>
            <a:spLocks/>
          </p:cNvSpPr>
          <p:nvPr/>
        </p:nvSpPr>
        <p:spPr>
          <a:xfrm>
            <a:off x="6692901"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9</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 name="Блок-схема: узел 11"/>
          <p:cNvSpPr>
            <a:spLocks/>
          </p:cNvSpPr>
          <p:nvPr/>
        </p:nvSpPr>
        <p:spPr>
          <a:xfrm>
            <a:off x="10513071" y="10293359"/>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13" name="Скругленная соединительная линия 12"/>
          <p:cNvCxnSpPr>
            <a:stCxn id="12" idx="3"/>
            <a:endCxn id="23" idx="0"/>
          </p:cNvCxnSpPr>
          <p:nvPr/>
        </p:nvCxnSpPr>
        <p:spPr>
          <a:xfrm rot="5400000">
            <a:off x="10037944" y="11131377"/>
            <a:ext cx="467461" cy="851049"/>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Скругленная соединительная линия 15"/>
          <p:cNvCxnSpPr>
            <a:stCxn id="9" idx="3"/>
            <a:endCxn id="11" idx="0"/>
          </p:cNvCxnSpPr>
          <p:nvPr/>
        </p:nvCxnSpPr>
        <p:spPr>
          <a:xfrm rot="5400000">
            <a:off x="7713522" y="9359577"/>
            <a:ext cx="667485" cy="145142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Скругленная соединительная линия 18"/>
          <p:cNvCxnSpPr>
            <a:stCxn id="9" idx="5"/>
            <a:endCxn id="12" idx="0"/>
          </p:cNvCxnSpPr>
          <p:nvPr/>
        </p:nvCxnSpPr>
        <p:spPr>
          <a:xfrm rot="16200000" flipH="1">
            <a:off x="10130965" y="9282603"/>
            <a:ext cx="541812" cy="1479699"/>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Блок-схема: узел 22"/>
          <p:cNvSpPr>
            <a:spLocks/>
          </p:cNvSpPr>
          <p:nvPr/>
        </p:nvSpPr>
        <p:spPr>
          <a:xfrm>
            <a:off x="9217499" y="1179063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14</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24" name="Скругленная соединительная линия 23"/>
          <p:cNvCxnSpPr>
            <a:stCxn id="4" idx="3"/>
            <a:endCxn id="9" idx="0"/>
          </p:cNvCxnSpPr>
          <p:nvPr/>
        </p:nvCxnSpPr>
        <p:spPr>
          <a:xfrm rot="5400000">
            <a:off x="10182321" y="7089429"/>
            <a:ext cx="667485" cy="259712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27" name="Блок-схема: узел 26"/>
          <p:cNvSpPr>
            <a:spLocks/>
          </p:cNvSpPr>
          <p:nvPr/>
        </p:nvSpPr>
        <p:spPr>
          <a:xfrm>
            <a:off x="11742098" y="1179063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23</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0" name="Скругленная соединительная линия 29"/>
          <p:cNvCxnSpPr>
            <a:stCxn id="12" idx="5"/>
            <a:endCxn id="27" idx="0"/>
          </p:cNvCxnSpPr>
          <p:nvPr/>
        </p:nvCxnSpPr>
        <p:spPr>
          <a:xfrm rot="16200000" flipH="1">
            <a:off x="11744766" y="11164649"/>
            <a:ext cx="467461" cy="784504"/>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3" name="Блок-схема: узел 32"/>
          <p:cNvSpPr>
            <a:spLocks/>
          </p:cNvSpPr>
          <p:nvPr/>
        </p:nvSpPr>
        <p:spPr>
          <a:xfrm>
            <a:off x="15417821" y="872808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72</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4" name="Скругленная соединительная линия 33"/>
          <p:cNvCxnSpPr>
            <a:stCxn id="4" idx="5"/>
            <a:endCxn id="33" idx="0"/>
          </p:cNvCxnSpPr>
          <p:nvPr/>
        </p:nvCxnSpPr>
        <p:spPr>
          <a:xfrm rot="16200000" flipH="1">
            <a:off x="14038154" y="6719767"/>
            <a:ext cx="673835" cy="3342799"/>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8" name="Блок-схема: узел 37"/>
          <p:cNvSpPr>
            <a:spLocks/>
          </p:cNvSpPr>
          <p:nvPr/>
        </p:nvSpPr>
        <p:spPr>
          <a:xfrm>
            <a:off x="13838485"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57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9" name="Скругленная соединительная линия 38"/>
          <p:cNvCxnSpPr>
            <a:stCxn id="33" idx="3"/>
            <a:endCxn id="38" idx="0"/>
          </p:cNvCxnSpPr>
          <p:nvPr/>
        </p:nvCxnSpPr>
        <p:spPr>
          <a:xfrm rot="5400000">
            <a:off x="14703975" y="9521058"/>
            <a:ext cx="661135" cy="1134813"/>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8" name="Блок-схема: узел 47"/>
          <p:cNvSpPr>
            <a:spLocks/>
          </p:cNvSpPr>
          <p:nvPr/>
        </p:nvSpPr>
        <p:spPr>
          <a:xfrm>
            <a:off x="15417821" y="1179063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67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49" name="Скругленная соединительная линия 48"/>
          <p:cNvCxnSpPr>
            <a:stCxn id="38" idx="5"/>
            <a:endCxn id="48" idx="0"/>
          </p:cNvCxnSpPr>
          <p:nvPr/>
        </p:nvCxnSpPr>
        <p:spPr>
          <a:xfrm rot="16200000" flipH="1">
            <a:off x="15308170" y="11052331"/>
            <a:ext cx="341788" cy="1134813"/>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57" name="Блок-схема: узел 56"/>
          <p:cNvSpPr>
            <a:spLocks/>
          </p:cNvSpPr>
          <p:nvPr/>
        </p:nvSpPr>
        <p:spPr>
          <a:xfrm>
            <a:off x="17514208"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76</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58" name="Скругленная соединительная линия 57"/>
          <p:cNvCxnSpPr>
            <a:stCxn id="33" idx="5"/>
            <a:endCxn id="57" idx="0"/>
          </p:cNvCxnSpPr>
          <p:nvPr/>
        </p:nvCxnSpPr>
        <p:spPr>
          <a:xfrm rot="16200000" flipH="1">
            <a:off x="16986359" y="9262532"/>
            <a:ext cx="661135" cy="1651864"/>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1000" fill="hold"/>
                                        <p:tgtEl>
                                          <p:spTgt spid="84"/>
                                        </p:tgtEl>
                                        <p:attrNameLst>
                                          <p:attrName>ppt_w</p:attrName>
                                        </p:attrNameLst>
                                      </p:cBhvr>
                                      <p:tavLst>
                                        <p:tav tm="0">
                                          <p:val>
                                            <p:fltVal val="0"/>
                                          </p:val>
                                        </p:tav>
                                        <p:tav tm="100000">
                                          <p:val>
                                            <p:strVal val="#ppt_w"/>
                                          </p:val>
                                        </p:tav>
                                      </p:tavLst>
                                    </p:anim>
                                    <p:anim calcmode="lin" valueType="num">
                                      <p:cBhvr>
                                        <p:cTn id="14" dur="1000" fill="hold"/>
                                        <p:tgtEl>
                                          <p:spTgt spid="84"/>
                                        </p:tgtEl>
                                        <p:attrNameLst>
                                          <p:attrName>ppt_h</p:attrName>
                                        </p:attrNameLst>
                                      </p:cBhvr>
                                      <p:tavLst>
                                        <p:tav tm="0">
                                          <p:val>
                                            <p:fltVal val="0"/>
                                          </p:val>
                                        </p:tav>
                                        <p:tav tm="100000">
                                          <p:val>
                                            <p:strVal val="#ppt_h"/>
                                          </p:val>
                                        </p:tav>
                                      </p:tavLst>
                                    </p:anim>
                                    <p:anim calcmode="lin" valueType="num">
                                      <p:cBhvr>
                                        <p:cTn id="15" dur="1000" fill="hold"/>
                                        <p:tgtEl>
                                          <p:spTgt spid="84"/>
                                        </p:tgtEl>
                                        <p:attrNameLst>
                                          <p:attrName>style.rotation</p:attrName>
                                        </p:attrNameLst>
                                      </p:cBhvr>
                                      <p:tavLst>
                                        <p:tav tm="0">
                                          <p:val>
                                            <p:fltVal val="90"/>
                                          </p:val>
                                        </p:tav>
                                        <p:tav tm="100000">
                                          <p:val>
                                            <p:fltVal val="0"/>
                                          </p:val>
                                        </p:tav>
                                      </p:tavLst>
                                    </p:anim>
                                    <p:animEffect transition="in" filter="fade">
                                      <p:cBhvr>
                                        <p:cTn id="16" dur="1000"/>
                                        <p:tgtEl>
                                          <p:spTgt spid="8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1000" fill="hold"/>
                                        <p:tgtEl>
                                          <p:spTgt spid="85"/>
                                        </p:tgtEl>
                                        <p:attrNameLst>
                                          <p:attrName>ppt_w</p:attrName>
                                        </p:attrNameLst>
                                      </p:cBhvr>
                                      <p:tavLst>
                                        <p:tav tm="0">
                                          <p:val>
                                            <p:fltVal val="0"/>
                                          </p:val>
                                        </p:tav>
                                        <p:tav tm="100000">
                                          <p:val>
                                            <p:strVal val="#ppt_w"/>
                                          </p:val>
                                        </p:tav>
                                      </p:tavLst>
                                    </p:anim>
                                    <p:anim calcmode="lin" valueType="num">
                                      <p:cBhvr>
                                        <p:cTn id="20" dur="1000" fill="hold"/>
                                        <p:tgtEl>
                                          <p:spTgt spid="85"/>
                                        </p:tgtEl>
                                        <p:attrNameLst>
                                          <p:attrName>ppt_h</p:attrName>
                                        </p:attrNameLst>
                                      </p:cBhvr>
                                      <p:tavLst>
                                        <p:tav tm="0">
                                          <p:val>
                                            <p:fltVal val="0"/>
                                          </p:val>
                                        </p:tav>
                                        <p:tav tm="100000">
                                          <p:val>
                                            <p:strVal val="#ppt_h"/>
                                          </p:val>
                                        </p:tav>
                                      </p:tavLst>
                                    </p:anim>
                                    <p:anim calcmode="lin" valueType="num">
                                      <p:cBhvr>
                                        <p:cTn id="21" dur="1000" fill="hold"/>
                                        <p:tgtEl>
                                          <p:spTgt spid="85"/>
                                        </p:tgtEl>
                                        <p:attrNameLst>
                                          <p:attrName>style.rotation</p:attrName>
                                        </p:attrNameLst>
                                      </p:cBhvr>
                                      <p:tavLst>
                                        <p:tav tm="0">
                                          <p:val>
                                            <p:fltVal val="90"/>
                                          </p:val>
                                        </p:tav>
                                        <p:tav tm="100000">
                                          <p:val>
                                            <p:fltVal val="0"/>
                                          </p:val>
                                        </p:tav>
                                      </p:tavLst>
                                    </p:anim>
                                    <p:animEffect transition="in" filter="fade">
                                      <p:cBhvr>
                                        <p:cTn id="22" dur="1000"/>
                                        <p:tgtEl>
                                          <p:spTgt spid="8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6" presetClass="entr" presetSubtype="16"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circle(in)">
                                      <p:cBhvr>
                                        <p:cTn id="32" dur="1000"/>
                                        <p:tgtEl>
                                          <p:spTgt spid="24"/>
                                        </p:tgtEl>
                                      </p:cBhvr>
                                    </p:animEffect>
                                  </p:childTnLst>
                                </p:cTn>
                              </p:par>
                              <p:par>
                                <p:cTn id="33" presetID="6" presetClass="entr" presetSubtype="16"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circle(in)">
                                      <p:cBhvr>
                                        <p:cTn id="35" dur="10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2000"/>
                            </p:stCondLst>
                            <p:childTnLst>
                              <p:par>
                                <p:cTn id="40" presetID="6" presetClass="entr" presetSubtype="16"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circle(in)">
                                      <p:cBhvr>
                                        <p:cTn id="42" dur="1000"/>
                                        <p:tgtEl>
                                          <p:spTgt spid="16"/>
                                        </p:tgtEl>
                                      </p:cBhvr>
                                    </p:animEffect>
                                  </p:childTnLst>
                                </p:cTn>
                              </p:par>
                              <p:par>
                                <p:cTn id="43" presetID="6" presetClass="entr" presetSubtype="16"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10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6" presetClass="entr" presetSubtype="16" fill="hold"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circle(in)">
                                      <p:cBhvr>
                                        <p:cTn id="54" dur="1000"/>
                                        <p:tgtEl>
                                          <p:spTgt spid="39"/>
                                        </p:tgtEl>
                                      </p:cBhvr>
                                    </p:animEffect>
                                  </p:childTnLst>
                                </p:cTn>
                              </p:par>
                              <p:par>
                                <p:cTn id="55" presetID="6" presetClass="entr" presetSubtype="16"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circle(in)">
                                      <p:cBhvr>
                                        <p:cTn id="57" dur="1000"/>
                                        <p:tgtEl>
                                          <p:spTgt spid="5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500"/>
                                        <p:tgtEl>
                                          <p:spTgt spid="3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childTnLst>
                          </p:cTn>
                        </p:par>
                        <p:par>
                          <p:cTn id="64" fill="hold">
                            <p:stCondLst>
                              <p:cond delay="3000"/>
                            </p:stCondLst>
                            <p:childTnLst>
                              <p:par>
                                <p:cTn id="65" presetID="6" presetClass="entr" presetSubtype="16"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circle(in)">
                                      <p:cBhvr>
                                        <p:cTn id="67" dur="1000"/>
                                        <p:tgtEl>
                                          <p:spTgt spid="13"/>
                                        </p:tgtEl>
                                      </p:cBhvr>
                                    </p:animEffect>
                                  </p:childTnLst>
                                </p:cTn>
                              </p:par>
                              <p:par>
                                <p:cTn id="68" presetID="6" presetClass="entr" presetSubtype="16"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circle(in)">
                                      <p:cBhvr>
                                        <p:cTn id="70" dur="1000"/>
                                        <p:tgtEl>
                                          <p:spTgt spid="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6" presetClass="entr" presetSubtype="16"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circle(in)">
                                      <p:cBhvr>
                                        <p:cTn id="79" dur="1000"/>
                                        <p:tgtEl>
                                          <p:spTgt spid="4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45" grpId="0" animBg="1"/>
      <p:bldP spid="46" grpId="0" animBg="1"/>
      <p:bldP spid="4" grpId="0" animBg="1"/>
      <p:bldP spid="9" grpId="0" animBg="1"/>
      <p:bldP spid="11" grpId="0" animBg="1"/>
      <p:bldP spid="12" grpId="0" animBg="1"/>
      <p:bldP spid="23" grpId="0" animBg="1"/>
      <p:bldP spid="27" grpId="0" animBg="1"/>
      <p:bldP spid="33" grpId="0" animBg="1"/>
      <p:bldP spid="38" grpId="0" animBg="1"/>
      <p:bldP spid="48"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Кружок"/>
          <p:cNvSpPr/>
          <p:nvPr/>
        </p:nvSpPr>
        <p:spPr>
          <a:xfrm>
            <a:off x="11830595" y="-2114005"/>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1963284" y="726519"/>
            <a:ext cx="20093022"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b="1" dirty="0" err="1" smtClean="0"/>
              <a:t>Властивості</a:t>
            </a:r>
            <a:r>
              <a:rPr lang="ru-RU" b="1" dirty="0" smtClean="0"/>
              <a:t> </a:t>
            </a:r>
            <a:r>
              <a:rPr lang="ru-RU" b="1" dirty="0"/>
              <a:t>АА-Дерева</a:t>
            </a:r>
          </a:p>
        </p:txBody>
      </p:sp>
      <p:sp>
        <p:nvSpPr>
          <p:cNvPr id="172" name="Subtitle text about project"/>
          <p:cNvSpPr txBox="1"/>
          <p:nvPr/>
        </p:nvSpPr>
        <p:spPr>
          <a:xfrm>
            <a:off x="2135784" y="2701550"/>
            <a:ext cx="19920522" cy="3426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pPr lvl="0"/>
            <a:r>
              <a:rPr lang="uk-UA" sz="2400" dirty="0" smtClean="0">
                <a:latin typeface="Montserrat" pitchFamily="2" charset="-52"/>
              </a:rPr>
              <a:t>	Рівень </a:t>
            </a:r>
            <a:r>
              <a:rPr lang="uk-UA" sz="2400" dirty="0">
                <a:latin typeface="Montserrat" pitchFamily="2" charset="-52"/>
              </a:rPr>
              <a:t>кожного листа дорівнює </a:t>
            </a:r>
            <a:r>
              <a:rPr lang="uk-UA" sz="2400" dirty="0" smtClean="0">
                <a:latin typeface="Montserrat" pitchFamily="2" charset="-52"/>
              </a:rPr>
              <a:t>1</a:t>
            </a:r>
            <a:br>
              <a:rPr lang="uk-UA" sz="2400" dirty="0" smtClean="0">
                <a:latin typeface="Montserrat" pitchFamily="2" charset="-52"/>
              </a:rPr>
            </a:br>
            <a:endParaRPr lang="uk-UA" sz="2400" dirty="0" smtClean="0">
              <a:latin typeface="Montserrat" pitchFamily="2" charset="-52"/>
            </a:endParaRPr>
          </a:p>
          <a:p>
            <a:pPr lvl="0"/>
            <a:r>
              <a:rPr lang="uk-UA" sz="2400" dirty="0" smtClean="0">
                <a:latin typeface="Montserrat" pitchFamily="2" charset="-52"/>
              </a:rPr>
              <a:t>	Рівень </a:t>
            </a:r>
            <a:r>
              <a:rPr lang="uk-UA" sz="2400" dirty="0">
                <a:latin typeface="Montserrat" pitchFamily="2" charset="-52"/>
              </a:rPr>
              <a:t>кожної лівої дитини рівно на один менший, ніж у </a:t>
            </a:r>
            <a:r>
              <a:rPr lang="uk-UA" sz="2400" dirty="0" smtClean="0">
                <a:latin typeface="Montserrat" pitchFamily="2" charset="-52"/>
              </a:rPr>
              <a:t>батька</a:t>
            </a:r>
            <a:br>
              <a:rPr lang="uk-UA" sz="2400" dirty="0" smtClean="0">
                <a:latin typeface="Montserrat" pitchFamily="2" charset="-52"/>
              </a:rPr>
            </a:br>
            <a:endParaRPr lang="uk-UA" sz="2400" dirty="0" smtClean="0">
              <a:latin typeface="Montserrat" pitchFamily="2" charset="-52"/>
            </a:endParaRPr>
          </a:p>
          <a:p>
            <a:pPr lvl="0"/>
            <a:r>
              <a:rPr lang="uk-UA" sz="2400" dirty="0" smtClean="0">
                <a:latin typeface="Montserrat" pitchFamily="2" charset="-52"/>
              </a:rPr>
              <a:t>	Рівень </a:t>
            </a:r>
            <a:r>
              <a:rPr lang="uk-UA" sz="2400" dirty="0">
                <a:latin typeface="Montserrat" pitchFamily="2" charset="-52"/>
              </a:rPr>
              <a:t>кожної правої дитини дорівнює або на одну меншу, ніж у її </a:t>
            </a:r>
            <a:r>
              <a:rPr lang="uk-UA" sz="2400" dirty="0" smtClean="0">
                <a:latin typeface="Montserrat" pitchFamily="2" charset="-52"/>
              </a:rPr>
              <a:t>батька</a:t>
            </a:r>
            <a:br>
              <a:rPr lang="uk-UA" sz="2400" dirty="0" smtClean="0">
                <a:latin typeface="Montserrat" pitchFamily="2" charset="-52"/>
              </a:rPr>
            </a:br>
            <a:endParaRPr lang="uk-UA" sz="2400" dirty="0" smtClean="0">
              <a:latin typeface="Montserrat" pitchFamily="2" charset="-52"/>
            </a:endParaRPr>
          </a:p>
          <a:p>
            <a:pPr lvl="0"/>
            <a:r>
              <a:rPr lang="uk-UA" sz="2400" dirty="0" smtClean="0">
                <a:latin typeface="Montserrat" pitchFamily="2" charset="-52"/>
              </a:rPr>
              <a:t>	Рівень </a:t>
            </a:r>
            <a:r>
              <a:rPr lang="uk-UA" sz="2400" dirty="0">
                <a:latin typeface="Montserrat" pitchFamily="2" charset="-52"/>
              </a:rPr>
              <a:t>кожного правого онука значно менший, ніж у його </a:t>
            </a:r>
            <a:r>
              <a:rPr lang="uk-UA" sz="2400" dirty="0" smtClean="0">
                <a:latin typeface="Montserrat" pitchFamily="2" charset="-52"/>
              </a:rPr>
              <a:t>прабатька</a:t>
            </a:r>
            <a:br>
              <a:rPr lang="uk-UA" sz="2400" dirty="0" smtClean="0">
                <a:latin typeface="Montserrat" pitchFamily="2" charset="-52"/>
              </a:rPr>
            </a:br>
            <a:endParaRPr lang="uk-UA" sz="2400" dirty="0" smtClean="0">
              <a:latin typeface="Montserrat" pitchFamily="2" charset="-52"/>
            </a:endParaRPr>
          </a:p>
          <a:p>
            <a:pPr lvl="0"/>
            <a:r>
              <a:rPr lang="uk-UA" sz="2400" dirty="0" smtClean="0">
                <a:latin typeface="Montserrat" pitchFamily="2" charset="-52"/>
              </a:rPr>
              <a:t>	Кожна вершина з рівнем понад 1 має двох дітей</a:t>
            </a:r>
            <a:endParaRPr lang="ru-RU" sz="2400" dirty="0">
              <a:latin typeface="Montserrat" pitchFamily="2" charset="-52"/>
            </a:endParaRPr>
          </a:p>
        </p:txBody>
      </p:sp>
      <p:sp>
        <p:nvSpPr>
          <p:cNvPr id="16" name="Кружок"/>
          <p:cNvSpPr/>
          <p:nvPr/>
        </p:nvSpPr>
        <p:spPr>
          <a:xfrm>
            <a:off x="2200121" y="2623505"/>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a:t>1</a:t>
            </a:r>
            <a:endParaRPr dirty="0"/>
          </a:p>
        </p:txBody>
      </p:sp>
      <p:sp>
        <p:nvSpPr>
          <p:cNvPr id="19" name="Кружок"/>
          <p:cNvSpPr/>
          <p:nvPr/>
        </p:nvSpPr>
        <p:spPr>
          <a:xfrm>
            <a:off x="2200122" y="336002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22" name="Кружок"/>
          <p:cNvSpPr/>
          <p:nvPr/>
        </p:nvSpPr>
        <p:spPr>
          <a:xfrm>
            <a:off x="2200125" y="4097388"/>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3</a:t>
            </a:r>
            <a:endParaRPr dirty="0"/>
          </a:p>
        </p:txBody>
      </p:sp>
      <p:sp>
        <p:nvSpPr>
          <p:cNvPr id="23" name="Кружок"/>
          <p:cNvSpPr/>
          <p:nvPr/>
        </p:nvSpPr>
        <p:spPr>
          <a:xfrm>
            <a:off x="2200124" y="4862662"/>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4</a:t>
            </a:r>
            <a:endParaRPr dirty="0"/>
          </a:p>
        </p:txBody>
      </p:sp>
      <p:sp>
        <p:nvSpPr>
          <p:cNvPr id="24" name="Кружок"/>
          <p:cNvSpPr/>
          <p:nvPr/>
        </p:nvSpPr>
        <p:spPr>
          <a:xfrm>
            <a:off x="2200123" y="5619045"/>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5</a:t>
            </a:r>
            <a:endParaRPr dirty="0"/>
          </a:p>
        </p:txBody>
      </p:sp>
      <p:sp>
        <p:nvSpPr>
          <p:cNvPr id="26" name="Блок-схема: узел 25"/>
          <p:cNvSpPr>
            <a:spLocks/>
          </p:cNvSpPr>
          <p:nvPr/>
        </p:nvSpPr>
        <p:spPr>
          <a:xfrm>
            <a:off x="11630499" y="7024438"/>
            <a:ext cx="1257300" cy="1206500"/>
          </a:xfrm>
          <a:prstGeom prst="flowChartConnector">
            <a:avLst/>
          </a:prstGeom>
          <a:solidFill>
            <a:schemeClr val="accent1"/>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30</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27" name="Блок-схема: узел 26"/>
          <p:cNvSpPr>
            <a:spLocks/>
          </p:cNvSpPr>
          <p:nvPr/>
        </p:nvSpPr>
        <p:spPr>
          <a:xfrm>
            <a:off x="8588849" y="872173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12</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28" name="Блок-схема: узел 27"/>
          <p:cNvSpPr>
            <a:spLocks/>
          </p:cNvSpPr>
          <p:nvPr/>
        </p:nvSpPr>
        <p:spPr>
          <a:xfrm>
            <a:off x="6692901"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9</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29" name="Блок-схема: узел 28"/>
          <p:cNvSpPr>
            <a:spLocks/>
          </p:cNvSpPr>
          <p:nvPr/>
        </p:nvSpPr>
        <p:spPr>
          <a:xfrm>
            <a:off x="10607284" y="872173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0" name="Скругленная соединительная линия 29"/>
          <p:cNvCxnSpPr>
            <a:stCxn id="29" idx="3"/>
            <a:endCxn id="33" idx="0"/>
          </p:cNvCxnSpPr>
          <p:nvPr/>
        </p:nvCxnSpPr>
        <p:spPr>
          <a:xfrm rot="5400000">
            <a:off x="10051280" y="9678900"/>
            <a:ext cx="667485" cy="812778"/>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Скругленная соединительная линия 30"/>
          <p:cNvCxnSpPr>
            <a:stCxn id="27" idx="3"/>
            <a:endCxn id="28" idx="0"/>
          </p:cNvCxnSpPr>
          <p:nvPr/>
        </p:nvCxnSpPr>
        <p:spPr>
          <a:xfrm rot="5400000">
            <a:off x="7713522" y="9359577"/>
            <a:ext cx="667485" cy="145142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Скругленная соединительная линия 31"/>
          <p:cNvCxnSpPr>
            <a:stCxn id="27" idx="6"/>
            <a:endCxn id="29" idx="2"/>
          </p:cNvCxnSpPr>
          <p:nvPr/>
        </p:nvCxnSpPr>
        <p:spPr>
          <a:xfrm>
            <a:off x="9846149" y="9324985"/>
            <a:ext cx="761135" cy="12700"/>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3" name="Блок-схема: узел 32"/>
          <p:cNvSpPr>
            <a:spLocks/>
          </p:cNvSpPr>
          <p:nvPr/>
        </p:nvSpPr>
        <p:spPr>
          <a:xfrm>
            <a:off x="9349983" y="1041903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14</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4" name="Скругленная соединительная линия 33"/>
          <p:cNvCxnSpPr>
            <a:stCxn id="26" idx="3"/>
            <a:endCxn id="27" idx="0"/>
          </p:cNvCxnSpPr>
          <p:nvPr/>
        </p:nvCxnSpPr>
        <p:spPr>
          <a:xfrm rot="5400000">
            <a:off x="10182321" y="7089429"/>
            <a:ext cx="667485" cy="259712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5" name="Блок-схема: узел 34"/>
          <p:cNvSpPr>
            <a:spLocks/>
          </p:cNvSpPr>
          <p:nvPr/>
        </p:nvSpPr>
        <p:spPr>
          <a:xfrm>
            <a:off x="11692141" y="10413237"/>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23</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6" name="Скругленная соединительная линия 35"/>
          <p:cNvCxnSpPr>
            <a:stCxn id="29" idx="5"/>
            <a:endCxn id="35" idx="0"/>
          </p:cNvCxnSpPr>
          <p:nvPr/>
        </p:nvCxnSpPr>
        <p:spPr>
          <a:xfrm rot="16200000" flipH="1">
            <a:off x="11669779" y="9762225"/>
            <a:ext cx="661690" cy="640334"/>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7" name="Блок-схема: узел 36"/>
          <p:cNvSpPr>
            <a:spLocks/>
          </p:cNvSpPr>
          <p:nvPr/>
        </p:nvSpPr>
        <p:spPr>
          <a:xfrm>
            <a:off x="15417821" y="872808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72</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38" name="Скругленная соединительная линия 37"/>
          <p:cNvCxnSpPr>
            <a:stCxn id="26" idx="5"/>
            <a:endCxn id="37" idx="0"/>
          </p:cNvCxnSpPr>
          <p:nvPr/>
        </p:nvCxnSpPr>
        <p:spPr>
          <a:xfrm rot="16200000" flipH="1">
            <a:off x="14038154" y="6719767"/>
            <a:ext cx="673835" cy="3342799"/>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Блок-схема: узел 38"/>
          <p:cNvSpPr>
            <a:spLocks/>
          </p:cNvSpPr>
          <p:nvPr/>
        </p:nvSpPr>
        <p:spPr>
          <a:xfrm>
            <a:off x="13838485"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57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40" name="Скругленная соединительная линия 39"/>
          <p:cNvCxnSpPr>
            <a:stCxn id="37" idx="3"/>
            <a:endCxn id="39" idx="0"/>
          </p:cNvCxnSpPr>
          <p:nvPr/>
        </p:nvCxnSpPr>
        <p:spPr>
          <a:xfrm rot="5400000">
            <a:off x="14703975" y="9521058"/>
            <a:ext cx="661135" cy="1134813"/>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1" name="Блок-схема: узел 40"/>
          <p:cNvSpPr>
            <a:spLocks/>
          </p:cNvSpPr>
          <p:nvPr/>
        </p:nvSpPr>
        <p:spPr>
          <a:xfrm>
            <a:off x="15417821" y="10413237"/>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67</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42" name="Скругленная соединительная линия 41"/>
          <p:cNvCxnSpPr>
            <a:stCxn id="39" idx="6"/>
            <a:endCxn id="41" idx="2"/>
          </p:cNvCxnSpPr>
          <p:nvPr/>
        </p:nvCxnSpPr>
        <p:spPr>
          <a:xfrm flipV="1">
            <a:off x="15095785" y="11016487"/>
            <a:ext cx="322036" cy="579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43" name="Блок-схема: узел 42"/>
          <p:cNvSpPr>
            <a:spLocks/>
          </p:cNvSpPr>
          <p:nvPr/>
        </p:nvSpPr>
        <p:spPr>
          <a:xfrm>
            <a:off x="17514208" y="1041903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uk-UA"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76</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44" name="Скругленная соединительная линия 43"/>
          <p:cNvCxnSpPr>
            <a:stCxn id="37" idx="5"/>
            <a:endCxn id="43" idx="0"/>
          </p:cNvCxnSpPr>
          <p:nvPr/>
        </p:nvCxnSpPr>
        <p:spPr>
          <a:xfrm rot="16200000" flipH="1">
            <a:off x="16986359" y="9262532"/>
            <a:ext cx="661135" cy="1651864"/>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81" name="Прямоугольник 80"/>
          <p:cNvSpPr/>
          <p:nvPr/>
        </p:nvSpPr>
        <p:spPr>
          <a:xfrm>
            <a:off x="6066968" y="7381466"/>
            <a:ext cx="2706009"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uk-UA" sz="3200" b="0" dirty="0" smtClean="0">
                <a:solidFill>
                  <a:srgbClr val="FFFFFF"/>
                </a:solidFill>
                <a:latin typeface="Montserrat ExtraBold" pitchFamily="2" charset="-52"/>
                <a:ea typeface="+mn-ea"/>
                <a:cs typeface="+mn-cs"/>
                <a:sym typeface="Helvetica Neue Medium"/>
              </a:rPr>
              <a:t>Рівень </a:t>
            </a:r>
            <a:r>
              <a:rPr lang="en-US" sz="3200" b="0" dirty="0">
                <a:solidFill>
                  <a:srgbClr val="FFFFFF"/>
                </a:solidFill>
                <a:latin typeface="Montserrat ExtraBold" pitchFamily="2" charset="-52"/>
                <a:ea typeface="+mn-ea"/>
                <a:cs typeface="+mn-cs"/>
                <a:sym typeface="Helvetica Neue Medium"/>
              </a:rPr>
              <a:t>I</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2" name="Прямоугольник 91"/>
          <p:cNvSpPr/>
          <p:nvPr/>
        </p:nvSpPr>
        <p:spPr>
          <a:xfrm>
            <a:off x="17032598" y="8845242"/>
            <a:ext cx="2706009"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uk-UA" sz="3200" b="0" dirty="0" smtClean="0">
                <a:solidFill>
                  <a:srgbClr val="FFFFFF"/>
                </a:solidFill>
                <a:latin typeface="Montserrat ExtraBold" pitchFamily="2" charset="-52"/>
                <a:ea typeface="+mn-ea"/>
                <a:cs typeface="+mn-cs"/>
                <a:sym typeface="Helvetica Neue Medium"/>
              </a:rPr>
              <a:t>Рівень </a:t>
            </a:r>
            <a:r>
              <a:rPr lang="en-US" sz="3200" b="0" dirty="0" smtClean="0">
                <a:solidFill>
                  <a:srgbClr val="FFFFFF"/>
                </a:solidFill>
                <a:latin typeface="Montserrat ExtraBold" pitchFamily="2" charset="-52"/>
                <a:ea typeface="+mn-ea"/>
                <a:cs typeface="+mn-cs"/>
                <a:sym typeface="Helvetica Neue Medium"/>
              </a:rPr>
              <a:t>II</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3" name="Прямоугольник 92"/>
          <p:cNvSpPr/>
          <p:nvPr/>
        </p:nvSpPr>
        <p:spPr>
          <a:xfrm>
            <a:off x="3599189" y="10776060"/>
            <a:ext cx="2706009"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uk-UA" sz="3200" b="0" dirty="0" smtClean="0">
                <a:solidFill>
                  <a:srgbClr val="FFFFFF"/>
                </a:solidFill>
                <a:latin typeface="Montserrat ExtraBold" pitchFamily="2" charset="-52"/>
                <a:ea typeface="+mn-ea"/>
                <a:cs typeface="+mn-cs"/>
                <a:sym typeface="Helvetica Neue Medium"/>
              </a:rPr>
              <a:t>Рівень </a:t>
            </a:r>
            <a:r>
              <a:rPr lang="en-US" sz="3200" b="0" dirty="0" smtClean="0">
                <a:solidFill>
                  <a:srgbClr val="FFFFFF"/>
                </a:solidFill>
                <a:latin typeface="Montserrat ExtraBold" pitchFamily="2" charset="-52"/>
                <a:ea typeface="+mn-ea"/>
                <a:cs typeface="+mn-cs"/>
                <a:sym typeface="Helvetica Neue Medium"/>
              </a:rPr>
              <a:t>III</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83" name="Прямоугольник 82"/>
          <p:cNvSpPr/>
          <p:nvPr/>
        </p:nvSpPr>
        <p:spPr>
          <a:xfrm>
            <a:off x="67149" y="12896858"/>
            <a:ext cx="24384000" cy="450957"/>
          </a:xfrm>
          <a:prstGeom prst="rect">
            <a:avLst/>
          </a:prstGeom>
        </p:spPr>
        <p:txBody>
          <a:bodyPr wrap="square">
            <a:spAutoFit/>
          </a:bodyPr>
          <a:lstStyle/>
          <a:p>
            <a:pPr marL="79375" indent="-6350">
              <a:lnSpc>
                <a:spcPct val="102000"/>
              </a:lnSpc>
              <a:spcAft>
                <a:spcPts val="80"/>
              </a:spcAft>
            </a:pPr>
            <a:r>
              <a:rPr lang="ru-RU" sz="2400" b="0" dirty="0" smtClean="0">
                <a:solidFill>
                  <a:schemeClr val="bg1"/>
                </a:solidFill>
                <a:latin typeface="Montserrat" pitchFamily="2" charset="-52"/>
                <a:ea typeface="Times New Roman" panose="02020603050405020304" pitchFamily="18" charset="0"/>
              </a:rPr>
              <a:t>*</a:t>
            </a:r>
            <a:r>
              <a:rPr lang="ru-RU" sz="2400" b="0" dirty="0" err="1" smtClean="0">
                <a:solidFill>
                  <a:schemeClr val="bg1"/>
                </a:solidFill>
                <a:latin typeface="Montserrat" pitchFamily="2" charset="-52"/>
                <a:ea typeface="Times New Roman" panose="02020603050405020304" pitchFamily="18" charset="0"/>
              </a:rPr>
              <a:t>Рівень</a:t>
            </a:r>
            <a:r>
              <a:rPr lang="ru-RU" sz="2400" b="0" dirty="0" smtClean="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вершини</a:t>
            </a:r>
            <a:r>
              <a:rPr lang="ru-RU" sz="2400" b="0" dirty="0">
                <a:solidFill>
                  <a:schemeClr val="bg1"/>
                </a:solidFill>
                <a:latin typeface="Montserrat" pitchFamily="2" charset="-52"/>
                <a:ea typeface="Times New Roman" panose="02020603050405020304" pitchFamily="18" charset="0"/>
              </a:rPr>
              <a:t> – вертикальна </a:t>
            </a:r>
            <a:r>
              <a:rPr lang="ru-RU" sz="2400" b="0" dirty="0" err="1">
                <a:solidFill>
                  <a:schemeClr val="bg1"/>
                </a:solidFill>
                <a:latin typeface="Montserrat" pitchFamily="2" charset="-52"/>
                <a:ea typeface="Times New Roman" panose="02020603050405020304" pitchFamily="18" charset="0"/>
              </a:rPr>
              <a:t>висота</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відповідної</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вершини</a:t>
            </a:r>
            <a:r>
              <a:rPr lang="ru-RU" sz="2400" b="0" dirty="0">
                <a:solidFill>
                  <a:schemeClr val="bg1"/>
                </a:solidFill>
                <a:latin typeface="Montserrat" pitchFamily="2" charset="-52"/>
                <a:ea typeface="Times New Roman" panose="02020603050405020304" pitchFamily="18" charset="0"/>
              </a:rPr>
              <a:t>,  яка представлена у числовому </a:t>
            </a:r>
            <a:r>
              <a:rPr lang="ru-RU" sz="2400" b="0" dirty="0" err="1" smtClean="0">
                <a:solidFill>
                  <a:schemeClr val="bg1"/>
                </a:solidFill>
                <a:latin typeface="Montserrat" pitchFamily="2" charset="-52"/>
                <a:ea typeface="Times New Roman" panose="02020603050405020304" pitchFamily="18" charset="0"/>
              </a:rPr>
              <a:t>полі</a:t>
            </a:r>
            <a:endParaRPr lang="ru-RU" sz="2400" b="0" dirty="0">
              <a:solidFill>
                <a:schemeClr val="bg1"/>
              </a:solidFill>
              <a:latin typeface="Montserrat" pitchFamily="2" charset="-52"/>
              <a:ea typeface="Times New Roman" panose="02020603050405020304" pitchFamily="18" charset="0"/>
            </a:endParaRPr>
          </a:p>
        </p:txBody>
      </p:sp>
    </p:spTree>
    <p:extLst>
      <p:ext uri="{BB962C8B-B14F-4D97-AF65-F5344CB8AC3E}">
        <p14:creationId xmlns:p14="http://schemas.microsoft.com/office/powerpoint/2010/main" val="3223586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barn(inVertical)">
                                      <p:cBhvr>
                                        <p:cTn id="7" dur="500"/>
                                        <p:tgtEl>
                                          <p:spTgt spid="169"/>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p:cTn id="10" dur="500" fill="hold"/>
                                        <p:tgtEl>
                                          <p:spTgt spid="16"/>
                                        </p:tgtEl>
                                        <p:attrNameLst>
                                          <p:attrName>ppt_w</p:attrName>
                                        </p:attrNameLst>
                                      </p:cBhvr>
                                      <p:tavLst>
                                        <p:tav tm="0">
                                          <p:val>
                                            <p:fltVal val="0"/>
                                          </p:val>
                                        </p:tav>
                                        <p:tav tm="100000">
                                          <p:val>
                                            <p:strVal val="#ppt_w"/>
                                          </p:val>
                                        </p:tav>
                                      </p:tavLst>
                                    </p:anim>
                                    <p:anim calcmode="lin" valueType="num">
                                      <p:cBhvr>
                                        <p:cTn id="11" dur="500" fill="hold"/>
                                        <p:tgtEl>
                                          <p:spTgt spid="16"/>
                                        </p:tgtEl>
                                        <p:attrNameLst>
                                          <p:attrName>ppt_h</p:attrName>
                                        </p:attrNameLst>
                                      </p:cBhvr>
                                      <p:tavLst>
                                        <p:tav tm="0">
                                          <p:val>
                                            <p:fltVal val="0"/>
                                          </p:val>
                                        </p:tav>
                                        <p:tav tm="100000">
                                          <p:val>
                                            <p:strVal val="#ppt_h"/>
                                          </p:val>
                                        </p:tav>
                                      </p:tavLst>
                                    </p:anim>
                                    <p:anim calcmode="lin" valueType="num">
                                      <p:cBhvr>
                                        <p:cTn id="12" dur="500" fill="hold"/>
                                        <p:tgtEl>
                                          <p:spTgt spid="16"/>
                                        </p:tgtEl>
                                        <p:attrNameLst>
                                          <p:attrName>style.rotation</p:attrName>
                                        </p:attrNameLst>
                                      </p:cBhvr>
                                      <p:tavLst>
                                        <p:tav tm="0">
                                          <p:val>
                                            <p:fltVal val="90"/>
                                          </p:val>
                                        </p:tav>
                                        <p:tav tm="100000">
                                          <p:val>
                                            <p:fltVal val="0"/>
                                          </p:val>
                                        </p:tav>
                                      </p:tavLst>
                                    </p:anim>
                                    <p:animEffect transition="in" filter="fade">
                                      <p:cBhvr>
                                        <p:cTn id="13" dur="500"/>
                                        <p:tgtEl>
                                          <p:spTgt spid="16"/>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p:cTn id="16" dur="500" fill="hold"/>
                                        <p:tgtEl>
                                          <p:spTgt spid="19"/>
                                        </p:tgtEl>
                                        <p:attrNameLst>
                                          <p:attrName>ppt_w</p:attrName>
                                        </p:attrNameLst>
                                      </p:cBhvr>
                                      <p:tavLst>
                                        <p:tav tm="0">
                                          <p:val>
                                            <p:fltVal val="0"/>
                                          </p:val>
                                        </p:tav>
                                        <p:tav tm="100000">
                                          <p:val>
                                            <p:strVal val="#ppt_w"/>
                                          </p:val>
                                        </p:tav>
                                      </p:tavLst>
                                    </p:anim>
                                    <p:anim calcmode="lin" valueType="num">
                                      <p:cBhvr>
                                        <p:cTn id="17" dur="500" fill="hold"/>
                                        <p:tgtEl>
                                          <p:spTgt spid="19"/>
                                        </p:tgtEl>
                                        <p:attrNameLst>
                                          <p:attrName>ppt_h</p:attrName>
                                        </p:attrNameLst>
                                      </p:cBhvr>
                                      <p:tavLst>
                                        <p:tav tm="0">
                                          <p:val>
                                            <p:fltVal val="0"/>
                                          </p:val>
                                        </p:tav>
                                        <p:tav tm="100000">
                                          <p:val>
                                            <p:strVal val="#ppt_h"/>
                                          </p:val>
                                        </p:tav>
                                      </p:tavLst>
                                    </p:anim>
                                    <p:anim calcmode="lin" valueType="num">
                                      <p:cBhvr>
                                        <p:cTn id="18" dur="500" fill="hold"/>
                                        <p:tgtEl>
                                          <p:spTgt spid="19"/>
                                        </p:tgtEl>
                                        <p:attrNameLst>
                                          <p:attrName>style.rotation</p:attrName>
                                        </p:attrNameLst>
                                      </p:cBhvr>
                                      <p:tavLst>
                                        <p:tav tm="0">
                                          <p:val>
                                            <p:fltVal val="90"/>
                                          </p:val>
                                        </p:tav>
                                        <p:tav tm="100000">
                                          <p:val>
                                            <p:fltVal val="0"/>
                                          </p:val>
                                        </p:tav>
                                      </p:tavLst>
                                    </p:anim>
                                    <p:animEffect transition="in" filter="fade">
                                      <p:cBhvr>
                                        <p:cTn id="19" dur="500"/>
                                        <p:tgtEl>
                                          <p:spTgt spid="19"/>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 calcmode="lin" valueType="num">
                                      <p:cBhvr>
                                        <p:cTn id="24" dur="500" fill="hold"/>
                                        <p:tgtEl>
                                          <p:spTgt spid="22"/>
                                        </p:tgtEl>
                                        <p:attrNameLst>
                                          <p:attrName>style.rotation</p:attrName>
                                        </p:attrNameLst>
                                      </p:cBhvr>
                                      <p:tavLst>
                                        <p:tav tm="0">
                                          <p:val>
                                            <p:fltVal val="90"/>
                                          </p:val>
                                        </p:tav>
                                        <p:tav tm="100000">
                                          <p:val>
                                            <p:fltVal val="0"/>
                                          </p:val>
                                        </p:tav>
                                      </p:tavLst>
                                    </p:anim>
                                    <p:animEffect transition="in" filter="fade">
                                      <p:cBhvr>
                                        <p:cTn id="25" dur="500"/>
                                        <p:tgtEl>
                                          <p:spTgt spid="22"/>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p:cTn id="28" dur="500" fill="hold"/>
                                        <p:tgtEl>
                                          <p:spTgt spid="23"/>
                                        </p:tgtEl>
                                        <p:attrNameLst>
                                          <p:attrName>ppt_w</p:attrName>
                                        </p:attrNameLst>
                                      </p:cBhvr>
                                      <p:tavLst>
                                        <p:tav tm="0">
                                          <p:val>
                                            <p:fltVal val="0"/>
                                          </p:val>
                                        </p:tav>
                                        <p:tav tm="100000">
                                          <p:val>
                                            <p:strVal val="#ppt_w"/>
                                          </p:val>
                                        </p:tav>
                                      </p:tavLst>
                                    </p:anim>
                                    <p:anim calcmode="lin" valueType="num">
                                      <p:cBhvr>
                                        <p:cTn id="29" dur="500" fill="hold"/>
                                        <p:tgtEl>
                                          <p:spTgt spid="23"/>
                                        </p:tgtEl>
                                        <p:attrNameLst>
                                          <p:attrName>ppt_h</p:attrName>
                                        </p:attrNameLst>
                                      </p:cBhvr>
                                      <p:tavLst>
                                        <p:tav tm="0">
                                          <p:val>
                                            <p:fltVal val="0"/>
                                          </p:val>
                                        </p:tav>
                                        <p:tav tm="100000">
                                          <p:val>
                                            <p:strVal val="#ppt_h"/>
                                          </p:val>
                                        </p:tav>
                                      </p:tavLst>
                                    </p:anim>
                                    <p:anim calcmode="lin" valueType="num">
                                      <p:cBhvr>
                                        <p:cTn id="30" dur="500" fill="hold"/>
                                        <p:tgtEl>
                                          <p:spTgt spid="23"/>
                                        </p:tgtEl>
                                        <p:attrNameLst>
                                          <p:attrName>style.rotation</p:attrName>
                                        </p:attrNameLst>
                                      </p:cBhvr>
                                      <p:tavLst>
                                        <p:tav tm="0">
                                          <p:val>
                                            <p:fltVal val="90"/>
                                          </p:val>
                                        </p:tav>
                                        <p:tav tm="100000">
                                          <p:val>
                                            <p:fltVal val="0"/>
                                          </p:val>
                                        </p:tav>
                                      </p:tavLst>
                                    </p:anim>
                                    <p:animEffect transition="in" filter="fade">
                                      <p:cBhvr>
                                        <p:cTn id="31" dur="500"/>
                                        <p:tgtEl>
                                          <p:spTgt spid="23"/>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500" fill="hold"/>
                                        <p:tgtEl>
                                          <p:spTgt spid="24"/>
                                        </p:tgtEl>
                                        <p:attrNameLst>
                                          <p:attrName>ppt_w</p:attrName>
                                        </p:attrNameLst>
                                      </p:cBhvr>
                                      <p:tavLst>
                                        <p:tav tm="0">
                                          <p:val>
                                            <p:fltVal val="0"/>
                                          </p:val>
                                        </p:tav>
                                        <p:tav tm="100000">
                                          <p:val>
                                            <p:strVal val="#ppt_w"/>
                                          </p:val>
                                        </p:tav>
                                      </p:tavLst>
                                    </p:anim>
                                    <p:anim calcmode="lin" valueType="num">
                                      <p:cBhvr>
                                        <p:cTn id="35" dur="500" fill="hold"/>
                                        <p:tgtEl>
                                          <p:spTgt spid="24"/>
                                        </p:tgtEl>
                                        <p:attrNameLst>
                                          <p:attrName>ppt_h</p:attrName>
                                        </p:attrNameLst>
                                      </p:cBhvr>
                                      <p:tavLst>
                                        <p:tav tm="0">
                                          <p:val>
                                            <p:fltVal val="0"/>
                                          </p:val>
                                        </p:tav>
                                        <p:tav tm="100000">
                                          <p:val>
                                            <p:strVal val="#ppt_h"/>
                                          </p:val>
                                        </p:tav>
                                      </p:tavLst>
                                    </p:anim>
                                    <p:anim calcmode="lin" valueType="num">
                                      <p:cBhvr>
                                        <p:cTn id="36" dur="500" fill="hold"/>
                                        <p:tgtEl>
                                          <p:spTgt spid="24"/>
                                        </p:tgtEl>
                                        <p:attrNameLst>
                                          <p:attrName>style.rotation</p:attrName>
                                        </p:attrNameLst>
                                      </p:cBhvr>
                                      <p:tavLst>
                                        <p:tav tm="0">
                                          <p:val>
                                            <p:fltVal val="90"/>
                                          </p:val>
                                        </p:tav>
                                        <p:tav tm="100000">
                                          <p:val>
                                            <p:fltVal val="0"/>
                                          </p:val>
                                        </p:tav>
                                      </p:tavLst>
                                    </p:anim>
                                    <p:animEffect transition="in" filter="fade">
                                      <p:cBhvr>
                                        <p:cTn id="37" dur="500"/>
                                        <p:tgtEl>
                                          <p:spTgt spid="2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2"/>
                                        </p:tgtEl>
                                        <p:attrNameLst>
                                          <p:attrName>style.visibility</p:attrName>
                                        </p:attrNameLst>
                                      </p:cBhvr>
                                      <p:to>
                                        <p:strVal val="visible"/>
                                      </p:to>
                                    </p:set>
                                    <p:animEffect transition="in" filter="barn(inVertical)">
                                      <p:cBhvr>
                                        <p:cTn id="40" dur="500"/>
                                        <p:tgtEl>
                                          <p:spTgt spid="172"/>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6" presetClass="entr" presetSubtype="21"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arn(inVertical)">
                                      <p:cBhvr>
                                        <p:cTn id="47" dur="1000"/>
                                        <p:tgtEl>
                                          <p:spTgt spid="34"/>
                                        </p:tgtEl>
                                      </p:cBhvr>
                                    </p:animEffect>
                                  </p:childTnLst>
                                </p:cTn>
                              </p:par>
                              <p:par>
                                <p:cTn id="48" presetID="16" presetClass="entr" presetSubtype="2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barn(inVertical)">
                                      <p:cBhvr>
                                        <p:cTn id="50" dur="10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6" presetClass="entr" presetSubtype="21"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arn(inVertical)">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1500"/>
                            </p:stCondLst>
                            <p:childTnLst>
                              <p:par>
                                <p:cTn id="64" presetID="16" presetClass="entr" presetSubtype="21"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arn(inVertical)">
                                      <p:cBhvr>
                                        <p:cTn id="66" dur="1000"/>
                                        <p:tgtEl>
                                          <p:spTgt spid="30"/>
                                        </p:tgtEl>
                                      </p:cBhvr>
                                    </p:animEffect>
                                  </p:childTnLst>
                                </p:cTn>
                              </p:par>
                              <p:par>
                                <p:cTn id="67" presetID="16" presetClass="entr" presetSubtype="21"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arn(inVertical)">
                                      <p:cBhvr>
                                        <p:cTn id="69" dur="1000"/>
                                        <p:tgtEl>
                                          <p:spTgt spid="31"/>
                                        </p:tgtEl>
                                      </p:cBhvr>
                                    </p:animEffect>
                                  </p:childTnLst>
                                </p:cTn>
                              </p:par>
                              <p:par>
                                <p:cTn id="70" presetID="16" presetClass="entr" presetSubtype="21" fill="hold"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arn(inVertical)">
                                      <p:cBhvr>
                                        <p:cTn id="72" dur="1000"/>
                                        <p:tgtEl>
                                          <p:spTgt spid="36"/>
                                        </p:tgtEl>
                                      </p:cBhvr>
                                    </p:animEffect>
                                  </p:childTnLst>
                                </p:cTn>
                              </p:par>
                              <p:par>
                                <p:cTn id="73" presetID="16" presetClass="entr" presetSubtype="21"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barn(inVertical)">
                                      <p:cBhvr>
                                        <p:cTn id="75" dur="1000"/>
                                        <p:tgtEl>
                                          <p:spTgt spid="40"/>
                                        </p:tgtEl>
                                      </p:cBhvr>
                                    </p:animEffect>
                                  </p:childTnLst>
                                </p:cTn>
                              </p:par>
                              <p:par>
                                <p:cTn id="76" presetID="16" presetClass="entr" presetSubtype="21" fill="hold"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barn(inVertical)">
                                      <p:cBhvr>
                                        <p:cTn id="78" dur="1000"/>
                                        <p:tgtEl>
                                          <p:spTgt spid="4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fade">
                                      <p:cBhvr>
                                        <p:cTn id="84" dur="50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fade">
                                      <p:cBhvr>
                                        <p:cTn id="90" dur="500"/>
                                        <p:tgtEl>
                                          <p:spTgt spid="3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par>
                                <p:cTn id="94" presetID="16" presetClass="entr" presetSubtype="21" fill="hold"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barn(inVertical)">
                                      <p:cBhvr>
                                        <p:cTn id="96" dur="500"/>
                                        <p:tgtEl>
                                          <p:spTgt spid="4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childTnLst>
                          </p:cTn>
                        </p:par>
                        <p:par>
                          <p:cTn id="100" fill="hold">
                            <p:stCondLst>
                              <p:cond delay="2500"/>
                            </p:stCondLst>
                            <p:childTnLst>
                              <p:par>
                                <p:cTn id="101" presetID="10" presetClass="entr" presetSubtype="0" fill="hold" grpId="0" nodeType="after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fade">
                                      <p:cBhvr>
                                        <p:cTn id="103" dur="500"/>
                                        <p:tgtEl>
                                          <p:spTgt spid="81"/>
                                        </p:tgtEl>
                                      </p:cBhvr>
                                    </p:animEffect>
                                  </p:childTnLst>
                                </p:cTn>
                              </p:par>
                            </p:childTnLst>
                          </p:cTn>
                        </p:par>
                        <p:par>
                          <p:cTn id="104" fill="hold">
                            <p:stCondLst>
                              <p:cond delay="30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3500"/>
                            </p:stCondLst>
                            <p:childTnLst>
                              <p:par>
                                <p:cTn id="109" presetID="10" presetClass="entr" presetSubtype="0"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fade">
                                      <p:cBhvr>
                                        <p:cTn id="111" dur="500"/>
                                        <p:tgtEl>
                                          <p:spTgt spid="93"/>
                                        </p:tgtEl>
                                      </p:cBhvr>
                                    </p:animEffect>
                                  </p:childTnLst>
                                </p:cTn>
                              </p:par>
                            </p:childTnLst>
                          </p:cTn>
                        </p:par>
                        <p:par>
                          <p:cTn id="112" fill="hold">
                            <p:stCondLst>
                              <p:cond delay="4000"/>
                            </p:stCondLst>
                            <p:childTnLst>
                              <p:par>
                                <p:cTn id="113" presetID="14" presetClass="entr" presetSubtype="10" fill="hold" grpId="0" nodeType="afterEffect">
                                  <p:stCondLst>
                                    <p:cond delay="0"/>
                                  </p:stCondLst>
                                  <p:childTnLst>
                                    <p:set>
                                      <p:cBhvr>
                                        <p:cTn id="114" dur="1" fill="hold">
                                          <p:stCondLst>
                                            <p:cond delay="0"/>
                                          </p:stCondLst>
                                        </p:cTn>
                                        <p:tgtEl>
                                          <p:spTgt spid="83"/>
                                        </p:tgtEl>
                                        <p:attrNameLst>
                                          <p:attrName>style.visibility</p:attrName>
                                        </p:attrNameLst>
                                      </p:cBhvr>
                                      <p:to>
                                        <p:strVal val="visible"/>
                                      </p:to>
                                    </p:set>
                                    <p:animEffect transition="in" filter="randombar(horizontal)">
                                      <p:cBhvr>
                                        <p:cTn id="11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72" grpId="0" animBg="1"/>
      <p:bldP spid="16" grpId="0" animBg="1"/>
      <p:bldP spid="19" grpId="0" animBg="1"/>
      <p:bldP spid="22" grpId="0" animBg="1"/>
      <p:bldP spid="23" grpId="0" animBg="1"/>
      <p:bldP spid="24" grpId="0" animBg="1"/>
      <p:bldP spid="26" grpId="0" animBg="1"/>
      <p:bldP spid="27" grpId="0" animBg="1"/>
      <p:bldP spid="28" grpId="0" animBg="1"/>
      <p:bldP spid="29" grpId="0" animBg="1"/>
      <p:bldP spid="33" grpId="0" animBg="1"/>
      <p:bldP spid="35" grpId="0" animBg="1"/>
      <p:bldP spid="37" grpId="0" animBg="1"/>
      <p:bldP spid="39" grpId="0" animBg="1"/>
      <p:bldP spid="41" grpId="0" animBg="1"/>
      <p:bldP spid="43" grpId="0" animBg="1"/>
      <p:bldP spid="81" grpId="0"/>
      <p:bldP spid="92" grpId="0"/>
      <p:bldP spid="93"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Кружок"/>
          <p:cNvSpPr/>
          <p:nvPr/>
        </p:nvSpPr>
        <p:spPr>
          <a:xfrm>
            <a:off x="3389325" y="5679585"/>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224287" y="726519"/>
            <a:ext cx="24159713"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dirty="0" err="1">
                <a:latin typeface="Montserrat ExtraBold" pitchFamily="2" charset="-52"/>
              </a:rPr>
              <a:t>Відмінності</a:t>
            </a:r>
            <a:r>
              <a:rPr lang="ru-RU" dirty="0">
                <a:latin typeface="Montserrat ExtraBold" pitchFamily="2" charset="-52"/>
              </a:rPr>
              <a:t> </a:t>
            </a:r>
            <a:r>
              <a:rPr lang="ru-RU" dirty="0" err="1">
                <a:latin typeface="Montserrat ExtraBold" pitchFamily="2" charset="-52"/>
              </a:rPr>
              <a:t>від</a:t>
            </a:r>
            <a:r>
              <a:rPr lang="ru-RU" dirty="0">
                <a:latin typeface="Montserrat ExtraBold" pitchFamily="2" charset="-52"/>
              </a:rPr>
              <a:t> </a:t>
            </a:r>
            <a:r>
              <a:rPr lang="ru-RU" dirty="0" err="1">
                <a:latin typeface="Montserrat ExtraBold" pitchFamily="2" charset="-52"/>
              </a:rPr>
              <a:t>Червоно-Чорного</a:t>
            </a:r>
            <a:r>
              <a:rPr lang="ru-RU" dirty="0">
                <a:latin typeface="Montserrat ExtraBold" pitchFamily="2" charset="-52"/>
              </a:rPr>
              <a:t> Дерева</a:t>
            </a:r>
            <a:endParaRPr lang="ru-RU" b="1" dirty="0">
              <a:latin typeface="Montserrat ExtraBold" pitchFamily="2" charset="-52"/>
            </a:endParaRPr>
          </a:p>
        </p:txBody>
      </p:sp>
      <p:sp>
        <p:nvSpPr>
          <p:cNvPr id="45" name="Блок-схема: узел 44"/>
          <p:cNvSpPr>
            <a:spLocks/>
          </p:cNvSpPr>
          <p:nvPr/>
        </p:nvSpPr>
        <p:spPr>
          <a:xfrm>
            <a:off x="1144437" y="4541946"/>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2" name="Прямоугольник 1"/>
          <p:cNvSpPr/>
          <p:nvPr/>
        </p:nvSpPr>
        <p:spPr>
          <a:xfrm>
            <a:off x="0" y="2749310"/>
            <a:ext cx="24383999" cy="553998"/>
          </a:xfrm>
          <a:prstGeom prst="rect">
            <a:avLst/>
          </a:prstGeom>
        </p:spPr>
        <p:txBody>
          <a:bodyPr wrap="square">
            <a:spAutoFit/>
          </a:bodyPr>
          <a:lstStyle/>
          <a:p>
            <a:r>
              <a:rPr lang="ru-RU" dirty="0">
                <a:solidFill>
                  <a:schemeClr val="bg1"/>
                </a:solidFill>
                <a:latin typeface="Montserrat" pitchFamily="2" charset="-52"/>
              </a:rPr>
              <a:t>У той час як </a:t>
            </a:r>
            <a:r>
              <a:rPr lang="ru-RU" dirty="0" err="1">
                <a:solidFill>
                  <a:schemeClr val="bg1"/>
                </a:solidFill>
                <a:latin typeface="Montserrat" pitchFamily="2" charset="-52"/>
              </a:rPr>
              <a:t>Червоно-Чорному</a:t>
            </a:r>
            <a:r>
              <a:rPr lang="ru-RU" dirty="0">
                <a:solidFill>
                  <a:schemeClr val="bg1"/>
                </a:solidFill>
                <a:latin typeface="Montserrat" pitchFamily="2" charset="-52"/>
              </a:rPr>
              <a:t> Дереву </a:t>
            </a:r>
            <a:r>
              <a:rPr lang="ru-RU" dirty="0" err="1">
                <a:solidFill>
                  <a:schemeClr val="bg1"/>
                </a:solidFill>
                <a:latin typeface="Montserrat" pitchFamily="2" charset="-52"/>
              </a:rPr>
              <a:t>потрібно</a:t>
            </a:r>
            <a:r>
              <a:rPr lang="ru-RU" dirty="0">
                <a:solidFill>
                  <a:schemeClr val="bg1"/>
                </a:solidFill>
                <a:latin typeface="Montserrat" pitchFamily="2" charset="-52"/>
              </a:rPr>
              <a:t> </a:t>
            </a:r>
            <a:r>
              <a:rPr lang="ru-RU" dirty="0" err="1">
                <a:solidFill>
                  <a:schemeClr val="bg1"/>
                </a:solidFill>
                <a:latin typeface="Montserrat" pitchFamily="2" charset="-52"/>
              </a:rPr>
              <a:t>обробити</a:t>
            </a:r>
            <a:r>
              <a:rPr lang="ru-RU" dirty="0">
                <a:solidFill>
                  <a:schemeClr val="bg1"/>
                </a:solidFill>
                <a:latin typeface="Montserrat" pitchFamily="2" charset="-52"/>
              </a:rPr>
              <a:t> </a:t>
            </a:r>
            <a:r>
              <a:rPr lang="ru-RU" dirty="0" err="1">
                <a:solidFill>
                  <a:schemeClr val="bg1"/>
                </a:solidFill>
                <a:latin typeface="Montserrat" pitchFamily="2" charset="-52"/>
              </a:rPr>
              <a:t>сім</a:t>
            </a:r>
            <a:r>
              <a:rPr lang="ru-RU" dirty="0">
                <a:solidFill>
                  <a:schemeClr val="bg1"/>
                </a:solidFill>
                <a:latin typeface="Montserrat" pitchFamily="2" charset="-52"/>
              </a:rPr>
              <a:t> </a:t>
            </a:r>
            <a:r>
              <a:rPr lang="ru-RU" dirty="0" err="1">
                <a:solidFill>
                  <a:schemeClr val="bg1"/>
                </a:solidFill>
                <a:latin typeface="Montserrat" pitchFamily="2" charset="-52"/>
              </a:rPr>
              <a:t>різних</a:t>
            </a:r>
            <a:r>
              <a:rPr lang="ru-RU" dirty="0">
                <a:solidFill>
                  <a:schemeClr val="bg1"/>
                </a:solidFill>
                <a:latin typeface="Montserrat" pitchFamily="2" charset="-52"/>
              </a:rPr>
              <a:t> </a:t>
            </a:r>
            <a:r>
              <a:rPr lang="ru-RU" dirty="0" err="1">
                <a:solidFill>
                  <a:schemeClr val="bg1"/>
                </a:solidFill>
                <a:latin typeface="Montserrat" pitchFamily="2" charset="-52"/>
              </a:rPr>
              <a:t>варіантів</a:t>
            </a:r>
            <a:r>
              <a:rPr lang="ru-RU" dirty="0">
                <a:solidFill>
                  <a:schemeClr val="bg1"/>
                </a:solidFill>
                <a:latin typeface="Montserrat" pitchFamily="2" charset="-52"/>
              </a:rPr>
              <a:t> </a:t>
            </a:r>
            <a:r>
              <a:rPr lang="ru-RU" dirty="0" err="1">
                <a:solidFill>
                  <a:schemeClr val="bg1"/>
                </a:solidFill>
                <a:latin typeface="Montserrat" pitchFamily="2" charset="-52"/>
              </a:rPr>
              <a:t>розташування</a:t>
            </a:r>
            <a:r>
              <a:rPr lang="ru-RU" dirty="0">
                <a:solidFill>
                  <a:schemeClr val="bg1"/>
                </a:solidFill>
                <a:latin typeface="Montserrat" pitchFamily="2" charset="-52"/>
              </a:rPr>
              <a:t> вершин:</a:t>
            </a:r>
          </a:p>
        </p:txBody>
      </p:sp>
      <p:sp>
        <p:nvSpPr>
          <p:cNvPr id="46" name="Блок-схема: узел 45"/>
          <p:cNvSpPr>
            <a:spLocks/>
          </p:cNvSpPr>
          <p:nvPr/>
        </p:nvSpPr>
        <p:spPr>
          <a:xfrm>
            <a:off x="2848677" y="6407141"/>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11" name="Прямая со стрелкой 10"/>
          <p:cNvCxnSpPr>
            <a:stCxn id="45" idx="5"/>
            <a:endCxn id="46" idx="1"/>
          </p:cNvCxnSpPr>
          <p:nvPr/>
        </p:nvCxnSpPr>
        <p:spPr>
          <a:xfrm>
            <a:off x="2217610" y="5571758"/>
            <a:ext cx="815194" cy="10120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Блок-схема: узел 47"/>
          <p:cNvSpPr>
            <a:spLocks/>
          </p:cNvSpPr>
          <p:nvPr/>
        </p:nvSpPr>
        <p:spPr>
          <a:xfrm>
            <a:off x="6923791" y="4541946"/>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49" name="Блок-схема: узел 48"/>
          <p:cNvSpPr>
            <a:spLocks/>
          </p:cNvSpPr>
          <p:nvPr/>
        </p:nvSpPr>
        <p:spPr>
          <a:xfrm>
            <a:off x="5178190" y="6448527"/>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50" name="Прямая со стрелкой 49"/>
          <p:cNvCxnSpPr>
            <a:stCxn id="48" idx="3"/>
            <a:endCxn id="49" idx="7"/>
          </p:cNvCxnSpPr>
          <p:nvPr/>
        </p:nvCxnSpPr>
        <p:spPr>
          <a:xfrm flipH="1">
            <a:off x="6251363" y="5571758"/>
            <a:ext cx="856555" cy="10534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4" name="Блок-схема: узел 53"/>
          <p:cNvSpPr>
            <a:spLocks/>
          </p:cNvSpPr>
          <p:nvPr/>
        </p:nvSpPr>
        <p:spPr>
          <a:xfrm>
            <a:off x="12273083" y="6457179"/>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5" name="Блок-схема: узел 54"/>
          <p:cNvSpPr>
            <a:spLocks/>
          </p:cNvSpPr>
          <p:nvPr/>
        </p:nvSpPr>
        <p:spPr>
          <a:xfrm>
            <a:off x="19067425" y="5377329"/>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6" name="Блок-схема: узел 55"/>
          <p:cNvSpPr>
            <a:spLocks/>
          </p:cNvSpPr>
          <p:nvPr/>
        </p:nvSpPr>
        <p:spPr>
          <a:xfrm>
            <a:off x="10433589" y="4493270"/>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7" name="Блок-схема: узел 56"/>
          <p:cNvSpPr>
            <a:spLocks/>
          </p:cNvSpPr>
          <p:nvPr/>
        </p:nvSpPr>
        <p:spPr>
          <a:xfrm>
            <a:off x="14679503" y="6708180"/>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8" name="Блок-схема: узел 57"/>
          <p:cNvSpPr>
            <a:spLocks/>
          </p:cNvSpPr>
          <p:nvPr/>
        </p:nvSpPr>
        <p:spPr>
          <a:xfrm>
            <a:off x="8605371" y="643467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9" name="Блок-схема: узел 58"/>
          <p:cNvSpPr>
            <a:spLocks/>
          </p:cNvSpPr>
          <p:nvPr/>
        </p:nvSpPr>
        <p:spPr>
          <a:xfrm>
            <a:off x="14514659" y="3890020"/>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60" name="Прямая со стрелкой 59"/>
          <p:cNvCxnSpPr>
            <a:stCxn id="56" idx="3"/>
            <a:endCxn id="58" idx="7"/>
          </p:cNvCxnSpPr>
          <p:nvPr/>
        </p:nvCxnSpPr>
        <p:spPr>
          <a:xfrm flipH="1">
            <a:off x="9678544" y="5523082"/>
            <a:ext cx="939172" cy="108827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4" name="Прямая со стрелкой 63"/>
          <p:cNvCxnSpPr>
            <a:stCxn id="56" idx="5"/>
            <a:endCxn id="54" idx="1"/>
          </p:cNvCxnSpPr>
          <p:nvPr/>
        </p:nvCxnSpPr>
        <p:spPr>
          <a:xfrm>
            <a:off x="11506762" y="5523082"/>
            <a:ext cx="950448" cy="11107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9" name="Блок-схема: узел 68"/>
          <p:cNvSpPr>
            <a:spLocks/>
          </p:cNvSpPr>
          <p:nvPr/>
        </p:nvSpPr>
        <p:spPr>
          <a:xfrm>
            <a:off x="16680504" y="5427367"/>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70" name="Прямая со стрелкой 69"/>
          <p:cNvCxnSpPr>
            <a:stCxn id="59" idx="5"/>
            <a:endCxn id="69" idx="1"/>
          </p:cNvCxnSpPr>
          <p:nvPr/>
        </p:nvCxnSpPr>
        <p:spPr>
          <a:xfrm>
            <a:off x="15587832" y="4919832"/>
            <a:ext cx="1276799" cy="6842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3" name="Прямая со стрелкой 72"/>
          <p:cNvCxnSpPr>
            <a:stCxn id="69" idx="3"/>
            <a:endCxn id="57" idx="7"/>
          </p:cNvCxnSpPr>
          <p:nvPr/>
        </p:nvCxnSpPr>
        <p:spPr>
          <a:xfrm flipH="1">
            <a:off x="15752676" y="6457179"/>
            <a:ext cx="1111955" cy="4276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4" name="Блок-схема: узел 83"/>
          <p:cNvSpPr>
            <a:spLocks/>
          </p:cNvSpPr>
          <p:nvPr/>
        </p:nvSpPr>
        <p:spPr>
          <a:xfrm>
            <a:off x="20888812" y="378357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85" name="Блок-схема: узел 84"/>
          <p:cNvSpPr>
            <a:spLocks/>
          </p:cNvSpPr>
          <p:nvPr/>
        </p:nvSpPr>
        <p:spPr>
          <a:xfrm>
            <a:off x="20704685" y="6953808"/>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86" name="Прямая со стрелкой 85"/>
          <p:cNvCxnSpPr>
            <a:stCxn id="84" idx="2"/>
            <a:endCxn id="55" idx="7"/>
          </p:cNvCxnSpPr>
          <p:nvPr/>
        </p:nvCxnSpPr>
        <p:spPr>
          <a:xfrm flipH="1">
            <a:off x="20140598" y="4386822"/>
            <a:ext cx="748214" cy="11671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8" name="Прямая со стрелкой 87"/>
          <p:cNvCxnSpPr>
            <a:stCxn id="85" idx="1"/>
            <a:endCxn id="55" idx="5"/>
          </p:cNvCxnSpPr>
          <p:nvPr/>
        </p:nvCxnSpPr>
        <p:spPr>
          <a:xfrm flipH="1" flipV="1">
            <a:off x="20140598" y="6407141"/>
            <a:ext cx="748214" cy="7233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1" name="Блок-схема: узел 90"/>
          <p:cNvSpPr>
            <a:spLocks/>
          </p:cNvSpPr>
          <p:nvPr/>
        </p:nvSpPr>
        <p:spPr>
          <a:xfrm>
            <a:off x="6923791" y="8757528"/>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4" name="Блок-схема: узел 93"/>
          <p:cNvSpPr>
            <a:spLocks/>
          </p:cNvSpPr>
          <p:nvPr/>
        </p:nvSpPr>
        <p:spPr>
          <a:xfrm>
            <a:off x="8577082" y="10282776"/>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5" name="Блок-схема: узел 94"/>
          <p:cNvSpPr>
            <a:spLocks/>
          </p:cNvSpPr>
          <p:nvPr/>
        </p:nvSpPr>
        <p:spPr>
          <a:xfrm>
            <a:off x="10303968" y="11807791"/>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96" name="Прямая со стрелкой 95"/>
          <p:cNvCxnSpPr>
            <a:stCxn id="91" idx="5"/>
            <a:endCxn id="94" idx="1"/>
          </p:cNvCxnSpPr>
          <p:nvPr/>
        </p:nvCxnSpPr>
        <p:spPr>
          <a:xfrm>
            <a:off x="7996964" y="9787340"/>
            <a:ext cx="764245" cy="672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9" name="Прямая со стрелкой 98"/>
          <p:cNvCxnSpPr>
            <a:stCxn id="94" idx="5"/>
            <a:endCxn id="95" idx="1"/>
          </p:cNvCxnSpPr>
          <p:nvPr/>
        </p:nvCxnSpPr>
        <p:spPr>
          <a:xfrm>
            <a:off x="9650255" y="11312588"/>
            <a:ext cx="837840" cy="6718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4" name="Блок-схема: узел 103"/>
          <p:cNvSpPr>
            <a:spLocks/>
          </p:cNvSpPr>
          <p:nvPr/>
        </p:nvSpPr>
        <p:spPr>
          <a:xfrm>
            <a:off x="12887274" y="11911128"/>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05" name="Блок-схема: узел 104"/>
          <p:cNvSpPr>
            <a:spLocks/>
          </p:cNvSpPr>
          <p:nvPr/>
        </p:nvSpPr>
        <p:spPr>
          <a:xfrm>
            <a:off x="15401874" y="855276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06" name="Блок-схема: узел 105"/>
          <p:cNvSpPr>
            <a:spLocks/>
          </p:cNvSpPr>
          <p:nvPr/>
        </p:nvSpPr>
        <p:spPr>
          <a:xfrm rot="1632650">
            <a:off x="14122428" y="1022133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107" name="Прямая со стрелкой 106"/>
          <p:cNvCxnSpPr>
            <a:stCxn id="105" idx="3"/>
            <a:endCxn id="106" idx="0"/>
          </p:cNvCxnSpPr>
          <p:nvPr/>
        </p:nvCxnSpPr>
        <p:spPr>
          <a:xfrm flipH="1">
            <a:off x="15026924" y="9582574"/>
            <a:ext cx="559077" cy="7055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Прямая со стрелкой 109"/>
          <p:cNvCxnSpPr>
            <a:stCxn id="106" idx="4"/>
            <a:endCxn id="104" idx="7"/>
          </p:cNvCxnSpPr>
          <p:nvPr/>
        </p:nvCxnSpPr>
        <p:spPr>
          <a:xfrm flipH="1">
            <a:off x="13960447" y="11361073"/>
            <a:ext cx="514785" cy="7267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Кружок"/>
          <p:cNvSpPr/>
          <p:nvPr/>
        </p:nvSpPr>
        <p:spPr>
          <a:xfrm>
            <a:off x="1048228" y="701039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a:t>1</a:t>
            </a:r>
            <a:endParaRPr dirty="0"/>
          </a:p>
        </p:txBody>
      </p:sp>
      <p:sp>
        <p:nvSpPr>
          <p:cNvPr id="153" name="Кружок"/>
          <p:cNvSpPr/>
          <p:nvPr/>
        </p:nvSpPr>
        <p:spPr>
          <a:xfrm>
            <a:off x="6712512" y="7027124"/>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154" name="Кружок"/>
          <p:cNvSpPr/>
          <p:nvPr/>
        </p:nvSpPr>
        <p:spPr>
          <a:xfrm>
            <a:off x="10759417" y="7074384"/>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3</a:t>
            </a:r>
            <a:endParaRPr dirty="0"/>
          </a:p>
        </p:txBody>
      </p:sp>
      <p:sp>
        <p:nvSpPr>
          <p:cNvPr id="155" name="Кружок"/>
          <p:cNvSpPr/>
          <p:nvPr/>
        </p:nvSpPr>
        <p:spPr>
          <a:xfrm>
            <a:off x="17085923" y="7217405"/>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4</a:t>
            </a:r>
            <a:endParaRPr dirty="0"/>
          </a:p>
        </p:txBody>
      </p:sp>
      <p:sp>
        <p:nvSpPr>
          <p:cNvPr id="156" name="Кружок"/>
          <p:cNvSpPr/>
          <p:nvPr/>
        </p:nvSpPr>
        <p:spPr>
          <a:xfrm>
            <a:off x="22166840" y="738741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5</a:t>
            </a:r>
            <a:endParaRPr dirty="0"/>
          </a:p>
        </p:txBody>
      </p:sp>
      <p:sp>
        <p:nvSpPr>
          <p:cNvPr id="157" name="Кружок"/>
          <p:cNvSpPr/>
          <p:nvPr/>
        </p:nvSpPr>
        <p:spPr>
          <a:xfrm>
            <a:off x="8943645" y="12201342"/>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6</a:t>
            </a:r>
            <a:endParaRPr dirty="0"/>
          </a:p>
        </p:txBody>
      </p:sp>
      <p:sp>
        <p:nvSpPr>
          <p:cNvPr id="158" name="Кружок"/>
          <p:cNvSpPr/>
          <p:nvPr/>
        </p:nvSpPr>
        <p:spPr>
          <a:xfrm>
            <a:off x="15080252" y="1238822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7</a:t>
            </a:r>
            <a:endParaRPr dirty="0"/>
          </a:p>
        </p:txBody>
      </p:sp>
    </p:spTree>
    <p:extLst>
      <p:ext uri="{BB962C8B-B14F-4D97-AF65-F5344CB8AC3E}">
        <p14:creationId xmlns:p14="http://schemas.microsoft.com/office/powerpoint/2010/main" val="40199031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barn(inVertical)">
                                      <p:cBhvr>
                                        <p:cTn id="7" dur="500"/>
                                        <p:tgtEl>
                                          <p:spTgt spid="16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500"/>
                                        <p:tgtEl>
                                          <p:spTgt spid="8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500"/>
                                        <p:tgtEl>
                                          <p:spTgt spid="8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fade">
                                      <p:cBhvr>
                                        <p:cTn id="53" dur="500"/>
                                        <p:tgtEl>
                                          <p:spTgt spid="9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500"/>
                                        <p:tgtEl>
                                          <p:spTgt spid="9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fade">
                                      <p:cBhvr>
                                        <p:cTn id="62" dur="500"/>
                                        <p:tgtEl>
                                          <p:spTgt spid="10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fade">
                                      <p:cBhvr>
                                        <p:cTn id="65" dur="500"/>
                                        <p:tgtEl>
                                          <p:spTgt spid="10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52"/>
                                        </p:tgtEl>
                                        <p:attrNameLst>
                                          <p:attrName>style.visibility</p:attrName>
                                        </p:attrNameLst>
                                      </p:cBhvr>
                                      <p:to>
                                        <p:strVal val="visible"/>
                                      </p:to>
                                    </p:set>
                                    <p:anim calcmode="lin" valueType="num">
                                      <p:cBhvr>
                                        <p:cTn id="71" dur="1000" fill="hold"/>
                                        <p:tgtEl>
                                          <p:spTgt spid="152"/>
                                        </p:tgtEl>
                                        <p:attrNameLst>
                                          <p:attrName>ppt_w</p:attrName>
                                        </p:attrNameLst>
                                      </p:cBhvr>
                                      <p:tavLst>
                                        <p:tav tm="0">
                                          <p:val>
                                            <p:fltVal val="0"/>
                                          </p:val>
                                        </p:tav>
                                        <p:tav tm="100000">
                                          <p:val>
                                            <p:strVal val="#ppt_w"/>
                                          </p:val>
                                        </p:tav>
                                      </p:tavLst>
                                    </p:anim>
                                    <p:anim calcmode="lin" valueType="num">
                                      <p:cBhvr>
                                        <p:cTn id="72" dur="1000" fill="hold"/>
                                        <p:tgtEl>
                                          <p:spTgt spid="152"/>
                                        </p:tgtEl>
                                        <p:attrNameLst>
                                          <p:attrName>ppt_h</p:attrName>
                                        </p:attrNameLst>
                                      </p:cBhvr>
                                      <p:tavLst>
                                        <p:tav tm="0">
                                          <p:val>
                                            <p:fltVal val="0"/>
                                          </p:val>
                                        </p:tav>
                                        <p:tav tm="100000">
                                          <p:val>
                                            <p:strVal val="#ppt_h"/>
                                          </p:val>
                                        </p:tav>
                                      </p:tavLst>
                                    </p:anim>
                                    <p:anim calcmode="lin" valueType="num">
                                      <p:cBhvr>
                                        <p:cTn id="73" dur="1000" fill="hold"/>
                                        <p:tgtEl>
                                          <p:spTgt spid="152"/>
                                        </p:tgtEl>
                                        <p:attrNameLst>
                                          <p:attrName>style.rotation</p:attrName>
                                        </p:attrNameLst>
                                      </p:cBhvr>
                                      <p:tavLst>
                                        <p:tav tm="0">
                                          <p:val>
                                            <p:fltVal val="90"/>
                                          </p:val>
                                        </p:tav>
                                        <p:tav tm="100000">
                                          <p:val>
                                            <p:fltVal val="0"/>
                                          </p:val>
                                        </p:tav>
                                      </p:tavLst>
                                    </p:anim>
                                    <p:animEffect transition="in" filter="fade">
                                      <p:cBhvr>
                                        <p:cTn id="74" dur="1000"/>
                                        <p:tgtEl>
                                          <p:spTgt spid="152"/>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anim calcmode="lin" valueType="num">
                                      <p:cBhvr>
                                        <p:cTn id="77" dur="1000" fill="hold"/>
                                        <p:tgtEl>
                                          <p:spTgt spid="153"/>
                                        </p:tgtEl>
                                        <p:attrNameLst>
                                          <p:attrName>ppt_w</p:attrName>
                                        </p:attrNameLst>
                                      </p:cBhvr>
                                      <p:tavLst>
                                        <p:tav tm="0">
                                          <p:val>
                                            <p:fltVal val="0"/>
                                          </p:val>
                                        </p:tav>
                                        <p:tav tm="100000">
                                          <p:val>
                                            <p:strVal val="#ppt_w"/>
                                          </p:val>
                                        </p:tav>
                                      </p:tavLst>
                                    </p:anim>
                                    <p:anim calcmode="lin" valueType="num">
                                      <p:cBhvr>
                                        <p:cTn id="78" dur="1000" fill="hold"/>
                                        <p:tgtEl>
                                          <p:spTgt spid="153"/>
                                        </p:tgtEl>
                                        <p:attrNameLst>
                                          <p:attrName>ppt_h</p:attrName>
                                        </p:attrNameLst>
                                      </p:cBhvr>
                                      <p:tavLst>
                                        <p:tav tm="0">
                                          <p:val>
                                            <p:fltVal val="0"/>
                                          </p:val>
                                        </p:tav>
                                        <p:tav tm="100000">
                                          <p:val>
                                            <p:strVal val="#ppt_h"/>
                                          </p:val>
                                        </p:tav>
                                      </p:tavLst>
                                    </p:anim>
                                    <p:anim calcmode="lin" valueType="num">
                                      <p:cBhvr>
                                        <p:cTn id="79" dur="1000" fill="hold"/>
                                        <p:tgtEl>
                                          <p:spTgt spid="153"/>
                                        </p:tgtEl>
                                        <p:attrNameLst>
                                          <p:attrName>style.rotation</p:attrName>
                                        </p:attrNameLst>
                                      </p:cBhvr>
                                      <p:tavLst>
                                        <p:tav tm="0">
                                          <p:val>
                                            <p:fltVal val="90"/>
                                          </p:val>
                                        </p:tav>
                                        <p:tav tm="100000">
                                          <p:val>
                                            <p:fltVal val="0"/>
                                          </p:val>
                                        </p:tav>
                                      </p:tavLst>
                                    </p:anim>
                                    <p:animEffect transition="in" filter="fade">
                                      <p:cBhvr>
                                        <p:cTn id="80" dur="1000"/>
                                        <p:tgtEl>
                                          <p:spTgt spid="153"/>
                                        </p:tgtEl>
                                      </p:cBhvr>
                                    </p:animEffect>
                                  </p:childTnLst>
                                </p:cTn>
                              </p:par>
                              <p:par>
                                <p:cTn id="81" presetID="3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anim calcmode="lin" valueType="num">
                                      <p:cBhvr>
                                        <p:cTn id="83" dur="1000" fill="hold"/>
                                        <p:tgtEl>
                                          <p:spTgt spid="154"/>
                                        </p:tgtEl>
                                        <p:attrNameLst>
                                          <p:attrName>ppt_w</p:attrName>
                                        </p:attrNameLst>
                                      </p:cBhvr>
                                      <p:tavLst>
                                        <p:tav tm="0">
                                          <p:val>
                                            <p:fltVal val="0"/>
                                          </p:val>
                                        </p:tav>
                                        <p:tav tm="100000">
                                          <p:val>
                                            <p:strVal val="#ppt_w"/>
                                          </p:val>
                                        </p:tav>
                                      </p:tavLst>
                                    </p:anim>
                                    <p:anim calcmode="lin" valueType="num">
                                      <p:cBhvr>
                                        <p:cTn id="84" dur="1000" fill="hold"/>
                                        <p:tgtEl>
                                          <p:spTgt spid="154"/>
                                        </p:tgtEl>
                                        <p:attrNameLst>
                                          <p:attrName>ppt_h</p:attrName>
                                        </p:attrNameLst>
                                      </p:cBhvr>
                                      <p:tavLst>
                                        <p:tav tm="0">
                                          <p:val>
                                            <p:fltVal val="0"/>
                                          </p:val>
                                        </p:tav>
                                        <p:tav tm="100000">
                                          <p:val>
                                            <p:strVal val="#ppt_h"/>
                                          </p:val>
                                        </p:tav>
                                      </p:tavLst>
                                    </p:anim>
                                    <p:anim calcmode="lin" valueType="num">
                                      <p:cBhvr>
                                        <p:cTn id="85" dur="1000" fill="hold"/>
                                        <p:tgtEl>
                                          <p:spTgt spid="154"/>
                                        </p:tgtEl>
                                        <p:attrNameLst>
                                          <p:attrName>style.rotation</p:attrName>
                                        </p:attrNameLst>
                                      </p:cBhvr>
                                      <p:tavLst>
                                        <p:tav tm="0">
                                          <p:val>
                                            <p:fltVal val="90"/>
                                          </p:val>
                                        </p:tav>
                                        <p:tav tm="100000">
                                          <p:val>
                                            <p:fltVal val="0"/>
                                          </p:val>
                                        </p:tav>
                                      </p:tavLst>
                                    </p:anim>
                                    <p:animEffect transition="in" filter="fade">
                                      <p:cBhvr>
                                        <p:cTn id="86" dur="1000"/>
                                        <p:tgtEl>
                                          <p:spTgt spid="154"/>
                                        </p:tgtEl>
                                      </p:cBhvr>
                                    </p:animEffect>
                                  </p:childTnLst>
                                </p:cTn>
                              </p:par>
                              <p:par>
                                <p:cTn id="87" presetID="31" presetClass="entr" presetSubtype="0" fill="hold" grpId="0" nodeType="withEffect">
                                  <p:stCondLst>
                                    <p:cond delay="0"/>
                                  </p:stCondLst>
                                  <p:childTnLst>
                                    <p:set>
                                      <p:cBhvr>
                                        <p:cTn id="88" dur="1" fill="hold">
                                          <p:stCondLst>
                                            <p:cond delay="0"/>
                                          </p:stCondLst>
                                        </p:cTn>
                                        <p:tgtEl>
                                          <p:spTgt spid="155"/>
                                        </p:tgtEl>
                                        <p:attrNameLst>
                                          <p:attrName>style.visibility</p:attrName>
                                        </p:attrNameLst>
                                      </p:cBhvr>
                                      <p:to>
                                        <p:strVal val="visible"/>
                                      </p:to>
                                    </p:set>
                                    <p:anim calcmode="lin" valueType="num">
                                      <p:cBhvr>
                                        <p:cTn id="89" dur="1000" fill="hold"/>
                                        <p:tgtEl>
                                          <p:spTgt spid="155"/>
                                        </p:tgtEl>
                                        <p:attrNameLst>
                                          <p:attrName>ppt_w</p:attrName>
                                        </p:attrNameLst>
                                      </p:cBhvr>
                                      <p:tavLst>
                                        <p:tav tm="0">
                                          <p:val>
                                            <p:fltVal val="0"/>
                                          </p:val>
                                        </p:tav>
                                        <p:tav tm="100000">
                                          <p:val>
                                            <p:strVal val="#ppt_w"/>
                                          </p:val>
                                        </p:tav>
                                      </p:tavLst>
                                    </p:anim>
                                    <p:anim calcmode="lin" valueType="num">
                                      <p:cBhvr>
                                        <p:cTn id="90" dur="1000" fill="hold"/>
                                        <p:tgtEl>
                                          <p:spTgt spid="155"/>
                                        </p:tgtEl>
                                        <p:attrNameLst>
                                          <p:attrName>ppt_h</p:attrName>
                                        </p:attrNameLst>
                                      </p:cBhvr>
                                      <p:tavLst>
                                        <p:tav tm="0">
                                          <p:val>
                                            <p:fltVal val="0"/>
                                          </p:val>
                                        </p:tav>
                                        <p:tav tm="100000">
                                          <p:val>
                                            <p:strVal val="#ppt_h"/>
                                          </p:val>
                                        </p:tav>
                                      </p:tavLst>
                                    </p:anim>
                                    <p:anim calcmode="lin" valueType="num">
                                      <p:cBhvr>
                                        <p:cTn id="91" dur="1000" fill="hold"/>
                                        <p:tgtEl>
                                          <p:spTgt spid="155"/>
                                        </p:tgtEl>
                                        <p:attrNameLst>
                                          <p:attrName>style.rotation</p:attrName>
                                        </p:attrNameLst>
                                      </p:cBhvr>
                                      <p:tavLst>
                                        <p:tav tm="0">
                                          <p:val>
                                            <p:fltVal val="90"/>
                                          </p:val>
                                        </p:tav>
                                        <p:tav tm="100000">
                                          <p:val>
                                            <p:fltVal val="0"/>
                                          </p:val>
                                        </p:tav>
                                      </p:tavLst>
                                    </p:anim>
                                    <p:animEffect transition="in" filter="fade">
                                      <p:cBhvr>
                                        <p:cTn id="92" dur="1000"/>
                                        <p:tgtEl>
                                          <p:spTgt spid="155"/>
                                        </p:tgtEl>
                                      </p:cBhvr>
                                    </p:animEffect>
                                  </p:childTnLst>
                                </p:cTn>
                              </p:par>
                              <p:par>
                                <p:cTn id="93" presetID="31" presetClass="entr" presetSubtype="0" fill="hold" grpId="0" nodeType="withEffect">
                                  <p:stCondLst>
                                    <p:cond delay="0"/>
                                  </p:stCondLst>
                                  <p:childTnLst>
                                    <p:set>
                                      <p:cBhvr>
                                        <p:cTn id="94" dur="1" fill="hold">
                                          <p:stCondLst>
                                            <p:cond delay="0"/>
                                          </p:stCondLst>
                                        </p:cTn>
                                        <p:tgtEl>
                                          <p:spTgt spid="156"/>
                                        </p:tgtEl>
                                        <p:attrNameLst>
                                          <p:attrName>style.visibility</p:attrName>
                                        </p:attrNameLst>
                                      </p:cBhvr>
                                      <p:to>
                                        <p:strVal val="visible"/>
                                      </p:to>
                                    </p:set>
                                    <p:anim calcmode="lin" valueType="num">
                                      <p:cBhvr>
                                        <p:cTn id="95" dur="1000" fill="hold"/>
                                        <p:tgtEl>
                                          <p:spTgt spid="156"/>
                                        </p:tgtEl>
                                        <p:attrNameLst>
                                          <p:attrName>ppt_w</p:attrName>
                                        </p:attrNameLst>
                                      </p:cBhvr>
                                      <p:tavLst>
                                        <p:tav tm="0">
                                          <p:val>
                                            <p:fltVal val="0"/>
                                          </p:val>
                                        </p:tav>
                                        <p:tav tm="100000">
                                          <p:val>
                                            <p:strVal val="#ppt_w"/>
                                          </p:val>
                                        </p:tav>
                                      </p:tavLst>
                                    </p:anim>
                                    <p:anim calcmode="lin" valueType="num">
                                      <p:cBhvr>
                                        <p:cTn id="96" dur="1000" fill="hold"/>
                                        <p:tgtEl>
                                          <p:spTgt spid="156"/>
                                        </p:tgtEl>
                                        <p:attrNameLst>
                                          <p:attrName>ppt_h</p:attrName>
                                        </p:attrNameLst>
                                      </p:cBhvr>
                                      <p:tavLst>
                                        <p:tav tm="0">
                                          <p:val>
                                            <p:fltVal val="0"/>
                                          </p:val>
                                        </p:tav>
                                        <p:tav tm="100000">
                                          <p:val>
                                            <p:strVal val="#ppt_h"/>
                                          </p:val>
                                        </p:tav>
                                      </p:tavLst>
                                    </p:anim>
                                    <p:anim calcmode="lin" valueType="num">
                                      <p:cBhvr>
                                        <p:cTn id="97" dur="1000" fill="hold"/>
                                        <p:tgtEl>
                                          <p:spTgt spid="156"/>
                                        </p:tgtEl>
                                        <p:attrNameLst>
                                          <p:attrName>style.rotation</p:attrName>
                                        </p:attrNameLst>
                                      </p:cBhvr>
                                      <p:tavLst>
                                        <p:tav tm="0">
                                          <p:val>
                                            <p:fltVal val="90"/>
                                          </p:val>
                                        </p:tav>
                                        <p:tav tm="100000">
                                          <p:val>
                                            <p:fltVal val="0"/>
                                          </p:val>
                                        </p:tav>
                                      </p:tavLst>
                                    </p:anim>
                                    <p:animEffect transition="in" filter="fade">
                                      <p:cBhvr>
                                        <p:cTn id="98" dur="1000"/>
                                        <p:tgtEl>
                                          <p:spTgt spid="156"/>
                                        </p:tgtEl>
                                      </p:cBhvr>
                                    </p:animEffect>
                                  </p:childTnLst>
                                </p:cTn>
                              </p:par>
                              <p:par>
                                <p:cTn id="99" presetID="31" presetClass="entr" presetSubtype="0" fill="hold" grpId="0" nodeType="withEffect">
                                  <p:stCondLst>
                                    <p:cond delay="0"/>
                                  </p:stCondLst>
                                  <p:childTnLst>
                                    <p:set>
                                      <p:cBhvr>
                                        <p:cTn id="100" dur="1" fill="hold">
                                          <p:stCondLst>
                                            <p:cond delay="0"/>
                                          </p:stCondLst>
                                        </p:cTn>
                                        <p:tgtEl>
                                          <p:spTgt spid="157"/>
                                        </p:tgtEl>
                                        <p:attrNameLst>
                                          <p:attrName>style.visibility</p:attrName>
                                        </p:attrNameLst>
                                      </p:cBhvr>
                                      <p:to>
                                        <p:strVal val="visible"/>
                                      </p:to>
                                    </p:set>
                                    <p:anim calcmode="lin" valueType="num">
                                      <p:cBhvr>
                                        <p:cTn id="101" dur="1000" fill="hold"/>
                                        <p:tgtEl>
                                          <p:spTgt spid="157"/>
                                        </p:tgtEl>
                                        <p:attrNameLst>
                                          <p:attrName>ppt_w</p:attrName>
                                        </p:attrNameLst>
                                      </p:cBhvr>
                                      <p:tavLst>
                                        <p:tav tm="0">
                                          <p:val>
                                            <p:fltVal val="0"/>
                                          </p:val>
                                        </p:tav>
                                        <p:tav tm="100000">
                                          <p:val>
                                            <p:strVal val="#ppt_w"/>
                                          </p:val>
                                        </p:tav>
                                      </p:tavLst>
                                    </p:anim>
                                    <p:anim calcmode="lin" valueType="num">
                                      <p:cBhvr>
                                        <p:cTn id="102" dur="1000" fill="hold"/>
                                        <p:tgtEl>
                                          <p:spTgt spid="157"/>
                                        </p:tgtEl>
                                        <p:attrNameLst>
                                          <p:attrName>ppt_h</p:attrName>
                                        </p:attrNameLst>
                                      </p:cBhvr>
                                      <p:tavLst>
                                        <p:tav tm="0">
                                          <p:val>
                                            <p:fltVal val="0"/>
                                          </p:val>
                                        </p:tav>
                                        <p:tav tm="100000">
                                          <p:val>
                                            <p:strVal val="#ppt_h"/>
                                          </p:val>
                                        </p:tav>
                                      </p:tavLst>
                                    </p:anim>
                                    <p:anim calcmode="lin" valueType="num">
                                      <p:cBhvr>
                                        <p:cTn id="103" dur="1000" fill="hold"/>
                                        <p:tgtEl>
                                          <p:spTgt spid="157"/>
                                        </p:tgtEl>
                                        <p:attrNameLst>
                                          <p:attrName>style.rotation</p:attrName>
                                        </p:attrNameLst>
                                      </p:cBhvr>
                                      <p:tavLst>
                                        <p:tav tm="0">
                                          <p:val>
                                            <p:fltVal val="90"/>
                                          </p:val>
                                        </p:tav>
                                        <p:tav tm="100000">
                                          <p:val>
                                            <p:fltVal val="0"/>
                                          </p:val>
                                        </p:tav>
                                      </p:tavLst>
                                    </p:anim>
                                    <p:animEffect transition="in" filter="fade">
                                      <p:cBhvr>
                                        <p:cTn id="104" dur="1000"/>
                                        <p:tgtEl>
                                          <p:spTgt spid="157"/>
                                        </p:tgtEl>
                                      </p:cBhvr>
                                    </p:animEffect>
                                  </p:childTnLst>
                                </p:cTn>
                              </p:par>
                              <p:par>
                                <p:cTn id="105" presetID="31" presetClass="entr" presetSubtype="0" fill="hold" grpId="0" nodeType="withEffect">
                                  <p:stCondLst>
                                    <p:cond delay="0"/>
                                  </p:stCondLst>
                                  <p:childTnLst>
                                    <p:set>
                                      <p:cBhvr>
                                        <p:cTn id="106" dur="1" fill="hold">
                                          <p:stCondLst>
                                            <p:cond delay="0"/>
                                          </p:stCondLst>
                                        </p:cTn>
                                        <p:tgtEl>
                                          <p:spTgt spid="158"/>
                                        </p:tgtEl>
                                        <p:attrNameLst>
                                          <p:attrName>style.visibility</p:attrName>
                                        </p:attrNameLst>
                                      </p:cBhvr>
                                      <p:to>
                                        <p:strVal val="visible"/>
                                      </p:to>
                                    </p:set>
                                    <p:anim calcmode="lin" valueType="num">
                                      <p:cBhvr>
                                        <p:cTn id="107" dur="1000" fill="hold"/>
                                        <p:tgtEl>
                                          <p:spTgt spid="158"/>
                                        </p:tgtEl>
                                        <p:attrNameLst>
                                          <p:attrName>ppt_w</p:attrName>
                                        </p:attrNameLst>
                                      </p:cBhvr>
                                      <p:tavLst>
                                        <p:tav tm="0">
                                          <p:val>
                                            <p:fltVal val="0"/>
                                          </p:val>
                                        </p:tav>
                                        <p:tav tm="100000">
                                          <p:val>
                                            <p:strVal val="#ppt_w"/>
                                          </p:val>
                                        </p:tav>
                                      </p:tavLst>
                                    </p:anim>
                                    <p:anim calcmode="lin" valueType="num">
                                      <p:cBhvr>
                                        <p:cTn id="108" dur="1000" fill="hold"/>
                                        <p:tgtEl>
                                          <p:spTgt spid="158"/>
                                        </p:tgtEl>
                                        <p:attrNameLst>
                                          <p:attrName>ppt_h</p:attrName>
                                        </p:attrNameLst>
                                      </p:cBhvr>
                                      <p:tavLst>
                                        <p:tav tm="0">
                                          <p:val>
                                            <p:fltVal val="0"/>
                                          </p:val>
                                        </p:tav>
                                        <p:tav tm="100000">
                                          <p:val>
                                            <p:strVal val="#ppt_h"/>
                                          </p:val>
                                        </p:tav>
                                      </p:tavLst>
                                    </p:anim>
                                    <p:anim calcmode="lin" valueType="num">
                                      <p:cBhvr>
                                        <p:cTn id="109" dur="1000" fill="hold"/>
                                        <p:tgtEl>
                                          <p:spTgt spid="158"/>
                                        </p:tgtEl>
                                        <p:attrNameLst>
                                          <p:attrName>style.rotation</p:attrName>
                                        </p:attrNameLst>
                                      </p:cBhvr>
                                      <p:tavLst>
                                        <p:tav tm="0">
                                          <p:val>
                                            <p:fltVal val="90"/>
                                          </p:val>
                                        </p:tav>
                                        <p:tav tm="100000">
                                          <p:val>
                                            <p:fltVal val="0"/>
                                          </p:val>
                                        </p:tav>
                                      </p:tavLst>
                                    </p:anim>
                                    <p:animEffect transition="in" filter="fade">
                                      <p:cBhvr>
                                        <p:cTn id="110" dur="1000"/>
                                        <p:tgtEl>
                                          <p:spTgt spid="158"/>
                                        </p:tgtEl>
                                      </p:cBhvr>
                                    </p:animEffect>
                                  </p:childTnLst>
                                </p:cTn>
                              </p:par>
                              <p:par>
                                <p:cTn id="111" presetID="16" presetClass="entr" presetSubtype="21" fill="hold" nodeType="withEffect">
                                  <p:stCondLst>
                                    <p:cond delay="0"/>
                                  </p:stCondLst>
                                  <p:childTnLst>
                                    <p:set>
                                      <p:cBhvr>
                                        <p:cTn id="112" dur="1" fill="hold">
                                          <p:stCondLst>
                                            <p:cond delay="0"/>
                                          </p:stCondLst>
                                        </p:cTn>
                                        <p:tgtEl>
                                          <p:spTgt spid="11"/>
                                        </p:tgtEl>
                                        <p:attrNameLst>
                                          <p:attrName>style.visibility</p:attrName>
                                        </p:attrNameLst>
                                      </p:cBhvr>
                                      <p:to>
                                        <p:strVal val="visible"/>
                                      </p:to>
                                    </p:set>
                                    <p:animEffect transition="in" filter="barn(inVertical)">
                                      <p:cBhvr>
                                        <p:cTn id="113" dur="500"/>
                                        <p:tgtEl>
                                          <p:spTgt spid="11"/>
                                        </p:tgtEl>
                                      </p:cBhvr>
                                    </p:animEffect>
                                  </p:childTnLst>
                                </p:cTn>
                              </p:par>
                              <p:par>
                                <p:cTn id="114" presetID="16" presetClass="entr" presetSubtype="21" fill="hold" nodeType="with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barn(inVertical)">
                                      <p:cBhvr>
                                        <p:cTn id="116" dur="500"/>
                                        <p:tgtEl>
                                          <p:spTgt spid="50"/>
                                        </p:tgtEl>
                                      </p:cBhvr>
                                    </p:animEffect>
                                  </p:childTnLst>
                                </p:cTn>
                              </p:par>
                              <p:par>
                                <p:cTn id="117" presetID="16" presetClass="entr" presetSubtype="21"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barn(inVertical)">
                                      <p:cBhvr>
                                        <p:cTn id="119" dur="500"/>
                                        <p:tgtEl>
                                          <p:spTgt spid="64"/>
                                        </p:tgtEl>
                                      </p:cBhvr>
                                    </p:animEffect>
                                  </p:childTnLst>
                                </p:cTn>
                              </p:par>
                              <p:par>
                                <p:cTn id="120" presetID="16" presetClass="entr" presetSubtype="21" fill="hold" nodeType="withEffect">
                                  <p:stCondLst>
                                    <p:cond delay="0"/>
                                  </p:stCondLst>
                                  <p:childTnLst>
                                    <p:set>
                                      <p:cBhvr>
                                        <p:cTn id="121" dur="1" fill="hold">
                                          <p:stCondLst>
                                            <p:cond delay="0"/>
                                          </p:stCondLst>
                                        </p:cTn>
                                        <p:tgtEl>
                                          <p:spTgt spid="60"/>
                                        </p:tgtEl>
                                        <p:attrNameLst>
                                          <p:attrName>style.visibility</p:attrName>
                                        </p:attrNameLst>
                                      </p:cBhvr>
                                      <p:to>
                                        <p:strVal val="visible"/>
                                      </p:to>
                                    </p:set>
                                    <p:animEffect transition="in" filter="barn(inVertical)">
                                      <p:cBhvr>
                                        <p:cTn id="122" dur="500"/>
                                        <p:tgtEl>
                                          <p:spTgt spid="60"/>
                                        </p:tgtEl>
                                      </p:cBhvr>
                                    </p:animEffect>
                                  </p:childTnLst>
                                </p:cTn>
                              </p:par>
                              <p:par>
                                <p:cTn id="123" presetID="16" presetClass="entr" presetSubtype="21" fill="hold" nodeType="with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barn(inVertical)">
                                      <p:cBhvr>
                                        <p:cTn id="125" dur="500"/>
                                        <p:tgtEl>
                                          <p:spTgt spid="96"/>
                                        </p:tgtEl>
                                      </p:cBhvr>
                                    </p:animEffect>
                                  </p:childTnLst>
                                </p:cTn>
                              </p:par>
                              <p:par>
                                <p:cTn id="126" presetID="16" presetClass="entr" presetSubtype="21" fill="hold" nodeType="withEffect">
                                  <p:stCondLst>
                                    <p:cond delay="0"/>
                                  </p:stCondLst>
                                  <p:childTnLst>
                                    <p:set>
                                      <p:cBhvr>
                                        <p:cTn id="127" dur="1" fill="hold">
                                          <p:stCondLst>
                                            <p:cond delay="0"/>
                                          </p:stCondLst>
                                        </p:cTn>
                                        <p:tgtEl>
                                          <p:spTgt spid="99"/>
                                        </p:tgtEl>
                                        <p:attrNameLst>
                                          <p:attrName>style.visibility</p:attrName>
                                        </p:attrNameLst>
                                      </p:cBhvr>
                                      <p:to>
                                        <p:strVal val="visible"/>
                                      </p:to>
                                    </p:set>
                                    <p:animEffect transition="in" filter="barn(inVertical)">
                                      <p:cBhvr>
                                        <p:cTn id="128" dur="500"/>
                                        <p:tgtEl>
                                          <p:spTgt spid="99"/>
                                        </p:tgtEl>
                                      </p:cBhvr>
                                    </p:animEffect>
                                  </p:childTnLst>
                                </p:cTn>
                              </p:par>
                              <p:par>
                                <p:cTn id="129" presetID="16" presetClass="entr" presetSubtype="21" fill="hold" nodeType="withEffect">
                                  <p:stCondLst>
                                    <p:cond delay="0"/>
                                  </p:stCondLst>
                                  <p:childTnLst>
                                    <p:set>
                                      <p:cBhvr>
                                        <p:cTn id="130" dur="1" fill="hold">
                                          <p:stCondLst>
                                            <p:cond delay="0"/>
                                          </p:stCondLst>
                                        </p:cTn>
                                        <p:tgtEl>
                                          <p:spTgt spid="110"/>
                                        </p:tgtEl>
                                        <p:attrNameLst>
                                          <p:attrName>style.visibility</p:attrName>
                                        </p:attrNameLst>
                                      </p:cBhvr>
                                      <p:to>
                                        <p:strVal val="visible"/>
                                      </p:to>
                                    </p:set>
                                    <p:animEffect transition="in" filter="barn(inVertical)">
                                      <p:cBhvr>
                                        <p:cTn id="131" dur="500"/>
                                        <p:tgtEl>
                                          <p:spTgt spid="110"/>
                                        </p:tgtEl>
                                      </p:cBhvr>
                                    </p:animEffect>
                                  </p:childTnLst>
                                </p:cTn>
                              </p:par>
                              <p:par>
                                <p:cTn id="132" presetID="16" presetClass="entr" presetSubtype="21" fill="hold" nodeType="withEffect">
                                  <p:stCondLst>
                                    <p:cond delay="0"/>
                                  </p:stCondLst>
                                  <p:childTnLst>
                                    <p:set>
                                      <p:cBhvr>
                                        <p:cTn id="133" dur="1" fill="hold">
                                          <p:stCondLst>
                                            <p:cond delay="0"/>
                                          </p:stCondLst>
                                        </p:cTn>
                                        <p:tgtEl>
                                          <p:spTgt spid="107"/>
                                        </p:tgtEl>
                                        <p:attrNameLst>
                                          <p:attrName>style.visibility</p:attrName>
                                        </p:attrNameLst>
                                      </p:cBhvr>
                                      <p:to>
                                        <p:strVal val="visible"/>
                                      </p:to>
                                    </p:set>
                                    <p:animEffect transition="in" filter="barn(inVertical)">
                                      <p:cBhvr>
                                        <p:cTn id="134" dur="500"/>
                                        <p:tgtEl>
                                          <p:spTgt spid="107"/>
                                        </p:tgtEl>
                                      </p:cBhvr>
                                    </p:animEffect>
                                  </p:childTnLst>
                                </p:cTn>
                              </p:par>
                              <p:par>
                                <p:cTn id="135" presetID="16" presetClass="entr" presetSubtype="21" fill="hold" nodeType="with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barn(inVertical)">
                                      <p:cBhvr>
                                        <p:cTn id="137" dur="500"/>
                                        <p:tgtEl>
                                          <p:spTgt spid="70"/>
                                        </p:tgtEl>
                                      </p:cBhvr>
                                    </p:animEffect>
                                  </p:childTnLst>
                                </p:cTn>
                              </p:par>
                              <p:par>
                                <p:cTn id="138" presetID="16" presetClass="entr" presetSubtype="21" fill="hold" nodeType="withEffect">
                                  <p:stCondLst>
                                    <p:cond delay="0"/>
                                  </p:stCondLst>
                                  <p:childTnLst>
                                    <p:set>
                                      <p:cBhvr>
                                        <p:cTn id="139" dur="1" fill="hold">
                                          <p:stCondLst>
                                            <p:cond delay="0"/>
                                          </p:stCondLst>
                                        </p:cTn>
                                        <p:tgtEl>
                                          <p:spTgt spid="73"/>
                                        </p:tgtEl>
                                        <p:attrNameLst>
                                          <p:attrName>style.visibility</p:attrName>
                                        </p:attrNameLst>
                                      </p:cBhvr>
                                      <p:to>
                                        <p:strVal val="visible"/>
                                      </p:to>
                                    </p:set>
                                    <p:animEffect transition="in" filter="barn(inVertical)">
                                      <p:cBhvr>
                                        <p:cTn id="140" dur="500"/>
                                        <p:tgtEl>
                                          <p:spTgt spid="73"/>
                                        </p:tgtEl>
                                      </p:cBhvr>
                                    </p:animEffect>
                                  </p:childTnLst>
                                </p:cTn>
                              </p:par>
                              <p:par>
                                <p:cTn id="141" presetID="16" presetClass="entr" presetSubtype="21"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animEffect transition="in" filter="barn(inVertical)">
                                      <p:cBhvr>
                                        <p:cTn id="143" dur="500"/>
                                        <p:tgtEl>
                                          <p:spTgt spid="86"/>
                                        </p:tgtEl>
                                      </p:cBhvr>
                                    </p:animEffect>
                                  </p:childTnLst>
                                </p:cTn>
                              </p:par>
                              <p:par>
                                <p:cTn id="144" presetID="16" presetClass="entr" presetSubtype="21" fill="hold" nodeType="withEffect">
                                  <p:stCondLst>
                                    <p:cond delay="0"/>
                                  </p:stCondLst>
                                  <p:childTnLst>
                                    <p:set>
                                      <p:cBhvr>
                                        <p:cTn id="145" dur="1" fill="hold">
                                          <p:stCondLst>
                                            <p:cond delay="0"/>
                                          </p:stCondLst>
                                        </p:cTn>
                                        <p:tgtEl>
                                          <p:spTgt spid="88"/>
                                        </p:tgtEl>
                                        <p:attrNameLst>
                                          <p:attrName>style.visibility</p:attrName>
                                        </p:attrNameLst>
                                      </p:cBhvr>
                                      <p:to>
                                        <p:strVal val="visible"/>
                                      </p:to>
                                    </p:set>
                                    <p:animEffect transition="in" filter="barn(inVertical)">
                                      <p:cBhvr>
                                        <p:cTn id="14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45" grpId="0" animBg="1"/>
      <p:bldP spid="2" grpId="0"/>
      <p:bldP spid="46" grpId="0" animBg="1"/>
      <p:bldP spid="48" grpId="0" animBg="1"/>
      <p:bldP spid="49" grpId="0" animBg="1"/>
      <p:bldP spid="54" grpId="0" animBg="1"/>
      <p:bldP spid="55" grpId="0" animBg="1"/>
      <p:bldP spid="56" grpId="0" animBg="1"/>
      <p:bldP spid="57" grpId="0" animBg="1"/>
      <p:bldP spid="58" grpId="0" animBg="1"/>
      <p:bldP spid="59" grpId="0" animBg="1"/>
      <p:bldP spid="69" grpId="0" animBg="1"/>
      <p:bldP spid="84" grpId="0" animBg="1"/>
      <p:bldP spid="85" grpId="0" animBg="1"/>
      <p:bldP spid="91" grpId="0" animBg="1"/>
      <p:bldP spid="94" grpId="0" animBg="1"/>
      <p:bldP spid="95" grpId="0" animBg="1"/>
      <p:bldP spid="104" grpId="0" animBg="1"/>
      <p:bldP spid="105" grpId="0" animBg="1"/>
      <p:bldP spid="106" grpId="0" animBg="1"/>
      <p:bldP spid="152" grpId="0" animBg="1"/>
      <p:bldP spid="153" grpId="0" animBg="1"/>
      <p:bldP spid="154" grpId="0" animBg="1"/>
      <p:bldP spid="155" grpId="0" animBg="1"/>
      <p:bldP spid="156" grpId="0" animBg="1"/>
      <p:bldP spid="157" grpId="0" animBg="1"/>
      <p:bldP spid="1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Кружок"/>
          <p:cNvSpPr/>
          <p:nvPr/>
        </p:nvSpPr>
        <p:spPr>
          <a:xfrm>
            <a:off x="3332138" y="-10799098"/>
            <a:ext cx="17944010" cy="17944010"/>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224287" y="726519"/>
            <a:ext cx="24159713"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dirty="0" err="1">
                <a:latin typeface="Montserrat ExtraBold" pitchFamily="2" charset="-52"/>
              </a:rPr>
              <a:t>Відмінності</a:t>
            </a:r>
            <a:r>
              <a:rPr lang="ru-RU" dirty="0">
                <a:latin typeface="Montserrat ExtraBold" pitchFamily="2" charset="-52"/>
              </a:rPr>
              <a:t> </a:t>
            </a:r>
            <a:r>
              <a:rPr lang="ru-RU" dirty="0" err="1">
                <a:latin typeface="Montserrat ExtraBold" pitchFamily="2" charset="-52"/>
              </a:rPr>
              <a:t>від</a:t>
            </a:r>
            <a:r>
              <a:rPr lang="ru-RU" dirty="0">
                <a:latin typeface="Montserrat ExtraBold" pitchFamily="2" charset="-52"/>
              </a:rPr>
              <a:t> </a:t>
            </a:r>
            <a:r>
              <a:rPr lang="ru-RU" dirty="0" err="1">
                <a:latin typeface="Montserrat ExtraBold" pitchFamily="2" charset="-52"/>
              </a:rPr>
              <a:t>Червоно-Чорного</a:t>
            </a:r>
            <a:r>
              <a:rPr lang="ru-RU" dirty="0">
                <a:latin typeface="Montserrat ExtraBold" pitchFamily="2" charset="-52"/>
              </a:rPr>
              <a:t> Дерева</a:t>
            </a:r>
            <a:endParaRPr lang="ru-RU" b="1" dirty="0">
              <a:latin typeface="Montserrat ExtraBold" pitchFamily="2" charset="-52"/>
            </a:endParaRPr>
          </a:p>
        </p:txBody>
      </p:sp>
      <p:sp>
        <p:nvSpPr>
          <p:cNvPr id="2" name="Прямоугольник 1"/>
          <p:cNvSpPr/>
          <p:nvPr/>
        </p:nvSpPr>
        <p:spPr>
          <a:xfrm>
            <a:off x="224288" y="2749310"/>
            <a:ext cx="24159712" cy="553998"/>
          </a:xfrm>
          <a:prstGeom prst="rect">
            <a:avLst/>
          </a:prstGeom>
        </p:spPr>
        <p:txBody>
          <a:bodyPr wrap="square">
            <a:spAutoFit/>
          </a:bodyPr>
          <a:lstStyle/>
          <a:p>
            <a:r>
              <a:rPr lang="ru-RU" dirty="0">
                <a:solidFill>
                  <a:schemeClr val="bg1"/>
                </a:solidFill>
                <a:latin typeface="Montserrat" pitchFamily="2" charset="-52"/>
              </a:rPr>
              <a:t>AA-Дереву </a:t>
            </a:r>
            <a:r>
              <a:rPr lang="ru-RU" dirty="0" err="1">
                <a:solidFill>
                  <a:schemeClr val="bg1"/>
                </a:solidFill>
                <a:latin typeface="Montserrat" pitchFamily="2" charset="-52"/>
              </a:rPr>
              <a:t>потрібно</a:t>
            </a:r>
            <a:r>
              <a:rPr lang="ru-RU" dirty="0">
                <a:solidFill>
                  <a:schemeClr val="bg1"/>
                </a:solidFill>
                <a:latin typeface="Montserrat" pitchFamily="2" charset="-52"/>
              </a:rPr>
              <a:t> до </a:t>
            </a:r>
            <a:r>
              <a:rPr lang="ru-RU" dirty="0" err="1">
                <a:solidFill>
                  <a:schemeClr val="bg1"/>
                </a:solidFill>
                <a:latin typeface="Montserrat" pitchFamily="2" charset="-52"/>
              </a:rPr>
              <a:t>розгляду</a:t>
            </a:r>
            <a:r>
              <a:rPr lang="ru-RU" dirty="0">
                <a:solidFill>
                  <a:schemeClr val="bg1"/>
                </a:solidFill>
                <a:latin typeface="Montserrat" pitchFamily="2" charset="-52"/>
              </a:rPr>
              <a:t> </a:t>
            </a:r>
            <a:r>
              <a:rPr lang="ru-RU" dirty="0" err="1">
                <a:solidFill>
                  <a:schemeClr val="bg1"/>
                </a:solidFill>
                <a:latin typeface="Montserrat" pitchFamily="2" charset="-52"/>
              </a:rPr>
              <a:t>всього</a:t>
            </a:r>
            <a:r>
              <a:rPr lang="ru-RU" dirty="0">
                <a:solidFill>
                  <a:schemeClr val="bg1"/>
                </a:solidFill>
                <a:latin typeface="Montserrat" pitchFamily="2" charset="-52"/>
              </a:rPr>
              <a:t> два </a:t>
            </a:r>
            <a:r>
              <a:rPr lang="ru-RU" dirty="0" err="1">
                <a:solidFill>
                  <a:schemeClr val="bg1"/>
                </a:solidFill>
                <a:latin typeface="Montserrat" pitchFamily="2" charset="-52"/>
              </a:rPr>
              <a:t>варіанти</a:t>
            </a:r>
            <a:r>
              <a:rPr lang="ru-RU" dirty="0">
                <a:solidFill>
                  <a:schemeClr val="bg1"/>
                </a:solidFill>
                <a:latin typeface="Montserrat" pitchFamily="2" charset="-52"/>
              </a:rPr>
              <a:t>:</a:t>
            </a:r>
          </a:p>
        </p:txBody>
      </p:sp>
      <p:sp>
        <p:nvSpPr>
          <p:cNvPr id="48" name="Блок-схема: узел 47"/>
          <p:cNvSpPr>
            <a:spLocks/>
          </p:cNvSpPr>
          <p:nvPr/>
        </p:nvSpPr>
        <p:spPr>
          <a:xfrm>
            <a:off x="7630224" y="6444074"/>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49" name="Блок-схема: узел 48"/>
          <p:cNvSpPr>
            <a:spLocks/>
          </p:cNvSpPr>
          <p:nvPr/>
        </p:nvSpPr>
        <p:spPr>
          <a:xfrm>
            <a:off x="5178190" y="6448527"/>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50" name="Прямая со стрелкой 49"/>
          <p:cNvCxnSpPr>
            <a:stCxn id="48" idx="2"/>
            <a:endCxn id="49" idx="6"/>
          </p:cNvCxnSpPr>
          <p:nvPr/>
        </p:nvCxnSpPr>
        <p:spPr>
          <a:xfrm flipH="1">
            <a:off x="6435490" y="7047324"/>
            <a:ext cx="1194734" cy="4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3" name="Кружок"/>
          <p:cNvSpPr/>
          <p:nvPr/>
        </p:nvSpPr>
        <p:spPr>
          <a:xfrm>
            <a:off x="6719821" y="7753503"/>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1</a:t>
            </a:r>
            <a:endParaRPr dirty="0"/>
          </a:p>
        </p:txBody>
      </p:sp>
      <p:sp>
        <p:nvSpPr>
          <p:cNvPr id="44" name="Блок-схема: узел 43"/>
          <p:cNvSpPr>
            <a:spLocks/>
          </p:cNvSpPr>
          <p:nvPr/>
        </p:nvSpPr>
        <p:spPr>
          <a:xfrm>
            <a:off x="15356616" y="6541662"/>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47" name="Блок-схема: узел 46"/>
          <p:cNvSpPr>
            <a:spLocks/>
          </p:cNvSpPr>
          <p:nvPr/>
        </p:nvSpPr>
        <p:spPr>
          <a:xfrm>
            <a:off x="12904582" y="654611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51" name="Прямая со стрелкой 50"/>
          <p:cNvCxnSpPr>
            <a:stCxn id="47" idx="6"/>
            <a:endCxn id="44" idx="2"/>
          </p:cNvCxnSpPr>
          <p:nvPr/>
        </p:nvCxnSpPr>
        <p:spPr>
          <a:xfrm flipV="1">
            <a:off x="14161882" y="7144912"/>
            <a:ext cx="1194734" cy="4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Кружок"/>
          <p:cNvSpPr/>
          <p:nvPr/>
        </p:nvSpPr>
        <p:spPr>
          <a:xfrm>
            <a:off x="15672230" y="7889884"/>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en-US" dirty="0" smtClean="0"/>
              <a:t>2</a:t>
            </a:r>
            <a:endParaRPr dirty="0"/>
          </a:p>
        </p:txBody>
      </p:sp>
      <p:sp>
        <p:nvSpPr>
          <p:cNvPr id="53" name="Блок-схема: узел 52"/>
          <p:cNvSpPr>
            <a:spLocks/>
          </p:cNvSpPr>
          <p:nvPr/>
        </p:nvSpPr>
        <p:spPr>
          <a:xfrm>
            <a:off x="17808650" y="654611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61" name="Прямая со стрелкой 60"/>
          <p:cNvCxnSpPr>
            <a:stCxn id="44" idx="6"/>
            <a:endCxn id="53" idx="2"/>
          </p:cNvCxnSpPr>
          <p:nvPr/>
        </p:nvCxnSpPr>
        <p:spPr>
          <a:xfrm>
            <a:off x="16613916" y="7144912"/>
            <a:ext cx="1194734" cy="44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51221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barn(inVertical)">
                                      <p:cBhvr>
                                        <p:cTn id="7" dur="500"/>
                                        <p:tgtEl>
                                          <p:spTgt spid="1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153"/>
                                        </p:tgtEl>
                                        <p:attrNameLst>
                                          <p:attrName>style.visibility</p:attrName>
                                        </p:attrNameLst>
                                      </p:cBhvr>
                                      <p:to>
                                        <p:strVal val="visible"/>
                                      </p:to>
                                    </p:set>
                                    <p:anim calcmode="lin" valueType="num">
                                      <p:cBhvr>
                                        <p:cTn id="16" dur="500" fill="hold"/>
                                        <p:tgtEl>
                                          <p:spTgt spid="153"/>
                                        </p:tgtEl>
                                        <p:attrNameLst>
                                          <p:attrName>ppt_w</p:attrName>
                                        </p:attrNameLst>
                                      </p:cBhvr>
                                      <p:tavLst>
                                        <p:tav tm="0">
                                          <p:val>
                                            <p:fltVal val="0"/>
                                          </p:val>
                                        </p:tav>
                                        <p:tav tm="100000">
                                          <p:val>
                                            <p:strVal val="#ppt_w"/>
                                          </p:val>
                                        </p:tav>
                                      </p:tavLst>
                                    </p:anim>
                                    <p:anim calcmode="lin" valueType="num">
                                      <p:cBhvr>
                                        <p:cTn id="17" dur="500" fill="hold"/>
                                        <p:tgtEl>
                                          <p:spTgt spid="153"/>
                                        </p:tgtEl>
                                        <p:attrNameLst>
                                          <p:attrName>ppt_h</p:attrName>
                                        </p:attrNameLst>
                                      </p:cBhvr>
                                      <p:tavLst>
                                        <p:tav tm="0">
                                          <p:val>
                                            <p:fltVal val="0"/>
                                          </p:val>
                                        </p:tav>
                                        <p:tav tm="100000">
                                          <p:val>
                                            <p:strVal val="#ppt_h"/>
                                          </p:val>
                                        </p:tav>
                                      </p:tavLst>
                                    </p:anim>
                                    <p:anim calcmode="lin" valueType="num">
                                      <p:cBhvr>
                                        <p:cTn id="18" dur="500" fill="hold"/>
                                        <p:tgtEl>
                                          <p:spTgt spid="153"/>
                                        </p:tgtEl>
                                        <p:attrNameLst>
                                          <p:attrName>style.rotation</p:attrName>
                                        </p:attrNameLst>
                                      </p:cBhvr>
                                      <p:tavLst>
                                        <p:tav tm="0">
                                          <p:val>
                                            <p:fltVal val="90"/>
                                          </p:val>
                                        </p:tav>
                                        <p:tav tm="100000">
                                          <p:val>
                                            <p:fltVal val="0"/>
                                          </p:val>
                                        </p:tav>
                                      </p:tavLst>
                                    </p:anim>
                                    <p:animEffect transition="in" filter="fade">
                                      <p:cBhvr>
                                        <p:cTn id="19" dur="500"/>
                                        <p:tgtEl>
                                          <p:spTgt spid="1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 calcmode="lin" valueType="num">
                                      <p:cBhvr>
                                        <p:cTn id="28" dur="500" fill="hold"/>
                                        <p:tgtEl>
                                          <p:spTgt spid="52"/>
                                        </p:tgtEl>
                                        <p:attrNameLst>
                                          <p:attrName>ppt_w</p:attrName>
                                        </p:attrNameLst>
                                      </p:cBhvr>
                                      <p:tavLst>
                                        <p:tav tm="0">
                                          <p:val>
                                            <p:fltVal val="0"/>
                                          </p:val>
                                        </p:tav>
                                        <p:tav tm="100000">
                                          <p:val>
                                            <p:strVal val="#ppt_w"/>
                                          </p:val>
                                        </p:tav>
                                      </p:tavLst>
                                    </p:anim>
                                    <p:anim calcmode="lin" valueType="num">
                                      <p:cBhvr>
                                        <p:cTn id="29" dur="500" fill="hold"/>
                                        <p:tgtEl>
                                          <p:spTgt spid="52"/>
                                        </p:tgtEl>
                                        <p:attrNameLst>
                                          <p:attrName>ppt_h</p:attrName>
                                        </p:attrNameLst>
                                      </p:cBhvr>
                                      <p:tavLst>
                                        <p:tav tm="0">
                                          <p:val>
                                            <p:fltVal val="0"/>
                                          </p:val>
                                        </p:tav>
                                        <p:tav tm="100000">
                                          <p:val>
                                            <p:strVal val="#ppt_h"/>
                                          </p:val>
                                        </p:tav>
                                      </p:tavLst>
                                    </p:anim>
                                    <p:anim calcmode="lin" valueType="num">
                                      <p:cBhvr>
                                        <p:cTn id="30" dur="500" fill="hold"/>
                                        <p:tgtEl>
                                          <p:spTgt spid="52"/>
                                        </p:tgtEl>
                                        <p:attrNameLst>
                                          <p:attrName>style.rotation</p:attrName>
                                        </p:attrNameLst>
                                      </p:cBhvr>
                                      <p:tavLst>
                                        <p:tav tm="0">
                                          <p:val>
                                            <p:fltVal val="90"/>
                                          </p:val>
                                        </p:tav>
                                        <p:tav tm="100000">
                                          <p:val>
                                            <p:fltVal val="0"/>
                                          </p:val>
                                        </p:tav>
                                      </p:tavLst>
                                    </p:anim>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par>
                                <p:cTn id="38" presetID="16" presetClass="entr" presetSubtype="21" fill="hold"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barn(inVertical)">
                                      <p:cBhvr>
                                        <p:cTn id="40" dur="500"/>
                                        <p:tgtEl>
                                          <p:spTgt spid="50"/>
                                        </p:tgtEl>
                                      </p:cBhvr>
                                    </p:animEffect>
                                  </p:childTnLst>
                                </p:cTn>
                              </p:par>
                              <p:par>
                                <p:cTn id="41" presetID="16" presetClass="entr" presetSubtype="21"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barn(inVertical)">
                                      <p:cBhvr>
                                        <p:cTn id="43" dur="500"/>
                                        <p:tgtEl>
                                          <p:spTgt spid="61"/>
                                        </p:tgtEl>
                                      </p:cBhvr>
                                    </p:animEffect>
                                  </p:childTnLst>
                                </p:cTn>
                              </p:par>
                              <p:par>
                                <p:cTn id="44" presetID="16" presetClass="entr" presetSubtype="21"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arn(inVertical)">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2" grpId="0"/>
      <p:bldP spid="48" grpId="0" animBg="1"/>
      <p:bldP spid="49" grpId="0" animBg="1"/>
      <p:bldP spid="153" grpId="0" animBg="1"/>
      <p:bldP spid="44" grpId="0" animBg="1"/>
      <p:bldP spid="47" grpId="0" animBg="1"/>
      <p:bldP spid="52" grpId="0" animBg="1"/>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Кружок"/>
          <p:cNvSpPr/>
          <p:nvPr/>
        </p:nvSpPr>
        <p:spPr>
          <a:xfrm>
            <a:off x="7923011" y="4303968"/>
            <a:ext cx="5837772" cy="5837772"/>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0" name="Title text slide"/>
          <p:cNvSpPr txBox="1"/>
          <p:nvPr/>
        </p:nvSpPr>
        <p:spPr>
          <a:xfrm>
            <a:off x="-133004" y="428887"/>
            <a:ext cx="24384000"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sz="6000" b="1" dirty="0" err="1">
                <a:latin typeface="Montserrat ExtraBold" pitchFamily="2" charset="-52"/>
              </a:rPr>
              <a:t>Балансування</a:t>
            </a:r>
            <a:r>
              <a:rPr lang="ru-RU" sz="6000" b="1" dirty="0">
                <a:latin typeface="Montserrat ExtraBold" pitchFamily="2" charset="-52"/>
              </a:rPr>
              <a:t> </a:t>
            </a:r>
            <a:r>
              <a:rPr lang="ru-RU" sz="6000" b="1" dirty="0" smtClean="0">
                <a:latin typeface="Montserrat ExtraBold" pitchFamily="2" charset="-52"/>
              </a:rPr>
              <a:t>АА-Дерева </a:t>
            </a:r>
            <a:r>
              <a:rPr lang="ru-RU" sz="6000" b="1" dirty="0" err="1" smtClean="0">
                <a:latin typeface="Montserrat ExtraBold" pitchFamily="2" charset="-52"/>
              </a:rPr>
              <a:t>після</a:t>
            </a:r>
            <a:r>
              <a:rPr lang="ru-RU" sz="6000" b="1" dirty="0" smtClean="0">
                <a:latin typeface="Montserrat ExtraBold" pitchFamily="2" charset="-52"/>
              </a:rPr>
              <a:t> вставки та </a:t>
            </a:r>
            <a:r>
              <a:rPr lang="ru-RU" sz="6000" b="1" dirty="0" err="1" smtClean="0">
                <a:latin typeface="Montserrat ExtraBold" pitchFamily="2" charset="-52"/>
              </a:rPr>
              <a:t>видалення</a:t>
            </a:r>
            <a:endParaRPr lang="ru-RU" sz="6000" b="1" dirty="0">
              <a:latin typeface="Montserrat ExtraBold" pitchFamily="2" charset="-52"/>
            </a:endParaRPr>
          </a:p>
        </p:txBody>
      </p:sp>
      <p:sp>
        <p:nvSpPr>
          <p:cNvPr id="3" name="Прямоугольник 2"/>
          <p:cNvSpPr/>
          <p:nvPr/>
        </p:nvSpPr>
        <p:spPr>
          <a:xfrm>
            <a:off x="0" y="12916358"/>
            <a:ext cx="24384000" cy="450957"/>
          </a:xfrm>
          <a:prstGeom prst="rect">
            <a:avLst/>
          </a:prstGeom>
        </p:spPr>
        <p:txBody>
          <a:bodyPr wrap="square">
            <a:spAutoFit/>
          </a:bodyPr>
          <a:lstStyle/>
          <a:p>
            <a:pPr marL="79375" indent="-6350">
              <a:lnSpc>
                <a:spcPct val="102000"/>
              </a:lnSpc>
              <a:spcAft>
                <a:spcPts val="80"/>
              </a:spcAft>
            </a:pPr>
            <a:r>
              <a:rPr lang="en-US" sz="2400" b="0" dirty="0" smtClean="0">
                <a:solidFill>
                  <a:schemeClr val="bg1"/>
                </a:solidFill>
                <a:latin typeface="Montserrat" pitchFamily="2" charset="-52"/>
                <a:ea typeface="Times New Roman" panose="02020603050405020304" pitchFamily="18" charset="0"/>
              </a:rPr>
              <a:t>*</a:t>
            </a:r>
            <a:r>
              <a:rPr lang="ru-RU" sz="2400" b="0" dirty="0" err="1" smtClean="0">
                <a:solidFill>
                  <a:schemeClr val="bg1"/>
                </a:solidFill>
                <a:latin typeface="Montserrat" pitchFamily="2" charset="-52"/>
                <a:ea typeface="Times New Roman" panose="02020603050405020304" pitchFamily="18" charset="0"/>
              </a:rPr>
              <a:t>Горизонтальне</a:t>
            </a:r>
            <a:r>
              <a:rPr lang="ru-RU" sz="2400" b="0" dirty="0" smtClean="0">
                <a:solidFill>
                  <a:schemeClr val="bg1"/>
                </a:solidFill>
                <a:latin typeface="Montserrat" pitchFamily="2" charset="-52"/>
                <a:ea typeface="Times New Roman" panose="02020603050405020304" pitchFamily="18" charset="0"/>
              </a:rPr>
              <a:t> </a:t>
            </a:r>
            <a:r>
              <a:rPr lang="ru-RU" sz="2400" b="0" dirty="0">
                <a:solidFill>
                  <a:schemeClr val="bg1"/>
                </a:solidFill>
                <a:latin typeface="Montserrat" pitchFamily="2" charset="-52"/>
                <a:ea typeface="Times New Roman" panose="02020603050405020304" pitchFamily="18" charset="0"/>
              </a:rPr>
              <a:t>ребро - ребро, </a:t>
            </a:r>
            <a:r>
              <a:rPr lang="ru-RU" sz="2400" b="0" dirty="0" err="1">
                <a:solidFill>
                  <a:schemeClr val="bg1"/>
                </a:solidFill>
                <a:latin typeface="Montserrat" pitchFamily="2" charset="-52"/>
                <a:ea typeface="Times New Roman" panose="02020603050405020304" pitchFamily="18" charset="0"/>
              </a:rPr>
              <a:t>що</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з'єднує</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вершини</a:t>
            </a:r>
            <a:r>
              <a:rPr lang="ru-RU" sz="2400" b="0" dirty="0">
                <a:solidFill>
                  <a:schemeClr val="bg1"/>
                </a:solidFill>
                <a:latin typeface="Montserrat" pitchFamily="2" charset="-52"/>
                <a:ea typeface="Times New Roman" panose="02020603050405020304" pitchFamily="18" charset="0"/>
              </a:rPr>
              <a:t> з </a:t>
            </a:r>
            <a:r>
              <a:rPr lang="ru-RU" sz="2400" b="0" dirty="0" err="1">
                <a:solidFill>
                  <a:schemeClr val="bg1"/>
                </a:solidFill>
                <a:latin typeface="Montserrat" pitchFamily="2" charset="-52"/>
                <a:ea typeface="Times New Roman" panose="02020603050405020304" pitchFamily="18" charset="0"/>
              </a:rPr>
              <a:t>однаковим</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рівнем</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аналогічно</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червоній</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ссилці</a:t>
            </a:r>
            <a:r>
              <a:rPr lang="ru-RU" sz="2400" b="0" dirty="0">
                <a:solidFill>
                  <a:schemeClr val="bg1"/>
                </a:solidFill>
                <a:latin typeface="Montserrat" pitchFamily="2" charset="-52"/>
                <a:ea typeface="Times New Roman" panose="02020603050405020304" pitchFamily="18" charset="0"/>
              </a:rPr>
              <a:t> у </a:t>
            </a:r>
            <a:r>
              <a:rPr lang="ru-RU" sz="2400" b="0" dirty="0" err="1">
                <a:solidFill>
                  <a:schemeClr val="bg1"/>
                </a:solidFill>
                <a:latin typeface="Montserrat" pitchFamily="2" charset="-52"/>
                <a:ea typeface="Times New Roman" panose="02020603050405020304" pitchFamily="18" charset="0"/>
              </a:rPr>
              <a:t>Червоно-Чорному</a:t>
            </a:r>
            <a:r>
              <a:rPr lang="ru-RU" sz="2400" b="0" dirty="0">
                <a:solidFill>
                  <a:schemeClr val="bg1"/>
                </a:solidFill>
                <a:latin typeface="Montserrat" pitchFamily="2" charset="-52"/>
                <a:ea typeface="Times New Roman" panose="02020603050405020304" pitchFamily="18" charset="0"/>
              </a:rPr>
              <a:t> </a:t>
            </a:r>
            <a:r>
              <a:rPr lang="ru-RU" sz="2400" b="0" dirty="0" err="1">
                <a:solidFill>
                  <a:schemeClr val="bg1"/>
                </a:solidFill>
                <a:latin typeface="Montserrat" pitchFamily="2" charset="-52"/>
                <a:ea typeface="Times New Roman" panose="02020603050405020304" pitchFamily="18" charset="0"/>
              </a:rPr>
              <a:t>Дереві</a:t>
            </a:r>
            <a:r>
              <a:rPr lang="ru-RU" sz="2400" b="0" dirty="0">
                <a:solidFill>
                  <a:schemeClr val="bg1"/>
                </a:solidFill>
                <a:latin typeface="Montserrat" pitchFamily="2" charset="-52"/>
                <a:ea typeface="Times New Roman" panose="02020603050405020304" pitchFamily="18" charset="0"/>
              </a:rPr>
              <a:t>).</a:t>
            </a:r>
          </a:p>
        </p:txBody>
      </p:sp>
      <p:sp>
        <p:nvSpPr>
          <p:cNvPr id="8" name="Блок-схема: узел 7"/>
          <p:cNvSpPr>
            <a:spLocks/>
          </p:cNvSpPr>
          <p:nvPr/>
        </p:nvSpPr>
        <p:spPr>
          <a:xfrm>
            <a:off x="4258626" y="266499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 name="Блок-схема: узел 8"/>
          <p:cNvSpPr>
            <a:spLocks/>
          </p:cNvSpPr>
          <p:nvPr/>
        </p:nvSpPr>
        <p:spPr>
          <a:xfrm>
            <a:off x="7012312" y="266499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 name="Блок-схема: узел 11"/>
          <p:cNvSpPr>
            <a:spLocks/>
          </p:cNvSpPr>
          <p:nvPr/>
        </p:nvSpPr>
        <p:spPr>
          <a:xfrm>
            <a:off x="3001328" y="4665474"/>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LL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3" name="Блок-схема: узел 12"/>
          <p:cNvSpPr>
            <a:spLocks/>
          </p:cNvSpPr>
          <p:nvPr/>
        </p:nvSpPr>
        <p:spPr>
          <a:xfrm>
            <a:off x="5414423" y="4749549"/>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LR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4" name="Блок-схема: узел 13"/>
          <p:cNvSpPr>
            <a:spLocks/>
          </p:cNvSpPr>
          <p:nvPr/>
        </p:nvSpPr>
        <p:spPr>
          <a:xfrm>
            <a:off x="8269612" y="480822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26" name="Скругленная соединительная линия 25"/>
          <p:cNvCxnSpPr>
            <a:stCxn id="8" idx="3"/>
            <a:endCxn id="12" idx="0"/>
          </p:cNvCxnSpPr>
          <p:nvPr/>
        </p:nvCxnSpPr>
        <p:spPr>
          <a:xfrm rot="5400000">
            <a:off x="3551033" y="3773753"/>
            <a:ext cx="970667" cy="81277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Скругленная соединительная линия 31"/>
          <p:cNvCxnSpPr>
            <a:stCxn id="8" idx="5"/>
            <a:endCxn id="13" idx="0"/>
          </p:cNvCxnSpPr>
          <p:nvPr/>
        </p:nvCxnSpPr>
        <p:spPr>
          <a:xfrm rot="16200000" flipH="1">
            <a:off x="5160065" y="3866541"/>
            <a:ext cx="1054742" cy="711274"/>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6" name="Скругленная соединительная линия 35"/>
          <p:cNvCxnSpPr>
            <a:stCxn id="9" idx="5"/>
            <a:endCxn id="14" idx="0"/>
          </p:cNvCxnSpPr>
          <p:nvPr/>
        </p:nvCxnSpPr>
        <p:spPr>
          <a:xfrm rot="16200000" flipH="1">
            <a:off x="7935164" y="3845127"/>
            <a:ext cx="1113418" cy="81277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0" name="Прямая со стрелкой 39"/>
          <p:cNvCxnSpPr>
            <a:stCxn id="9" idx="2"/>
            <a:endCxn id="8" idx="6"/>
          </p:cNvCxnSpPr>
          <p:nvPr/>
        </p:nvCxnSpPr>
        <p:spPr>
          <a:xfrm flipH="1">
            <a:off x="5515926" y="3268245"/>
            <a:ext cx="149638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1" name="Блок-схема: узел 50"/>
          <p:cNvSpPr>
            <a:spLocks/>
          </p:cNvSpPr>
          <p:nvPr/>
        </p:nvSpPr>
        <p:spPr>
          <a:xfrm>
            <a:off x="4166494" y="871816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2" name="Блок-схема: узел 51"/>
          <p:cNvSpPr>
            <a:spLocks/>
          </p:cNvSpPr>
          <p:nvPr/>
        </p:nvSpPr>
        <p:spPr>
          <a:xfrm>
            <a:off x="6920180" y="871816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3" name="Блок-схема: узел 52"/>
          <p:cNvSpPr>
            <a:spLocks/>
          </p:cNvSpPr>
          <p:nvPr/>
        </p:nvSpPr>
        <p:spPr>
          <a:xfrm>
            <a:off x="2909196" y="10718644"/>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LL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4" name="Блок-схема: узел 53"/>
          <p:cNvSpPr>
            <a:spLocks/>
          </p:cNvSpPr>
          <p:nvPr/>
        </p:nvSpPr>
        <p:spPr>
          <a:xfrm>
            <a:off x="5315520" y="10744043"/>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LR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55" name="Блок-схема: узел 54"/>
          <p:cNvSpPr>
            <a:spLocks/>
          </p:cNvSpPr>
          <p:nvPr/>
        </p:nvSpPr>
        <p:spPr>
          <a:xfrm>
            <a:off x="8453739" y="10861395"/>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56" name="Скругленная соединительная линия 55"/>
          <p:cNvCxnSpPr>
            <a:stCxn id="51" idx="3"/>
            <a:endCxn id="53" idx="0"/>
          </p:cNvCxnSpPr>
          <p:nvPr/>
        </p:nvCxnSpPr>
        <p:spPr>
          <a:xfrm rot="5400000">
            <a:off x="3458901" y="9826923"/>
            <a:ext cx="970667" cy="812775"/>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7" name="Скругленная соединительная линия 56"/>
          <p:cNvCxnSpPr>
            <a:stCxn id="52" idx="5"/>
            <a:endCxn id="55" idx="0"/>
          </p:cNvCxnSpPr>
          <p:nvPr/>
        </p:nvCxnSpPr>
        <p:spPr>
          <a:xfrm rot="16200000" flipH="1">
            <a:off x="7981162" y="9760168"/>
            <a:ext cx="1113418" cy="1089036"/>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8" name="Скругленная соединительная линия 57"/>
          <p:cNvCxnSpPr>
            <a:stCxn id="52" idx="3"/>
            <a:endCxn id="54" idx="0"/>
          </p:cNvCxnSpPr>
          <p:nvPr/>
        </p:nvCxnSpPr>
        <p:spPr>
          <a:xfrm rot="5400000">
            <a:off x="6026206" y="9665942"/>
            <a:ext cx="996066" cy="116013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9" name="Прямая со стрелкой 58"/>
          <p:cNvCxnSpPr>
            <a:stCxn id="51" idx="6"/>
            <a:endCxn id="52" idx="2"/>
          </p:cNvCxnSpPr>
          <p:nvPr/>
        </p:nvCxnSpPr>
        <p:spPr>
          <a:xfrm>
            <a:off x="5423794" y="9321415"/>
            <a:ext cx="149638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2" name="Прямая со стрелкой 71"/>
          <p:cNvCxnSpPr>
            <a:endCxn id="9" idx="0"/>
          </p:cNvCxnSpPr>
          <p:nvPr/>
        </p:nvCxnSpPr>
        <p:spPr>
          <a:xfrm>
            <a:off x="7640962" y="1959480"/>
            <a:ext cx="0" cy="705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5" name="Прямая со стрелкой 74"/>
          <p:cNvCxnSpPr>
            <a:endCxn id="51" idx="0"/>
          </p:cNvCxnSpPr>
          <p:nvPr/>
        </p:nvCxnSpPr>
        <p:spPr>
          <a:xfrm>
            <a:off x="4795144" y="7922774"/>
            <a:ext cx="0" cy="795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3" name="Блок-схема: узел 82"/>
          <p:cNvSpPr>
            <a:spLocks/>
          </p:cNvSpPr>
          <p:nvPr/>
        </p:nvSpPr>
        <p:spPr>
          <a:xfrm>
            <a:off x="18495696" y="2457745"/>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5" name="Блок-схема: узел 94"/>
          <p:cNvSpPr>
            <a:spLocks/>
          </p:cNvSpPr>
          <p:nvPr/>
        </p:nvSpPr>
        <p:spPr>
          <a:xfrm>
            <a:off x="16360612" y="2446023"/>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T</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6" name="Блок-схема: узел 95"/>
          <p:cNvSpPr>
            <a:spLocks/>
          </p:cNvSpPr>
          <p:nvPr/>
        </p:nvSpPr>
        <p:spPr>
          <a:xfrm>
            <a:off x="15135026" y="4174413"/>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7" name="Блок-схема: узел 96"/>
          <p:cNvSpPr>
            <a:spLocks/>
          </p:cNvSpPr>
          <p:nvPr/>
        </p:nvSpPr>
        <p:spPr>
          <a:xfrm>
            <a:off x="20630780" y="2453172"/>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RR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98" name="Блок-схема: узел 97"/>
          <p:cNvSpPr>
            <a:spLocks/>
          </p:cNvSpPr>
          <p:nvPr/>
        </p:nvSpPr>
        <p:spPr>
          <a:xfrm>
            <a:off x="17238396" y="4182768"/>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RL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99" name="Прямая со стрелкой 98"/>
          <p:cNvCxnSpPr>
            <a:stCxn id="95" idx="6"/>
            <a:endCxn id="83" idx="2"/>
          </p:cNvCxnSpPr>
          <p:nvPr/>
        </p:nvCxnSpPr>
        <p:spPr>
          <a:xfrm>
            <a:off x="17617912" y="3049273"/>
            <a:ext cx="877784" cy="117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2" name="Прямая со стрелкой 101"/>
          <p:cNvCxnSpPr>
            <a:stCxn id="83" idx="6"/>
            <a:endCxn id="97" idx="2"/>
          </p:cNvCxnSpPr>
          <p:nvPr/>
        </p:nvCxnSpPr>
        <p:spPr>
          <a:xfrm flipV="1">
            <a:off x="19752996" y="3056422"/>
            <a:ext cx="877784" cy="45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7" name="Скругленная соединительная линия 106"/>
          <p:cNvCxnSpPr>
            <a:stCxn id="95" idx="3"/>
            <a:endCxn id="96" idx="0"/>
          </p:cNvCxnSpPr>
          <p:nvPr/>
        </p:nvCxnSpPr>
        <p:spPr>
          <a:xfrm rot="5400000">
            <a:off x="15804919" y="3434593"/>
            <a:ext cx="698578" cy="781063"/>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11" name="Скругленная соединительная линия 110"/>
          <p:cNvCxnSpPr>
            <a:stCxn id="83" idx="3"/>
            <a:endCxn id="98" idx="0"/>
          </p:cNvCxnSpPr>
          <p:nvPr/>
        </p:nvCxnSpPr>
        <p:spPr>
          <a:xfrm rot="5400000">
            <a:off x="17925830" y="3428774"/>
            <a:ext cx="695211" cy="81277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22" name="Блок-схема: узел 121"/>
          <p:cNvSpPr>
            <a:spLocks/>
          </p:cNvSpPr>
          <p:nvPr/>
        </p:nvSpPr>
        <p:spPr>
          <a:xfrm>
            <a:off x="17617912" y="8586678"/>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3" name="Блок-схема: узел 122"/>
          <p:cNvSpPr>
            <a:spLocks/>
          </p:cNvSpPr>
          <p:nvPr/>
        </p:nvSpPr>
        <p:spPr>
          <a:xfrm>
            <a:off x="15570933" y="9810771"/>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T</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4" name="Блок-схема: узел 123"/>
          <p:cNvSpPr>
            <a:spLocks/>
          </p:cNvSpPr>
          <p:nvPr/>
        </p:nvSpPr>
        <p:spPr>
          <a:xfrm>
            <a:off x="14099824" y="11214251"/>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FFFFFF"/>
                </a:solidFill>
                <a:effectLst/>
                <a:uFillTx/>
                <a:latin typeface="Montserrat ExtraBold" pitchFamily="2" charset="-52"/>
                <a:ea typeface="+mn-ea"/>
                <a:cs typeface="+mn-cs"/>
                <a:sym typeface="Helvetica Neue Medium"/>
              </a:rPr>
              <a:t>TL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5" name="Блок-схема: узел 124"/>
          <p:cNvSpPr>
            <a:spLocks/>
          </p:cNvSpPr>
          <p:nvPr/>
        </p:nvSpPr>
        <p:spPr>
          <a:xfrm>
            <a:off x="19898538" y="9871641"/>
            <a:ext cx="1257300" cy="1206500"/>
          </a:xfrm>
          <a:prstGeom prst="flowChartConnector">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RR</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sp>
        <p:nvSpPr>
          <p:cNvPr id="126" name="Блок-схема: узел 125"/>
          <p:cNvSpPr>
            <a:spLocks/>
          </p:cNvSpPr>
          <p:nvPr/>
        </p:nvSpPr>
        <p:spPr>
          <a:xfrm>
            <a:off x="16828233" y="11183487"/>
            <a:ext cx="1257300" cy="1206500"/>
          </a:xfrm>
          <a:prstGeom prst="flowChartConnector">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r>
              <a:rPr lang="en-US" sz="3200" b="0" dirty="0" smtClean="0">
                <a:solidFill>
                  <a:srgbClr val="FFFFFF"/>
                </a:solidFill>
                <a:latin typeface="Montserrat ExtraBold" pitchFamily="2" charset="-52"/>
                <a:ea typeface="+mn-ea"/>
                <a:cs typeface="+mn-cs"/>
                <a:sym typeface="Helvetica Neue Medium"/>
              </a:rPr>
              <a:t>RL</a:t>
            </a:r>
            <a:endParaRPr kumimoji="0" lang="ru-RU" sz="3200" b="0" i="0" u="none" strike="noStrike" cap="none" spc="0" normalizeH="0" baseline="0" dirty="0">
              <a:ln>
                <a:noFill/>
              </a:ln>
              <a:solidFill>
                <a:srgbClr val="FFFFFF"/>
              </a:solidFill>
              <a:effectLst/>
              <a:uFillTx/>
              <a:latin typeface="Montserrat ExtraBold" pitchFamily="2" charset="-52"/>
              <a:ea typeface="+mn-ea"/>
              <a:cs typeface="+mn-cs"/>
              <a:sym typeface="Helvetica Neue Medium"/>
            </a:endParaRPr>
          </a:p>
        </p:txBody>
      </p:sp>
      <p:cxnSp>
        <p:nvCxnSpPr>
          <p:cNvPr id="129" name="Скругленная соединительная линия 128"/>
          <p:cNvCxnSpPr>
            <a:stCxn id="123" idx="3"/>
            <a:endCxn id="124" idx="0"/>
          </p:cNvCxnSpPr>
          <p:nvPr/>
        </p:nvCxnSpPr>
        <p:spPr>
          <a:xfrm rot="5400000">
            <a:off x="15054933" y="10514124"/>
            <a:ext cx="373668" cy="1026586"/>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2" name="Скругленная соединительная линия 131"/>
          <p:cNvCxnSpPr>
            <a:stCxn id="122" idx="3"/>
            <a:endCxn id="123" idx="0"/>
          </p:cNvCxnSpPr>
          <p:nvPr/>
        </p:nvCxnSpPr>
        <p:spPr>
          <a:xfrm rot="5400000">
            <a:off x="16903671" y="8912402"/>
            <a:ext cx="194281" cy="1602456"/>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9" name="Скругленная соединительная линия 138"/>
          <p:cNvCxnSpPr>
            <a:stCxn id="122" idx="5"/>
            <a:endCxn id="125" idx="0"/>
          </p:cNvCxnSpPr>
          <p:nvPr/>
        </p:nvCxnSpPr>
        <p:spPr>
          <a:xfrm rot="16200000" flipH="1">
            <a:off x="19481561" y="8826013"/>
            <a:ext cx="255151" cy="1836103"/>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3" name="Скругленная соединительная линия 142"/>
          <p:cNvCxnSpPr>
            <a:stCxn id="123" idx="5"/>
            <a:endCxn id="126" idx="0"/>
          </p:cNvCxnSpPr>
          <p:nvPr/>
        </p:nvCxnSpPr>
        <p:spPr>
          <a:xfrm rot="16200000" flipH="1">
            <a:off x="16879042" y="10605646"/>
            <a:ext cx="342904" cy="812777"/>
          </a:xfrm>
          <a:prstGeom prst="curvedConnector3">
            <a:avLst>
              <a:gd name="adj1" fmla="val 50000"/>
            </a:avLst>
          </a:prstGeom>
          <a:noFill/>
          <a:ln w="25400" cap="flat">
            <a:gradFill>
              <a:gsLst>
                <a:gs pos="0">
                  <a:schemeClr val="accent6">
                    <a:lumMod val="75000"/>
                  </a:schemeClr>
                </a:gs>
                <a:gs pos="100000">
                  <a:schemeClr val="accent1"/>
                </a:gs>
              </a:gsLst>
              <a:lin ang="5400000" scaled="1"/>
            </a:gradFill>
            <a:prstDash val="solid"/>
            <a:miter lim="400000"/>
            <a:tailEnd type="triangle"/>
          </a:ln>
          <a:effectLst/>
          <a:sp3d/>
        </p:spPr>
        <p:style>
          <a:lnRef idx="0">
            <a:scrgbClr r="0" g="0" b="0"/>
          </a:lnRef>
          <a:fillRef idx="0">
            <a:scrgbClr r="0" g="0" b="0"/>
          </a:fillRef>
          <a:effectRef idx="0">
            <a:scrgbClr r="0" g="0" b="0"/>
          </a:effectRef>
          <a:fontRef idx="none"/>
        </p:style>
      </p:cxnSp>
      <p:sp>
        <p:nvSpPr>
          <p:cNvPr id="153" name="Прямоугольник 152"/>
          <p:cNvSpPr/>
          <p:nvPr/>
        </p:nvSpPr>
        <p:spPr>
          <a:xfrm>
            <a:off x="472657" y="2664995"/>
            <a:ext cx="1981708" cy="2258439"/>
          </a:xfrm>
          <a:prstGeom prst="rect">
            <a:avLst/>
          </a:prstGeom>
        </p:spPr>
        <p:txBody>
          <a:bodyPr wrap="square">
            <a:spAutoFit/>
          </a:bodyPr>
          <a:lstStyle/>
          <a:p>
            <a:pPr marL="79375" indent="-6350">
              <a:lnSpc>
                <a:spcPct val="102000"/>
              </a:lnSpc>
              <a:spcAft>
                <a:spcPts val="80"/>
              </a:spcAft>
            </a:pPr>
            <a:r>
              <a:rPr lang="en-US" sz="13800" dirty="0" smtClean="0">
                <a:solidFill>
                  <a:schemeClr val="bg1"/>
                </a:solidFill>
                <a:latin typeface="Montserrat ExtraBold" pitchFamily="2" charset="-52"/>
                <a:ea typeface="Times New Roman" panose="02020603050405020304" pitchFamily="18" charset="0"/>
              </a:rPr>
              <a:t>S</a:t>
            </a:r>
            <a:endParaRPr lang="ru-RU" sz="13800" dirty="0">
              <a:solidFill>
                <a:schemeClr val="bg1"/>
              </a:solidFill>
              <a:latin typeface="Montserrat ExtraBold" pitchFamily="2" charset="-52"/>
              <a:ea typeface="Times New Roman" panose="02020603050405020304" pitchFamily="18" charset="0"/>
            </a:endParaRPr>
          </a:p>
        </p:txBody>
      </p:sp>
      <p:sp>
        <p:nvSpPr>
          <p:cNvPr id="156" name="Прямоугольник 155"/>
          <p:cNvSpPr/>
          <p:nvPr/>
        </p:nvSpPr>
        <p:spPr>
          <a:xfrm>
            <a:off x="12424689" y="10014901"/>
            <a:ext cx="1461327" cy="2258439"/>
          </a:xfrm>
          <a:prstGeom prst="rect">
            <a:avLst/>
          </a:prstGeom>
        </p:spPr>
        <p:txBody>
          <a:bodyPr wrap="square">
            <a:spAutoFit/>
          </a:bodyPr>
          <a:lstStyle/>
          <a:p>
            <a:pPr marL="79375" indent="-6350">
              <a:lnSpc>
                <a:spcPct val="102000"/>
              </a:lnSpc>
              <a:spcAft>
                <a:spcPts val="80"/>
              </a:spcAft>
            </a:pPr>
            <a:r>
              <a:rPr lang="en-US" sz="13800" dirty="0" smtClean="0">
                <a:solidFill>
                  <a:schemeClr val="bg1"/>
                </a:solidFill>
                <a:latin typeface="Montserrat ExtraBold" pitchFamily="2" charset="-52"/>
                <a:ea typeface="Times New Roman" panose="02020603050405020304" pitchFamily="18" charset="0"/>
              </a:rPr>
              <a:t>T</a:t>
            </a:r>
            <a:endParaRPr lang="ru-RU" sz="13800" dirty="0">
              <a:solidFill>
                <a:schemeClr val="bg1"/>
              </a:solidFill>
              <a:latin typeface="Montserrat ExtraBold" pitchFamily="2" charset="-52"/>
              <a:ea typeface="Times New Roman" panose="02020603050405020304" pitchFamily="18" charset="0"/>
            </a:endParaRPr>
          </a:p>
        </p:txBody>
      </p:sp>
      <p:sp>
        <p:nvSpPr>
          <p:cNvPr id="688" name="Прямоугольник 687"/>
          <p:cNvSpPr/>
          <p:nvPr/>
        </p:nvSpPr>
        <p:spPr>
          <a:xfrm>
            <a:off x="784625" y="4545914"/>
            <a:ext cx="1483964" cy="2215991"/>
          </a:xfrm>
          <a:prstGeom prst="rect">
            <a:avLst/>
          </a:prstGeom>
        </p:spPr>
        <p:txBody>
          <a:bodyPr wrap="square">
            <a:spAutoFit/>
          </a:bodyPr>
          <a:lstStyle/>
          <a:p>
            <a:r>
              <a:rPr lang="en-US" sz="13800" dirty="0">
                <a:solidFill>
                  <a:schemeClr val="bg1"/>
                </a:solidFill>
                <a:latin typeface="Montserrat ExtraBold" pitchFamily="2" charset="-52"/>
                <a:ea typeface="Times New Roman" panose="02020603050405020304" pitchFamily="18" charset="0"/>
              </a:rPr>
              <a:t>k</a:t>
            </a:r>
            <a:endParaRPr lang="ru-RU" sz="3600" dirty="0"/>
          </a:p>
        </p:txBody>
      </p:sp>
      <p:sp>
        <p:nvSpPr>
          <p:cNvPr id="693" name="Прямоугольник 692"/>
          <p:cNvSpPr/>
          <p:nvPr/>
        </p:nvSpPr>
        <p:spPr>
          <a:xfrm>
            <a:off x="624726" y="6388921"/>
            <a:ext cx="1862635" cy="2215991"/>
          </a:xfrm>
          <a:prstGeom prst="rect">
            <a:avLst/>
          </a:prstGeom>
        </p:spPr>
        <p:txBody>
          <a:bodyPr wrap="square">
            <a:spAutoFit/>
          </a:bodyPr>
          <a:lstStyle/>
          <a:p>
            <a:r>
              <a:rPr lang="en-US" sz="13800" dirty="0" smtClean="0">
                <a:solidFill>
                  <a:schemeClr val="bg1"/>
                </a:solidFill>
                <a:latin typeface="Montserrat ExtraBold" pitchFamily="2" charset="-52"/>
                <a:ea typeface="Times New Roman" panose="02020603050405020304" pitchFamily="18" charset="0"/>
              </a:rPr>
              <a:t>E</a:t>
            </a:r>
            <a:endParaRPr lang="ru-RU" sz="3600" dirty="0"/>
          </a:p>
        </p:txBody>
      </p:sp>
      <p:sp>
        <p:nvSpPr>
          <p:cNvPr id="694" name="Прямоугольник 693"/>
          <p:cNvSpPr/>
          <p:nvPr/>
        </p:nvSpPr>
        <p:spPr>
          <a:xfrm>
            <a:off x="431031" y="8450343"/>
            <a:ext cx="2250023" cy="2154244"/>
          </a:xfrm>
          <a:prstGeom prst="rect">
            <a:avLst/>
          </a:prstGeom>
        </p:spPr>
        <p:txBody>
          <a:bodyPr wrap="square">
            <a:spAutoFit/>
          </a:bodyPr>
          <a:lstStyle/>
          <a:p>
            <a:pPr marL="79375" indent="-6350">
              <a:lnSpc>
                <a:spcPct val="102000"/>
              </a:lnSpc>
              <a:spcAft>
                <a:spcPts val="80"/>
              </a:spcAft>
            </a:pPr>
            <a:r>
              <a:rPr lang="en-US" sz="13800" dirty="0" smtClean="0">
                <a:solidFill>
                  <a:schemeClr val="bg1"/>
                </a:solidFill>
                <a:latin typeface="Montserrat ExtraBold" pitchFamily="2" charset="-52"/>
                <a:ea typeface="Times New Roman" panose="02020603050405020304" pitchFamily="18" charset="0"/>
              </a:rPr>
              <a:t>W</a:t>
            </a:r>
            <a:endParaRPr lang="ru-RU" sz="13800" dirty="0">
              <a:solidFill>
                <a:schemeClr val="bg1"/>
              </a:solidFill>
              <a:latin typeface="Montserrat ExtraBold" pitchFamily="2" charset="-52"/>
              <a:ea typeface="Times New Roman" panose="02020603050405020304" pitchFamily="18" charset="0"/>
            </a:endParaRPr>
          </a:p>
        </p:txBody>
      </p:sp>
      <p:sp>
        <p:nvSpPr>
          <p:cNvPr id="695" name="Прямоугольник 694"/>
          <p:cNvSpPr/>
          <p:nvPr/>
        </p:nvSpPr>
        <p:spPr>
          <a:xfrm>
            <a:off x="12674081" y="2224927"/>
            <a:ext cx="1329210" cy="2215991"/>
          </a:xfrm>
          <a:prstGeom prst="rect">
            <a:avLst/>
          </a:prstGeom>
        </p:spPr>
        <p:txBody>
          <a:bodyPr wrap="none">
            <a:spAutoFit/>
          </a:bodyPr>
          <a:lstStyle/>
          <a:p>
            <a:r>
              <a:rPr lang="en-US" sz="13800" dirty="0">
                <a:solidFill>
                  <a:schemeClr val="bg1"/>
                </a:solidFill>
                <a:latin typeface="Montserrat ExtraBold" pitchFamily="2" charset="-52"/>
                <a:ea typeface="Times New Roman" panose="02020603050405020304" pitchFamily="18" charset="0"/>
              </a:rPr>
              <a:t>S</a:t>
            </a:r>
            <a:endParaRPr lang="ru-RU" sz="3600" dirty="0"/>
          </a:p>
        </p:txBody>
      </p:sp>
      <p:sp>
        <p:nvSpPr>
          <p:cNvPr id="696" name="Прямоугольник 695"/>
          <p:cNvSpPr/>
          <p:nvPr/>
        </p:nvSpPr>
        <p:spPr>
          <a:xfrm>
            <a:off x="12593931" y="4159863"/>
            <a:ext cx="1489510" cy="2215991"/>
          </a:xfrm>
          <a:prstGeom prst="rect">
            <a:avLst/>
          </a:prstGeom>
        </p:spPr>
        <p:txBody>
          <a:bodyPr wrap="none">
            <a:spAutoFit/>
          </a:bodyPr>
          <a:lstStyle/>
          <a:p>
            <a:r>
              <a:rPr lang="en-US" sz="13800" dirty="0">
                <a:solidFill>
                  <a:schemeClr val="bg1"/>
                </a:solidFill>
                <a:latin typeface="Montserrat ExtraBold" pitchFamily="2" charset="-52"/>
                <a:ea typeface="Times New Roman" panose="02020603050405020304" pitchFamily="18" charset="0"/>
              </a:rPr>
              <a:t>P</a:t>
            </a:r>
            <a:endParaRPr lang="ru-RU" sz="3600" dirty="0"/>
          </a:p>
        </p:txBody>
      </p:sp>
      <p:sp>
        <p:nvSpPr>
          <p:cNvPr id="697" name="Прямоугольник 696"/>
          <p:cNvSpPr/>
          <p:nvPr/>
        </p:nvSpPr>
        <p:spPr>
          <a:xfrm>
            <a:off x="12589771" y="6172219"/>
            <a:ext cx="1263487" cy="2215991"/>
          </a:xfrm>
          <a:prstGeom prst="rect">
            <a:avLst/>
          </a:prstGeom>
        </p:spPr>
        <p:txBody>
          <a:bodyPr wrap="none">
            <a:spAutoFit/>
          </a:bodyPr>
          <a:lstStyle/>
          <a:p>
            <a:r>
              <a:rPr lang="en-US" sz="13800" dirty="0">
                <a:solidFill>
                  <a:schemeClr val="bg1"/>
                </a:solidFill>
                <a:latin typeface="Montserrat ExtraBold" pitchFamily="2" charset="-52"/>
                <a:ea typeface="Times New Roman" panose="02020603050405020304" pitchFamily="18" charset="0"/>
              </a:rPr>
              <a:t>L</a:t>
            </a:r>
            <a:endParaRPr lang="ru-RU" sz="3600" dirty="0"/>
          </a:p>
        </p:txBody>
      </p:sp>
      <p:sp>
        <p:nvSpPr>
          <p:cNvPr id="698" name="Прямоугольник 697"/>
          <p:cNvSpPr/>
          <p:nvPr/>
        </p:nvSpPr>
        <p:spPr>
          <a:xfrm>
            <a:off x="12826325" y="8073907"/>
            <a:ext cx="784190" cy="2215991"/>
          </a:xfrm>
          <a:prstGeom prst="rect">
            <a:avLst/>
          </a:prstGeom>
        </p:spPr>
        <p:txBody>
          <a:bodyPr wrap="none">
            <a:spAutoFit/>
          </a:bodyPr>
          <a:lstStyle/>
          <a:p>
            <a:r>
              <a:rPr lang="en-US" sz="13800" dirty="0">
                <a:solidFill>
                  <a:schemeClr val="bg1"/>
                </a:solidFill>
                <a:latin typeface="Montserrat ExtraBold" pitchFamily="2" charset="-52"/>
                <a:ea typeface="Times New Roman" panose="02020603050405020304" pitchFamily="18" charset="0"/>
              </a:rPr>
              <a:t>I</a:t>
            </a:r>
            <a:endParaRPr lang="ru-RU" sz="3600" dirty="0"/>
          </a:p>
        </p:txBody>
      </p:sp>
      <p:sp>
        <p:nvSpPr>
          <p:cNvPr id="165" name="Фигура"/>
          <p:cNvSpPr/>
          <p:nvPr/>
        </p:nvSpPr>
        <p:spPr>
          <a:xfrm>
            <a:off x="5299293" y="6289656"/>
            <a:ext cx="1557065" cy="2440596"/>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Прямоугольник 168"/>
          <p:cNvSpPr/>
          <p:nvPr/>
        </p:nvSpPr>
        <p:spPr>
          <a:xfrm>
            <a:off x="4929033" y="6947809"/>
            <a:ext cx="2297583" cy="769441"/>
          </a:xfrm>
          <a:prstGeom prst="rect">
            <a:avLst/>
          </a:prstGeom>
        </p:spPr>
        <p:txBody>
          <a:bodyPr wrap="square">
            <a:spAutoFit/>
          </a:bodyPr>
          <a:lstStyle/>
          <a:p>
            <a:r>
              <a:rPr lang="en-US" sz="4400" dirty="0" smtClean="0">
                <a:solidFill>
                  <a:schemeClr val="bg1"/>
                </a:solidFill>
                <a:latin typeface="Montserrat ExtraBold" pitchFamily="2" charset="-52"/>
                <a:ea typeface="Times New Roman" panose="02020603050405020304" pitchFamily="18" charset="0"/>
              </a:rPr>
              <a:t>skew</a:t>
            </a:r>
            <a:endParaRPr lang="ru-RU" sz="1050" dirty="0"/>
          </a:p>
        </p:txBody>
      </p:sp>
      <p:sp>
        <p:nvSpPr>
          <p:cNvPr id="170" name="Фигура"/>
          <p:cNvSpPr/>
          <p:nvPr/>
        </p:nvSpPr>
        <p:spPr>
          <a:xfrm>
            <a:off x="17494902" y="6007187"/>
            <a:ext cx="1557065" cy="2440596"/>
          </a:xfrm>
          <a:custGeom>
            <a:avLst/>
            <a:gdLst/>
            <a:ahLst/>
            <a:cxnLst>
              <a:cxn ang="0">
                <a:pos x="wd2" y="hd2"/>
              </a:cxn>
              <a:cxn ang="5400000">
                <a:pos x="wd2" y="hd2"/>
              </a:cxn>
              <a:cxn ang="10800000">
                <a:pos x="wd2" y="hd2"/>
              </a:cxn>
              <a:cxn ang="16200000">
                <a:pos x="wd2" y="hd2"/>
              </a:cxn>
            </a:cxnLst>
            <a:rect l="0" t="0" r="r" b="b"/>
            <a:pathLst>
              <a:path w="21494" h="21550" extrusionOk="0">
                <a:moveTo>
                  <a:pt x="6688" y="0"/>
                </a:moveTo>
                <a:cubicBezTo>
                  <a:pt x="6599" y="0"/>
                  <a:pt x="6510" y="21"/>
                  <a:pt x="6442" y="65"/>
                </a:cubicBezTo>
                <a:cubicBezTo>
                  <a:pt x="6306" y="152"/>
                  <a:pt x="6306" y="293"/>
                  <a:pt x="6442" y="380"/>
                </a:cubicBezTo>
                <a:cubicBezTo>
                  <a:pt x="6578" y="466"/>
                  <a:pt x="6799" y="466"/>
                  <a:pt x="6934" y="380"/>
                </a:cubicBezTo>
                <a:cubicBezTo>
                  <a:pt x="7070" y="293"/>
                  <a:pt x="7070" y="152"/>
                  <a:pt x="6934" y="65"/>
                </a:cubicBezTo>
                <a:cubicBezTo>
                  <a:pt x="6867" y="21"/>
                  <a:pt x="6777" y="0"/>
                  <a:pt x="6688" y="0"/>
                </a:cubicBezTo>
                <a:close/>
                <a:moveTo>
                  <a:pt x="8723" y="0"/>
                </a:moveTo>
                <a:cubicBezTo>
                  <a:pt x="8634" y="0"/>
                  <a:pt x="8545" y="21"/>
                  <a:pt x="8477" y="65"/>
                </a:cubicBezTo>
                <a:cubicBezTo>
                  <a:pt x="8341" y="152"/>
                  <a:pt x="8341" y="293"/>
                  <a:pt x="8477" y="380"/>
                </a:cubicBezTo>
                <a:cubicBezTo>
                  <a:pt x="8613" y="466"/>
                  <a:pt x="8833" y="466"/>
                  <a:pt x="8969" y="380"/>
                </a:cubicBezTo>
                <a:cubicBezTo>
                  <a:pt x="9105" y="293"/>
                  <a:pt x="9105" y="152"/>
                  <a:pt x="8969" y="65"/>
                </a:cubicBezTo>
                <a:cubicBezTo>
                  <a:pt x="8901" y="21"/>
                  <a:pt x="8812" y="0"/>
                  <a:pt x="8723" y="0"/>
                </a:cubicBezTo>
                <a:close/>
                <a:moveTo>
                  <a:pt x="10758" y="0"/>
                </a:moveTo>
                <a:cubicBezTo>
                  <a:pt x="10669" y="0"/>
                  <a:pt x="10579" y="21"/>
                  <a:pt x="10512" y="65"/>
                </a:cubicBezTo>
                <a:cubicBezTo>
                  <a:pt x="10376" y="152"/>
                  <a:pt x="10376" y="293"/>
                  <a:pt x="10512" y="380"/>
                </a:cubicBezTo>
                <a:cubicBezTo>
                  <a:pt x="10647" y="466"/>
                  <a:pt x="10868" y="466"/>
                  <a:pt x="11004" y="380"/>
                </a:cubicBezTo>
                <a:cubicBezTo>
                  <a:pt x="11139" y="293"/>
                  <a:pt x="11139" y="152"/>
                  <a:pt x="11004" y="65"/>
                </a:cubicBezTo>
                <a:cubicBezTo>
                  <a:pt x="10936" y="21"/>
                  <a:pt x="10847" y="0"/>
                  <a:pt x="10758" y="0"/>
                </a:cubicBezTo>
                <a:close/>
                <a:moveTo>
                  <a:pt x="12792" y="0"/>
                </a:moveTo>
                <a:cubicBezTo>
                  <a:pt x="12703" y="0"/>
                  <a:pt x="12614" y="21"/>
                  <a:pt x="12546" y="65"/>
                </a:cubicBezTo>
                <a:cubicBezTo>
                  <a:pt x="12410" y="152"/>
                  <a:pt x="12410" y="293"/>
                  <a:pt x="12546" y="380"/>
                </a:cubicBezTo>
                <a:cubicBezTo>
                  <a:pt x="12682" y="466"/>
                  <a:pt x="12903" y="466"/>
                  <a:pt x="13038" y="380"/>
                </a:cubicBezTo>
                <a:cubicBezTo>
                  <a:pt x="13174" y="293"/>
                  <a:pt x="13174" y="152"/>
                  <a:pt x="13038" y="65"/>
                </a:cubicBezTo>
                <a:cubicBezTo>
                  <a:pt x="12970" y="21"/>
                  <a:pt x="12881" y="0"/>
                  <a:pt x="12792" y="0"/>
                </a:cubicBezTo>
                <a:close/>
                <a:moveTo>
                  <a:pt x="14827" y="0"/>
                </a:moveTo>
                <a:cubicBezTo>
                  <a:pt x="14738" y="0"/>
                  <a:pt x="14649" y="21"/>
                  <a:pt x="14581" y="65"/>
                </a:cubicBezTo>
                <a:cubicBezTo>
                  <a:pt x="14445" y="152"/>
                  <a:pt x="14445" y="293"/>
                  <a:pt x="14581" y="380"/>
                </a:cubicBezTo>
                <a:cubicBezTo>
                  <a:pt x="14717" y="466"/>
                  <a:pt x="14937" y="466"/>
                  <a:pt x="15073" y="380"/>
                </a:cubicBezTo>
                <a:cubicBezTo>
                  <a:pt x="15209" y="293"/>
                  <a:pt x="15209" y="152"/>
                  <a:pt x="15073" y="65"/>
                </a:cubicBezTo>
                <a:cubicBezTo>
                  <a:pt x="15005" y="21"/>
                  <a:pt x="14916" y="0"/>
                  <a:pt x="14827" y="0"/>
                </a:cubicBezTo>
                <a:close/>
                <a:moveTo>
                  <a:pt x="6688" y="1091"/>
                </a:moveTo>
                <a:cubicBezTo>
                  <a:pt x="6549" y="1091"/>
                  <a:pt x="6410" y="1125"/>
                  <a:pt x="6303" y="1193"/>
                </a:cubicBezTo>
                <a:cubicBezTo>
                  <a:pt x="6091" y="1329"/>
                  <a:pt x="6091" y="1550"/>
                  <a:pt x="6303" y="1686"/>
                </a:cubicBezTo>
                <a:cubicBezTo>
                  <a:pt x="6516" y="1821"/>
                  <a:pt x="6861" y="1821"/>
                  <a:pt x="7073" y="1686"/>
                </a:cubicBezTo>
                <a:cubicBezTo>
                  <a:pt x="7286" y="1550"/>
                  <a:pt x="7286" y="1329"/>
                  <a:pt x="7073" y="1193"/>
                </a:cubicBezTo>
                <a:cubicBezTo>
                  <a:pt x="6967" y="1125"/>
                  <a:pt x="6828" y="1091"/>
                  <a:pt x="6688" y="1091"/>
                </a:cubicBezTo>
                <a:close/>
                <a:moveTo>
                  <a:pt x="8723" y="1091"/>
                </a:moveTo>
                <a:cubicBezTo>
                  <a:pt x="8688" y="1091"/>
                  <a:pt x="8654" y="1093"/>
                  <a:pt x="8619" y="1097"/>
                </a:cubicBezTo>
                <a:cubicBezTo>
                  <a:pt x="8516" y="1110"/>
                  <a:pt x="8418" y="1142"/>
                  <a:pt x="8338" y="1193"/>
                </a:cubicBezTo>
                <a:cubicBezTo>
                  <a:pt x="8126" y="1329"/>
                  <a:pt x="8126" y="1550"/>
                  <a:pt x="8338" y="1686"/>
                </a:cubicBezTo>
                <a:cubicBezTo>
                  <a:pt x="8444" y="1754"/>
                  <a:pt x="8584" y="1787"/>
                  <a:pt x="8723" y="1787"/>
                </a:cubicBezTo>
                <a:cubicBezTo>
                  <a:pt x="8862" y="1787"/>
                  <a:pt x="9002" y="1754"/>
                  <a:pt x="9108" y="1686"/>
                </a:cubicBezTo>
                <a:cubicBezTo>
                  <a:pt x="9320" y="1550"/>
                  <a:pt x="9320" y="1329"/>
                  <a:pt x="9108" y="1193"/>
                </a:cubicBezTo>
                <a:cubicBezTo>
                  <a:pt x="9002" y="1125"/>
                  <a:pt x="8862" y="1091"/>
                  <a:pt x="8723" y="1091"/>
                </a:cubicBezTo>
                <a:close/>
                <a:moveTo>
                  <a:pt x="10758" y="1091"/>
                </a:moveTo>
                <a:cubicBezTo>
                  <a:pt x="10723" y="1091"/>
                  <a:pt x="10688" y="1093"/>
                  <a:pt x="10654" y="1097"/>
                </a:cubicBezTo>
                <a:cubicBezTo>
                  <a:pt x="10551" y="1110"/>
                  <a:pt x="10452" y="1142"/>
                  <a:pt x="10373" y="1193"/>
                </a:cubicBezTo>
                <a:cubicBezTo>
                  <a:pt x="10160" y="1329"/>
                  <a:pt x="10160" y="1550"/>
                  <a:pt x="10373" y="1686"/>
                </a:cubicBezTo>
                <a:cubicBezTo>
                  <a:pt x="10479" y="1754"/>
                  <a:pt x="10618" y="1787"/>
                  <a:pt x="10758" y="1787"/>
                </a:cubicBezTo>
                <a:cubicBezTo>
                  <a:pt x="10897" y="1787"/>
                  <a:pt x="11036" y="1754"/>
                  <a:pt x="11143" y="1686"/>
                </a:cubicBezTo>
                <a:cubicBezTo>
                  <a:pt x="11355" y="1550"/>
                  <a:pt x="11355" y="1329"/>
                  <a:pt x="11143" y="1193"/>
                </a:cubicBezTo>
                <a:cubicBezTo>
                  <a:pt x="11036" y="1125"/>
                  <a:pt x="10897" y="1091"/>
                  <a:pt x="10758" y="1091"/>
                </a:cubicBezTo>
                <a:close/>
                <a:moveTo>
                  <a:pt x="12792" y="1091"/>
                </a:moveTo>
                <a:cubicBezTo>
                  <a:pt x="12757" y="1091"/>
                  <a:pt x="12723" y="1093"/>
                  <a:pt x="12689" y="1097"/>
                </a:cubicBezTo>
                <a:cubicBezTo>
                  <a:pt x="12586" y="1110"/>
                  <a:pt x="12487" y="1142"/>
                  <a:pt x="12407" y="1193"/>
                </a:cubicBezTo>
                <a:cubicBezTo>
                  <a:pt x="12195" y="1329"/>
                  <a:pt x="12195" y="1550"/>
                  <a:pt x="12407" y="1686"/>
                </a:cubicBezTo>
                <a:cubicBezTo>
                  <a:pt x="12513" y="1754"/>
                  <a:pt x="12653" y="1787"/>
                  <a:pt x="12792" y="1787"/>
                </a:cubicBezTo>
                <a:cubicBezTo>
                  <a:pt x="12931" y="1787"/>
                  <a:pt x="13071" y="1754"/>
                  <a:pt x="13177" y="1686"/>
                </a:cubicBezTo>
                <a:cubicBezTo>
                  <a:pt x="13390" y="1550"/>
                  <a:pt x="13390" y="1329"/>
                  <a:pt x="13177" y="1193"/>
                </a:cubicBezTo>
                <a:cubicBezTo>
                  <a:pt x="13071" y="1125"/>
                  <a:pt x="12931" y="1091"/>
                  <a:pt x="12792" y="1091"/>
                </a:cubicBezTo>
                <a:close/>
                <a:moveTo>
                  <a:pt x="14827" y="1091"/>
                </a:moveTo>
                <a:cubicBezTo>
                  <a:pt x="14792" y="1091"/>
                  <a:pt x="14758" y="1093"/>
                  <a:pt x="14723" y="1097"/>
                </a:cubicBezTo>
                <a:cubicBezTo>
                  <a:pt x="14620" y="1110"/>
                  <a:pt x="14521" y="1142"/>
                  <a:pt x="14442" y="1193"/>
                </a:cubicBezTo>
                <a:cubicBezTo>
                  <a:pt x="14229" y="1329"/>
                  <a:pt x="14229" y="1550"/>
                  <a:pt x="14442" y="1686"/>
                </a:cubicBezTo>
                <a:cubicBezTo>
                  <a:pt x="14548" y="1754"/>
                  <a:pt x="14688" y="1787"/>
                  <a:pt x="14827" y="1787"/>
                </a:cubicBezTo>
                <a:cubicBezTo>
                  <a:pt x="14966" y="1787"/>
                  <a:pt x="15106" y="1754"/>
                  <a:pt x="15212" y="1686"/>
                </a:cubicBezTo>
                <a:cubicBezTo>
                  <a:pt x="15424" y="1550"/>
                  <a:pt x="15424" y="1329"/>
                  <a:pt x="15212" y="1193"/>
                </a:cubicBezTo>
                <a:cubicBezTo>
                  <a:pt x="15106" y="1125"/>
                  <a:pt x="14966" y="1091"/>
                  <a:pt x="14827" y="1091"/>
                </a:cubicBezTo>
                <a:close/>
                <a:moveTo>
                  <a:pt x="6688" y="2258"/>
                </a:moveTo>
                <a:cubicBezTo>
                  <a:pt x="6529" y="2258"/>
                  <a:pt x="6369" y="2297"/>
                  <a:pt x="6248" y="2375"/>
                </a:cubicBezTo>
                <a:cubicBezTo>
                  <a:pt x="6005" y="2530"/>
                  <a:pt x="6005" y="2782"/>
                  <a:pt x="6248" y="2937"/>
                </a:cubicBezTo>
                <a:cubicBezTo>
                  <a:pt x="6491" y="3093"/>
                  <a:pt x="6886" y="3093"/>
                  <a:pt x="7129" y="2937"/>
                </a:cubicBezTo>
                <a:cubicBezTo>
                  <a:pt x="7372" y="2782"/>
                  <a:pt x="7372" y="2530"/>
                  <a:pt x="7129" y="2375"/>
                </a:cubicBezTo>
                <a:cubicBezTo>
                  <a:pt x="7007" y="2297"/>
                  <a:pt x="6848" y="2258"/>
                  <a:pt x="6688" y="2258"/>
                </a:cubicBezTo>
                <a:close/>
                <a:moveTo>
                  <a:pt x="8723" y="2258"/>
                </a:moveTo>
                <a:cubicBezTo>
                  <a:pt x="8564" y="2258"/>
                  <a:pt x="8404" y="2297"/>
                  <a:pt x="8283" y="2375"/>
                </a:cubicBezTo>
                <a:cubicBezTo>
                  <a:pt x="8040" y="2530"/>
                  <a:pt x="8040" y="2782"/>
                  <a:pt x="8283" y="2937"/>
                </a:cubicBezTo>
                <a:cubicBezTo>
                  <a:pt x="8526" y="3093"/>
                  <a:pt x="8920" y="3093"/>
                  <a:pt x="9163" y="2937"/>
                </a:cubicBezTo>
                <a:cubicBezTo>
                  <a:pt x="9406" y="2782"/>
                  <a:pt x="9406" y="2530"/>
                  <a:pt x="9163" y="2375"/>
                </a:cubicBezTo>
                <a:cubicBezTo>
                  <a:pt x="9042" y="2297"/>
                  <a:pt x="8882" y="2258"/>
                  <a:pt x="8723" y="2258"/>
                </a:cubicBezTo>
                <a:close/>
                <a:moveTo>
                  <a:pt x="10758" y="2258"/>
                </a:moveTo>
                <a:cubicBezTo>
                  <a:pt x="10598" y="2258"/>
                  <a:pt x="10439" y="2297"/>
                  <a:pt x="10317" y="2375"/>
                </a:cubicBezTo>
                <a:cubicBezTo>
                  <a:pt x="10074" y="2530"/>
                  <a:pt x="10074" y="2782"/>
                  <a:pt x="10317" y="2937"/>
                </a:cubicBezTo>
                <a:cubicBezTo>
                  <a:pt x="10560" y="3093"/>
                  <a:pt x="10955" y="3093"/>
                  <a:pt x="11198" y="2937"/>
                </a:cubicBezTo>
                <a:cubicBezTo>
                  <a:pt x="11441" y="2782"/>
                  <a:pt x="11441" y="2530"/>
                  <a:pt x="11198" y="2375"/>
                </a:cubicBezTo>
                <a:cubicBezTo>
                  <a:pt x="11076" y="2297"/>
                  <a:pt x="10917" y="2258"/>
                  <a:pt x="10758" y="2258"/>
                </a:cubicBezTo>
                <a:close/>
                <a:moveTo>
                  <a:pt x="12792" y="2258"/>
                </a:moveTo>
                <a:cubicBezTo>
                  <a:pt x="12633" y="2258"/>
                  <a:pt x="12473" y="2297"/>
                  <a:pt x="12352" y="2375"/>
                </a:cubicBezTo>
                <a:cubicBezTo>
                  <a:pt x="12109" y="2530"/>
                  <a:pt x="12109" y="2782"/>
                  <a:pt x="12352" y="2937"/>
                </a:cubicBezTo>
                <a:cubicBezTo>
                  <a:pt x="12595" y="3093"/>
                  <a:pt x="12990" y="3093"/>
                  <a:pt x="13233" y="2937"/>
                </a:cubicBezTo>
                <a:cubicBezTo>
                  <a:pt x="13476" y="2782"/>
                  <a:pt x="13476" y="2530"/>
                  <a:pt x="13233" y="2375"/>
                </a:cubicBezTo>
                <a:cubicBezTo>
                  <a:pt x="13111" y="2297"/>
                  <a:pt x="12951" y="2258"/>
                  <a:pt x="12792" y="2258"/>
                </a:cubicBezTo>
                <a:close/>
                <a:moveTo>
                  <a:pt x="14827" y="2258"/>
                </a:moveTo>
                <a:cubicBezTo>
                  <a:pt x="14668" y="2258"/>
                  <a:pt x="14508" y="2297"/>
                  <a:pt x="14386" y="2375"/>
                </a:cubicBezTo>
                <a:cubicBezTo>
                  <a:pt x="14143" y="2530"/>
                  <a:pt x="14143" y="2782"/>
                  <a:pt x="14386" y="2937"/>
                </a:cubicBezTo>
                <a:cubicBezTo>
                  <a:pt x="14629" y="3093"/>
                  <a:pt x="15024" y="3093"/>
                  <a:pt x="15267" y="2937"/>
                </a:cubicBezTo>
                <a:cubicBezTo>
                  <a:pt x="15510" y="2782"/>
                  <a:pt x="15510" y="2530"/>
                  <a:pt x="15267" y="2375"/>
                </a:cubicBezTo>
                <a:cubicBezTo>
                  <a:pt x="15146" y="2297"/>
                  <a:pt x="14986" y="2258"/>
                  <a:pt x="14827" y="2258"/>
                </a:cubicBezTo>
                <a:close/>
                <a:moveTo>
                  <a:pt x="6707" y="3439"/>
                </a:moveTo>
                <a:cubicBezTo>
                  <a:pt x="6529" y="3439"/>
                  <a:pt x="6350" y="3483"/>
                  <a:pt x="6214" y="3570"/>
                </a:cubicBezTo>
                <a:cubicBezTo>
                  <a:pt x="5941" y="3744"/>
                  <a:pt x="5941" y="4027"/>
                  <a:pt x="6214" y="4201"/>
                </a:cubicBezTo>
                <a:cubicBezTo>
                  <a:pt x="6486" y="4375"/>
                  <a:pt x="6928" y="4375"/>
                  <a:pt x="7201" y="4201"/>
                </a:cubicBezTo>
                <a:cubicBezTo>
                  <a:pt x="7473" y="4027"/>
                  <a:pt x="7473" y="3744"/>
                  <a:pt x="7201" y="3570"/>
                </a:cubicBezTo>
                <a:cubicBezTo>
                  <a:pt x="7064" y="3483"/>
                  <a:pt x="6886" y="3439"/>
                  <a:pt x="6707" y="3439"/>
                </a:cubicBezTo>
                <a:close/>
                <a:moveTo>
                  <a:pt x="8742" y="3439"/>
                </a:moveTo>
                <a:cubicBezTo>
                  <a:pt x="8563" y="3439"/>
                  <a:pt x="8385" y="3483"/>
                  <a:pt x="8248" y="3570"/>
                </a:cubicBezTo>
                <a:cubicBezTo>
                  <a:pt x="7976" y="3744"/>
                  <a:pt x="7976" y="4027"/>
                  <a:pt x="8248" y="4201"/>
                </a:cubicBezTo>
                <a:cubicBezTo>
                  <a:pt x="8521" y="4375"/>
                  <a:pt x="8963" y="4375"/>
                  <a:pt x="9235" y="4201"/>
                </a:cubicBezTo>
                <a:cubicBezTo>
                  <a:pt x="9508" y="4027"/>
                  <a:pt x="9508" y="3744"/>
                  <a:pt x="9235" y="3570"/>
                </a:cubicBezTo>
                <a:cubicBezTo>
                  <a:pt x="9099" y="3483"/>
                  <a:pt x="8920" y="3439"/>
                  <a:pt x="8742" y="3439"/>
                </a:cubicBezTo>
                <a:close/>
                <a:moveTo>
                  <a:pt x="10776" y="3439"/>
                </a:moveTo>
                <a:cubicBezTo>
                  <a:pt x="10598" y="3439"/>
                  <a:pt x="10419" y="3483"/>
                  <a:pt x="10283" y="3570"/>
                </a:cubicBezTo>
                <a:cubicBezTo>
                  <a:pt x="10011" y="3744"/>
                  <a:pt x="10011" y="4027"/>
                  <a:pt x="10283" y="4201"/>
                </a:cubicBezTo>
                <a:cubicBezTo>
                  <a:pt x="10556" y="4375"/>
                  <a:pt x="10997" y="4375"/>
                  <a:pt x="11270" y="4201"/>
                </a:cubicBezTo>
                <a:cubicBezTo>
                  <a:pt x="11542" y="4027"/>
                  <a:pt x="11542" y="3744"/>
                  <a:pt x="11270" y="3570"/>
                </a:cubicBezTo>
                <a:cubicBezTo>
                  <a:pt x="11134" y="3483"/>
                  <a:pt x="10955" y="3439"/>
                  <a:pt x="10776" y="3439"/>
                </a:cubicBezTo>
                <a:close/>
                <a:moveTo>
                  <a:pt x="12792" y="3439"/>
                </a:moveTo>
                <a:cubicBezTo>
                  <a:pt x="12614" y="3439"/>
                  <a:pt x="12435" y="3483"/>
                  <a:pt x="12299" y="3570"/>
                </a:cubicBezTo>
                <a:cubicBezTo>
                  <a:pt x="12026" y="3744"/>
                  <a:pt x="12026" y="4027"/>
                  <a:pt x="12299" y="4201"/>
                </a:cubicBezTo>
                <a:cubicBezTo>
                  <a:pt x="12571" y="4375"/>
                  <a:pt x="13013" y="4375"/>
                  <a:pt x="13286" y="4201"/>
                </a:cubicBezTo>
                <a:cubicBezTo>
                  <a:pt x="13558" y="4027"/>
                  <a:pt x="13558" y="3744"/>
                  <a:pt x="13286" y="3570"/>
                </a:cubicBezTo>
                <a:cubicBezTo>
                  <a:pt x="13149" y="3483"/>
                  <a:pt x="12971" y="3439"/>
                  <a:pt x="12792" y="3439"/>
                </a:cubicBezTo>
                <a:close/>
                <a:moveTo>
                  <a:pt x="14827" y="3439"/>
                </a:moveTo>
                <a:cubicBezTo>
                  <a:pt x="14648" y="3439"/>
                  <a:pt x="14470" y="3483"/>
                  <a:pt x="14333" y="3570"/>
                </a:cubicBezTo>
                <a:cubicBezTo>
                  <a:pt x="14061" y="3744"/>
                  <a:pt x="14061" y="4027"/>
                  <a:pt x="14333" y="4201"/>
                </a:cubicBezTo>
                <a:cubicBezTo>
                  <a:pt x="14606" y="4375"/>
                  <a:pt x="15048" y="4375"/>
                  <a:pt x="15320" y="4201"/>
                </a:cubicBezTo>
                <a:cubicBezTo>
                  <a:pt x="15593" y="4027"/>
                  <a:pt x="15593" y="3744"/>
                  <a:pt x="15320" y="3570"/>
                </a:cubicBezTo>
                <a:cubicBezTo>
                  <a:pt x="15184" y="3483"/>
                  <a:pt x="15005" y="3439"/>
                  <a:pt x="14827" y="3439"/>
                </a:cubicBezTo>
                <a:close/>
                <a:moveTo>
                  <a:pt x="6688" y="4603"/>
                </a:moveTo>
                <a:cubicBezTo>
                  <a:pt x="6484" y="4603"/>
                  <a:pt x="6279" y="4653"/>
                  <a:pt x="6123" y="4752"/>
                </a:cubicBezTo>
                <a:cubicBezTo>
                  <a:pt x="5811" y="4952"/>
                  <a:pt x="5811" y="5276"/>
                  <a:pt x="6123" y="5476"/>
                </a:cubicBezTo>
                <a:cubicBezTo>
                  <a:pt x="6436" y="5676"/>
                  <a:pt x="6941" y="5676"/>
                  <a:pt x="7254" y="5476"/>
                </a:cubicBezTo>
                <a:cubicBezTo>
                  <a:pt x="7566" y="5276"/>
                  <a:pt x="7566" y="4952"/>
                  <a:pt x="7254" y="4752"/>
                </a:cubicBezTo>
                <a:cubicBezTo>
                  <a:pt x="7097" y="4653"/>
                  <a:pt x="6893" y="4603"/>
                  <a:pt x="6688" y="4603"/>
                </a:cubicBezTo>
                <a:close/>
                <a:moveTo>
                  <a:pt x="8723" y="4603"/>
                </a:moveTo>
                <a:cubicBezTo>
                  <a:pt x="8518" y="4603"/>
                  <a:pt x="8314" y="4653"/>
                  <a:pt x="8158" y="4752"/>
                </a:cubicBezTo>
                <a:cubicBezTo>
                  <a:pt x="7845" y="4952"/>
                  <a:pt x="7845" y="5276"/>
                  <a:pt x="8158" y="5476"/>
                </a:cubicBezTo>
                <a:cubicBezTo>
                  <a:pt x="8470" y="5676"/>
                  <a:pt x="8976" y="5676"/>
                  <a:pt x="9288" y="5476"/>
                </a:cubicBezTo>
                <a:cubicBezTo>
                  <a:pt x="9601" y="5276"/>
                  <a:pt x="9601" y="4952"/>
                  <a:pt x="9288" y="4752"/>
                </a:cubicBezTo>
                <a:cubicBezTo>
                  <a:pt x="9132" y="4653"/>
                  <a:pt x="8928" y="4603"/>
                  <a:pt x="8723" y="4603"/>
                </a:cubicBezTo>
                <a:close/>
                <a:moveTo>
                  <a:pt x="10758" y="4603"/>
                </a:moveTo>
                <a:cubicBezTo>
                  <a:pt x="10553" y="4603"/>
                  <a:pt x="10349" y="4653"/>
                  <a:pt x="10192" y="4752"/>
                </a:cubicBezTo>
                <a:cubicBezTo>
                  <a:pt x="9880" y="4952"/>
                  <a:pt x="9880" y="5276"/>
                  <a:pt x="10192" y="5476"/>
                </a:cubicBezTo>
                <a:cubicBezTo>
                  <a:pt x="10505" y="5676"/>
                  <a:pt x="11010" y="5676"/>
                  <a:pt x="11323" y="5476"/>
                </a:cubicBezTo>
                <a:cubicBezTo>
                  <a:pt x="11635" y="5276"/>
                  <a:pt x="11635" y="4952"/>
                  <a:pt x="11323" y="4752"/>
                </a:cubicBezTo>
                <a:cubicBezTo>
                  <a:pt x="11167" y="4653"/>
                  <a:pt x="10962" y="4603"/>
                  <a:pt x="10758" y="4603"/>
                </a:cubicBezTo>
                <a:close/>
                <a:moveTo>
                  <a:pt x="12792" y="4603"/>
                </a:moveTo>
                <a:cubicBezTo>
                  <a:pt x="12588" y="4603"/>
                  <a:pt x="12383" y="4653"/>
                  <a:pt x="12227" y="4752"/>
                </a:cubicBezTo>
                <a:cubicBezTo>
                  <a:pt x="11915" y="4952"/>
                  <a:pt x="11915" y="5276"/>
                  <a:pt x="12227" y="5476"/>
                </a:cubicBezTo>
                <a:cubicBezTo>
                  <a:pt x="12539" y="5676"/>
                  <a:pt x="13045" y="5676"/>
                  <a:pt x="13357" y="5476"/>
                </a:cubicBezTo>
                <a:cubicBezTo>
                  <a:pt x="13670" y="5276"/>
                  <a:pt x="13670" y="4952"/>
                  <a:pt x="13357" y="4752"/>
                </a:cubicBezTo>
                <a:cubicBezTo>
                  <a:pt x="13201" y="4653"/>
                  <a:pt x="12997" y="4603"/>
                  <a:pt x="12792" y="4603"/>
                </a:cubicBezTo>
                <a:close/>
                <a:moveTo>
                  <a:pt x="14827" y="4603"/>
                </a:moveTo>
                <a:cubicBezTo>
                  <a:pt x="14622" y="4603"/>
                  <a:pt x="14418" y="4653"/>
                  <a:pt x="14262" y="4752"/>
                </a:cubicBezTo>
                <a:cubicBezTo>
                  <a:pt x="13949" y="4952"/>
                  <a:pt x="13949" y="5276"/>
                  <a:pt x="14262" y="5476"/>
                </a:cubicBezTo>
                <a:cubicBezTo>
                  <a:pt x="14574" y="5676"/>
                  <a:pt x="15080" y="5676"/>
                  <a:pt x="15392" y="5476"/>
                </a:cubicBezTo>
                <a:cubicBezTo>
                  <a:pt x="15704" y="5276"/>
                  <a:pt x="15704" y="4952"/>
                  <a:pt x="15392" y="4752"/>
                </a:cubicBezTo>
                <a:cubicBezTo>
                  <a:pt x="15236" y="4653"/>
                  <a:pt x="15032" y="4603"/>
                  <a:pt x="14827" y="4603"/>
                </a:cubicBezTo>
                <a:close/>
                <a:moveTo>
                  <a:pt x="6688" y="5832"/>
                </a:moveTo>
                <a:cubicBezTo>
                  <a:pt x="6484" y="5832"/>
                  <a:pt x="6279" y="5882"/>
                  <a:pt x="6123" y="5982"/>
                </a:cubicBezTo>
                <a:cubicBezTo>
                  <a:pt x="5811" y="6181"/>
                  <a:pt x="5811" y="6506"/>
                  <a:pt x="6123" y="6705"/>
                </a:cubicBezTo>
                <a:cubicBezTo>
                  <a:pt x="6436" y="6905"/>
                  <a:pt x="6941" y="6905"/>
                  <a:pt x="7254" y="6705"/>
                </a:cubicBezTo>
                <a:cubicBezTo>
                  <a:pt x="7566" y="6506"/>
                  <a:pt x="7566" y="6181"/>
                  <a:pt x="7254" y="5982"/>
                </a:cubicBezTo>
                <a:cubicBezTo>
                  <a:pt x="7097" y="5882"/>
                  <a:pt x="6893" y="5832"/>
                  <a:pt x="6688" y="5832"/>
                </a:cubicBezTo>
                <a:close/>
                <a:moveTo>
                  <a:pt x="8723" y="5832"/>
                </a:moveTo>
                <a:cubicBezTo>
                  <a:pt x="8672" y="5832"/>
                  <a:pt x="8620" y="5835"/>
                  <a:pt x="8570" y="5841"/>
                </a:cubicBezTo>
                <a:cubicBezTo>
                  <a:pt x="8419" y="5860"/>
                  <a:pt x="8275" y="5907"/>
                  <a:pt x="8158" y="5982"/>
                </a:cubicBezTo>
                <a:cubicBezTo>
                  <a:pt x="7845" y="6181"/>
                  <a:pt x="7845" y="6506"/>
                  <a:pt x="8158" y="6705"/>
                </a:cubicBezTo>
                <a:cubicBezTo>
                  <a:pt x="8314" y="6805"/>
                  <a:pt x="8518" y="6855"/>
                  <a:pt x="8723" y="6855"/>
                </a:cubicBezTo>
                <a:cubicBezTo>
                  <a:pt x="8928" y="6855"/>
                  <a:pt x="9132" y="6805"/>
                  <a:pt x="9288" y="6705"/>
                </a:cubicBezTo>
                <a:cubicBezTo>
                  <a:pt x="9601" y="6506"/>
                  <a:pt x="9601" y="6181"/>
                  <a:pt x="9288" y="5982"/>
                </a:cubicBezTo>
                <a:cubicBezTo>
                  <a:pt x="9132" y="5882"/>
                  <a:pt x="8928" y="5832"/>
                  <a:pt x="8723" y="5832"/>
                </a:cubicBezTo>
                <a:close/>
                <a:moveTo>
                  <a:pt x="10758" y="5832"/>
                </a:moveTo>
                <a:cubicBezTo>
                  <a:pt x="10706" y="5832"/>
                  <a:pt x="10655" y="5835"/>
                  <a:pt x="10605" y="5841"/>
                </a:cubicBezTo>
                <a:cubicBezTo>
                  <a:pt x="10453" y="5860"/>
                  <a:pt x="10310" y="5907"/>
                  <a:pt x="10192" y="5982"/>
                </a:cubicBezTo>
                <a:cubicBezTo>
                  <a:pt x="9880" y="6181"/>
                  <a:pt x="9880" y="6506"/>
                  <a:pt x="10192" y="6705"/>
                </a:cubicBezTo>
                <a:cubicBezTo>
                  <a:pt x="10349" y="6805"/>
                  <a:pt x="10553" y="6855"/>
                  <a:pt x="10758" y="6855"/>
                </a:cubicBezTo>
                <a:cubicBezTo>
                  <a:pt x="10962" y="6855"/>
                  <a:pt x="11167" y="6805"/>
                  <a:pt x="11323" y="6705"/>
                </a:cubicBezTo>
                <a:cubicBezTo>
                  <a:pt x="11635" y="6506"/>
                  <a:pt x="11635" y="6181"/>
                  <a:pt x="11323" y="5982"/>
                </a:cubicBezTo>
                <a:cubicBezTo>
                  <a:pt x="11167" y="5882"/>
                  <a:pt x="10962" y="5832"/>
                  <a:pt x="10758" y="5832"/>
                </a:cubicBezTo>
                <a:close/>
                <a:moveTo>
                  <a:pt x="12792" y="5832"/>
                </a:moveTo>
                <a:cubicBezTo>
                  <a:pt x="12741" y="5832"/>
                  <a:pt x="12690" y="5835"/>
                  <a:pt x="12639" y="5841"/>
                </a:cubicBezTo>
                <a:cubicBezTo>
                  <a:pt x="12488" y="5860"/>
                  <a:pt x="12344" y="5907"/>
                  <a:pt x="12227" y="5982"/>
                </a:cubicBezTo>
                <a:cubicBezTo>
                  <a:pt x="11915" y="6181"/>
                  <a:pt x="11915" y="6506"/>
                  <a:pt x="12227" y="6705"/>
                </a:cubicBezTo>
                <a:cubicBezTo>
                  <a:pt x="12383" y="6805"/>
                  <a:pt x="12588" y="6855"/>
                  <a:pt x="12792" y="6855"/>
                </a:cubicBezTo>
                <a:cubicBezTo>
                  <a:pt x="12997" y="6855"/>
                  <a:pt x="13201" y="6805"/>
                  <a:pt x="13357" y="6705"/>
                </a:cubicBezTo>
                <a:cubicBezTo>
                  <a:pt x="13670" y="6506"/>
                  <a:pt x="13670" y="6181"/>
                  <a:pt x="13357" y="5982"/>
                </a:cubicBezTo>
                <a:cubicBezTo>
                  <a:pt x="13201" y="5882"/>
                  <a:pt x="12997" y="5832"/>
                  <a:pt x="12792" y="5832"/>
                </a:cubicBezTo>
                <a:close/>
                <a:moveTo>
                  <a:pt x="14827" y="5832"/>
                </a:moveTo>
                <a:cubicBezTo>
                  <a:pt x="14776" y="5832"/>
                  <a:pt x="14724" y="5835"/>
                  <a:pt x="14674" y="5841"/>
                </a:cubicBezTo>
                <a:cubicBezTo>
                  <a:pt x="14523" y="5860"/>
                  <a:pt x="14379" y="5907"/>
                  <a:pt x="14262" y="5982"/>
                </a:cubicBezTo>
                <a:cubicBezTo>
                  <a:pt x="13949" y="6181"/>
                  <a:pt x="13949" y="6506"/>
                  <a:pt x="14262" y="6705"/>
                </a:cubicBezTo>
                <a:cubicBezTo>
                  <a:pt x="14418" y="6805"/>
                  <a:pt x="14622" y="6855"/>
                  <a:pt x="14827" y="6855"/>
                </a:cubicBezTo>
                <a:cubicBezTo>
                  <a:pt x="15032" y="6855"/>
                  <a:pt x="15236" y="6805"/>
                  <a:pt x="15392" y="6705"/>
                </a:cubicBezTo>
                <a:cubicBezTo>
                  <a:pt x="15704" y="6506"/>
                  <a:pt x="15704" y="6181"/>
                  <a:pt x="15392" y="5982"/>
                </a:cubicBezTo>
                <a:cubicBezTo>
                  <a:pt x="15236" y="5882"/>
                  <a:pt x="15032" y="5832"/>
                  <a:pt x="14827" y="5832"/>
                </a:cubicBezTo>
                <a:close/>
                <a:moveTo>
                  <a:pt x="6688" y="11941"/>
                </a:moveTo>
                <a:cubicBezTo>
                  <a:pt x="6484" y="11941"/>
                  <a:pt x="6279" y="11991"/>
                  <a:pt x="6123" y="12091"/>
                </a:cubicBezTo>
                <a:cubicBezTo>
                  <a:pt x="5811" y="12291"/>
                  <a:pt x="5811" y="12615"/>
                  <a:pt x="6123" y="12815"/>
                </a:cubicBezTo>
                <a:cubicBezTo>
                  <a:pt x="6436" y="13015"/>
                  <a:pt x="6941" y="13015"/>
                  <a:pt x="7254" y="12815"/>
                </a:cubicBezTo>
                <a:cubicBezTo>
                  <a:pt x="7566" y="12615"/>
                  <a:pt x="7566" y="12291"/>
                  <a:pt x="7254" y="12091"/>
                </a:cubicBezTo>
                <a:cubicBezTo>
                  <a:pt x="7097" y="11991"/>
                  <a:pt x="6893" y="11941"/>
                  <a:pt x="6688" y="11941"/>
                </a:cubicBezTo>
                <a:close/>
                <a:moveTo>
                  <a:pt x="8723" y="11941"/>
                </a:moveTo>
                <a:cubicBezTo>
                  <a:pt x="8518" y="11941"/>
                  <a:pt x="8314" y="11991"/>
                  <a:pt x="8158" y="12091"/>
                </a:cubicBezTo>
                <a:cubicBezTo>
                  <a:pt x="7845" y="12291"/>
                  <a:pt x="7845" y="12615"/>
                  <a:pt x="8158" y="12815"/>
                </a:cubicBezTo>
                <a:cubicBezTo>
                  <a:pt x="8470" y="13015"/>
                  <a:pt x="8976" y="13015"/>
                  <a:pt x="9288" y="12815"/>
                </a:cubicBezTo>
                <a:cubicBezTo>
                  <a:pt x="9601" y="12615"/>
                  <a:pt x="9601" y="12291"/>
                  <a:pt x="9288" y="12091"/>
                </a:cubicBezTo>
                <a:cubicBezTo>
                  <a:pt x="9132" y="11991"/>
                  <a:pt x="8928" y="11941"/>
                  <a:pt x="8723" y="11941"/>
                </a:cubicBezTo>
                <a:close/>
                <a:moveTo>
                  <a:pt x="10758" y="11941"/>
                </a:moveTo>
                <a:cubicBezTo>
                  <a:pt x="10553" y="11941"/>
                  <a:pt x="10349" y="11991"/>
                  <a:pt x="10192" y="12091"/>
                </a:cubicBezTo>
                <a:cubicBezTo>
                  <a:pt x="9880" y="12291"/>
                  <a:pt x="9880" y="12615"/>
                  <a:pt x="10192" y="12815"/>
                </a:cubicBezTo>
                <a:cubicBezTo>
                  <a:pt x="10505" y="13015"/>
                  <a:pt x="11010" y="13015"/>
                  <a:pt x="11323" y="12815"/>
                </a:cubicBezTo>
                <a:cubicBezTo>
                  <a:pt x="11635" y="12615"/>
                  <a:pt x="11635" y="12291"/>
                  <a:pt x="11323" y="12091"/>
                </a:cubicBezTo>
                <a:cubicBezTo>
                  <a:pt x="11167" y="11991"/>
                  <a:pt x="10962" y="11941"/>
                  <a:pt x="10758" y="11941"/>
                </a:cubicBezTo>
                <a:close/>
                <a:moveTo>
                  <a:pt x="12792" y="11941"/>
                </a:moveTo>
                <a:cubicBezTo>
                  <a:pt x="12588" y="11941"/>
                  <a:pt x="12383" y="11991"/>
                  <a:pt x="12227" y="12091"/>
                </a:cubicBezTo>
                <a:cubicBezTo>
                  <a:pt x="11915" y="12291"/>
                  <a:pt x="11915" y="12615"/>
                  <a:pt x="12227" y="12815"/>
                </a:cubicBezTo>
                <a:cubicBezTo>
                  <a:pt x="12539" y="13015"/>
                  <a:pt x="13045" y="13015"/>
                  <a:pt x="13357" y="12815"/>
                </a:cubicBezTo>
                <a:cubicBezTo>
                  <a:pt x="13670" y="12615"/>
                  <a:pt x="13670" y="12291"/>
                  <a:pt x="13357" y="12091"/>
                </a:cubicBezTo>
                <a:cubicBezTo>
                  <a:pt x="13201" y="11991"/>
                  <a:pt x="12997" y="11941"/>
                  <a:pt x="12792" y="11941"/>
                </a:cubicBezTo>
                <a:close/>
                <a:moveTo>
                  <a:pt x="14827" y="11941"/>
                </a:moveTo>
                <a:cubicBezTo>
                  <a:pt x="14622" y="11941"/>
                  <a:pt x="14418" y="11991"/>
                  <a:pt x="14262" y="12091"/>
                </a:cubicBezTo>
                <a:cubicBezTo>
                  <a:pt x="13949" y="12291"/>
                  <a:pt x="13949" y="12615"/>
                  <a:pt x="14262" y="12815"/>
                </a:cubicBezTo>
                <a:cubicBezTo>
                  <a:pt x="14574" y="13015"/>
                  <a:pt x="15080" y="13015"/>
                  <a:pt x="15392" y="12815"/>
                </a:cubicBezTo>
                <a:cubicBezTo>
                  <a:pt x="15704" y="12615"/>
                  <a:pt x="15704" y="12291"/>
                  <a:pt x="15392" y="12091"/>
                </a:cubicBezTo>
                <a:cubicBezTo>
                  <a:pt x="15236" y="11991"/>
                  <a:pt x="15032" y="11941"/>
                  <a:pt x="14827" y="11941"/>
                </a:cubicBezTo>
                <a:close/>
                <a:moveTo>
                  <a:pt x="6688" y="13158"/>
                </a:moveTo>
                <a:cubicBezTo>
                  <a:pt x="6484" y="13158"/>
                  <a:pt x="6279" y="13208"/>
                  <a:pt x="6123" y="13308"/>
                </a:cubicBezTo>
                <a:cubicBezTo>
                  <a:pt x="5811" y="13508"/>
                  <a:pt x="5811" y="13832"/>
                  <a:pt x="6123" y="14032"/>
                </a:cubicBezTo>
                <a:cubicBezTo>
                  <a:pt x="6436" y="14232"/>
                  <a:pt x="6941" y="14232"/>
                  <a:pt x="7254" y="14032"/>
                </a:cubicBezTo>
                <a:cubicBezTo>
                  <a:pt x="7566" y="13832"/>
                  <a:pt x="7566" y="13508"/>
                  <a:pt x="7254" y="13308"/>
                </a:cubicBezTo>
                <a:cubicBezTo>
                  <a:pt x="7097" y="13208"/>
                  <a:pt x="6893" y="13158"/>
                  <a:pt x="6688" y="13158"/>
                </a:cubicBezTo>
                <a:close/>
                <a:moveTo>
                  <a:pt x="8723" y="13158"/>
                </a:moveTo>
                <a:cubicBezTo>
                  <a:pt x="8518" y="13158"/>
                  <a:pt x="8314" y="13208"/>
                  <a:pt x="8158" y="13308"/>
                </a:cubicBezTo>
                <a:cubicBezTo>
                  <a:pt x="7845" y="13508"/>
                  <a:pt x="7845" y="13832"/>
                  <a:pt x="8158" y="14032"/>
                </a:cubicBezTo>
                <a:cubicBezTo>
                  <a:pt x="8470" y="14232"/>
                  <a:pt x="8976" y="14232"/>
                  <a:pt x="9288" y="14032"/>
                </a:cubicBezTo>
                <a:cubicBezTo>
                  <a:pt x="9601" y="13832"/>
                  <a:pt x="9601" y="13508"/>
                  <a:pt x="9288" y="13308"/>
                </a:cubicBezTo>
                <a:cubicBezTo>
                  <a:pt x="9132" y="13208"/>
                  <a:pt x="8928" y="13158"/>
                  <a:pt x="8723" y="13158"/>
                </a:cubicBezTo>
                <a:close/>
                <a:moveTo>
                  <a:pt x="10758" y="13158"/>
                </a:moveTo>
                <a:cubicBezTo>
                  <a:pt x="10553" y="13158"/>
                  <a:pt x="10349" y="13208"/>
                  <a:pt x="10192" y="13308"/>
                </a:cubicBezTo>
                <a:cubicBezTo>
                  <a:pt x="9880" y="13508"/>
                  <a:pt x="9880" y="13832"/>
                  <a:pt x="10192" y="14032"/>
                </a:cubicBezTo>
                <a:cubicBezTo>
                  <a:pt x="10505" y="14232"/>
                  <a:pt x="11010" y="14232"/>
                  <a:pt x="11323" y="14032"/>
                </a:cubicBezTo>
                <a:cubicBezTo>
                  <a:pt x="11635" y="13832"/>
                  <a:pt x="11635" y="13508"/>
                  <a:pt x="11323" y="13308"/>
                </a:cubicBezTo>
                <a:cubicBezTo>
                  <a:pt x="11167" y="13208"/>
                  <a:pt x="10962" y="13158"/>
                  <a:pt x="10758" y="13158"/>
                </a:cubicBezTo>
                <a:close/>
                <a:moveTo>
                  <a:pt x="14827" y="13158"/>
                </a:moveTo>
                <a:cubicBezTo>
                  <a:pt x="14622" y="13158"/>
                  <a:pt x="14418" y="13208"/>
                  <a:pt x="14262" y="13308"/>
                </a:cubicBezTo>
                <a:cubicBezTo>
                  <a:pt x="13949" y="13508"/>
                  <a:pt x="13949" y="13832"/>
                  <a:pt x="14262" y="14032"/>
                </a:cubicBezTo>
                <a:cubicBezTo>
                  <a:pt x="14574" y="14232"/>
                  <a:pt x="15080" y="14232"/>
                  <a:pt x="15392" y="14032"/>
                </a:cubicBezTo>
                <a:cubicBezTo>
                  <a:pt x="15704" y="13832"/>
                  <a:pt x="15704" y="13508"/>
                  <a:pt x="15392" y="13308"/>
                </a:cubicBezTo>
                <a:cubicBezTo>
                  <a:pt x="15236" y="13208"/>
                  <a:pt x="15032" y="13158"/>
                  <a:pt x="14827" y="13158"/>
                </a:cubicBezTo>
                <a:close/>
                <a:moveTo>
                  <a:pt x="12792" y="13170"/>
                </a:moveTo>
                <a:cubicBezTo>
                  <a:pt x="12588" y="13170"/>
                  <a:pt x="12383" y="13220"/>
                  <a:pt x="12227" y="13320"/>
                </a:cubicBezTo>
                <a:cubicBezTo>
                  <a:pt x="11915" y="13520"/>
                  <a:pt x="11915" y="13844"/>
                  <a:pt x="12227" y="14044"/>
                </a:cubicBezTo>
                <a:cubicBezTo>
                  <a:pt x="12539" y="14244"/>
                  <a:pt x="13045" y="14244"/>
                  <a:pt x="13357" y="14044"/>
                </a:cubicBezTo>
                <a:cubicBezTo>
                  <a:pt x="13670" y="13844"/>
                  <a:pt x="13670" y="13520"/>
                  <a:pt x="13357" y="13320"/>
                </a:cubicBezTo>
                <a:cubicBezTo>
                  <a:pt x="13201" y="13220"/>
                  <a:pt x="12997" y="13170"/>
                  <a:pt x="12792" y="13170"/>
                </a:cubicBezTo>
                <a:close/>
                <a:moveTo>
                  <a:pt x="6688" y="14376"/>
                </a:moveTo>
                <a:cubicBezTo>
                  <a:pt x="6484" y="14376"/>
                  <a:pt x="6279" y="14425"/>
                  <a:pt x="6123" y="14525"/>
                </a:cubicBezTo>
                <a:cubicBezTo>
                  <a:pt x="5811" y="14725"/>
                  <a:pt x="5811" y="15049"/>
                  <a:pt x="6123" y="15249"/>
                </a:cubicBezTo>
                <a:cubicBezTo>
                  <a:pt x="6436" y="15449"/>
                  <a:pt x="6941" y="15449"/>
                  <a:pt x="7254" y="15249"/>
                </a:cubicBezTo>
                <a:cubicBezTo>
                  <a:pt x="7566" y="15049"/>
                  <a:pt x="7566" y="14725"/>
                  <a:pt x="7254" y="14525"/>
                </a:cubicBezTo>
                <a:cubicBezTo>
                  <a:pt x="7097" y="14425"/>
                  <a:pt x="6893" y="14376"/>
                  <a:pt x="6688" y="14376"/>
                </a:cubicBezTo>
                <a:close/>
                <a:moveTo>
                  <a:pt x="8723" y="14376"/>
                </a:moveTo>
                <a:cubicBezTo>
                  <a:pt x="8518" y="14376"/>
                  <a:pt x="8314" y="14425"/>
                  <a:pt x="8158" y="14525"/>
                </a:cubicBezTo>
                <a:cubicBezTo>
                  <a:pt x="7845" y="14725"/>
                  <a:pt x="7845" y="15049"/>
                  <a:pt x="8158" y="15249"/>
                </a:cubicBezTo>
                <a:cubicBezTo>
                  <a:pt x="8470" y="15449"/>
                  <a:pt x="8976" y="15449"/>
                  <a:pt x="9288" y="15249"/>
                </a:cubicBezTo>
                <a:cubicBezTo>
                  <a:pt x="9601" y="15049"/>
                  <a:pt x="9601" y="14725"/>
                  <a:pt x="9288" y="14525"/>
                </a:cubicBezTo>
                <a:cubicBezTo>
                  <a:pt x="9132" y="14425"/>
                  <a:pt x="8928" y="14376"/>
                  <a:pt x="8723" y="14376"/>
                </a:cubicBezTo>
                <a:close/>
                <a:moveTo>
                  <a:pt x="10758" y="14376"/>
                </a:moveTo>
                <a:cubicBezTo>
                  <a:pt x="10553" y="14376"/>
                  <a:pt x="10349" y="14425"/>
                  <a:pt x="10192" y="14525"/>
                </a:cubicBezTo>
                <a:cubicBezTo>
                  <a:pt x="9880" y="14725"/>
                  <a:pt x="9880" y="15049"/>
                  <a:pt x="10192" y="15249"/>
                </a:cubicBezTo>
                <a:cubicBezTo>
                  <a:pt x="10505" y="15449"/>
                  <a:pt x="11010" y="15449"/>
                  <a:pt x="11323" y="15249"/>
                </a:cubicBezTo>
                <a:cubicBezTo>
                  <a:pt x="11635" y="15049"/>
                  <a:pt x="11635" y="14725"/>
                  <a:pt x="11323" y="14525"/>
                </a:cubicBezTo>
                <a:cubicBezTo>
                  <a:pt x="11167" y="14425"/>
                  <a:pt x="10962" y="14376"/>
                  <a:pt x="10758" y="14376"/>
                </a:cubicBezTo>
                <a:close/>
                <a:moveTo>
                  <a:pt x="12792" y="14376"/>
                </a:moveTo>
                <a:cubicBezTo>
                  <a:pt x="12588" y="14376"/>
                  <a:pt x="12383" y="14425"/>
                  <a:pt x="12227" y="14525"/>
                </a:cubicBezTo>
                <a:cubicBezTo>
                  <a:pt x="11915" y="14725"/>
                  <a:pt x="11915" y="15049"/>
                  <a:pt x="12227" y="15249"/>
                </a:cubicBezTo>
                <a:cubicBezTo>
                  <a:pt x="12539" y="15449"/>
                  <a:pt x="13045" y="15449"/>
                  <a:pt x="13357" y="15249"/>
                </a:cubicBezTo>
                <a:cubicBezTo>
                  <a:pt x="13670" y="15049"/>
                  <a:pt x="13670" y="14725"/>
                  <a:pt x="13357" y="14525"/>
                </a:cubicBezTo>
                <a:cubicBezTo>
                  <a:pt x="13201" y="14425"/>
                  <a:pt x="12997" y="14376"/>
                  <a:pt x="12792" y="14376"/>
                </a:cubicBezTo>
                <a:close/>
                <a:moveTo>
                  <a:pt x="14827" y="14376"/>
                </a:moveTo>
                <a:cubicBezTo>
                  <a:pt x="14622" y="14376"/>
                  <a:pt x="14418" y="14425"/>
                  <a:pt x="14262" y="14525"/>
                </a:cubicBezTo>
                <a:cubicBezTo>
                  <a:pt x="13949" y="14725"/>
                  <a:pt x="13949" y="15049"/>
                  <a:pt x="14262" y="15249"/>
                </a:cubicBezTo>
                <a:cubicBezTo>
                  <a:pt x="14574" y="15449"/>
                  <a:pt x="15080" y="15449"/>
                  <a:pt x="15392" y="15249"/>
                </a:cubicBezTo>
                <a:cubicBezTo>
                  <a:pt x="15704" y="15049"/>
                  <a:pt x="15704" y="14725"/>
                  <a:pt x="15392" y="14525"/>
                </a:cubicBezTo>
                <a:cubicBezTo>
                  <a:pt x="15236" y="14425"/>
                  <a:pt x="15032" y="14376"/>
                  <a:pt x="14827" y="14376"/>
                </a:cubicBezTo>
                <a:close/>
                <a:moveTo>
                  <a:pt x="4673" y="14441"/>
                </a:moveTo>
                <a:cubicBezTo>
                  <a:pt x="4494" y="14441"/>
                  <a:pt x="4315" y="14485"/>
                  <a:pt x="4179" y="14572"/>
                </a:cubicBezTo>
                <a:cubicBezTo>
                  <a:pt x="3907" y="14746"/>
                  <a:pt x="3907" y="15029"/>
                  <a:pt x="4179" y="15203"/>
                </a:cubicBezTo>
                <a:cubicBezTo>
                  <a:pt x="4452" y="15378"/>
                  <a:pt x="4893" y="15378"/>
                  <a:pt x="5166" y="15203"/>
                </a:cubicBezTo>
                <a:cubicBezTo>
                  <a:pt x="5438" y="15029"/>
                  <a:pt x="5438" y="14746"/>
                  <a:pt x="5166" y="14572"/>
                </a:cubicBezTo>
                <a:cubicBezTo>
                  <a:pt x="5030" y="14485"/>
                  <a:pt x="4851" y="14441"/>
                  <a:pt x="4673" y="14441"/>
                </a:cubicBezTo>
                <a:close/>
                <a:moveTo>
                  <a:pt x="16861" y="14441"/>
                </a:moveTo>
                <a:cubicBezTo>
                  <a:pt x="16683" y="14441"/>
                  <a:pt x="16504" y="14485"/>
                  <a:pt x="16368" y="14572"/>
                </a:cubicBezTo>
                <a:cubicBezTo>
                  <a:pt x="16096" y="14746"/>
                  <a:pt x="16096" y="15029"/>
                  <a:pt x="16368" y="15203"/>
                </a:cubicBezTo>
                <a:cubicBezTo>
                  <a:pt x="16641" y="15378"/>
                  <a:pt x="17082" y="15378"/>
                  <a:pt x="17355" y="15203"/>
                </a:cubicBezTo>
                <a:cubicBezTo>
                  <a:pt x="17627" y="15029"/>
                  <a:pt x="17627" y="14746"/>
                  <a:pt x="17355" y="14572"/>
                </a:cubicBezTo>
                <a:cubicBezTo>
                  <a:pt x="17219" y="14485"/>
                  <a:pt x="17040" y="14441"/>
                  <a:pt x="16861" y="14441"/>
                </a:cubicBezTo>
                <a:close/>
                <a:moveTo>
                  <a:pt x="2657" y="14489"/>
                </a:moveTo>
                <a:cubicBezTo>
                  <a:pt x="2498" y="14489"/>
                  <a:pt x="2338" y="14528"/>
                  <a:pt x="2216" y="14606"/>
                </a:cubicBezTo>
                <a:cubicBezTo>
                  <a:pt x="1973" y="14761"/>
                  <a:pt x="1973" y="15013"/>
                  <a:pt x="2216" y="15169"/>
                </a:cubicBezTo>
                <a:cubicBezTo>
                  <a:pt x="2459" y="15324"/>
                  <a:pt x="2854" y="15324"/>
                  <a:pt x="3097" y="15169"/>
                </a:cubicBezTo>
                <a:cubicBezTo>
                  <a:pt x="3340" y="15013"/>
                  <a:pt x="3340" y="14761"/>
                  <a:pt x="3097" y="14606"/>
                </a:cubicBezTo>
                <a:cubicBezTo>
                  <a:pt x="2976" y="14528"/>
                  <a:pt x="2816" y="14489"/>
                  <a:pt x="2657" y="14489"/>
                </a:cubicBezTo>
                <a:close/>
                <a:moveTo>
                  <a:pt x="18858" y="14489"/>
                </a:moveTo>
                <a:cubicBezTo>
                  <a:pt x="18699" y="14489"/>
                  <a:pt x="18540" y="14528"/>
                  <a:pt x="18418" y="14606"/>
                </a:cubicBezTo>
                <a:cubicBezTo>
                  <a:pt x="18175" y="14761"/>
                  <a:pt x="18175" y="15013"/>
                  <a:pt x="18418" y="15169"/>
                </a:cubicBezTo>
                <a:cubicBezTo>
                  <a:pt x="18661" y="15324"/>
                  <a:pt x="19056" y="15324"/>
                  <a:pt x="19299" y="15169"/>
                </a:cubicBezTo>
                <a:cubicBezTo>
                  <a:pt x="19542" y="15013"/>
                  <a:pt x="19542" y="14761"/>
                  <a:pt x="19299" y="14606"/>
                </a:cubicBezTo>
                <a:cubicBezTo>
                  <a:pt x="19177" y="14528"/>
                  <a:pt x="19018" y="14489"/>
                  <a:pt x="18858" y="14489"/>
                </a:cubicBezTo>
                <a:close/>
                <a:moveTo>
                  <a:pt x="544" y="14540"/>
                </a:moveTo>
                <a:cubicBezTo>
                  <a:pt x="405" y="14540"/>
                  <a:pt x="266" y="14573"/>
                  <a:pt x="159" y="14641"/>
                </a:cubicBezTo>
                <a:cubicBezTo>
                  <a:pt x="-53" y="14777"/>
                  <a:pt x="-53" y="14998"/>
                  <a:pt x="159" y="15134"/>
                </a:cubicBezTo>
                <a:cubicBezTo>
                  <a:pt x="372" y="15270"/>
                  <a:pt x="716" y="15270"/>
                  <a:pt x="928" y="15134"/>
                </a:cubicBezTo>
                <a:cubicBezTo>
                  <a:pt x="1141" y="14998"/>
                  <a:pt x="1141" y="14777"/>
                  <a:pt x="928" y="14641"/>
                </a:cubicBezTo>
                <a:cubicBezTo>
                  <a:pt x="822" y="14573"/>
                  <a:pt x="684" y="14540"/>
                  <a:pt x="544" y="14540"/>
                </a:cubicBezTo>
                <a:close/>
                <a:moveTo>
                  <a:pt x="20950" y="14540"/>
                </a:moveTo>
                <a:cubicBezTo>
                  <a:pt x="20810" y="14540"/>
                  <a:pt x="20671" y="14573"/>
                  <a:pt x="20565" y="14641"/>
                </a:cubicBezTo>
                <a:cubicBezTo>
                  <a:pt x="20352" y="14777"/>
                  <a:pt x="20352" y="14998"/>
                  <a:pt x="20565" y="15134"/>
                </a:cubicBezTo>
                <a:cubicBezTo>
                  <a:pt x="20777" y="15270"/>
                  <a:pt x="21122" y="15270"/>
                  <a:pt x="21335" y="15134"/>
                </a:cubicBezTo>
                <a:cubicBezTo>
                  <a:pt x="21547" y="14998"/>
                  <a:pt x="21547" y="14777"/>
                  <a:pt x="21335" y="14641"/>
                </a:cubicBezTo>
                <a:cubicBezTo>
                  <a:pt x="21228" y="14573"/>
                  <a:pt x="21089" y="14540"/>
                  <a:pt x="20950" y="14540"/>
                </a:cubicBezTo>
                <a:close/>
                <a:moveTo>
                  <a:pt x="6688" y="15593"/>
                </a:moveTo>
                <a:cubicBezTo>
                  <a:pt x="6484" y="15593"/>
                  <a:pt x="6279" y="15643"/>
                  <a:pt x="6123" y="15742"/>
                </a:cubicBezTo>
                <a:cubicBezTo>
                  <a:pt x="5811" y="15942"/>
                  <a:pt x="5811" y="16266"/>
                  <a:pt x="6123" y="16466"/>
                </a:cubicBezTo>
                <a:cubicBezTo>
                  <a:pt x="6436" y="16666"/>
                  <a:pt x="6941" y="16666"/>
                  <a:pt x="7254" y="16466"/>
                </a:cubicBezTo>
                <a:cubicBezTo>
                  <a:pt x="7566" y="16266"/>
                  <a:pt x="7566" y="15942"/>
                  <a:pt x="7254" y="15742"/>
                </a:cubicBezTo>
                <a:cubicBezTo>
                  <a:pt x="7097" y="15643"/>
                  <a:pt x="6893" y="15593"/>
                  <a:pt x="6688" y="15593"/>
                </a:cubicBezTo>
                <a:close/>
                <a:moveTo>
                  <a:pt x="8723" y="15593"/>
                </a:moveTo>
                <a:cubicBezTo>
                  <a:pt x="8518" y="15593"/>
                  <a:pt x="8314" y="15643"/>
                  <a:pt x="8158" y="15742"/>
                </a:cubicBezTo>
                <a:cubicBezTo>
                  <a:pt x="7845" y="15942"/>
                  <a:pt x="7845" y="16266"/>
                  <a:pt x="8158" y="16466"/>
                </a:cubicBezTo>
                <a:cubicBezTo>
                  <a:pt x="8470" y="16666"/>
                  <a:pt x="8976" y="16666"/>
                  <a:pt x="9288" y="16466"/>
                </a:cubicBezTo>
                <a:cubicBezTo>
                  <a:pt x="9601" y="16266"/>
                  <a:pt x="9601" y="15942"/>
                  <a:pt x="9288" y="15742"/>
                </a:cubicBezTo>
                <a:cubicBezTo>
                  <a:pt x="9132" y="15643"/>
                  <a:pt x="8928" y="15593"/>
                  <a:pt x="8723" y="15593"/>
                </a:cubicBezTo>
                <a:close/>
                <a:moveTo>
                  <a:pt x="10758" y="15593"/>
                </a:moveTo>
                <a:cubicBezTo>
                  <a:pt x="10553" y="15593"/>
                  <a:pt x="10349" y="15643"/>
                  <a:pt x="10192" y="15742"/>
                </a:cubicBezTo>
                <a:cubicBezTo>
                  <a:pt x="9880" y="15942"/>
                  <a:pt x="9880" y="16266"/>
                  <a:pt x="10192" y="16466"/>
                </a:cubicBezTo>
                <a:cubicBezTo>
                  <a:pt x="10505" y="16666"/>
                  <a:pt x="11010" y="16666"/>
                  <a:pt x="11323" y="16466"/>
                </a:cubicBezTo>
                <a:cubicBezTo>
                  <a:pt x="11635" y="16266"/>
                  <a:pt x="11635" y="15942"/>
                  <a:pt x="11323" y="15742"/>
                </a:cubicBezTo>
                <a:cubicBezTo>
                  <a:pt x="11167" y="15643"/>
                  <a:pt x="10962" y="15593"/>
                  <a:pt x="10758" y="15593"/>
                </a:cubicBezTo>
                <a:close/>
                <a:moveTo>
                  <a:pt x="12792" y="15593"/>
                </a:moveTo>
                <a:cubicBezTo>
                  <a:pt x="12588" y="15593"/>
                  <a:pt x="12383" y="15643"/>
                  <a:pt x="12227" y="15742"/>
                </a:cubicBezTo>
                <a:cubicBezTo>
                  <a:pt x="11915" y="15942"/>
                  <a:pt x="11915" y="16266"/>
                  <a:pt x="12227" y="16466"/>
                </a:cubicBezTo>
                <a:cubicBezTo>
                  <a:pt x="12539" y="16666"/>
                  <a:pt x="13045" y="16666"/>
                  <a:pt x="13357" y="16466"/>
                </a:cubicBezTo>
                <a:cubicBezTo>
                  <a:pt x="13670" y="16266"/>
                  <a:pt x="13670" y="15942"/>
                  <a:pt x="13357" y="15742"/>
                </a:cubicBezTo>
                <a:cubicBezTo>
                  <a:pt x="13201" y="15643"/>
                  <a:pt x="12997" y="15593"/>
                  <a:pt x="12792" y="15593"/>
                </a:cubicBezTo>
                <a:close/>
                <a:moveTo>
                  <a:pt x="14827" y="15593"/>
                </a:moveTo>
                <a:cubicBezTo>
                  <a:pt x="14622" y="15593"/>
                  <a:pt x="14418" y="15643"/>
                  <a:pt x="14262" y="15742"/>
                </a:cubicBezTo>
                <a:cubicBezTo>
                  <a:pt x="13949" y="15942"/>
                  <a:pt x="13949" y="16266"/>
                  <a:pt x="14262" y="16466"/>
                </a:cubicBezTo>
                <a:cubicBezTo>
                  <a:pt x="14574" y="16666"/>
                  <a:pt x="15080" y="16666"/>
                  <a:pt x="15392" y="16466"/>
                </a:cubicBezTo>
                <a:cubicBezTo>
                  <a:pt x="15704" y="16266"/>
                  <a:pt x="15704" y="15942"/>
                  <a:pt x="15392" y="15742"/>
                </a:cubicBezTo>
                <a:cubicBezTo>
                  <a:pt x="15236" y="15643"/>
                  <a:pt x="15032" y="15593"/>
                  <a:pt x="14827" y="15593"/>
                </a:cubicBezTo>
                <a:close/>
                <a:moveTo>
                  <a:pt x="4673" y="15658"/>
                </a:moveTo>
                <a:cubicBezTo>
                  <a:pt x="4494" y="15658"/>
                  <a:pt x="4315" y="15702"/>
                  <a:pt x="4179" y="15789"/>
                </a:cubicBezTo>
                <a:cubicBezTo>
                  <a:pt x="3907" y="15963"/>
                  <a:pt x="3907" y="16246"/>
                  <a:pt x="4179" y="16420"/>
                </a:cubicBezTo>
                <a:cubicBezTo>
                  <a:pt x="4452" y="16595"/>
                  <a:pt x="4893" y="16595"/>
                  <a:pt x="5166" y="16420"/>
                </a:cubicBezTo>
                <a:cubicBezTo>
                  <a:pt x="5438" y="16246"/>
                  <a:pt x="5438" y="15963"/>
                  <a:pt x="5166" y="15789"/>
                </a:cubicBezTo>
                <a:cubicBezTo>
                  <a:pt x="5030" y="15702"/>
                  <a:pt x="4851" y="15658"/>
                  <a:pt x="4673" y="15658"/>
                </a:cubicBezTo>
                <a:close/>
                <a:moveTo>
                  <a:pt x="16861" y="15658"/>
                </a:moveTo>
                <a:cubicBezTo>
                  <a:pt x="16683" y="15658"/>
                  <a:pt x="16504" y="15702"/>
                  <a:pt x="16368" y="15789"/>
                </a:cubicBezTo>
                <a:cubicBezTo>
                  <a:pt x="16096" y="15963"/>
                  <a:pt x="16096" y="16246"/>
                  <a:pt x="16368" y="16420"/>
                </a:cubicBezTo>
                <a:cubicBezTo>
                  <a:pt x="16641" y="16595"/>
                  <a:pt x="17082" y="16595"/>
                  <a:pt x="17355" y="16420"/>
                </a:cubicBezTo>
                <a:cubicBezTo>
                  <a:pt x="17627" y="16246"/>
                  <a:pt x="17627" y="15963"/>
                  <a:pt x="17355" y="15789"/>
                </a:cubicBezTo>
                <a:cubicBezTo>
                  <a:pt x="17219" y="15702"/>
                  <a:pt x="17040" y="15658"/>
                  <a:pt x="16861" y="15658"/>
                </a:cubicBezTo>
                <a:close/>
                <a:moveTo>
                  <a:pt x="2646" y="15706"/>
                </a:moveTo>
                <a:cubicBezTo>
                  <a:pt x="2487" y="15706"/>
                  <a:pt x="2327" y="15745"/>
                  <a:pt x="2206" y="15823"/>
                </a:cubicBezTo>
                <a:cubicBezTo>
                  <a:pt x="1963" y="15978"/>
                  <a:pt x="1963" y="16230"/>
                  <a:pt x="2206" y="16386"/>
                </a:cubicBezTo>
                <a:cubicBezTo>
                  <a:pt x="2329" y="16464"/>
                  <a:pt x="2491" y="16503"/>
                  <a:pt x="2652" y="16502"/>
                </a:cubicBezTo>
                <a:cubicBezTo>
                  <a:pt x="2813" y="16503"/>
                  <a:pt x="2974" y="16464"/>
                  <a:pt x="3097" y="16386"/>
                </a:cubicBezTo>
                <a:cubicBezTo>
                  <a:pt x="3340" y="16230"/>
                  <a:pt x="3340" y="15978"/>
                  <a:pt x="3097" y="15823"/>
                </a:cubicBezTo>
                <a:cubicBezTo>
                  <a:pt x="2974" y="15745"/>
                  <a:pt x="2813" y="15706"/>
                  <a:pt x="2652" y="15706"/>
                </a:cubicBezTo>
                <a:cubicBezTo>
                  <a:pt x="2650" y="15706"/>
                  <a:pt x="2648" y="15706"/>
                  <a:pt x="2646" y="15706"/>
                </a:cubicBezTo>
                <a:close/>
                <a:moveTo>
                  <a:pt x="18858" y="15706"/>
                </a:moveTo>
                <a:cubicBezTo>
                  <a:pt x="18699" y="15706"/>
                  <a:pt x="18540" y="15745"/>
                  <a:pt x="18418" y="15823"/>
                </a:cubicBezTo>
                <a:cubicBezTo>
                  <a:pt x="18175" y="15978"/>
                  <a:pt x="18175" y="16230"/>
                  <a:pt x="18418" y="16386"/>
                </a:cubicBezTo>
                <a:cubicBezTo>
                  <a:pt x="18661" y="16541"/>
                  <a:pt x="19056" y="16541"/>
                  <a:pt x="19299" y="16386"/>
                </a:cubicBezTo>
                <a:cubicBezTo>
                  <a:pt x="19542" y="16230"/>
                  <a:pt x="19542" y="15978"/>
                  <a:pt x="19299" y="15823"/>
                </a:cubicBezTo>
                <a:cubicBezTo>
                  <a:pt x="19177" y="15745"/>
                  <a:pt x="19018" y="15706"/>
                  <a:pt x="18858" y="15706"/>
                </a:cubicBezTo>
                <a:close/>
                <a:moveTo>
                  <a:pt x="6678" y="16810"/>
                </a:moveTo>
                <a:cubicBezTo>
                  <a:pt x="6473" y="16810"/>
                  <a:pt x="6268" y="16860"/>
                  <a:pt x="6111" y="16960"/>
                </a:cubicBezTo>
                <a:cubicBezTo>
                  <a:pt x="5799" y="17159"/>
                  <a:pt x="5799" y="17484"/>
                  <a:pt x="6111" y="17683"/>
                </a:cubicBezTo>
                <a:cubicBezTo>
                  <a:pt x="6424" y="17883"/>
                  <a:pt x="6931" y="17883"/>
                  <a:pt x="7243" y="17683"/>
                </a:cubicBezTo>
                <a:cubicBezTo>
                  <a:pt x="7555" y="17484"/>
                  <a:pt x="7555" y="17159"/>
                  <a:pt x="7243" y="16960"/>
                </a:cubicBezTo>
                <a:cubicBezTo>
                  <a:pt x="7087" y="16860"/>
                  <a:pt x="6882" y="16810"/>
                  <a:pt x="6678" y="16810"/>
                </a:cubicBezTo>
                <a:close/>
                <a:moveTo>
                  <a:pt x="8712" y="16810"/>
                </a:moveTo>
                <a:cubicBezTo>
                  <a:pt x="8508" y="16810"/>
                  <a:pt x="8302" y="16860"/>
                  <a:pt x="8146" y="16960"/>
                </a:cubicBezTo>
                <a:cubicBezTo>
                  <a:pt x="7834" y="17159"/>
                  <a:pt x="7834" y="17484"/>
                  <a:pt x="8146" y="17683"/>
                </a:cubicBezTo>
                <a:cubicBezTo>
                  <a:pt x="8458" y="17883"/>
                  <a:pt x="8965" y="17883"/>
                  <a:pt x="9278" y="17683"/>
                </a:cubicBezTo>
                <a:cubicBezTo>
                  <a:pt x="9590" y="17484"/>
                  <a:pt x="9590" y="17159"/>
                  <a:pt x="9278" y="16960"/>
                </a:cubicBezTo>
                <a:cubicBezTo>
                  <a:pt x="9121" y="16860"/>
                  <a:pt x="8917" y="16810"/>
                  <a:pt x="8712" y="16810"/>
                </a:cubicBezTo>
                <a:close/>
                <a:moveTo>
                  <a:pt x="10747" y="16810"/>
                </a:moveTo>
                <a:cubicBezTo>
                  <a:pt x="10542" y="16810"/>
                  <a:pt x="10337" y="16860"/>
                  <a:pt x="10181" y="16960"/>
                </a:cubicBezTo>
                <a:cubicBezTo>
                  <a:pt x="9868" y="17159"/>
                  <a:pt x="9868" y="17484"/>
                  <a:pt x="10181" y="17683"/>
                </a:cubicBezTo>
                <a:cubicBezTo>
                  <a:pt x="10493" y="17883"/>
                  <a:pt x="11000" y="17883"/>
                  <a:pt x="11312" y="17683"/>
                </a:cubicBezTo>
                <a:cubicBezTo>
                  <a:pt x="11625" y="17484"/>
                  <a:pt x="11625" y="17159"/>
                  <a:pt x="11312" y="16960"/>
                </a:cubicBezTo>
                <a:cubicBezTo>
                  <a:pt x="11156" y="16860"/>
                  <a:pt x="10952" y="16810"/>
                  <a:pt x="10747" y="16810"/>
                </a:cubicBezTo>
                <a:close/>
                <a:moveTo>
                  <a:pt x="12782" y="16810"/>
                </a:moveTo>
                <a:cubicBezTo>
                  <a:pt x="12577" y="16810"/>
                  <a:pt x="12371" y="16860"/>
                  <a:pt x="12215" y="16960"/>
                </a:cubicBezTo>
                <a:cubicBezTo>
                  <a:pt x="11903" y="17159"/>
                  <a:pt x="11903" y="17484"/>
                  <a:pt x="12215" y="17683"/>
                </a:cubicBezTo>
                <a:cubicBezTo>
                  <a:pt x="12528" y="17883"/>
                  <a:pt x="13034" y="17883"/>
                  <a:pt x="13347" y="17683"/>
                </a:cubicBezTo>
                <a:cubicBezTo>
                  <a:pt x="13659" y="17484"/>
                  <a:pt x="13659" y="17159"/>
                  <a:pt x="13347" y="16960"/>
                </a:cubicBezTo>
                <a:cubicBezTo>
                  <a:pt x="13191" y="16860"/>
                  <a:pt x="12986" y="16810"/>
                  <a:pt x="12782" y="16810"/>
                </a:cubicBezTo>
                <a:close/>
                <a:moveTo>
                  <a:pt x="14816" y="16810"/>
                </a:moveTo>
                <a:cubicBezTo>
                  <a:pt x="14612" y="16810"/>
                  <a:pt x="14406" y="16860"/>
                  <a:pt x="14250" y="16960"/>
                </a:cubicBezTo>
                <a:cubicBezTo>
                  <a:pt x="13938" y="17159"/>
                  <a:pt x="13938" y="17484"/>
                  <a:pt x="14250" y="17683"/>
                </a:cubicBezTo>
                <a:cubicBezTo>
                  <a:pt x="14562" y="17883"/>
                  <a:pt x="15069" y="17883"/>
                  <a:pt x="15381" y="17683"/>
                </a:cubicBezTo>
                <a:cubicBezTo>
                  <a:pt x="15694" y="17484"/>
                  <a:pt x="15694" y="17159"/>
                  <a:pt x="15381" y="16960"/>
                </a:cubicBezTo>
                <a:cubicBezTo>
                  <a:pt x="15225" y="16860"/>
                  <a:pt x="15021" y="16810"/>
                  <a:pt x="14816" y="16810"/>
                </a:cubicBezTo>
                <a:close/>
                <a:moveTo>
                  <a:pt x="4662" y="16875"/>
                </a:moveTo>
                <a:cubicBezTo>
                  <a:pt x="4483" y="16875"/>
                  <a:pt x="4305" y="16919"/>
                  <a:pt x="4169" y="17006"/>
                </a:cubicBezTo>
                <a:cubicBezTo>
                  <a:pt x="3896" y="17181"/>
                  <a:pt x="3896" y="17463"/>
                  <a:pt x="4169" y="17637"/>
                </a:cubicBezTo>
                <a:cubicBezTo>
                  <a:pt x="4441" y="17812"/>
                  <a:pt x="4883" y="17812"/>
                  <a:pt x="5155" y="17637"/>
                </a:cubicBezTo>
                <a:cubicBezTo>
                  <a:pt x="5428" y="17463"/>
                  <a:pt x="5428" y="17181"/>
                  <a:pt x="5155" y="17006"/>
                </a:cubicBezTo>
                <a:cubicBezTo>
                  <a:pt x="5019" y="16919"/>
                  <a:pt x="4841" y="16875"/>
                  <a:pt x="4662" y="16875"/>
                </a:cubicBezTo>
                <a:close/>
                <a:moveTo>
                  <a:pt x="16851" y="16875"/>
                </a:moveTo>
                <a:cubicBezTo>
                  <a:pt x="16672" y="16875"/>
                  <a:pt x="16494" y="16919"/>
                  <a:pt x="16358" y="17006"/>
                </a:cubicBezTo>
                <a:cubicBezTo>
                  <a:pt x="16085" y="17181"/>
                  <a:pt x="16085" y="17463"/>
                  <a:pt x="16358" y="17637"/>
                </a:cubicBezTo>
                <a:cubicBezTo>
                  <a:pt x="16630" y="17812"/>
                  <a:pt x="17072" y="17812"/>
                  <a:pt x="17344" y="17637"/>
                </a:cubicBezTo>
                <a:cubicBezTo>
                  <a:pt x="17617" y="17463"/>
                  <a:pt x="17617" y="17181"/>
                  <a:pt x="17344" y="17006"/>
                </a:cubicBezTo>
                <a:cubicBezTo>
                  <a:pt x="17208" y="16919"/>
                  <a:pt x="17029" y="16875"/>
                  <a:pt x="16851" y="16875"/>
                </a:cubicBezTo>
                <a:close/>
                <a:moveTo>
                  <a:pt x="6678" y="18092"/>
                </a:moveTo>
                <a:cubicBezTo>
                  <a:pt x="6473" y="18092"/>
                  <a:pt x="6268" y="18142"/>
                  <a:pt x="6111" y="18242"/>
                </a:cubicBezTo>
                <a:cubicBezTo>
                  <a:pt x="5799" y="18442"/>
                  <a:pt x="5799" y="18766"/>
                  <a:pt x="6111" y="18966"/>
                </a:cubicBezTo>
                <a:cubicBezTo>
                  <a:pt x="6424" y="19166"/>
                  <a:pt x="6931" y="19166"/>
                  <a:pt x="7243" y="18966"/>
                </a:cubicBezTo>
                <a:cubicBezTo>
                  <a:pt x="7555" y="18766"/>
                  <a:pt x="7555" y="18442"/>
                  <a:pt x="7243" y="18242"/>
                </a:cubicBezTo>
                <a:cubicBezTo>
                  <a:pt x="7087" y="18142"/>
                  <a:pt x="6882" y="18092"/>
                  <a:pt x="6678" y="18092"/>
                </a:cubicBezTo>
                <a:close/>
                <a:moveTo>
                  <a:pt x="8712" y="18092"/>
                </a:moveTo>
                <a:cubicBezTo>
                  <a:pt x="8508" y="18092"/>
                  <a:pt x="8302" y="18142"/>
                  <a:pt x="8146" y="18242"/>
                </a:cubicBezTo>
                <a:cubicBezTo>
                  <a:pt x="7834" y="18442"/>
                  <a:pt x="7834" y="18766"/>
                  <a:pt x="8146" y="18966"/>
                </a:cubicBezTo>
                <a:cubicBezTo>
                  <a:pt x="8458" y="19166"/>
                  <a:pt x="8965" y="19166"/>
                  <a:pt x="9278" y="18966"/>
                </a:cubicBezTo>
                <a:cubicBezTo>
                  <a:pt x="9590" y="18766"/>
                  <a:pt x="9590" y="18442"/>
                  <a:pt x="9278" y="18242"/>
                </a:cubicBezTo>
                <a:cubicBezTo>
                  <a:pt x="9121" y="18142"/>
                  <a:pt x="8917" y="18092"/>
                  <a:pt x="8712" y="18092"/>
                </a:cubicBezTo>
                <a:close/>
                <a:moveTo>
                  <a:pt x="10747" y="18092"/>
                </a:moveTo>
                <a:cubicBezTo>
                  <a:pt x="10542" y="18092"/>
                  <a:pt x="10337" y="18142"/>
                  <a:pt x="10181" y="18242"/>
                </a:cubicBezTo>
                <a:cubicBezTo>
                  <a:pt x="9868" y="18442"/>
                  <a:pt x="9868" y="18766"/>
                  <a:pt x="10181" y="18966"/>
                </a:cubicBezTo>
                <a:cubicBezTo>
                  <a:pt x="10493" y="19166"/>
                  <a:pt x="11000" y="19166"/>
                  <a:pt x="11312" y="18966"/>
                </a:cubicBezTo>
                <a:cubicBezTo>
                  <a:pt x="11625" y="18766"/>
                  <a:pt x="11625" y="18442"/>
                  <a:pt x="11312" y="18242"/>
                </a:cubicBezTo>
                <a:cubicBezTo>
                  <a:pt x="11156" y="18142"/>
                  <a:pt x="10952" y="18092"/>
                  <a:pt x="10747" y="18092"/>
                </a:cubicBezTo>
                <a:close/>
                <a:moveTo>
                  <a:pt x="12782" y="18092"/>
                </a:moveTo>
                <a:cubicBezTo>
                  <a:pt x="12577" y="18092"/>
                  <a:pt x="12371" y="18142"/>
                  <a:pt x="12215" y="18242"/>
                </a:cubicBezTo>
                <a:cubicBezTo>
                  <a:pt x="11903" y="18442"/>
                  <a:pt x="11903" y="18766"/>
                  <a:pt x="12215" y="18966"/>
                </a:cubicBezTo>
                <a:cubicBezTo>
                  <a:pt x="12528" y="19166"/>
                  <a:pt x="13034" y="19166"/>
                  <a:pt x="13347" y="18966"/>
                </a:cubicBezTo>
                <a:cubicBezTo>
                  <a:pt x="13659" y="18766"/>
                  <a:pt x="13659" y="18442"/>
                  <a:pt x="13347" y="18242"/>
                </a:cubicBezTo>
                <a:cubicBezTo>
                  <a:pt x="13191" y="18142"/>
                  <a:pt x="12986" y="18092"/>
                  <a:pt x="12782" y="18092"/>
                </a:cubicBezTo>
                <a:close/>
                <a:moveTo>
                  <a:pt x="14827" y="18092"/>
                </a:moveTo>
                <a:cubicBezTo>
                  <a:pt x="14622" y="18092"/>
                  <a:pt x="14418" y="18142"/>
                  <a:pt x="14262" y="18242"/>
                </a:cubicBezTo>
                <a:cubicBezTo>
                  <a:pt x="13949" y="18442"/>
                  <a:pt x="13949" y="18766"/>
                  <a:pt x="14262" y="18966"/>
                </a:cubicBezTo>
                <a:cubicBezTo>
                  <a:pt x="14574" y="19166"/>
                  <a:pt x="15080" y="19166"/>
                  <a:pt x="15392" y="18966"/>
                </a:cubicBezTo>
                <a:cubicBezTo>
                  <a:pt x="15704" y="18766"/>
                  <a:pt x="15704" y="18442"/>
                  <a:pt x="15392" y="18242"/>
                </a:cubicBezTo>
                <a:cubicBezTo>
                  <a:pt x="15236" y="18142"/>
                  <a:pt x="15032" y="18092"/>
                  <a:pt x="14827" y="18092"/>
                </a:cubicBezTo>
                <a:close/>
                <a:moveTo>
                  <a:pt x="8723" y="19280"/>
                </a:moveTo>
                <a:cubicBezTo>
                  <a:pt x="8518" y="19280"/>
                  <a:pt x="8314" y="19330"/>
                  <a:pt x="8158" y="19430"/>
                </a:cubicBezTo>
                <a:cubicBezTo>
                  <a:pt x="7845" y="19630"/>
                  <a:pt x="7845" y="19954"/>
                  <a:pt x="8158" y="20154"/>
                </a:cubicBezTo>
                <a:cubicBezTo>
                  <a:pt x="8470" y="20354"/>
                  <a:pt x="8976" y="20354"/>
                  <a:pt x="9288" y="20154"/>
                </a:cubicBezTo>
                <a:cubicBezTo>
                  <a:pt x="9601" y="19954"/>
                  <a:pt x="9601" y="19630"/>
                  <a:pt x="9288" y="19430"/>
                </a:cubicBezTo>
                <a:cubicBezTo>
                  <a:pt x="9132" y="19330"/>
                  <a:pt x="8928" y="19280"/>
                  <a:pt x="8723" y="19280"/>
                </a:cubicBezTo>
                <a:close/>
                <a:moveTo>
                  <a:pt x="10758" y="19280"/>
                </a:moveTo>
                <a:cubicBezTo>
                  <a:pt x="10553" y="19280"/>
                  <a:pt x="10349" y="19330"/>
                  <a:pt x="10192" y="19430"/>
                </a:cubicBezTo>
                <a:cubicBezTo>
                  <a:pt x="9880" y="19630"/>
                  <a:pt x="9880" y="19954"/>
                  <a:pt x="10192" y="20154"/>
                </a:cubicBezTo>
                <a:cubicBezTo>
                  <a:pt x="10505" y="20354"/>
                  <a:pt x="11010" y="20354"/>
                  <a:pt x="11323" y="20154"/>
                </a:cubicBezTo>
                <a:cubicBezTo>
                  <a:pt x="11635" y="19954"/>
                  <a:pt x="11635" y="19630"/>
                  <a:pt x="11323" y="19430"/>
                </a:cubicBezTo>
                <a:cubicBezTo>
                  <a:pt x="11167" y="19330"/>
                  <a:pt x="10962" y="19280"/>
                  <a:pt x="10758" y="19280"/>
                </a:cubicBezTo>
                <a:close/>
                <a:moveTo>
                  <a:pt x="12792" y="19280"/>
                </a:moveTo>
                <a:cubicBezTo>
                  <a:pt x="12588" y="19280"/>
                  <a:pt x="12383" y="19330"/>
                  <a:pt x="12227" y="19430"/>
                </a:cubicBezTo>
                <a:cubicBezTo>
                  <a:pt x="11915" y="19630"/>
                  <a:pt x="11915" y="19954"/>
                  <a:pt x="12227" y="20154"/>
                </a:cubicBezTo>
                <a:cubicBezTo>
                  <a:pt x="12539" y="20354"/>
                  <a:pt x="13045" y="20354"/>
                  <a:pt x="13357" y="20154"/>
                </a:cubicBezTo>
                <a:cubicBezTo>
                  <a:pt x="13670" y="19954"/>
                  <a:pt x="13670" y="19630"/>
                  <a:pt x="13357" y="19430"/>
                </a:cubicBezTo>
                <a:cubicBezTo>
                  <a:pt x="13201" y="19330"/>
                  <a:pt x="12997" y="19280"/>
                  <a:pt x="12792" y="19280"/>
                </a:cubicBezTo>
                <a:close/>
                <a:moveTo>
                  <a:pt x="10766" y="20527"/>
                </a:moveTo>
                <a:cubicBezTo>
                  <a:pt x="10561" y="20527"/>
                  <a:pt x="10356" y="20577"/>
                  <a:pt x="10199" y="20676"/>
                </a:cubicBezTo>
                <a:cubicBezTo>
                  <a:pt x="9887" y="20876"/>
                  <a:pt x="9887" y="21200"/>
                  <a:pt x="10199" y="21400"/>
                </a:cubicBezTo>
                <a:cubicBezTo>
                  <a:pt x="10512" y="21600"/>
                  <a:pt x="11019" y="21600"/>
                  <a:pt x="11331" y="21400"/>
                </a:cubicBezTo>
                <a:cubicBezTo>
                  <a:pt x="11643" y="21200"/>
                  <a:pt x="11643" y="20876"/>
                  <a:pt x="11331" y="20676"/>
                </a:cubicBezTo>
                <a:cubicBezTo>
                  <a:pt x="11175" y="20577"/>
                  <a:pt x="10971" y="20527"/>
                  <a:pt x="10766" y="20527"/>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1" name="Прямоугольник 180"/>
          <p:cNvSpPr/>
          <p:nvPr/>
        </p:nvSpPr>
        <p:spPr>
          <a:xfrm>
            <a:off x="17097770" y="6679599"/>
            <a:ext cx="2297583" cy="769441"/>
          </a:xfrm>
          <a:prstGeom prst="rect">
            <a:avLst/>
          </a:prstGeom>
        </p:spPr>
        <p:txBody>
          <a:bodyPr wrap="square">
            <a:spAutoFit/>
          </a:bodyPr>
          <a:lstStyle/>
          <a:p>
            <a:r>
              <a:rPr lang="en-US" sz="4400" dirty="0" smtClean="0">
                <a:solidFill>
                  <a:schemeClr val="bg1"/>
                </a:solidFill>
                <a:latin typeface="Montserrat ExtraBold" pitchFamily="2" charset="-52"/>
                <a:ea typeface="Times New Roman" panose="02020603050405020304" pitchFamily="18" charset="0"/>
              </a:rPr>
              <a:t>split</a:t>
            </a:r>
            <a:endParaRPr lang="ru-RU" sz="1050" dirty="0"/>
          </a:p>
        </p:txBody>
      </p:sp>
    </p:spTree>
    <p:extLst>
      <p:ext uri="{BB962C8B-B14F-4D97-AF65-F5344CB8AC3E}">
        <p14:creationId xmlns:p14="http://schemas.microsoft.com/office/powerpoint/2010/main" val="358935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barn(inVertical)">
                                      <p:cBhvr>
                                        <p:cTn id="7" dur="500"/>
                                        <p:tgtEl>
                                          <p:spTgt spid="69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53"/>
                                        </p:tgtEl>
                                        <p:attrNameLst>
                                          <p:attrName>style.visibility</p:attrName>
                                        </p:attrNameLst>
                                      </p:cBhvr>
                                      <p:to>
                                        <p:strVal val="visible"/>
                                      </p:to>
                                    </p:set>
                                    <p:anim calcmode="lin" valueType="num">
                                      <p:cBhvr additive="base">
                                        <p:cTn id="10" dur="500" fill="hold"/>
                                        <p:tgtEl>
                                          <p:spTgt spid="153"/>
                                        </p:tgtEl>
                                        <p:attrNameLst>
                                          <p:attrName>ppt_x</p:attrName>
                                        </p:attrNameLst>
                                      </p:cBhvr>
                                      <p:tavLst>
                                        <p:tav tm="0">
                                          <p:val>
                                            <p:strVal val="#ppt_x"/>
                                          </p:val>
                                        </p:tav>
                                        <p:tav tm="100000">
                                          <p:val>
                                            <p:strVal val="#ppt_x"/>
                                          </p:val>
                                        </p:tav>
                                      </p:tavLst>
                                    </p:anim>
                                    <p:anim calcmode="lin" valueType="num">
                                      <p:cBhvr additive="base">
                                        <p:cTn id="11" dur="500" fill="hold"/>
                                        <p:tgtEl>
                                          <p:spTgt spid="153"/>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688"/>
                                        </p:tgtEl>
                                        <p:attrNameLst>
                                          <p:attrName>style.visibility</p:attrName>
                                        </p:attrNameLst>
                                      </p:cBhvr>
                                      <p:to>
                                        <p:strVal val="visible"/>
                                      </p:to>
                                    </p:set>
                                    <p:anim calcmode="lin" valueType="num">
                                      <p:cBhvr additive="base">
                                        <p:cTn id="15" dur="500" fill="hold"/>
                                        <p:tgtEl>
                                          <p:spTgt spid="688"/>
                                        </p:tgtEl>
                                        <p:attrNameLst>
                                          <p:attrName>ppt_x</p:attrName>
                                        </p:attrNameLst>
                                      </p:cBhvr>
                                      <p:tavLst>
                                        <p:tav tm="0">
                                          <p:val>
                                            <p:strVal val="#ppt_x"/>
                                          </p:val>
                                        </p:tav>
                                        <p:tav tm="100000">
                                          <p:val>
                                            <p:strVal val="#ppt_x"/>
                                          </p:val>
                                        </p:tav>
                                      </p:tavLst>
                                    </p:anim>
                                    <p:anim calcmode="lin" valueType="num">
                                      <p:cBhvr additive="base">
                                        <p:cTn id="16" dur="500" fill="hold"/>
                                        <p:tgtEl>
                                          <p:spTgt spid="688"/>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693"/>
                                        </p:tgtEl>
                                        <p:attrNameLst>
                                          <p:attrName>style.visibility</p:attrName>
                                        </p:attrNameLst>
                                      </p:cBhvr>
                                      <p:to>
                                        <p:strVal val="visible"/>
                                      </p:to>
                                    </p:set>
                                    <p:anim calcmode="lin" valueType="num">
                                      <p:cBhvr additive="base">
                                        <p:cTn id="20" dur="500" fill="hold"/>
                                        <p:tgtEl>
                                          <p:spTgt spid="693"/>
                                        </p:tgtEl>
                                        <p:attrNameLst>
                                          <p:attrName>ppt_x</p:attrName>
                                        </p:attrNameLst>
                                      </p:cBhvr>
                                      <p:tavLst>
                                        <p:tav tm="0">
                                          <p:val>
                                            <p:strVal val="#ppt_x"/>
                                          </p:val>
                                        </p:tav>
                                        <p:tav tm="100000">
                                          <p:val>
                                            <p:strVal val="#ppt_x"/>
                                          </p:val>
                                        </p:tav>
                                      </p:tavLst>
                                    </p:anim>
                                    <p:anim calcmode="lin" valueType="num">
                                      <p:cBhvr additive="base">
                                        <p:cTn id="21" dur="500" fill="hold"/>
                                        <p:tgtEl>
                                          <p:spTgt spid="693"/>
                                        </p:tgtEl>
                                        <p:attrNameLst>
                                          <p:attrName>ppt_y</p:attrName>
                                        </p:attrNameLst>
                                      </p:cBhvr>
                                      <p:tavLst>
                                        <p:tav tm="0">
                                          <p:val>
                                            <p:strVal val="1+#ppt_h/2"/>
                                          </p:val>
                                        </p:tav>
                                        <p:tav tm="100000">
                                          <p:val>
                                            <p:strVal val="#ppt_y"/>
                                          </p:val>
                                        </p:tav>
                                      </p:tavLst>
                                    </p:anim>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694"/>
                                        </p:tgtEl>
                                        <p:attrNameLst>
                                          <p:attrName>style.visibility</p:attrName>
                                        </p:attrNameLst>
                                      </p:cBhvr>
                                      <p:to>
                                        <p:strVal val="visible"/>
                                      </p:to>
                                    </p:set>
                                    <p:anim calcmode="lin" valueType="num">
                                      <p:cBhvr additive="base">
                                        <p:cTn id="25" dur="500" fill="hold"/>
                                        <p:tgtEl>
                                          <p:spTgt spid="694"/>
                                        </p:tgtEl>
                                        <p:attrNameLst>
                                          <p:attrName>ppt_x</p:attrName>
                                        </p:attrNameLst>
                                      </p:cBhvr>
                                      <p:tavLst>
                                        <p:tav tm="0">
                                          <p:val>
                                            <p:strVal val="#ppt_x"/>
                                          </p:val>
                                        </p:tav>
                                        <p:tav tm="100000">
                                          <p:val>
                                            <p:strVal val="#ppt_x"/>
                                          </p:val>
                                        </p:tav>
                                      </p:tavLst>
                                    </p:anim>
                                    <p:anim calcmode="lin" valueType="num">
                                      <p:cBhvr additive="base">
                                        <p:cTn id="26" dur="500" fill="hold"/>
                                        <p:tgtEl>
                                          <p:spTgt spid="694"/>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16" presetClass="entr" presetSubtype="21" fill="hold"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arn(inVertical)">
                                      <p:cBhvr>
                                        <p:cTn id="30" dur="500"/>
                                        <p:tgtEl>
                                          <p:spTgt spid="72"/>
                                        </p:tgtEl>
                                      </p:cBhvr>
                                    </p:animEffect>
                                  </p:childTnLst>
                                </p:cTn>
                              </p:par>
                              <p:par>
                                <p:cTn id="31" presetID="16" presetClass="entr" presetSubtype="21"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arn(inVertical)">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2500"/>
                            </p:stCondLst>
                            <p:childTnLst>
                              <p:par>
                                <p:cTn id="41" presetID="16" presetClass="entr" presetSubtype="21"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arn(inVertical)">
                                      <p:cBhvr>
                                        <p:cTn id="43" dur="500"/>
                                        <p:tgtEl>
                                          <p:spTgt spid="26"/>
                                        </p:tgtEl>
                                      </p:cBhvr>
                                    </p:animEffect>
                                  </p:childTnLst>
                                </p:cTn>
                              </p:par>
                              <p:par>
                                <p:cTn id="44" presetID="16" presetClass="entr" presetSubtype="21"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16" presetClass="entr" presetSubtype="21"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barn(inVertical)">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par>
                          <p:cTn id="59" fill="hold">
                            <p:stCondLst>
                              <p:cond delay="3000"/>
                            </p:stCondLst>
                            <p:childTnLst>
                              <p:par>
                                <p:cTn id="60" presetID="14" presetClass="entr" presetSubtype="10" fill="hold" grpId="0" nodeType="afterEffect">
                                  <p:stCondLst>
                                    <p:cond delay="0"/>
                                  </p:stCondLst>
                                  <p:childTnLst>
                                    <p:set>
                                      <p:cBhvr>
                                        <p:cTn id="61" dur="1" fill="hold">
                                          <p:stCondLst>
                                            <p:cond delay="0"/>
                                          </p:stCondLst>
                                        </p:cTn>
                                        <p:tgtEl>
                                          <p:spTgt spid="165"/>
                                        </p:tgtEl>
                                        <p:attrNameLst>
                                          <p:attrName>style.visibility</p:attrName>
                                        </p:attrNameLst>
                                      </p:cBhvr>
                                      <p:to>
                                        <p:strVal val="visible"/>
                                      </p:to>
                                    </p:set>
                                    <p:animEffect transition="in" filter="randombar(horizontal)">
                                      <p:cBhvr>
                                        <p:cTn id="62" dur="500"/>
                                        <p:tgtEl>
                                          <p:spTgt spid="1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9"/>
                                        </p:tgtEl>
                                        <p:attrNameLst>
                                          <p:attrName>style.visibility</p:attrName>
                                        </p:attrNameLst>
                                      </p:cBhvr>
                                      <p:to>
                                        <p:strVal val="visible"/>
                                      </p:to>
                                    </p:set>
                                    <p:animEffect transition="in" filter="fade">
                                      <p:cBhvr>
                                        <p:cTn id="65" dur="500"/>
                                        <p:tgtEl>
                                          <p:spTgt spid="169"/>
                                        </p:tgtEl>
                                      </p:cBhvr>
                                    </p:animEffect>
                                  </p:childTnLst>
                                </p:cTn>
                              </p:par>
                            </p:childTnLst>
                          </p:cTn>
                        </p:par>
                        <p:par>
                          <p:cTn id="66" fill="hold">
                            <p:stCondLst>
                              <p:cond delay="3500"/>
                            </p:stCondLst>
                            <p:childTnLst>
                              <p:par>
                                <p:cTn id="67" presetID="16" presetClass="entr" presetSubtype="21" fill="hold" nodeType="afterEffect">
                                  <p:stCondLst>
                                    <p:cond delay="0"/>
                                  </p:stCondLst>
                                  <p:childTnLst>
                                    <p:set>
                                      <p:cBhvr>
                                        <p:cTn id="68" dur="1" fill="hold">
                                          <p:stCondLst>
                                            <p:cond delay="0"/>
                                          </p:stCondLst>
                                        </p:cTn>
                                        <p:tgtEl>
                                          <p:spTgt spid="59"/>
                                        </p:tgtEl>
                                        <p:attrNameLst>
                                          <p:attrName>style.visibility</p:attrName>
                                        </p:attrNameLst>
                                      </p:cBhvr>
                                      <p:to>
                                        <p:strVal val="visible"/>
                                      </p:to>
                                    </p:set>
                                    <p:animEffect transition="in" filter="barn(inVertical)">
                                      <p:cBhvr>
                                        <p:cTn id="69" dur="500"/>
                                        <p:tgtEl>
                                          <p:spTgt spid="59"/>
                                        </p:tgtEl>
                                      </p:cBhvr>
                                    </p:animEffect>
                                  </p:childTnLst>
                                </p:cTn>
                              </p:par>
                              <p:par>
                                <p:cTn id="70" presetID="16" presetClass="entr" presetSubtype="21" fill="hold" nodeType="with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barn(inVertical)">
                                      <p:cBhvr>
                                        <p:cTn id="72" dur="500"/>
                                        <p:tgtEl>
                                          <p:spTgt spid="7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childTnLst>
                          </p:cTn>
                        </p:par>
                        <p:par>
                          <p:cTn id="79" fill="hold">
                            <p:stCondLst>
                              <p:cond delay="4000"/>
                            </p:stCondLst>
                            <p:childTnLst>
                              <p:par>
                                <p:cTn id="80" presetID="16" presetClass="entr" presetSubtype="21"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barn(inVertical)">
                                      <p:cBhvr>
                                        <p:cTn id="82" dur="500"/>
                                        <p:tgtEl>
                                          <p:spTgt spid="56"/>
                                        </p:tgtEl>
                                      </p:cBhvr>
                                    </p:animEffect>
                                  </p:childTnLst>
                                </p:cTn>
                              </p:par>
                              <p:par>
                                <p:cTn id="83" presetID="16" presetClass="entr" presetSubtype="21" fill="hold" nodeType="with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barn(inVertical)">
                                      <p:cBhvr>
                                        <p:cTn id="85" dur="500"/>
                                        <p:tgtEl>
                                          <p:spTgt spid="58"/>
                                        </p:tgtEl>
                                      </p:cBhvr>
                                    </p:animEffect>
                                  </p:childTnLst>
                                </p:cTn>
                              </p:par>
                              <p:par>
                                <p:cTn id="86" presetID="16" presetClass="entr" presetSubtype="21" fill="hold"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barn(inVertical)">
                                      <p:cBhvr>
                                        <p:cTn id="88" dur="500"/>
                                        <p:tgtEl>
                                          <p:spTgt spid="57"/>
                                        </p:tgtEl>
                                      </p:cBhvr>
                                    </p:animEffect>
                                  </p:childTnLst>
                                </p:cTn>
                              </p:par>
                            </p:childTnLst>
                          </p:cTn>
                        </p:par>
                        <p:par>
                          <p:cTn id="89" fill="hold">
                            <p:stCondLst>
                              <p:cond delay="4500"/>
                            </p:stCondLst>
                            <p:childTnLst>
                              <p:par>
                                <p:cTn id="90" presetID="10" presetClass="entr" presetSubtype="0" fill="hold" grpId="0" nodeType="after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fade">
                                      <p:cBhvr>
                                        <p:cTn id="95" dur="500"/>
                                        <p:tgtEl>
                                          <p:spTgt spid="5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95"/>
                                        </p:tgtEl>
                                        <p:attrNameLst>
                                          <p:attrName>style.visibility</p:attrName>
                                        </p:attrNameLst>
                                      </p:cBhvr>
                                      <p:to>
                                        <p:strVal val="visible"/>
                                      </p:to>
                                    </p:set>
                                    <p:anim calcmode="lin" valueType="num">
                                      <p:cBhvr additive="base">
                                        <p:cTn id="103" dur="500" fill="hold"/>
                                        <p:tgtEl>
                                          <p:spTgt spid="695"/>
                                        </p:tgtEl>
                                        <p:attrNameLst>
                                          <p:attrName>ppt_x</p:attrName>
                                        </p:attrNameLst>
                                      </p:cBhvr>
                                      <p:tavLst>
                                        <p:tav tm="0">
                                          <p:val>
                                            <p:strVal val="#ppt_x"/>
                                          </p:val>
                                        </p:tav>
                                        <p:tav tm="100000">
                                          <p:val>
                                            <p:strVal val="#ppt_x"/>
                                          </p:val>
                                        </p:tav>
                                      </p:tavLst>
                                    </p:anim>
                                    <p:anim calcmode="lin" valueType="num">
                                      <p:cBhvr additive="base">
                                        <p:cTn id="104" dur="500" fill="hold"/>
                                        <p:tgtEl>
                                          <p:spTgt spid="695"/>
                                        </p:tgtEl>
                                        <p:attrNameLst>
                                          <p:attrName>ppt_y</p:attrName>
                                        </p:attrNameLst>
                                      </p:cBhvr>
                                      <p:tavLst>
                                        <p:tav tm="0">
                                          <p:val>
                                            <p:strVal val="1+#ppt_h/2"/>
                                          </p:val>
                                        </p:tav>
                                        <p:tav tm="100000">
                                          <p:val>
                                            <p:strVal val="#ppt_y"/>
                                          </p:val>
                                        </p:tav>
                                      </p:tavLst>
                                    </p:anim>
                                  </p:childTnLst>
                                </p:cTn>
                              </p:par>
                            </p:childTnLst>
                          </p:cTn>
                        </p:par>
                        <p:par>
                          <p:cTn id="105" fill="hold">
                            <p:stCondLst>
                              <p:cond delay="500"/>
                            </p:stCondLst>
                            <p:childTnLst>
                              <p:par>
                                <p:cTn id="106" presetID="2" presetClass="entr" presetSubtype="4" fill="hold" grpId="0" nodeType="afterEffect">
                                  <p:stCondLst>
                                    <p:cond delay="0"/>
                                  </p:stCondLst>
                                  <p:childTnLst>
                                    <p:set>
                                      <p:cBhvr>
                                        <p:cTn id="107" dur="1" fill="hold">
                                          <p:stCondLst>
                                            <p:cond delay="0"/>
                                          </p:stCondLst>
                                        </p:cTn>
                                        <p:tgtEl>
                                          <p:spTgt spid="696"/>
                                        </p:tgtEl>
                                        <p:attrNameLst>
                                          <p:attrName>style.visibility</p:attrName>
                                        </p:attrNameLst>
                                      </p:cBhvr>
                                      <p:to>
                                        <p:strVal val="visible"/>
                                      </p:to>
                                    </p:set>
                                    <p:anim calcmode="lin" valueType="num">
                                      <p:cBhvr additive="base">
                                        <p:cTn id="108" dur="500" fill="hold"/>
                                        <p:tgtEl>
                                          <p:spTgt spid="696"/>
                                        </p:tgtEl>
                                        <p:attrNameLst>
                                          <p:attrName>ppt_x</p:attrName>
                                        </p:attrNameLst>
                                      </p:cBhvr>
                                      <p:tavLst>
                                        <p:tav tm="0">
                                          <p:val>
                                            <p:strVal val="#ppt_x"/>
                                          </p:val>
                                        </p:tav>
                                        <p:tav tm="100000">
                                          <p:val>
                                            <p:strVal val="#ppt_x"/>
                                          </p:val>
                                        </p:tav>
                                      </p:tavLst>
                                    </p:anim>
                                    <p:anim calcmode="lin" valueType="num">
                                      <p:cBhvr additive="base">
                                        <p:cTn id="109" dur="500" fill="hold"/>
                                        <p:tgtEl>
                                          <p:spTgt spid="696"/>
                                        </p:tgtEl>
                                        <p:attrNameLst>
                                          <p:attrName>ppt_y</p:attrName>
                                        </p:attrNameLst>
                                      </p:cBhvr>
                                      <p:tavLst>
                                        <p:tav tm="0">
                                          <p:val>
                                            <p:strVal val="1+#ppt_h/2"/>
                                          </p:val>
                                        </p:tav>
                                        <p:tav tm="100000">
                                          <p:val>
                                            <p:strVal val="#ppt_y"/>
                                          </p:val>
                                        </p:tav>
                                      </p:tavLst>
                                    </p:anim>
                                  </p:childTnLst>
                                </p:cTn>
                              </p:par>
                            </p:childTnLst>
                          </p:cTn>
                        </p:par>
                        <p:par>
                          <p:cTn id="110" fill="hold">
                            <p:stCondLst>
                              <p:cond delay="1000"/>
                            </p:stCondLst>
                            <p:childTnLst>
                              <p:par>
                                <p:cTn id="111" presetID="2" presetClass="entr" presetSubtype="4" fill="hold" grpId="0" nodeType="afterEffect">
                                  <p:stCondLst>
                                    <p:cond delay="0"/>
                                  </p:stCondLst>
                                  <p:childTnLst>
                                    <p:set>
                                      <p:cBhvr>
                                        <p:cTn id="112" dur="1" fill="hold">
                                          <p:stCondLst>
                                            <p:cond delay="0"/>
                                          </p:stCondLst>
                                        </p:cTn>
                                        <p:tgtEl>
                                          <p:spTgt spid="697"/>
                                        </p:tgtEl>
                                        <p:attrNameLst>
                                          <p:attrName>style.visibility</p:attrName>
                                        </p:attrNameLst>
                                      </p:cBhvr>
                                      <p:to>
                                        <p:strVal val="visible"/>
                                      </p:to>
                                    </p:set>
                                    <p:anim calcmode="lin" valueType="num">
                                      <p:cBhvr additive="base">
                                        <p:cTn id="113" dur="500" fill="hold"/>
                                        <p:tgtEl>
                                          <p:spTgt spid="697"/>
                                        </p:tgtEl>
                                        <p:attrNameLst>
                                          <p:attrName>ppt_x</p:attrName>
                                        </p:attrNameLst>
                                      </p:cBhvr>
                                      <p:tavLst>
                                        <p:tav tm="0">
                                          <p:val>
                                            <p:strVal val="#ppt_x"/>
                                          </p:val>
                                        </p:tav>
                                        <p:tav tm="100000">
                                          <p:val>
                                            <p:strVal val="#ppt_x"/>
                                          </p:val>
                                        </p:tav>
                                      </p:tavLst>
                                    </p:anim>
                                    <p:anim calcmode="lin" valueType="num">
                                      <p:cBhvr additive="base">
                                        <p:cTn id="114" dur="500" fill="hold"/>
                                        <p:tgtEl>
                                          <p:spTgt spid="697"/>
                                        </p:tgtEl>
                                        <p:attrNameLst>
                                          <p:attrName>ppt_y</p:attrName>
                                        </p:attrNameLst>
                                      </p:cBhvr>
                                      <p:tavLst>
                                        <p:tav tm="0">
                                          <p:val>
                                            <p:strVal val="1+#ppt_h/2"/>
                                          </p:val>
                                        </p:tav>
                                        <p:tav tm="100000">
                                          <p:val>
                                            <p:strVal val="#ppt_y"/>
                                          </p:val>
                                        </p:tav>
                                      </p:tavLst>
                                    </p:anim>
                                  </p:childTnLst>
                                </p:cTn>
                              </p:par>
                            </p:childTnLst>
                          </p:cTn>
                        </p:par>
                        <p:par>
                          <p:cTn id="115" fill="hold">
                            <p:stCondLst>
                              <p:cond delay="1500"/>
                            </p:stCondLst>
                            <p:childTnLst>
                              <p:par>
                                <p:cTn id="116" presetID="2" presetClass="entr" presetSubtype="4" fill="hold" grpId="0" nodeType="afterEffect">
                                  <p:stCondLst>
                                    <p:cond delay="0"/>
                                  </p:stCondLst>
                                  <p:childTnLst>
                                    <p:set>
                                      <p:cBhvr>
                                        <p:cTn id="117" dur="1" fill="hold">
                                          <p:stCondLst>
                                            <p:cond delay="0"/>
                                          </p:stCondLst>
                                        </p:cTn>
                                        <p:tgtEl>
                                          <p:spTgt spid="698"/>
                                        </p:tgtEl>
                                        <p:attrNameLst>
                                          <p:attrName>style.visibility</p:attrName>
                                        </p:attrNameLst>
                                      </p:cBhvr>
                                      <p:to>
                                        <p:strVal val="visible"/>
                                      </p:to>
                                    </p:set>
                                    <p:anim calcmode="lin" valueType="num">
                                      <p:cBhvr additive="base">
                                        <p:cTn id="118" dur="500" fill="hold"/>
                                        <p:tgtEl>
                                          <p:spTgt spid="698"/>
                                        </p:tgtEl>
                                        <p:attrNameLst>
                                          <p:attrName>ppt_x</p:attrName>
                                        </p:attrNameLst>
                                      </p:cBhvr>
                                      <p:tavLst>
                                        <p:tav tm="0">
                                          <p:val>
                                            <p:strVal val="#ppt_x"/>
                                          </p:val>
                                        </p:tav>
                                        <p:tav tm="100000">
                                          <p:val>
                                            <p:strVal val="#ppt_x"/>
                                          </p:val>
                                        </p:tav>
                                      </p:tavLst>
                                    </p:anim>
                                    <p:anim calcmode="lin" valueType="num">
                                      <p:cBhvr additive="base">
                                        <p:cTn id="119" dur="500" fill="hold"/>
                                        <p:tgtEl>
                                          <p:spTgt spid="698"/>
                                        </p:tgtEl>
                                        <p:attrNameLst>
                                          <p:attrName>ppt_y</p:attrName>
                                        </p:attrNameLst>
                                      </p:cBhvr>
                                      <p:tavLst>
                                        <p:tav tm="0">
                                          <p:val>
                                            <p:strVal val="1+#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stCondLst>
                                    <p:cond delay="0"/>
                                  </p:stCondLst>
                                  <p:childTnLst>
                                    <p:set>
                                      <p:cBhvr>
                                        <p:cTn id="122" dur="1" fill="hold">
                                          <p:stCondLst>
                                            <p:cond delay="0"/>
                                          </p:stCondLst>
                                        </p:cTn>
                                        <p:tgtEl>
                                          <p:spTgt spid="156"/>
                                        </p:tgtEl>
                                        <p:attrNameLst>
                                          <p:attrName>style.visibility</p:attrName>
                                        </p:attrNameLst>
                                      </p:cBhvr>
                                      <p:to>
                                        <p:strVal val="visible"/>
                                      </p:to>
                                    </p:set>
                                    <p:anim calcmode="lin" valueType="num">
                                      <p:cBhvr additive="base">
                                        <p:cTn id="123" dur="500" fill="hold"/>
                                        <p:tgtEl>
                                          <p:spTgt spid="156"/>
                                        </p:tgtEl>
                                        <p:attrNameLst>
                                          <p:attrName>ppt_x</p:attrName>
                                        </p:attrNameLst>
                                      </p:cBhvr>
                                      <p:tavLst>
                                        <p:tav tm="0">
                                          <p:val>
                                            <p:strVal val="#ppt_x"/>
                                          </p:val>
                                        </p:tav>
                                        <p:tav tm="100000">
                                          <p:val>
                                            <p:strVal val="#ppt_x"/>
                                          </p:val>
                                        </p:tav>
                                      </p:tavLst>
                                    </p:anim>
                                    <p:anim calcmode="lin" valueType="num">
                                      <p:cBhvr additive="base">
                                        <p:cTn id="124" dur="500" fill="hold"/>
                                        <p:tgtEl>
                                          <p:spTgt spid="156"/>
                                        </p:tgtEl>
                                        <p:attrNameLst>
                                          <p:attrName>ppt_y</p:attrName>
                                        </p:attrNameLst>
                                      </p:cBhvr>
                                      <p:tavLst>
                                        <p:tav tm="0">
                                          <p:val>
                                            <p:strVal val="1+#ppt_h/2"/>
                                          </p:val>
                                        </p:tav>
                                        <p:tav tm="100000">
                                          <p:val>
                                            <p:strVal val="#ppt_y"/>
                                          </p:val>
                                        </p:tav>
                                      </p:tavLst>
                                    </p:anim>
                                  </p:childTnLst>
                                </p:cTn>
                              </p:par>
                            </p:childTnLst>
                          </p:cTn>
                        </p:par>
                        <p:par>
                          <p:cTn id="125" fill="hold">
                            <p:stCondLst>
                              <p:cond delay="2500"/>
                            </p:stCondLst>
                            <p:childTnLst>
                              <p:par>
                                <p:cTn id="126" presetID="10" presetClass="entr" presetSubtype="0" fill="hold" grpId="0" nodeType="afterEffect">
                                  <p:stCondLst>
                                    <p:cond delay="0"/>
                                  </p:stCondLst>
                                  <p:childTnLst>
                                    <p:set>
                                      <p:cBhvr>
                                        <p:cTn id="127" dur="1" fill="hold">
                                          <p:stCondLst>
                                            <p:cond delay="0"/>
                                          </p:stCondLst>
                                        </p:cTn>
                                        <p:tgtEl>
                                          <p:spTgt spid="95"/>
                                        </p:tgtEl>
                                        <p:attrNameLst>
                                          <p:attrName>style.visibility</p:attrName>
                                        </p:attrNameLst>
                                      </p:cBhvr>
                                      <p:to>
                                        <p:strVal val="visible"/>
                                      </p:to>
                                    </p:set>
                                    <p:animEffect transition="in" filter="fade">
                                      <p:cBhvr>
                                        <p:cTn id="128" dur="500"/>
                                        <p:tgtEl>
                                          <p:spTgt spid="95"/>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fade">
                                      <p:cBhvr>
                                        <p:cTn id="131" dur="500"/>
                                        <p:tgtEl>
                                          <p:spTgt spid="8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7"/>
                                        </p:tgtEl>
                                        <p:attrNameLst>
                                          <p:attrName>style.visibility</p:attrName>
                                        </p:attrNameLst>
                                      </p:cBhvr>
                                      <p:to>
                                        <p:strVal val="visible"/>
                                      </p:to>
                                    </p:set>
                                    <p:animEffect transition="in" filter="fade">
                                      <p:cBhvr>
                                        <p:cTn id="134" dur="500"/>
                                        <p:tgtEl>
                                          <p:spTgt spid="97"/>
                                        </p:tgtEl>
                                      </p:cBhvr>
                                    </p:animEffect>
                                  </p:childTnLst>
                                </p:cTn>
                              </p:par>
                              <p:par>
                                <p:cTn id="135" presetID="16" presetClass="entr" presetSubtype="21" fill="hold"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barn(inVertical)">
                                      <p:cBhvr>
                                        <p:cTn id="137" dur="500"/>
                                        <p:tgtEl>
                                          <p:spTgt spid="102"/>
                                        </p:tgtEl>
                                      </p:cBhvr>
                                    </p:animEffect>
                                  </p:childTnLst>
                                </p:cTn>
                              </p:par>
                              <p:par>
                                <p:cTn id="138" presetID="16" presetClass="entr" presetSubtype="21" fill="hold" nodeType="withEffect">
                                  <p:stCondLst>
                                    <p:cond delay="0"/>
                                  </p:stCondLst>
                                  <p:childTnLst>
                                    <p:set>
                                      <p:cBhvr>
                                        <p:cTn id="139" dur="1" fill="hold">
                                          <p:stCondLst>
                                            <p:cond delay="0"/>
                                          </p:stCondLst>
                                        </p:cTn>
                                        <p:tgtEl>
                                          <p:spTgt spid="99"/>
                                        </p:tgtEl>
                                        <p:attrNameLst>
                                          <p:attrName>style.visibility</p:attrName>
                                        </p:attrNameLst>
                                      </p:cBhvr>
                                      <p:to>
                                        <p:strVal val="visible"/>
                                      </p:to>
                                    </p:set>
                                    <p:animEffect transition="in" filter="barn(inVertical)">
                                      <p:cBhvr>
                                        <p:cTn id="140" dur="500"/>
                                        <p:tgtEl>
                                          <p:spTgt spid="99"/>
                                        </p:tgtEl>
                                      </p:cBhvr>
                                    </p:animEffect>
                                  </p:childTnLst>
                                </p:cTn>
                              </p:par>
                            </p:childTnLst>
                          </p:cTn>
                        </p:par>
                        <p:par>
                          <p:cTn id="141" fill="hold">
                            <p:stCondLst>
                              <p:cond delay="3000"/>
                            </p:stCondLst>
                            <p:childTnLst>
                              <p:par>
                                <p:cTn id="142" presetID="16" presetClass="entr" presetSubtype="21" fill="hold" nodeType="afterEffect">
                                  <p:stCondLst>
                                    <p:cond delay="0"/>
                                  </p:stCondLst>
                                  <p:childTnLst>
                                    <p:set>
                                      <p:cBhvr>
                                        <p:cTn id="143" dur="1" fill="hold">
                                          <p:stCondLst>
                                            <p:cond delay="0"/>
                                          </p:stCondLst>
                                        </p:cTn>
                                        <p:tgtEl>
                                          <p:spTgt spid="107"/>
                                        </p:tgtEl>
                                        <p:attrNameLst>
                                          <p:attrName>style.visibility</p:attrName>
                                        </p:attrNameLst>
                                      </p:cBhvr>
                                      <p:to>
                                        <p:strVal val="visible"/>
                                      </p:to>
                                    </p:set>
                                    <p:animEffect transition="in" filter="barn(inVertical)">
                                      <p:cBhvr>
                                        <p:cTn id="144" dur="500"/>
                                        <p:tgtEl>
                                          <p:spTgt spid="107"/>
                                        </p:tgtEl>
                                      </p:cBhvr>
                                    </p:animEffect>
                                  </p:childTnLst>
                                </p:cTn>
                              </p:par>
                              <p:par>
                                <p:cTn id="145" presetID="16" presetClass="entr" presetSubtype="21" fill="hold" nodeType="withEffect">
                                  <p:stCondLst>
                                    <p:cond delay="0"/>
                                  </p:stCondLst>
                                  <p:childTnLst>
                                    <p:set>
                                      <p:cBhvr>
                                        <p:cTn id="146" dur="1" fill="hold">
                                          <p:stCondLst>
                                            <p:cond delay="0"/>
                                          </p:stCondLst>
                                        </p:cTn>
                                        <p:tgtEl>
                                          <p:spTgt spid="111"/>
                                        </p:tgtEl>
                                        <p:attrNameLst>
                                          <p:attrName>style.visibility</p:attrName>
                                        </p:attrNameLst>
                                      </p:cBhvr>
                                      <p:to>
                                        <p:strVal val="visible"/>
                                      </p:to>
                                    </p:set>
                                    <p:animEffect transition="in" filter="barn(inVertical)">
                                      <p:cBhvr>
                                        <p:cTn id="147" dur="500"/>
                                        <p:tgtEl>
                                          <p:spTgt spid="111"/>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500"/>
                                        <p:tgtEl>
                                          <p:spTgt spid="9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fade">
                                      <p:cBhvr>
                                        <p:cTn id="153" dur="500"/>
                                        <p:tgtEl>
                                          <p:spTgt spid="98"/>
                                        </p:tgtEl>
                                      </p:cBhvr>
                                    </p:animEffect>
                                  </p:childTnLst>
                                </p:cTn>
                              </p:par>
                            </p:childTnLst>
                          </p:cTn>
                        </p:par>
                        <p:par>
                          <p:cTn id="154" fill="hold">
                            <p:stCondLst>
                              <p:cond delay="3500"/>
                            </p:stCondLst>
                            <p:childTnLst>
                              <p:par>
                                <p:cTn id="155" presetID="14" presetClass="entr" presetSubtype="10" fill="hold" grpId="0" nodeType="after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randombar(horizontal)">
                                      <p:cBhvr>
                                        <p:cTn id="157" dur="500"/>
                                        <p:tgtEl>
                                          <p:spTgt spid="170"/>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81"/>
                                        </p:tgtEl>
                                        <p:attrNameLst>
                                          <p:attrName>style.visibility</p:attrName>
                                        </p:attrNameLst>
                                      </p:cBhvr>
                                      <p:to>
                                        <p:strVal val="visible"/>
                                      </p:to>
                                    </p:set>
                                    <p:animEffect transition="in" filter="fade">
                                      <p:cBhvr>
                                        <p:cTn id="160" dur="500"/>
                                        <p:tgtEl>
                                          <p:spTgt spid="181"/>
                                        </p:tgtEl>
                                      </p:cBhvr>
                                    </p:animEffect>
                                  </p:childTnLst>
                                </p:cTn>
                              </p:par>
                            </p:childTnLst>
                          </p:cTn>
                        </p:par>
                        <p:par>
                          <p:cTn id="161" fill="hold">
                            <p:stCondLst>
                              <p:cond delay="4000"/>
                            </p:stCondLst>
                            <p:childTnLst>
                              <p:par>
                                <p:cTn id="162" presetID="10" presetClass="entr" presetSubtype="0" fill="hold" grpId="0" nodeType="afterEffect">
                                  <p:stCondLst>
                                    <p:cond delay="0"/>
                                  </p:stCondLst>
                                  <p:childTnLst>
                                    <p:set>
                                      <p:cBhvr>
                                        <p:cTn id="163" dur="1" fill="hold">
                                          <p:stCondLst>
                                            <p:cond delay="0"/>
                                          </p:stCondLst>
                                        </p:cTn>
                                        <p:tgtEl>
                                          <p:spTgt spid="122"/>
                                        </p:tgtEl>
                                        <p:attrNameLst>
                                          <p:attrName>style.visibility</p:attrName>
                                        </p:attrNameLst>
                                      </p:cBhvr>
                                      <p:to>
                                        <p:strVal val="visible"/>
                                      </p:to>
                                    </p:set>
                                    <p:animEffect transition="in" filter="fade">
                                      <p:cBhvr>
                                        <p:cTn id="164" dur="500"/>
                                        <p:tgtEl>
                                          <p:spTgt spid="122"/>
                                        </p:tgtEl>
                                      </p:cBhvr>
                                    </p:animEffect>
                                  </p:childTnLst>
                                </p:cTn>
                              </p:par>
                              <p:par>
                                <p:cTn id="165" presetID="16" presetClass="entr" presetSubtype="21" fill="hold" nodeType="withEffect">
                                  <p:stCondLst>
                                    <p:cond delay="0"/>
                                  </p:stCondLst>
                                  <p:childTnLst>
                                    <p:set>
                                      <p:cBhvr>
                                        <p:cTn id="166" dur="1" fill="hold">
                                          <p:stCondLst>
                                            <p:cond delay="0"/>
                                          </p:stCondLst>
                                        </p:cTn>
                                        <p:tgtEl>
                                          <p:spTgt spid="132"/>
                                        </p:tgtEl>
                                        <p:attrNameLst>
                                          <p:attrName>style.visibility</p:attrName>
                                        </p:attrNameLst>
                                      </p:cBhvr>
                                      <p:to>
                                        <p:strVal val="visible"/>
                                      </p:to>
                                    </p:set>
                                    <p:animEffect transition="in" filter="barn(inVertical)">
                                      <p:cBhvr>
                                        <p:cTn id="167" dur="500"/>
                                        <p:tgtEl>
                                          <p:spTgt spid="132"/>
                                        </p:tgtEl>
                                      </p:cBhvr>
                                    </p:animEffect>
                                  </p:childTnLst>
                                </p:cTn>
                              </p:par>
                              <p:par>
                                <p:cTn id="168" presetID="16" presetClass="entr" presetSubtype="21" fill="hold" nodeType="with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barn(inVertical)">
                                      <p:cBhvr>
                                        <p:cTn id="170" dur="500"/>
                                        <p:tgtEl>
                                          <p:spTgt spid="139"/>
                                        </p:tgtEl>
                                      </p:cBhvr>
                                    </p:animEffect>
                                  </p:childTnLst>
                                </p:cTn>
                              </p:par>
                            </p:childTnLst>
                          </p:cTn>
                        </p:par>
                        <p:par>
                          <p:cTn id="171" fill="hold">
                            <p:stCondLst>
                              <p:cond delay="4500"/>
                            </p:stCondLst>
                            <p:childTnLst>
                              <p:par>
                                <p:cTn id="172" presetID="10" presetClass="entr" presetSubtype="0" fill="hold" grpId="0" nodeType="afterEffect">
                                  <p:stCondLst>
                                    <p:cond delay="0"/>
                                  </p:stCondLst>
                                  <p:childTnLst>
                                    <p:set>
                                      <p:cBhvr>
                                        <p:cTn id="173" dur="1" fill="hold">
                                          <p:stCondLst>
                                            <p:cond delay="0"/>
                                          </p:stCondLst>
                                        </p:cTn>
                                        <p:tgtEl>
                                          <p:spTgt spid="123"/>
                                        </p:tgtEl>
                                        <p:attrNameLst>
                                          <p:attrName>style.visibility</p:attrName>
                                        </p:attrNameLst>
                                      </p:cBhvr>
                                      <p:to>
                                        <p:strVal val="visible"/>
                                      </p:to>
                                    </p:set>
                                    <p:animEffect transition="in" filter="fade">
                                      <p:cBhvr>
                                        <p:cTn id="174" dur="500"/>
                                        <p:tgtEl>
                                          <p:spTgt spid="12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25"/>
                                        </p:tgtEl>
                                        <p:attrNameLst>
                                          <p:attrName>style.visibility</p:attrName>
                                        </p:attrNameLst>
                                      </p:cBhvr>
                                      <p:to>
                                        <p:strVal val="visible"/>
                                      </p:to>
                                    </p:set>
                                    <p:animEffect transition="in" filter="fade">
                                      <p:cBhvr>
                                        <p:cTn id="177" dur="500"/>
                                        <p:tgtEl>
                                          <p:spTgt spid="125"/>
                                        </p:tgtEl>
                                      </p:cBhvr>
                                    </p:animEffect>
                                  </p:childTnLst>
                                </p:cTn>
                              </p:par>
                              <p:par>
                                <p:cTn id="178" presetID="16" presetClass="entr" presetSubtype="21" fill="hold" nodeType="withEffect">
                                  <p:stCondLst>
                                    <p:cond delay="0"/>
                                  </p:stCondLst>
                                  <p:childTnLst>
                                    <p:set>
                                      <p:cBhvr>
                                        <p:cTn id="179" dur="1" fill="hold">
                                          <p:stCondLst>
                                            <p:cond delay="0"/>
                                          </p:stCondLst>
                                        </p:cTn>
                                        <p:tgtEl>
                                          <p:spTgt spid="129"/>
                                        </p:tgtEl>
                                        <p:attrNameLst>
                                          <p:attrName>style.visibility</p:attrName>
                                        </p:attrNameLst>
                                      </p:cBhvr>
                                      <p:to>
                                        <p:strVal val="visible"/>
                                      </p:to>
                                    </p:set>
                                    <p:animEffect transition="in" filter="barn(inVertical)">
                                      <p:cBhvr>
                                        <p:cTn id="180" dur="500"/>
                                        <p:tgtEl>
                                          <p:spTgt spid="129"/>
                                        </p:tgtEl>
                                      </p:cBhvr>
                                    </p:animEffect>
                                  </p:childTnLst>
                                </p:cTn>
                              </p:par>
                              <p:par>
                                <p:cTn id="181" presetID="16" presetClass="entr" presetSubtype="21" fill="hold" nodeType="withEffect">
                                  <p:stCondLst>
                                    <p:cond delay="0"/>
                                  </p:stCondLst>
                                  <p:childTnLst>
                                    <p:set>
                                      <p:cBhvr>
                                        <p:cTn id="182" dur="1" fill="hold">
                                          <p:stCondLst>
                                            <p:cond delay="0"/>
                                          </p:stCondLst>
                                        </p:cTn>
                                        <p:tgtEl>
                                          <p:spTgt spid="143"/>
                                        </p:tgtEl>
                                        <p:attrNameLst>
                                          <p:attrName>style.visibility</p:attrName>
                                        </p:attrNameLst>
                                      </p:cBhvr>
                                      <p:to>
                                        <p:strVal val="visible"/>
                                      </p:to>
                                    </p:set>
                                    <p:animEffect transition="in" filter="barn(inVertical)">
                                      <p:cBhvr>
                                        <p:cTn id="183" dur="500"/>
                                        <p:tgtEl>
                                          <p:spTgt spid="143"/>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6"/>
                                        </p:tgtEl>
                                        <p:attrNameLst>
                                          <p:attrName>style.visibility</p:attrName>
                                        </p:attrNameLst>
                                      </p:cBhvr>
                                      <p:to>
                                        <p:strVal val="visible"/>
                                      </p:to>
                                    </p:set>
                                    <p:animEffect transition="in" filter="fade">
                                      <p:cBhvr>
                                        <p:cTn id="186" dur="500"/>
                                        <p:tgtEl>
                                          <p:spTgt spid="126"/>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24"/>
                                        </p:tgtEl>
                                        <p:attrNameLst>
                                          <p:attrName>style.visibility</p:attrName>
                                        </p:attrNameLst>
                                      </p:cBhvr>
                                      <p:to>
                                        <p:strVal val="visible"/>
                                      </p:to>
                                    </p:set>
                                    <p:animEffect transition="in" filter="fade">
                                      <p:cBhvr>
                                        <p:cTn id="189" dur="500"/>
                                        <p:tgtEl>
                                          <p:spTgt spid="124"/>
                                        </p:tgtEl>
                                      </p:cBhvr>
                                    </p:animEffect>
                                  </p:childTnLst>
                                </p:cTn>
                              </p:par>
                            </p:childTnLst>
                          </p:cTn>
                        </p:par>
                        <p:par>
                          <p:cTn id="190" fill="hold">
                            <p:stCondLst>
                              <p:cond delay="5000"/>
                            </p:stCondLst>
                            <p:childTnLst>
                              <p:par>
                                <p:cTn id="191" presetID="14" presetClass="entr" presetSubtype="10" fill="hold" grpId="0" nodeType="afterEffect">
                                  <p:stCondLst>
                                    <p:cond delay="0"/>
                                  </p:stCondLst>
                                  <p:childTnLst>
                                    <p:set>
                                      <p:cBhvr>
                                        <p:cTn id="192" dur="1" fill="hold">
                                          <p:stCondLst>
                                            <p:cond delay="0"/>
                                          </p:stCondLst>
                                        </p:cTn>
                                        <p:tgtEl>
                                          <p:spTgt spid="3"/>
                                        </p:tgtEl>
                                        <p:attrNameLst>
                                          <p:attrName>style.visibility</p:attrName>
                                        </p:attrNameLst>
                                      </p:cBhvr>
                                      <p:to>
                                        <p:strVal val="visible"/>
                                      </p:to>
                                    </p:set>
                                    <p:animEffect transition="in" filter="randombar(horizontal)">
                                      <p:cBhvr>
                                        <p:cTn id="19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animBg="1"/>
      <p:bldP spid="3" grpId="0"/>
      <p:bldP spid="8" grpId="0" animBg="1"/>
      <p:bldP spid="9" grpId="0" animBg="1"/>
      <p:bldP spid="12" grpId="0" animBg="1"/>
      <p:bldP spid="13" grpId="0" animBg="1"/>
      <p:bldP spid="14" grpId="0" animBg="1"/>
      <p:bldP spid="51" grpId="0" animBg="1"/>
      <p:bldP spid="52" grpId="0" animBg="1"/>
      <p:bldP spid="53" grpId="0" animBg="1"/>
      <p:bldP spid="54" grpId="0" animBg="1"/>
      <p:bldP spid="55" grpId="0" animBg="1"/>
      <p:bldP spid="83" grpId="0" animBg="1"/>
      <p:bldP spid="95" grpId="0" animBg="1"/>
      <p:bldP spid="96" grpId="0" animBg="1"/>
      <p:bldP spid="97" grpId="0" animBg="1"/>
      <p:bldP spid="98" grpId="0" animBg="1"/>
      <p:bldP spid="122" grpId="0" animBg="1"/>
      <p:bldP spid="123" grpId="0" animBg="1"/>
      <p:bldP spid="124" grpId="0" animBg="1"/>
      <p:bldP spid="125" grpId="0" animBg="1"/>
      <p:bldP spid="126" grpId="0" animBg="1"/>
      <p:bldP spid="153" grpId="0"/>
      <p:bldP spid="156" grpId="0"/>
      <p:bldP spid="688" grpId="0"/>
      <p:bldP spid="693" grpId="0"/>
      <p:bldP spid="694" grpId="0"/>
      <p:bldP spid="695" grpId="0"/>
      <p:bldP spid="696" grpId="0"/>
      <p:bldP spid="697" grpId="0"/>
      <p:bldP spid="698" grpId="0"/>
      <p:bldP spid="165" grpId="0" animBg="1"/>
      <p:bldP spid="169" grpId="0"/>
      <p:bldP spid="170" grpId="0" animBg="1"/>
      <p:bldP spid="1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Фигура"/>
          <p:cNvSpPr/>
          <p:nvPr/>
        </p:nvSpPr>
        <p:spPr>
          <a:xfrm rot="17522145">
            <a:off x="18379496" y="733558"/>
            <a:ext cx="1699866"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0" name="Фигура"/>
          <p:cNvSpPr/>
          <p:nvPr/>
        </p:nvSpPr>
        <p:spPr>
          <a:xfrm rot="5091598">
            <a:off x="1272596" y="1996715"/>
            <a:ext cx="1699866"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9" name="Icon list slides"/>
          <p:cNvSpPr txBox="1"/>
          <p:nvPr/>
        </p:nvSpPr>
        <p:spPr>
          <a:xfrm>
            <a:off x="-30370" y="1013894"/>
            <a:ext cx="24212550"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8000" b="0">
                <a:solidFill>
                  <a:srgbClr val="FFFFFF"/>
                </a:solidFill>
                <a:latin typeface="Maven Pro Medium"/>
                <a:ea typeface="Maven Pro Medium"/>
                <a:cs typeface="Maven Pro Medium"/>
                <a:sym typeface="Maven Pro Medium"/>
              </a:defRPr>
            </a:lvl1pPr>
          </a:lstStyle>
          <a:p>
            <a:pPr algn="ctr"/>
            <a:r>
              <a:rPr lang="ru-RU" sz="6600" dirty="0" err="1">
                <a:latin typeface="Montserrat ExtraBold" pitchFamily="2" charset="-52"/>
              </a:rPr>
              <a:t>Порівняння</a:t>
            </a:r>
            <a:r>
              <a:rPr lang="ru-RU" sz="6600" dirty="0">
                <a:latin typeface="Montserrat ExtraBold" pitchFamily="2" charset="-52"/>
              </a:rPr>
              <a:t> з аналогами у </a:t>
            </a:r>
            <a:r>
              <a:rPr lang="ru-RU" sz="6600" dirty="0" err="1">
                <a:latin typeface="Montserrat ExtraBold" pitchFamily="2" charset="-52"/>
              </a:rPr>
              <a:t>сфері</a:t>
            </a:r>
            <a:r>
              <a:rPr lang="ru-RU" sz="6600" dirty="0">
                <a:latin typeface="Montserrat ExtraBold" pitchFamily="2" charset="-52"/>
              </a:rPr>
              <a:t> </a:t>
            </a:r>
            <a:r>
              <a:rPr lang="ru-RU" sz="6600" dirty="0" err="1">
                <a:latin typeface="Montserrat ExtraBold" pitchFamily="2" charset="-52"/>
              </a:rPr>
              <a:t>використання</a:t>
            </a:r>
            <a:endParaRPr sz="6600" dirty="0">
              <a:latin typeface="Montserrat ExtraBold" pitchFamily="2" charset="-52"/>
            </a:endParaRPr>
          </a:p>
        </p:txBody>
      </p:sp>
      <p:sp>
        <p:nvSpPr>
          <p:cNvPr id="171" name="Lorem ipsum dolor sit amet, consectetur adipiscing elit, sed do eiusmod tempor incididunt ut labore et dolore magna aliqua. Ut enim ad minim veniam, quis nostrud"/>
          <p:cNvSpPr txBox="1"/>
          <p:nvPr/>
        </p:nvSpPr>
        <p:spPr>
          <a:xfrm>
            <a:off x="1767174" y="3425686"/>
            <a:ext cx="21397626" cy="1062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lnSpc>
                <a:spcPct val="120000"/>
              </a:lnSpc>
              <a:spcBef>
                <a:spcPts val="2000"/>
              </a:spcBef>
              <a:defRPr sz="2600" b="0">
                <a:solidFill>
                  <a:srgbClr val="D2DBE4"/>
                </a:solidFill>
                <a:latin typeface="Open Sans"/>
                <a:ea typeface="Open Sans"/>
                <a:cs typeface="Open Sans"/>
                <a:sym typeface="Open Sans"/>
              </a:defRPr>
            </a:lvl1pPr>
          </a:lstStyle>
          <a:p>
            <a:r>
              <a:rPr lang="ru-RU" dirty="0" err="1">
                <a:solidFill>
                  <a:schemeClr val="bg1"/>
                </a:solidFill>
                <a:latin typeface="Montserrat" pitchFamily="2" charset="-52"/>
              </a:rPr>
              <a:t>Арне</a:t>
            </a:r>
            <a:r>
              <a:rPr lang="ru-RU" dirty="0">
                <a:solidFill>
                  <a:schemeClr val="bg1"/>
                </a:solidFill>
                <a:latin typeface="Montserrat" pitchFamily="2" charset="-52"/>
              </a:rPr>
              <a:t> Андерсон у </a:t>
            </a:r>
            <a:r>
              <a:rPr lang="ru-RU" dirty="0" err="1">
                <a:solidFill>
                  <a:schemeClr val="bg1"/>
                </a:solidFill>
                <a:latin typeface="Montserrat" pitchFamily="2" charset="-52"/>
              </a:rPr>
              <a:t>своїй</a:t>
            </a:r>
            <a:r>
              <a:rPr lang="ru-RU" dirty="0">
                <a:solidFill>
                  <a:schemeClr val="bg1"/>
                </a:solidFill>
                <a:latin typeface="Montserrat" pitchFamily="2" charset="-52"/>
              </a:rPr>
              <a:t> </a:t>
            </a:r>
            <a:r>
              <a:rPr lang="ru-RU" dirty="0" err="1">
                <a:solidFill>
                  <a:schemeClr val="bg1"/>
                </a:solidFill>
                <a:latin typeface="Montserrat" pitchFamily="2" charset="-52"/>
              </a:rPr>
              <a:t>роботі</a:t>
            </a:r>
            <a:r>
              <a:rPr lang="ru-RU" dirty="0">
                <a:solidFill>
                  <a:schemeClr val="bg1"/>
                </a:solidFill>
                <a:latin typeface="Montserrat" pitchFamily="2" charset="-52"/>
              </a:rPr>
              <a:t> </a:t>
            </a:r>
            <a:r>
              <a:rPr lang="ru-RU" dirty="0" err="1">
                <a:solidFill>
                  <a:schemeClr val="bg1"/>
                </a:solidFill>
                <a:latin typeface="Montserrat" pitchFamily="2" charset="-52"/>
              </a:rPr>
              <a:t>зробив</a:t>
            </a:r>
            <a:r>
              <a:rPr lang="ru-RU" dirty="0">
                <a:solidFill>
                  <a:schemeClr val="bg1"/>
                </a:solidFill>
                <a:latin typeface="Montserrat" pitchFamily="2" charset="-52"/>
              </a:rPr>
              <a:t> </a:t>
            </a:r>
            <a:r>
              <a:rPr lang="ru-RU" dirty="0" err="1">
                <a:solidFill>
                  <a:schemeClr val="bg1"/>
                </a:solidFill>
                <a:latin typeface="Montserrat" pitchFamily="2" charset="-52"/>
              </a:rPr>
              <a:t>висновок</a:t>
            </a:r>
            <a:r>
              <a:rPr lang="ru-RU" dirty="0">
                <a:solidFill>
                  <a:schemeClr val="bg1"/>
                </a:solidFill>
                <a:latin typeface="Montserrat" pitchFamily="2" charset="-52"/>
              </a:rPr>
              <a:t>, </a:t>
            </a:r>
            <a:r>
              <a:rPr lang="ru-RU" dirty="0" err="1">
                <a:solidFill>
                  <a:schemeClr val="bg1"/>
                </a:solidFill>
                <a:latin typeface="Montserrat" pitchFamily="2" charset="-52"/>
              </a:rPr>
              <a:t>що</a:t>
            </a:r>
            <a:r>
              <a:rPr lang="ru-RU" dirty="0">
                <a:solidFill>
                  <a:schemeClr val="bg1"/>
                </a:solidFill>
                <a:latin typeface="Montserrat" pitchFamily="2" charset="-52"/>
              </a:rPr>
              <a:t> </a:t>
            </a:r>
            <a:r>
              <a:rPr lang="ru-RU" dirty="0" err="1">
                <a:solidFill>
                  <a:schemeClr val="bg1"/>
                </a:solidFill>
                <a:latin typeface="Montserrat" pitchFamily="2" charset="-52"/>
              </a:rPr>
              <a:t>якщо</a:t>
            </a:r>
            <a:r>
              <a:rPr lang="ru-RU" dirty="0">
                <a:solidFill>
                  <a:schemeClr val="bg1"/>
                </a:solidFill>
                <a:latin typeface="Montserrat" pitchFamily="2" charset="-52"/>
              </a:rPr>
              <a:t> </a:t>
            </a:r>
            <a:r>
              <a:rPr lang="ru-RU" dirty="0" err="1">
                <a:solidFill>
                  <a:schemeClr val="bg1"/>
                </a:solidFill>
                <a:latin typeface="Montserrat" pitchFamily="2" charset="-52"/>
              </a:rPr>
              <a:t>порівнювати</a:t>
            </a:r>
            <a:r>
              <a:rPr lang="ru-RU" dirty="0">
                <a:solidFill>
                  <a:schemeClr val="bg1"/>
                </a:solidFill>
                <a:latin typeface="Montserrat" pitchFamily="2" charset="-52"/>
              </a:rPr>
              <a:t> АВЛ-дерево, </a:t>
            </a:r>
            <a:r>
              <a:rPr lang="ru-RU" dirty="0" err="1">
                <a:solidFill>
                  <a:schemeClr val="bg1"/>
                </a:solidFill>
                <a:latin typeface="Montserrat" pitchFamily="2" charset="-52"/>
              </a:rPr>
              <a:t>Червоно-Чорне</a:t>
            </a:r>
            <a:r>
              <a:rPr lang="ru-RU" dirty="0">
                <a:solidFill>
                  <a:schemeClr val="bg1"/>
                </a:solidFill>
                <a:latin typeface="Montserrat" pitchFamily="2" charset="-52"/>
              </a:rPr>
              <a:t> Дерево, 2-3 дерева та АА-Дерево, то </a:t>
            </a:r>
            <a:r>
              <a:rPr lang="ru-RU" dirty="0" err="1">
                <a:solidFill>
                  <a:schemeClr val="bg1"/>
                </a:solidFill>
                <a:latin typeface="Montserrat" pitchFamily="2" charset="-52"/>
              </a:rPr>
              <a:t>можна</a:t>
            </a:r>
            <a:r>
              <a:rPr lang="ru-RU" dirty="0">
                <a:solidFill>
                  <a:schemeClr val="bg1"/>
                </a:solidFill>
                <a:latin typeface="Montserrat" pitchFamily="2" charset="-52"/>
              </a:rPr>
              <a:t> </a:t>
            </a:r>
            <a:r>
              <a:rPr lang="ru-RU" dirty="0" err="1">
                <a:solidFill>
                  <a:schemeClr val="bg1"/>
                </a:solidFill>
                <a:latin typeface="Montserrat" pitchFamily="2" charset="-52"/>
              </a:rPr>
              <a:t>зробити</a:t>
            </a:r>
            <a:r>
              <a:rPr lang="ru-RU" dirty="0">
                <a:solidFill>
                  <a:schemeClr val="bg1"/>
                </a:solidFill>
                <a:latin typeface="Montserrat" pitchFamily="2" charset="-52"/>
              </a:rPr>
              <a:t> </a:t>
            </a:r>
            <a:r>
              <a:rPr lang="ru-RU" dirty="0" err="1">
                <a:solidFill>
                  <a:schemeClr val="bg1"/>
                </a:solidFill>
                <a:latin typeface="Montserrat" pitchFamily="2" charset="-52"/>
              </a:rPr>
              <a:t>такі</a:t>
            </a:r>
            <a:r>
              <a:rPr lang="ru-RU" dirty="0">
                <a:solidFill>
                  <a:schemeClr val="bg1"/>
                </a:solidFill>
                <a:latin typeface="Montserrat" pitchFamily="2" charset="-52"/>
              </a:rPr>
              <a:t> </a:t>
            </a:r>
            <a:r>
              <a:rPr lang="ru-RU" dirty="0" err="1">
                <a:solidFill>
                  <a:schemeClr val="bg1"/>
                </a:solidFill>
                <a:latin typeface="Montserrat" pitchFamily="2" charset="-52"/>
              </a:rPr>
              <a:t>висновки</a:t>
            </a:r>
            <a:r>
              <a:rPr lang="ru-RU" dirty="0">
                <a:solidFill>
                  <a:schemeClr val="bg1"/>
                </a:solidFill>
                <a:latin typeface="Montserrat" pitchFamily="2" charset="-52"/>
              </a:rPr>
              <a:t>:</a:t>
            </a:r>
            <a:endParaRPr dirty="0">
              <a:solidFill>
                <a:schemeClr val="bg1"/>
              </a:solidFill>
              <a:latin typeface="Montserrat" pitchFamily="2" charset="-52"/>
            </a:endParaRPr>
          </a:p>
        </p:txBody>
      </p:sp>
      <p:sp>
        <p:nvSpPr>
          <p:cNvPr id="20" name="Subtitle text about project"/>
          <p:cNvSpPr txBox="1"/>
          <p:nvPr/>
        </p:nvSpPr>
        <p:spPr>
          <a:xfrm>
            <a:off x="1767174" y="4765544"/>
            <a:ext cx="20076826" cy="45345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4000" b="0">
                <a:solidFill>
                  <a:srgbClr val="FFFFFF"/>
                </a:solidFill>
                <a:latin typeface="Maven Pro Medium"/>
                <a:ea typeface="Maven Pro Medium"/>
                <a:cs typeface="Maven Pro Medium"/>
                <a:sym typeface="Maven Pro Medium"/>
              </a:defRPr>
            </a:lvl1pPr>
          </a:lstStyle>
          <a:p>
            <a:pPr lvl="0"/>
            <a:r>
              <a:rPr lang="uk-UA" sz="2400" dirty="0" smtClean="0">
                <a:solidFill>
                  <a:schemeClr val="bg1"/>
                </a:solidFill>
                <a:latin typeface="Montserrat" pitchFamily="2" charset="-52"/>
              </a:rPr>
              <a:t>	</a:t>
            </a:r>
            <a:r>
              <a:rPr lang="ru-RU" sz="2400" dirty="0" err="1" smtClean="0">
                <a:solidFill>
                  <a:schemeClr val="bg1"/>
                </a:solidFill>
                <a:latin typeface="Montserrat" pitchFamily="2" charset="-52"/>
              </a:rPr>
              <a:t>Збалансованістьнайкраще</a:t>
            </a:r>
            <a:r>
              <a:rPr lang="ru-RU" sz="2400" dirty="0" smtClean="0">
                <a:solidFill>
                  <a:schemeClr val="bg1"/>
                </a:solidFill>
                <a:latin typeface="Montserrat" pitchFamily="2" charset="-52"/>
              </a:rPr>
              <a:t> </a:t>
            </a:r>
            <a:r>
              <a:rPr lang="ru-RU" sz="2400" dirty="0">
                <a:solidFill>
                  <a:schemeClr val="bg1"/>
                </a:solidFill>
                <a:latin typeface="Montserrat" pitchFamily="2" charset="-52"/>
              </a:rPr>
              <a:t>у АВЛ-дерева, </a:t>
            </a:r>
            <a:r>
              <a:rPr lang="ru-RU" sz="2400" dirty="0" err="1">
                <a:solidFill>
                  <a:schemeClr val="bg1"/>
                </a:solidFill>
                <a:latin typeface="Montserrat" pitchFamily="2" charset="-52"/>
              </a:rPr>
              <a:t>трохи</a:t>
            </a:r>
            <a:r>
              <a:rPr lang="ru-RU" sz="2400" dirty="0">
                <a:solidFill>
                  <a:schemeClr val="bg1"/>
                </a:solidFill>
                <a:latin typeface="Montserrat" pitchFamily="2" charset="-52"/>
              </a:rPr>
              <a:t> </a:t>
            </a:r>
            <a:r>
              <a:rPr lang="ru-RU" sz="2400" dirty="0" err="1">
                <a:solidFill>
                  <a:schemeClr val="bg1"/>
                </a:solidFill>
                <a:latin typeface="Montserrat" pitchFamily="2" charset="-52"/>
              </a:rPr>
              <a:t>гірше</a:t>
            </a:r>
            <a:r>
              <a:rPr lang="ru-RU" sz="2400" dirty="0">
                <a:solidFill>
                  <a:schemeClr val="bg1"/>
                </a:solidFill>
                <a:latin typeface="Montserrat" pitchFamily="2" charset="-52"/>
              </a:rPr>
              <a:t> у </a:t>
            </a:r>
            <a:r>
              <a:rPr lang="ru-RU" sz="2400" dirty="0" err="1" smtClean="0">
                <a:solidFill>
                  <a:schemeClr val="bg1"/>
                </a:solidFill>
                <a:latin typeface="Montserrat" pitchFamily="2" charset="-52"/>
              </a:rPr>
              <a:t>Червоно-Чорного</a:t>
            </a:r>
            <a:r>
              <a:rPr lang="ru-RU" sz="2400" dirty="0" smtClean="0">
                <a:solidFill>
                  <a:schemeClr val="bg1"/>
                </a:solidFill>
                <a:latin typeface="Montserrat" pitchFamily="2" charset="-52"/>
              </a:rPr>
              <a:t> Дерева</a:t>
            </a:r>
            <a:r>
              <a:rPr lang="ru-RU" sz="2400" dirty="0">
                <a:solidFill>
                  <a:schemeClr val="bg1"/>
                </a:solidFill>
                <a:latin typeface="Montserrat" pitchFamily="2" charset="-52"/>
              </a:rPr>
              <a:t>, і </a:t>
            </a:r>
            <a:r>
              <a:rPr lang="ru-RU" sz="2400" dirty="0" err="1">
                <a:solidFill>
                  <a:schemeClr val="bg1"/>
                </a:solidFill>
                <a:latin typeface="Montserrat" pitchFamily="2" charset="-52"/>
              </a:rPr>
              <a:t>ще</a:t>
            </a:r>
            <a:r>
              <a:rPr lang="ru-RU" sz="2400" dirty="0">
                <a:solidFill>
                  <a:schemeClr val="bg1"/>
                </a:solidFill>
                <a:latin typeface="Montserrat" pitchFamily="2" charset="-52"/>
              </a:rPr>
              <a:t> </a:t>
            </a:r>
            <a:r>
              <a:rPr lang="ru-RU" sz="2400" dirty="0" err="1">
                <a:solidFill>
                  <a:schemeClr val="bg1"/>
                </a:solidFill>
                <a:latin typeface="Montserrat" pitchFamily="2" charset="-52"/>
              </a:rPr>
              <a:t>трохи</a:t>
            </a:r>
            <a:r>
              <a:rPr lang="ru-RU" sz="2400" dirty="0">
                <a:solidFill>
                  <a:schemeClr val="bg1"/>
                </a:solidFill>
                <a:latin typeface="Montserrat" pitchFamily="2" charset="-52"/>
              </a:rPr>
              <a:t> </a:t>
            </a:r>
            <a:r>
              <a:rPr lang="ru-RU" sz="2400" dirty="0" err="1">
                <a:solidFill>
                  <a:schemeClr val="bg1"/>
                </a:solidFill>
                <a:latin typeface="Montserrat" pitchFamily="2" charset="-52"/>
              </a:rPr>
              <a:t>гірше</a:t>
            </a:r>
            <a:r>
              <a:rPr lang="ru-RU" sz="2400" dirty="0">
                <a:solidFill>
                  <a:schemeClr val="bg1"/>
                </a:solidFill>
                <a:latin typeface="Montserrat" pitchFamily="2" charset="-52"/>
              </a:rPr>
              <a:t> у 2-3-дерева та </a:t>
            </a:r>
            <a:r>
              <a:rPr lang="ru-RU" sz="2400" dirty="0" smtClean="0">
                <a:solidFill>
                  <a:schemeClr val="bg1"/>
                </a:solidFill>
                <a:latin typeface="Montserrat" pitchFamily="2" charset="-52"/>
              </a:rPr>
              <a:t>	</a:t>
            </a:r>
            <a:r>
              <a:rPr lang="ru-RU" sz="2400" dirty="0" err="1" smtClean="0">
                <a:solidFill>
                  <a:schemeClr val="bg1"/>
                </a:solidFill>
                <a:latin typeface="Montserrat" pitchFamily="2" charset="-52"/>
              </a:rPr>
              <a:t>еквівалентного</a:t>
            </a:r>
            <a:r>
              <a:rPr lang="ru-RU" sz="2400" dirty="0" smtClean="0">
                <a:solidFill>
                  <a:schemeClr val="bg1"/>
                </a:solidFill>
                <a:latin typeface="Montserrat" pitchFamily="2" charset="-52"/>
              </a:rPr>
              <a:t> </a:t>
            </a:r>
            <a:r>
              <a:rPr lang="ru-RU" sz="2400" dirty="0" err="1">
                <a:solidFill>
                  <a:schemeClr val="bg1"/>
                </a:solidFill>
                <a:latin typeface="Montserrat" pitchFamily="2" charset="-52"/>
              </a:rPr>
              <a:t>йому</a:t>
            </a:r>
            <a:r>
              <a:rPr lang="ru-RU" sz="2400" dirty="0">
                <a:solidFill>
                  <a:schemeClr val="bg1"/>
                </a:solidFill>
                <a:latin typeface="Montserrat" pitchFamily="2" charset="-52"/>
              </a:rPr>
              <a:t> за структурою АА-дерева</a:t>
            </a:r>
            <a:r>
              <a:rPr lang="uk-UA" sz="2400" dirty="0" smtClean="0">
                <a:solidFill>
                  <a:schemeClr val="bg1"/>
                </a:solidFill>
                <a:latin typeface="Montserrat" pitchFamily="2" charset="-52"/>
              </a:rPr>
              <a:t/>
            </a:r>
            <a:br>
              <a:rPr lang="uk-UA" sz="2400" dirty="0" smtClean="0">
                <a:solidFill>
                  <a:schemeClr val="bg1"/>
                </a:solidFill>
                <a:latin typeface="Montserrat" pitchFamily="2" charset="-52"/>
              </a:rPr>
            </a:br>
            <a:endParaRPr lang="uk-UA" sz="2400" dirty="0" smtClean="0">
              <a:solidFill>
                <a:schemeClr val="bg1"/>
              </a:solidFill>
              <a:latin typeface="Montserrat" pitchFamily="2" charset="-52"/>
            </a:endParaRPr>
          </a:p>
          <a:p>
            <a:pPr lvl="0"/>
            <a:r>
              <a:rPr lang="uk-UA" sz="2400" dirty="0">
                <a:solidFill>
                  <a:schemeClr val="bg1"/>
                </a:solidFill>
                <a:latin typeface="Montserrat" pitchFamily="2" charset="-52"/>
              </a:rPr>
              <a:t>	Алгоритми балансування дуже складні для АВЛ-дерева та </a:t>
            </a:r>
            <a:r>
              <a:rPr lang="uk-UA" sz="2400" dirty="0" smtClean="0">
                <a:solidFill>
                  <a:schemeClr val="bg1"/>
                </a:solidFill>
                <a:latin typeface="Montserrat" pitchFamily="2" charset="-52"/>
              </a:rPr>
              <a:t>2-3-дерева, тому </a:t>
            </a:r>
            <a:r>
              <a:rPr lang="uk-UA" sz="2400" dirty="0">
                <a:solidFill>
                  <a:schemeClr val="bg1"/>
                </a:solidFill>
                <a:latin typeface="Montserrat" pitchFamily="2" charset="-52"/>
              </a:rPr>
              <a:t>на практиці воліють використовувати </a:t>
            </a:r>
            <a:r>
              <a:rPr lang="uk-UA" sz="2400" dirty="0" smtClean="0">
                <a:solidFill>
                  <a:schemeClr val="bg1"/>
                </a:solidFill>
                <a:latin typeface="Montserrat" pitchFamily="2" charset="-52"/>
              </a:rPr>
              <a:t>	Червоно-Чорні </a:t>
            </a:r>
            <a:r>
              <a:rPr lang="uk-UA" sz="2400" dirty="0">
                <a:solidFill>
                  <a:schemeClr val="bg1"/>
                </a:solidFill>
                <a:latin typeface="Montserrat" pitchFamily="2" charset="-52"/>
              </a:rPr>
              <a:t>та </a:t>
            </a:r>
            <a:r>
              <a:rPr lang="uk-UA" sz="2400" dirty="0" smtClean="0">
                <a:solidFill>
                  <a:schemeClr val="bg1"/>
                </a:solidFill>
                <a:latin typeface="Montserrat" pitchFamily="2" charset="-52"/>
              </a:rPr>
              <a:t>АА </a:t>
            </a:r>
            <a:r>
              <a:rPr lang="uk-UA" sz="2400" dirty="0" err="1">
                <a:solidFill>
                  <a:schemeClr val="bg1"/>
                </a:solidFill>
                <a:latin typeface="Montserrat" pitchFamily="2" charset="-52"/>
              </a:rPr>
              <a:t>д</a:t>
            </a:r>
            <a:r>
              <a:rPr lang="uk-UA" sz="2400" dirty="0" err="1" smtClean="0">
                <a:solidFill>
                  <a:schemeClr val="bg1"/>
                </a:solidFill>
                <a:latin typeface="Montserrat" pitchFamily="2" charset="-52"/>
              </a:rPr>
              <a:t>ерев'я</a:t>
            </a:r>
            <a:r>
              <a:rPr lang="uk-UA" sz="2400" dirty="0">
                <a:solidFill>
                  <a:schemeClr val="bg1"/>
                </a:solidFill>
                <a:latin typeface="Montserrat" pitchFamily="2" charset="-52"/>
              </a:rPr>
              <a:t>. Найпростіші алгоритми вставки та видалення вузлів у АА-дерева</a:t>
            </a:r>
            <a:r>
              <a:rPr lang="uk-UA" sz="2400" dirty="0" smtClean="0">
                <a:solidFill>
                  <a:schemeClr val="bg1"/>
                </a:solidFill>
                <a:latin typeface="Montserrat" pitchFamily="2" charset="-52"/>
              </a:rPr>
              <a:t>, однак</a:t>
            </a:r>
            <a:r>
              <a:rPr lang="uk-UA" sz="2400" dirty="0">
                <a:solidFill>
                  <a:schemeClr val="bg1"/>
                </a:solidFill>
                <a:latin typeface="Montserrat" pitchFamily="2" charset="-52"/>
              </a:rPr>
              <a:t>, якщо вставка </a:t>
            </a:r>
            <a:r>
              <a:rPr lang="uk-UA" sz="2400" dirty="0" smtClean="0">
                <a:solidFill>
                  <a:schemeClr val="bg1"/>
                </a:solidFill>
                <a:latin typeface="Montserrat" pitchFamily="2" charset="-52"/>
              </a:rPr>
              <a:t>	та видалення </a:t>
            </a:r>
            <a:r>
              <a:rPr lang="uk-UA" sz="2400" dirty="0">
                <a:solidFill>
                  <a:schemeClr val="bg1"/>
                </a:solidFill>
                <a:latin typeface="Montserrat" pitchFamily="2" charset="-52"/>
              </a:rPr>
              <a:t>елементів зустрічаються набагато рідше, </a:t>
            </a:r>
            <a:r>
              <a:rPr lang="uk-UA" sz="2400" dirty="0" smtClean="0">
                <a:solidFill>
                  <a:schemeClr val="bg1"/>
                </a:solidFill>
                <a:latin typeface="Montserrat" pitchFamily="2" charset="-52"/>
              </a:rPr>
              <a:t>ніж пошук</a:t>
            </a:r>
            <a:r>
              <a:rPr lang="uk-UA" sz="2400" dirty="0">
                <a:solidFill>
                  <a:schemeClr val="bg1"/>
                </a:solidFill>
                <a:latin typeface="Montserrat" pitchFamily="2" charset="-52"/>
              </a:rPr>
              <a:t>, то червоно-чорні дерева будуть кращими.</a:t>
            </a:r>
            <a:r>
              <a:rPr lang="uk-UA" sz="2400" dirty="0" smtClean="0">
                <a:solidFill>
                  <a:schemeClr val="bg1"/>
                </a:solidFill>
                <a:latin typeface="Montserrat" pitchFamily="2" charset="-52"/>
              </a:rPr>
              <a:t/>
            </a:r>
            <a:br>
              <a:rPr lang="uk-UA" sz="2400" dirty="0" smtClean="0">
                <a:solidFill>
                  <a:schemeClr val="bg1"/>
                </a:solidFill>
                <a:latin typeface="Montserrat" pitchFamily="2" charset="-52"/>
              </a:rPr>
            </a:br>
            <a:endParaRPr lang="uk-UA" sz="2400" dirty="0" smtClean="0">
              <a:solidFill>
                <a:schemeClr val="bg1"/>
              </a:solidFill>
              <a:latin typeface="Montserrat" pitchFamily="2" charset="-52"/>
            </a:endParaRPr>
          </a:p>
          <a:p>
            <a:pPr lvl="0"/>
            <a:r>
              <a:rPr lang="uk-UA" sz="2400" dirty="0" smtClean="0">
                <a:solidFill>
                  <a:schemeClr val="bg1"/>
                </a:solidFill>
                <a:latin typeface="Montserrat" pitchFamily="2" charset="-52"/>
              </a:rPr>
              <a:t>	</a:t>
            </a:r>
            <a:r>
              <a:rPr lang="ru-RU" sz="2400" dirty="0">
                <a:solidFill>
                  <a:schemeClr val="bg1"/>
                </a:solidFill>
                <a:latin typeface="Montserrat" pitchFamily="2" charset="-52"/>
              </a:rPr>
              <a:t>Преимуществом АА-дерева по сравнению с красно-черным деревом</a:t>
            </a:r>
          </a:p>
          <a:p>
            <a:pPr lvl="0"/>
            <a:r>
              <a:rPr lang="ru-RU" sz="2400" dirty="0" smtClean="0">
                <a:solidFill>
                  <a:schemeClr val="bg1"/>
                </a:solidFill>
                <a:latin typeface="Montserrat" pitchFamily="2" charset="-52"/>
              </a:rPr>
              <a:t>	является </a:t>
            </a:r>
            <a:r>
              <a:rPr lang="ru-RU" sz="2400" dirty="0">
                <a:solidFill>
                  <a:schemeClr val="bg1"/>
                </a:solidFill>
                <a:latin typeface="Montserrat" pitchFamily="2" charset="-52"/>
              </a:rPr>
              <a:t>то, что алгоритмы, используемые при вставке и удалении узла в</a:t>
            </a:r>
          </a:p>
          <a:p>
            <a:pPr lvl="0"/>
            <a:r>
              <a:rPr lang="ru-RU" sz="2400" dirty="0" smtClean="0">
                <a:solidFill>
                  <a:schemeClr val="bg1"/>
                </a:solidFill>
                <a:latin typeface="Montserrat" pitchFamily="2" charset="-52"/>
              </a:rPr>
              <a:t>	АА-дереве</a:t>
            </a:r>
            <a:r>
              <a:rPr lang="ru-RU" sz="2400" dirty="0">
                <a:solidFill>
                  <a:schemeClr val="bg1"/>
                </a:solidFill>
                <a:latin typeface="Montserrat" pitchFamily="2" charset="-52"/>
              </a:rPr>
              <a:t>, а также балансировка дерева существенно проще, чем в</a:t>
            </a:r>
          </a:p>
          <a:p>
            <a:pPr lvl="0"/>
            <a:r>
              <a:rPr lang="ru-RU" sz="2400" dirty="0" smtClean="0">
                <a:solidFill>
                  <a:schemeClr val="bg1"/>
                </a:solidFill>
                <a:latin typeface="Montserrat" pitchFamily="2" charset="-52"/>
              </a:rPr>
              <a:t>	красно-черном </a:t>
            </a:r>
            <a:r>
              <a:rPr lang="ru-RU" sz="2400" dirty="0">
                <a:solidFill>
                  <a:schemeClr val="bg1"/>
                </a:solidFill>
                <a:latin typeface="Montserrat" pitchFamily="2" charset="-52"/>
              </a:rPr>
              <a:t>дереве.</a:t>
            </a:r>
            <a:endParaRPr lang="uk-UA" sz="2400" dirty="0" smtClean="0">
              <a:solidFill>
                <a:schemeClr val="bg1"/>
              </a:solidFill>
              <a:latin typeface="Montserrat" pitchFamily="2" charset="-52"/>
            </a:endParaRPr>
          </a:p>
          <a:p>
            <a:pPr lvl="0"/>
            <a:r>
              <a:rPr lang="uk-UA" sz="2400" dirty="0" smtClean="0">
                <a:solidFill>
                  <a:schemeClr val="bg1"/>
                </a:solidFill>
                <a:latin typeface="Montserrat" pitchFamily="2" charset="-52"/>
              </a:rPr>
              <a:t>	</a:t>
            </a:r>
            <a:endParaRPr lang="ru-RU" sz="2400" dirty="0">
              <a:solidFill>
                <a:schemeClr val="bg1"/>
              </a:solidFill>
              <a:latin typeface="Montserrat" pitchFamily="2" charset="-52"/>
            </a:endParaRPr>
          </a:p>
        </p:txBody>
      </p:sp>
      <p:sp>
        <p:nvSpPr>
          <p:cNvPr id="21" name="Кружок"/>
          <p:cNvSpPr/>
          <p:nvPr/>
        </p:nvSpPr>
        <p:spPr>
          <a:xfrm>
            <a:off x="1851813" y="4890789"/>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a:t>1</a:t>
            </a:r>
            <a:endParaRPr dirty="0"/>
          </a:p>
        </p:txBody>
      </p:sp>
      <p:sp>
        <p:nvSpPr>
          <p:cNvPr id="22" name="Кружок"/>
          <p:cNvSpPr/>
          <p:nvPr/>
        </p:nvSpPr>
        <p:spPr>
          <a:xfrm>
            <a:off x="1831512" y="6185721"/>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2</a:t>
            </a:r>
            <a:endParaRPr dirty="0"/>
          </a:p>
        </p:txBody>
      </p:sp>
      <p:sp>
        <p:nvSpPr>
          <p:cNvPr id="24" name="Кружок"/>
          <p:cNvSpPr/>
          <p:nvPr/>
        </p:nvSpPr>
        <p:spPr>
          <a:xfrm>
            <a:off x="1809493" y="7742920"/>
            <a:ext cx="626071" cy="626071"/>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r>
              <a:rPr lang="ru-RU" dirty="0" smtClean="0"/>
              <a:t>3</a:t>
            </a:r>
            <a:endParaRPr dirty="0"/>
          </a:p>
        </p:txBody>
      </p:sp>
    </p:spTree>
    <p:extLst>
      <p:ext uri="{BB962C8B-B14F-4D97-AF65-F5344CB8AC3E}">
        <p14:creationId xmlns:p14="http://schemas.microsoft.com/office/powerpoint/2010/main" val="19439516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90"/>
                                          </p:val>
                                        </p:tav>
                                        <p:tav tm="100000">
                                          <p:val>
                                            <p:fltVal val="0"/>
                                          </p:val>
                                        </p:tav>
                                      </p:tavLst>
                                    </p:anim>
                                    <p:animEffect transition="in" filter="fade">
                                      <p:cBhvr>
                                        <p:cTn id="16" dur="1000"/>
                                        <p:tgtEl>
                                          <p:spTgt spid="2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fltVal val="0"/>
                                          </p:val>
                                        </p:tav>
                                        <p:tav tm="100000">
                                          <p:val>
                                            <p:strVal val="#ppt_w"/>
                                          </p:val>
                                        </p:tav>
                                      </p:tavLst>
                                    </p:anim>
                                    <p:anim calcmode="lin" valueType="num">
                                      <p:cBhvr>
                                        <p:cTn id="20" dur="1000" fill="hold"/>
                                        <p:tgtEl>
                                          <p:spTgt spid="24"/>
                                        </p:tgtEl>
                                        <p:attrNameLst>
                                          <p:attrName>ppt_h</p:attrName>
                                        </p:attrNameLst>
                                      </p:cBhvr>
                                      <p:tavLst>
                                        <p:tav tm="0">
                                          <p:val>
                                            <p:fltVal val="0"/>
                                          </p:val>
                                        </p:tav>
                                        <p:tav tm="100000">
                                          <p:val>
                                            <p:strVal val="#ppt_h"/>
                                          </p:val>
                                        </p:tav>
                                      </p:tavLst>
                                    </p:anim>
                                    <p:anim calcmode="lin" valueType="num">
                                      <p:cBhvr>
                                        <p:cTn id="21" dur="1000" fill="hold"/>
                                        <p:tgtEl>
                                          <p:spTgt spid="24"/>
                                        </p:tgtEl>
                                        <p:attrNameLst>
                                          <p:attrName>style.rotation</p:attrName>
                                        </p:attrNameLst>
                                      </p:cBhvr>
                                      <p:tavLst>
                                        <p:tav tm="0">
                                          <p:val>
                                            <p:fltVal val="90"/>
                                          </p:val>
                                        </p:tav>
                                        <p:tav tm="100000">
                                          <p:val>
                                            <p:fltVal val="0"/>
                                          </p:val>
                                        </p:tav>
                                      </p:tavLst>
                                    </p:anim>
                                    <p:animEffect transition="in" filter="fade">
                                      <p:cBhvr>
                                        <p:cTn id="22" dur="10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9"/>
                                        </p:tgtEl>
                                        <p:attrNameLst>
                                          <p:attrName>style.visibility</p:attrName>
                                        </p:attrNameLst>
                                      </p:cBhvr>
                                      <p:to>
                                        <p:strVal val="visible"/>
                                      </p:to>
                                    </p:set>
                                    <p:animEffect transition="in" filter="barn(inVertical)">
                                      <p:cBhvr>
                                        <p:cTn id="28" dur="500"/>
                                        <p:tgtEl>
                                          <p:spTgt spid="16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1"/>
                                        </p:tgtEl>
                                        <p:attrNameLst>
                                          <p:attrName>style.visibility</p:attrName>
                                        </p:attrNameLst>
                                      </p:cBhvr>
                                      <p:to>
                                        <p:strVal val="visible"/>
                                      </p:to>
                                    </p:set>
                                    <p:animEffect transition="in" filter="fade">
                                      <p:cBhvr>
                                        <p:cTn id="31" dur="500"/>
                                        <p:tgtEl>
                                          <p:spTgt spid="17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0"/>
                                        </p:tgtEl>
                                        <p:attrNameLst>
                                          <p:attrName>style.visibility</p:attrName>
                                        </p:attrNameLst>
                                      </p:cBhvr>
                                      <p:to>
                                        <p:strVal val="visible"/>
                                      </p:to>
                                    </p:set>
                                    <p:animEffect transition="in" filter="fade">
                                      <p:cBhvr>
                                        <p:cTn id="34" dur="500"/>
                                        <p:tgtEl>
                                          <p:spTgt spid="17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0" grpId="0" animBg="1"/>
      <p:bldP spid="169" grpId="0" animBg="1"/>
      <p:bldP spid="171" grpId="0" animBg="1"/>
      <p:bldP spid="20" grpId="0" animBg="1"/>
      <p:bldP spid="21" grpId="0" animBg="1"/>
      <p:bldP spid="22"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Кружок"/>
          <p:cNvSpPr/>
          <p:nvPr/>
        </p:nvSpPr>
        <p:spPr>
          <a:xfrm>
            <a:off x="5977716" y="431666"/>
            <a:ext cx="12141029" cy="12141029"/>
          </a:xfrm>
          <a:prstGeom prst="ellipse">
            <a:avLst/>
          </a:prstGeom>
          <a:solidFill>
            <a:srgbClr val="464853"/>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741" name="Группа"/>
          <p:cNvGrpSpPr/>
          <p:nvPr/>
        </p:nvGrpSpPr>
        <p:grpSpPr>
          <a:xfrm>
            <a:off x="6894899" y="661222"/>
            <a:ext cx="11681919" cy="11681919"/>
            <a:chOff x="0" y="0"/>
            <a:chExt cx="11681917" cy="11681917"/>
          </a:xfrm>
        </p:grpSpPr>
        <p:sp>
          <p:nvSpPr>
            <p:cNvPr id="733" name="Кружок"/>
            <p:cNvSpPr/>
            <p:nvPr/>
          </p:nvSpPr>
          <p:spPr>
            <a:xfrm>
              <a:off x="0" y="0"/>
              <a:ext cx="11681917" cy="11681917"/>
            </a:xfrm>
            <a:prstGeom prst="ellipse">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34" name="Thank you!"/>
            <p:cNvSpPr txBox="1"/>
            <p:nvPr/>
          </p:nvSpPr>
          <p:spPr>
            <a:xfrm>
              <a:off x="324227" y="5020220"/>
              <a:ext cx="11033468" cy="164147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a:defRPr sz="12000" b="0">
                  <a:solidFill>
                    <a:srgbClr val="31333F"/>
                  </a:solidFill>
                  <a:latin typeface="Maven Pro Bold"/>
                  <a:ea typeface="Maven Pro Bold"/>
                  <a:cs typeface="Maven Pro Bold"/>
                  <a:sym typeface="Maven Pro Bold"/>
                </a:defRPr>
              </a:lvl1pPr>
            </a:lstStyle>
            <a:p>
              <a:r>
                <a:rPr lang="ru-RU" sz="10000" dirty="0" err="1" smtClean="0">
                  <a:latin typeface="Montserrat ExtraBold" pitchFamily="2" charset="-52"/>
                </a:rPr>
                <a:t>Дякую</a:t>
              </a:r>
              <a:r>
                <a:rPr lang="ru-RU" sz="10000" dirty="0" smtClean="0">
                  <a:latin typeface="Montserrat ExtraBold" pitchFamily="2" charset="-52"/>
                </a:rPr>
                <a:t> за </a:t>
              </a:r>
              <a:r>
                <a:rPr lang="ru-RU" sz="10000" dirty="0" err="1" smtClean="0">
                  <a:latin typeface="Montserrat ExtraBold" pitchFamily="2" charset="-52"/>
                </a:rPr>
                <a:t>увагу</a:t>
              </a:r>
              <a:endParaRPr sz="10000" dirty="0">
                <a:latin typeface="Montserrat ExtraBold" pitchFamily="2" charset="-52"/>
              </a:endParaRPr>
            </a:p>
          </p:txBody>
        </p:sp>
        <p:sp>
          <p:nvSpPr>
            <p:cNvPr id="735" name="More Professional PowerPoint, Keynote, Google Slides Templates - HiSlide.io"/>
            <p:cNvSpPr txBox="1"/>
            <p:nvPr/>
          </p:nvSpPr>
          <p:spPr>
            <a:xfrm>
              <a:off x="2392089" y="6776378"/>
              <a:ext cx="6897738" cy="4103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p>
              <a:pPr>
                <a:defRPr sz="2000" b="0">
                  <a:solidFill>
                    <a:srgbClr val="464853"/>
                  </a:solidFill>
                  <a:latin typeface="OpenSans-Regular"/>
                  <a:ea typeface="OpenSans-Regular"/>
                  <a:cs typeface="OpenSans-Regular"/>
                  <a:sym typeface="OpenSans-Regular"/>
                </a:defRPr>
              </a:pPr>
              <a:endParaRPr u="sng" dirty="0">
                <a:hlinkClick r:id="rId2"/>
              </a:endParaRPr>
            </a:p>
          </p:txBody>
        </p:sp>
      </p:grpSp>
    </p:spTree>
    <p:extLst>
      <p:ext uri="{BB962C8B-B14F-4D97-AF65-F5344CB8AC3E}">
        <p14:creationId xmlns:p14="http://schemas.microsoft.com/office/powerpoint/2010/main" val="17107144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41"/>
                                        </p:tgtEl>
                                        <p:attrNameLst>
                                          <p:attrName>style.visibility</p:attrName>
                                        </p:attrNameLst>
                                      </p:cBhvr>
                                      <p:to>
                                        <p:strVal val="visible"/>
                                      </p:to>
                                    </p:set>
                                    <p:animEffect transition="in" filter="fade">
                                      <p:cBhvr>
                                        <p:cTn id="7" dur="1000"/>
                                        <p:tgtEl>
                                          <p:spTgt spid="741"/>
                                        </p:tgtEl>
                                      </p:cBhvr>
                                    </p:animEffect>
                                    <p:anim calcmode="lin" valueType="num">
                                      <p:cBhvr>
                                        <p:cTn id="8" dur="1000" fill="hold"/>
                                        <p:tgtEl>
                                          <p:spTgt spid="741"/>
                                        </p:tgtEl>
                                        <p:attrNameLst>
                                          <p:attrName>ppt_x</p:attrName>
                                        </p:attrNameLst>
                                      </p:cBhvr>
                                      <p:tavLst>
                                        <p:tav tm="0">
                                          <p:val>
                                            <p:strVal val="#ppt_x"/>
                                          </p:val>
                                        </p:tav>
                                        <p:tav tm="100000">
                                          <p:val>
                                            <p:strVal val="#ppt_x"/>
                                          </p:val>
                                        </p:tav>
                                      </p:tavLst>
                                    </p:anim>
                                    <p:anim calcmode="lin" valueType="num">
                                      <p:cBhvr>
                                        <p:cTn id="9" dur="1000" fill="hold"/>
                                        <p:tgtEl>
                                          <p:spTgt spid="7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654</TotalTime>
  <Words>398</Words>
  <Application>Microsoft Office PowerPoint</Application>
  <PresentationFormat>Произвольный</PresentationFormat>
  <Paragraphs>100</Paragraphs>
  <Slides>9</Slides>
  <Notes>1</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9</vt:i4>
      </vt:variant>
    </vt:vector>
  </HeadingPairs>
  <TitlesOfParts>
    <vt:vector size="22" baseType="lpstr">
      <vt:lpstr>Arial</vt:lpstr>
      <vt:lpstr>Helvetica Neue</vt:lpstr>
      <vt:lpstr>Helvetica Neue Light</vt:lpstr>
      <vt:lpstr>Helvetica Neue Medium</vt:lpstr>
      <vt:lpstr>Maven Pro Bold</vt:lpstr>
      <vt:lpstr>Maven Pro Medium</vt:lpstr>
      <vt:lpstr>Montserrat</vt:lpstr>
      <vt:lpstr>Montserrat ExtraBold</vt:lpstr>
      <vt:lpstr>Open Sans</vt:lpstr>
      <vt:lpstr>OpenSans-Regular</vt:lpstr>
      <vt:lpstr>Roboto</vt:lpstr>
      <vt:lpstr>Times New Roman</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Davidov</cp:lastModifiedBy>
  <cp:revision>71</cp:revision>
  <dcterms:modified xsi:type="dcterms:W3CDTF">2022-11-25T23:20:38Z</dcterms:modified>
</cp:coreProperties>
</file>