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7" r:id="rId2"/>
    <p:sldId id="268" r:id="rId3"/>
    <p:sldId id="265" r:id="rId4"/>
    <p:sldId id="266" r:id="rId5"/>
    <p:sldId id="257" r:id="rId6"/>
    <p:sldId id="258" r:id="rId7"/>
    <p:sldId id="270" r:id="rId8"/>
    <p:sldId id="269" r:id="rId9"/>
    <p:sldId id="259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90"/>
  </p:normalViewPr>
  <p:slideViewPr>
    <p:cSldViewPr showGuides="1">
      <p:cViewPr varScale="1">
        <p:scale>
          <a:sx n="99" d="100"/>
          <a:sy n="99" d="100"/>
        </p:scale>
        <p:origin x="44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9F56-0F01-4463-9256-333E25DF08F6}" type="datetimeFigureOut">
              <a:rPr lang="de-DE" smtClean="0"/>
              <a:pPr/>
              <a:t>03.12.19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FBD48-6D55-4173-9FFC-B09280F1AF5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813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42363-F354-EF40-AE38-2CE666E3D9E7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AFC7-87DD-E24C-A6B4-6FDF0C0A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421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words about the task.</a:t>
            </a:r>
          </a:p>
          <a:p>
            <a:r>
              <a:rPr lang="en-US" dirty="0"/>
              <a:t>TASK: Learn a model to classify 4 classes of news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AFC7-87DD-E24C-A6B4-6FDF0C0A12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1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Network, Algorithm</a:t>
            </a:r>
          </a:p>
          <a:p>
            <a:r>
              <a:rPr lang="en-US" dirty="0"/>
              <a:t>We used the Network from the last practice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AFC7-87DD-E24C-A6B4-6FDF0C0A12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0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function behavior (whole dataset)</a:t>
            </a:r>
          </a:p>
          <a:p>
            <a:r>
              <a:rPr lang="en-US" dirty="0"/>
              <a:t>There was no worse model than “business and technology”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AFC7-87DD-E24C-A6B4-6FDF0C0A12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of multiclass categorization learns pretty fast (strange: it learns better than binary classification for “business and technology model”)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AFC7-87DD-E24C-A6B4-6FDF0C0A12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268760"/>
            <a:ext cx="9144000" cy="4176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28" y="1844824"/>
            <a:ext cx="5256584" cy="792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spc="0">
                <a:solidFill>
                  <a:schemeClr val="bg2">
                    <a:lumMod val="10000"/>
                  </a:schemeClr>
                </a:solidFill>
                <a:latin typeface="TheSans UHH Regular"/>
                <a:cs typeface="TheSans UHH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268760"/>
            <a:ext cx="9144000" cy="4176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28" y="1844824"/>
            <a:ext cx="5010944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spc="0">
                <a:solidFill>
                  <a:schemeClr val="bg2">
                    <a:lumMod val="10000"/>
                  </a:schemeClr>
                </a:solidFill>
                <a:latin typeface="TheSans UHH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80716" y="6436212"/>
            <a:ext cx="584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titel</a:t>
            </a:r>
            <a:endParaRPr lang="de-DE" sz="1600" dirty="0"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130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537915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2pPr>
            <a:lvl3pPr>
              <a:defRPr sz="1800">
                <a:latin typeface="TheSans UHH Regular"/>
              </a:defRPr>
            </a:lvl3pPr>
            <a:lvl4pPr>
              <a:defRPr>
                <a:latin typeface="TheSans UHH Regular"/>
              </a:defRPr>
            </a:lvl4pPr>
            <a:lvl5pPr>
              <a:defRPr>
                <a:latin typeface="TheSans UHH Regular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1259103"/>
            <a:ext cx="9228844" cy="0"/>
          </a:xfrm>
          <a:prstGeom prst="line">
            <a:avLst/>
          </a:prstGeom>
          <a:ln>
            <a:solidFill>
              <a:srgbClr val="3697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380716" y="6436212"/>
            <a:ext cx="584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titel</a:t>
            </a:r>
            <a:endParaRPr lang="de-DE" sz="1600" dirty="0">
              <a:latin typeface="TheSans UHH" panose="020B0502050302020203" pitchFamily="34" charset="0"/>
              <a:cs typeface="TheSans UHH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 oder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537915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  <a:lvl2pPr>
              <a:lnSpc>
                <a:spcPct val="15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2pPr>
            <a:lvl3pPr>
              <a:defRPr sz="1800">
                <a:latin typeface="TheSans UHH Regular"/>
              </a:defRPr>
            </a:lvl3pPr>
            <a:lvl4pPr>
              <a:defRPr>
                <a:latin typeface="TheSans UHH Regular"/>
              </a:defRPr>
            </a:lvl4pPr>
            <a:lvl5pPr>
              <a:defRPr>
                <a:latin typeface="TheSans UHH Regular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1259103"/>
            <a:ext cx="9228844" cy="0"/>
          </a:xfrm>
          <a:prstGeom prst="line">
            <a:avLst/>
          </a:prstGeom>
          <a:ln>
            <a:solidFill>
              <a:srgbClr val="3697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380716" y="6436212"/>
            <a:ext cx="584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titel</a:t>
            </a:r>
            <a:endParaRPr lang="de-DE" sz="1600" dirty="0">
              <a:latin typeface="TheSans UHH" panose="020B0502050302020203" pitchFamily="34" charset="0"/>
              <a:cs typeface="TheSans UHH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_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537915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  <a:lvl2pPr>
              <a:lnSpc>
                <a:spcPct val="15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2pPr>
            <a:lvl3pPr>
              <a:defRPr sz="1800">
                <a:latin typeface="TheSans UHH Regular"/>
              </a:defRPr>
            </a:lvl3pPr>
            <a:lvl4pPr>
              <a:defRPr>
                <a:latin typeface="TheSans UHH Regular"/>
              </a:defRPr>
            </a:lvl4pPr>
            <a:lvl5pPr>
              <a:defRPr>
                <a:latin typeface="TheSans UHH Regular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1259103"/>
            <a:ext cx="9228844" cy="0"/>
          </a:xfrm>
          <a:prstGeom prst="line">
            <a:avLst/>
          </a:prstGeom>
          <a:ln>
            <a:solidFill>
              <a:srgbClr val="3697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 userDrawn="1"/>
        </p:nvSpPr>
        <p:spPr>
          <a:xfrm>
            <a:off x="380716" y="6436212"/>
            <a:ext cx="584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titel</a:t>
            </a:r>
            <a:endParaRPr lang="de-DE" sz="1600" dirty="0"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25" descr="101026_hh-karte-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47" y="1396429"/>
            <a:ext cx="490061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6"/>
          <p:cNvSpPr txBox="1">
            <a:spLocks noChangeArrowheads="1"/>
          </p:cNvSpPr>
          <p:nvPr userDrawn="1"/>
        </p:nvSpPr>
        <p:spPr bwMode="auto">
          <a:xfrm>
            <a:off x="666377" y="2092023"/>
            <a:ext cx="2428875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Universitäts-Campus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Lehrerprüfungsamt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Dept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. Physik und Gewächshaus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Campus-Center und LEXI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Bootshaus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Bootshaus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Warburghaus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Schwimmhalle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Verfügungsgebäude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WiSo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-Fakultät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MIN-Fakultät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Zeisehallen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Informatik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Campus Bahrenfeld / DESY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Botanik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Holzbiologie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Sternwarte</a:t>
            </a:r>
          </a:p>
          <a:p>
            <a:pPr eaLnBrk="1" hangingPunct="1"/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</a:endParaRPr>
          </a:p>
        </p:txBody>
      </p:sp>
      <p:pic>
        <p:nvPicPr>
          <p:cNvPr id="9" name="Grafik 25" descr="Buchstaben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6" y="2163460"/>
            <a:ext cx="1809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 userDrawn="1"/>
        </p:nvSpPr>
        <p:spPr bwMode="auto">
          <a:xfrm>
            <a:off x="372221" y="1285610"/>
            <a:ext cx="845723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Standorte in Hamburg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0" y="1259103"/>
            <a:ext cx="9228844" cy="0"/>
          </a:xfrm>
          <a:prstGeom prst="line">
            <a:avLst/>
          </a:prstGeom>
          <a:ln>
            <a:solidFill>
              <a:srgbClr val="3697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 userDrawn="1"/>
        </p:nvSpPr>
        <p:spPr>
          <a:xfrm>
            <a:off x="380716" y="6436212"/>
            <a:ext cx="584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titel</a:t>
            </a:r>
            <a:endParaRPr lang="de-DE" sz="1600" dirty="0"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548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" y="6213731"/>
            <a:ext cx="9144000" cy="666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424308"/>
            <a:ext cx="914399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03.12.2019</a:t>
            </a:r>
            <a:r>
              <a:rPr lang="de-DE" sz="10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, </a:t>
            </a:r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Elnur</a:t>
            </a:r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Alimirzayev</a:t>
            </a:r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, Jan Stenzel, </a:t>
            </a:r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Assignment</a:t>
            </a:r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Option 4 </a:t>
            </a:r>
          </a:p>
        </p:txBody>
      </p:sp>
      <p:pic>
        <p:nvPicPr>
          <p:cNvPr id="11" name="Bild 6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1896" y="-569335"/>
            <a:ext cx="2771800" cy="196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3" r:id="rId2"/>
    <p:sldLayoutId id="2147483668" r:id="rId3"/>
    <p:sldLayoutId id="2147483681" r:id="rId4"/>
    <p:sldLayoutId id="2147483682" r:id="rId5"/>
    <p:sldLayoutId id="2147483663" r:id="rId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ML Project: Option 4</a:t>
            </a:r>
          </a:p>
          <a:p>
            <a:r>
              <a:rPr lang="de-DE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News </a:t>
            </a:r>
            <a:r>
              <a:rPr lang="de-DE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Categorization</a:t>
            </a:r>
            <a:r>
              <a:rPr lang="de-DE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Model</a:t>
            </a:r>
          </a:p>
          <a:p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Elnur</a:t>
            </a:r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A. – 7329516</a:t>
            </a:r>
          </a:p>
          <a:p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Jan S. - 6446136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CEB555-635F-3C49-B882-2A367EE0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444" y="1844824"/>
            <a:ext cx="4295556" cy="25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1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3A43E-FE51-D448-A51F-2B29B5719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528" y="1268760"/>
            <a:ext cx="5010944" cy="804862"/>
          </a:xfrm>
        </p:spPr>
        <p:txBody>
          <a:bodyPr/>
          <a:lstStyle/>
          <a:p>
            <a:r>
              <a:rPr lang="en-US" dirty="0"/>
              <a:t>Network: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5035C-8D90-BF4A-8823-01A27DD131F9}"/>
              </a:ext>
            </a:extLst>
          </p:cNvPr>
          <p:cNvSpPr txBox="1"/>
          <p:nvPr/>
        </p:nvSpPr>
        <p:spPr>
          <a:xfrm>
            <a:off x="611560" y="1916832"/>
            <a:ext cx="68657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input_size</a:t>
            </a:r>
            <a:r>
              <a:rPr lang="en-US" dirty="0"/>
              <a:t>, </a:t>
            </a:r>
            <a:r>
              <a:rPr lang="en-US" dirty="0" err="1"/>
              <a:t>hidden_size</a:t>
            </a:r>
            <a:r>
              <a:rPr lang="en-US" dirty="0"/>
              <a:t>, </a:t>
            </a:r>
            <a:r>
              <a:rPr lang="en-US" dirty="0" err="1"/>
              <a:t>num_classes</a:t>
            </a:r>
            <a:r>
              <a:rPr lang="en-US" dirty="0"/>
              <a:t>):</a:t>
            </a:r>
          </a:p>
          <a:p>
            <a:r>
              <a:rPr lang="en-US" dirty="0"/>
              <a:t>        super(Network, self).__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r>
              <a:rPr lang="en-US" dirty="0"/>
              <a:t>        self.layer_1 = </a:t>
            </a:r>
            <a:r>
              <a:rPr lang="en-US" dirty="0" err="1"/>
              <a:t>nn.Linear</a:t>
            </a:r>
            <a:r>
              <a:rPr lang="en-US" dirty="0"/>
              <a:t>(</a:t>
            </a:r>
            <a:r>
              <a:rPr lang="en-US" dirty="0" err="1"/>
              <a:t>input_size,hidden_size</a:t>
            </a:r>
            <a:r>
              <a:rPr lang="en-US" dirty="0"/>
              <a:t>, bias=True)</a:t>
            </a:r>
          </a:p>
          <a:p>
            <a:r>
              <a:rPr lang="en-US" dirty="0"/>
              <a:t>        </a:t>
            </a:r>
            <a:r>
              <a:rPr lang="en-US" dirty="0" err="1"/>
              <a:t>self.relu</a:t>
            </a:r>
            <a:r>
              <a:rPr lang="en-US" dirty="0"/>
              <a:t> = </a:t>
            </a:r>
            <a:r>
              <a:rPr lang="en-US" dirty="0" err="1"/>
              <a:t>nn.ReLU</a:t>
            </a:r>
            <a:r>
              <a:rPr lang="en-US" dirty="0"/>
              <a:t>()</a:t>
            </a:r>
          </a:p>
          <a:p>
            <a:r>
              <a:rPr lang="en-US" dirty="0"/>
              <a:t>        self.layer_2 = </a:t>
            </a:r>
            <a:r>
              <a:rPr lang="en-US" dirty="0" err="1"/>
              <a:t>nn.Linear</a:t>
            </a:r>
            <a:r>
              <a:rPr lang="en-US" dirty="0"/>
              <a:t>(</a:t>
            </a:r>
            <a:r>
              <a:rPr lang="en-US" dirty="0" err="1"/>
              <a:t>hidden_size</a:t>
            </a:r>
            <a:r>
              <a:rPr lang="en-US" dirty="0"/>
              <a:t>, </a:t>
            </a:r>
            <a:r>
              <a:rPr lang="en-US" dirty="0" err="1"/>
              <a:t>hidden_size</a:t>
            </a:r>
            <a:r>
              <a:rPr lang="en-US" dirty="0"/>
              <a:t>, bias=True)</a:t>
            </a:r>
          </a:p>
          <a:p>
            <a:r>
              <a:rPr lang="en-US" dirty="0"/>
              <a:t>        </a:t>
            </a:r>
            <a:r>
              <a:rPr lang="en-US" dirty="0" err="1"/>
              <a:t>self.output_layer</a:t>
            </a:r>
            <a:r>
              <a:rPr lang="en-US" dirty="0"/>
              <a:t> = </a:t>
            </a:r>
            <a:r>
              <a:rPr lang="en-US" dirty="0" err="1"/>
              <a:t>nn.Linear</a:t>
            </a:r>
            <a:r>
              <a:rPr lang="en-US" dirty="0"/>
              <a:t>(</a:t>
            </a:r>
            <a:r>
              <a:rPr lang="en-US" dirty="0" err="1"/>
              <a:t>hidden_size</a:t>
            </a:r>
            <a:r>
              <a:rPr lang="en-US" dirty="0"/>
              <a:t>, </a:t>
            </a:r>
            <a:r>
              <a:rPr lang="en-US" dirty="0" err="1"/>
              <a:t>num_classes</a:t>
            </a:r>
            <a:r>
              <a:rPr lang="en-US" dirty="0"/>
              <a:t>, bias=True)</a:t>
            </a:r>
          </a:p>
          <a:p>
            <a:endParaRPr lang="en-US" dirty="0"/>
          </a:p>
          <a:p>
            <a:r>
              <a:rPr lang="en-US" dirty="0"/>
              <a:t>def forward(self, x):</a:t>
            </a:r>
          </a:p>
          <a:p>
            <a:r>
              <a:rPr lang="en-US" dirty="0"/>
              <a:t>        out = self.layer_1(x)</a:t>
            </a:r>
          </a:p>
          <a:p>
            <a:r>
              <a:rPr lang="en-US" dirty="0"/>
              <a:t>        out = </a:t>
            </a:r>
            <a:r>
              <a:rPr lang="en-US" dirty="0" err="1"/>
              <a:t>self.relu</a:t>
            </a:r>
            <a:r>
              <a:rPr lang="en-US" dirty="0"/>
              <a:t>(out)</a:t>
            </a:r>
          </a:p>
          <a:p>
            <a:r>
              <a:rPr lang="en-US" dirty="0"/>
              <a:t>        out = self.layer_2(out)</a:t>
            </a:r>
          </a:p>
          <a:p>
            <a:r>
              <a:rPr lang="en-US" dirty="0"/>
              <a:t>        out = </a:t>
            </a:r>
            <a:r>
              <a:rPr lang="en-US" dirty="0" err="1"/>
              <a:t>self.relu</a:t>
            </a:r>
            <a:r>
              <a:rPr lang="en-US" dirty="0"/>
              <a:t>(out)</a:t>
            </a:r>
          </a:p>
          <a:p>
            <a:r>
              <a:rPr lang="en-US" dirty="0"/>
              <a:t>        out = </a:t>
            </a:r>
            <a:r>
              <a:rPr lang="en-US" dirty="0" err="1"/>
              <a:t>self.output_layer</a:t>
            </a:r>
            <a:r>
              <a:rPr lang="en-US" dirty="0"/>
              <a:t>(out)</a:t>
            </a:r>
          </a:p>
          <a:p>
            <a:r>
              <a:rPr lang="en-US" dirty="0"/>
              <a:t>        return out</a:t>
            </a:r>
          </a:p>
        </p:txBody>
      </p:sp>
    </p:spTree>
    <p:extLst>
      <p:ext uri="{BB962C8B-B14F-4D97-AF65-F5344CB8AC3E}">
        <p14:creationId xmlns:p14="http://schemas.microsoft.com/office/powerpoint/2010/main" val="358834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68B643-F1F9-7542-BC86-C27788305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88740"/>
            <a:ext cx="3648405" cy="273630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283390-910E-0C46-9FE0-2B405CB0D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88750"/>
            <a:ext cx="3648406" cy="273630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B0C41E-1714-7248-A57E-57C1200DC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7" y="3645024"/>
            <a:ext cx="3648406" cy="27363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4C7398-509A-2C4C-A4DA-0F2DDD428795}"/>
              </a:ext>
            </a:extLst>
          </p:cNvPr>
          <p:cNvSpPr txBox="1"/>
          <p:nvPr/>
        </p:nvSpPr>
        <p:spPr>
          <a:xfrm>
            <a:off x="1130024" y="1093386"/>
            <a:ext cx="228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and health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E9EF5-6963-4149-AAA3-95F1193812D3}"/>
              </a:ext>
            </a:extLst>
          </p:cNvPr>
          <p:cNvSpPr txBox="1"/>
          <p:nvPr/>
        </p:nvSpPr>
        <p:spPr>
          <a:xfrm>
            <a:off x="5292080" y="1088740"/>
            <a:ext cx="248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and technology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92C83-E408-804D-BF4B-45707AEFE3CB}"/>
              </a:ext>
            </a:extLst>
          </p:cNvPr>
          <p:cNvSpPr txBox="1"/>
          <p:nvPr/>
        </p:nvSpPr>
        <p:spPr>
          <a:xfrm>
            <a:off x="1271826" y="3649670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and health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443B03-4E94-814E-B3CF-9B035BCD73AF}"/>
              </a:ext>
            </a:extLst>
          </p:cNvPr>
          <p:cNvSpPr txBox="1"/>
          <p:nvPr/>
        </p:nvSpPr>
        <p:spPr>
          <a:xfrm>
            <a:off x="4305592" y="4551511"/>
            <a:ext cx="42662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Binary classification</a:t>
            </a:r>
          </a:p>
          <a:p>
            <a:endParaRPr lang="en-US" dirty="0"/>
          </a:p>
          <a:p>
            <a:r>
              <a:rPr lang="en-US" dirty="0"/>
              <a:t>Technology and Health model learns easy</a:t>
            </a:r>
          </a:p>
          <a:p>
            <a:endParaRPr lang="en-US" dirty="0"/>
          </a:p>
          <a:p>
            <a:r>
              <a:rPr lang="en-US" dirty="0"/>
              <a:t>Business and Technology model learns hard</a:t>
            </a:r>
          </a:p>
        </p:txBody>
      </p:sp>
    </p:spTree>
    <p:extLst>
      <p:ext uri="{BB962C8B-B14F-4D97-AF65-F5344CB8AC3E}">
        <p14:creationId xmlns:p14="http://schemas.microsoft.com/office/powerpoint/2010/main" val="146875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926946-0C38-6C47-BA25-DD8CE3533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73714"/>
            <a:ext cx="3233034" cy="242477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78B1F4-6434-5C47-B9AE-764B8AF54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08" y="964055"/>
            <a:ext cx="3233035" cy="242477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609FCE-289D-E042-91F3-427E36C4D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26684"/>
            <a:ext cx="3233034" cy="2424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3D6C7B-8AB9-4A43-B84C-5C57478F8898}"/>
              </a:ext>
            </a:extLst>
          </p:cNvPr>
          <p:cNvSpPr txBox="1"/>
          <p:nvPr/>
        </p:nvSpPr>
        <p:spPr>
          <a:xfrm>
            <a:off x="642371" y="3388831"/>
            <a:ext cx="320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business, health and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48BFE1-B108-FA43-B590-26D13F8AC890}"/>
              </a:ext>
            </a:extLst>
          </p:cNvPr>
          <p:cNvSpPr txBox="1"/>
          <p:nvPr/>
        </p:nvSpPr>
        <p:spPr>
          <a:xfrm>
            <a:off x="5026241" y="3369853"/>
            <a:ext cx="377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health, entertainment and technology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4CC14-8ABA-4145-BCC3-4E4FF8289231}"/>
              </a:ext>
            </a:extLst>
          </p:cNvPr>
          <p:cNvSpPr txBox="1"/>
          <p:nvPr/>
        </p:nvSpPr>
        <p:spPr>
          <a:xfrm>
            <a:off x="1678086" y="610174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4 classes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498D5-DF50-6540-80C8-376CA9D25EF7}"/>
              </a:ext>
            </a:extLst>
          </p:cNvPr>
          <p:cNvSpPr txBox="1"/>
          <p:nvPr/>
        </p:nvSpPr>
        <p:spPr>
          <a:xfrm>
            <a:off x="3515262" y="1447438"/>
            <a:ext cx="1204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 100k</a:t>
            </a:r>
          </a:p>
          <a:p>
            <a:endParaRPr lang="en-US" dirty="0"/>
          </a:p>
          <a:p>
            <a:r>
              <a:rPr lang="en-US" dirty="0"/>
              <a:t>accuracy: 97%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D6EE5B-365F-644F-9B49-9896ACDB9651}"/>
              </a:ext>
            </a:extLst>
          </p:cNvPr>
          <p:cNvSpPr txBox="1"/>
          <p:nvPr/>
        </p:nvSpPr>
        <p:spPr>
          <a:xfrm>
            <a:off x="8150426" y="1452442"/>
            <a:ext cx="1204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 100k</a:t>
            </a:r>
          </a:p>
          <a:p>
            <a:endParaRPr lang="en-US" dirty="0"/>
          </a:p>
          <a:p>
            <a:r>
              <a:rPr lang="en-US" dirty="0"/>
              <a:t>accuracy: 99%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ED451-4385-1741-850E-9194D592C987}"/>
              </a:ext>
            </a:extLst>
          </p:cNvPr>
          <p:cNvSpPr txBox="1"/>
          <p:nvPr/>
        </p:nvSpPr>
        <p:spPr>
          <a:xfrm>
            <a:off x="3635896" y="4216147"/>
            <a:ext cx="1204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 150k</a:t>
            </a:r>
          </a:p>
          <a:p>
            <a:endParaRPr lang="en-US" dirty="0"/>
          </a:p>
          <a:p>
            <a:r>
              <a:rPr lang="en-US" dirty="0"/>
              <a:t>accuracy: 94%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756D7-7FA6-6944-923D-32F83195EFCB}"/>
              </a:ext>
            </a:extLst>
          </p:cNvPr>
          <p:cNvSpPr txBox="1"/>
          <p:nvPr/>
        </p:nvSpPr>
        <p:spPr>
          <a:xfrm>
            <a:off x="5333440" y="4437112"/>
            <a:ext cx="3164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Multiclass classification:</a:t>
            </a:r>
          </a:p>
          <a:p>
            <a:endParaRPr lang="en-US" dirty="0"/>
          </a:p>
          <a:p>
            <a:r>
              <a:rPr lang="en-US" dirty="0"/>
              <a:t>Multiclass models learn fast too</a:t>
            </a:r>
          </a:p>
        </p:txBody>
      </p:sp>
    </p:spTree>
    <p:extLst>
      <p:ext uri="{BB962C8B-B14F-4D97-AF65-F5344CB8AC3E}">
        <p14:creationId xmlns:p14="http://schemas.microsoft.com/office/powerpoint/2010/main" val="201825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-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B2D27E-C939-D048-8A1D-ED801CBBE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2" y="2276872"/>
            <a:ext cx="4243680" cy="3182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EEF626-2A9F-1442-B113-EAF8C98B0A86}"/>
              </a:ext>
            </a:extLst>
          </p:cNvPr>
          <p:cNvSpPr txBox="1"/>
          <p:nvPr/>
        </p:nvSpPr>
        <p:spPr>
          <a:xfrm>
            <a:off x="4572000" y="2008947"/>
            <a:ext cx="43204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accuracy: 99%</a:t>
            </a:r>
          </a:p>
          <a:p>
            <a:endParaRPr lang="en-US" sz="2000" dirty="0"/>
          </a:p>
          <a:p>
            <a:r>
              <a:rPr lang="en-US" sz="2000" u="sng" dirty="0"/>
              <a:t>technology</a:t>
            </a:r>
          </a:p>
          <a:p>
            <a:r>
              <a:rPr lang="en-US" sz="2000" dirty="0"/>
              <a:t>Precision:  0.9991452991452991</a:t>
            </a:r>
          </a:p>
          <a:p>
            <a:r>
              <a:rPr lang="en-US" sz="2000" dirty="0"/>
              <a:t>Recall  1.0</a:t>
            </a:r>
          </a:p>
          <a:p>
            <a:r>
              <a:rPr lang="en-US" sz="2000" dirty="0"/>
              <a:t>F1-Score:  0.9995724668661822</a:t>
            </a:r>
          </a:p>
          <a:p>
            <a:endParaRPr lang="en-US" sz="2000" dirty="0"/>
          </a:p>
          <a:p>
            <a:r>
              <a:rPr lang="en-US" sz="2000" u="sng" dirty="0"/>
              <a:t>health</a:t>
            </a:r>
          </a:p>
          <a:p>
            <a:r>
              <a:rPr lang="en-US" sz="2000" dirty="0"/>
              <a:t>Precision:  1.0</a:t>
            </a:r>
          </a:p>
          <a:p>
            <a:r>
              <a:rPr lang="en-US" sz="2000" dirty="0"/>
              <a:t>Recall  0.9979906229068989</a:t>
            </a:r>
          </a:p>
          <a:p>
            <a:r>
              <a:rPr lang="en-US" sz="2000" dirty="0"/>
              <a:t>F1-Score:  0.9989943010392223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521C8-3A12-0F4C-A455-E08282B5FE27}"/>
              </a:ext>
            </a:extLst>
          </p:cNvPr>
          <p:cNvSpPr txBox="1"/>
          <p:nvPr/>
        </p:nvSpPr>
        <p:spPr>
          <a:xfrm>
            <a:off x="619636" y="2236222"/>
            <a:ext cx="372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and health: dataset - 100k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537915"/>
            <a:ext cx="8229600" cy="882973"/>
          </a:xfrm>
        </p:spPr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- </a:t>
            </a:r>
            <a:r>
              <a:rPr lang="de-DE" dirty="0" err="1"/>
              <a:t>multiclass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B33DC-DFFF-A447-9D8D-AC40717CF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4073128" cy="3054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10ACC-8951-AA46-846E-1E43FE7AC28D}"/>
              </a:ext>
            </a:extLst>
          </p:cNvPr>
          <p:cNvSpPr txBox="1"/>
          <p:nvPr/>
        </p:nvSpPr>
        <p:spPr>
          <a:xfrm>
            <a:off x="37894" y="2082334"/>
            <a:ext cx="465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technology, health and entertainment: dataset – 200k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911F9-F30B-A946-B104-96222E17D4AD}"/>
              </a:ext>
            </a:extLst>
          </p:cNvPr>
          <p:cNvSpPr txBox="1"/>
          <p:nvPr/>
        </p:nvSpPr>
        <p:spPr>
          <a:xfrm>
            <a:off x="5020551" y="1644342"/>
            <a:ext cx="290868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Accuracy: 99 %</a:t>
            </a:r>
          </a:p>
          <a:p>
            <a:endParaRPr lang="en-US" sz="1600" dirty="0"/>
          </a:p>
          <a:p>
            <a:r>
              <a:rPr lang="en-US" sz="1600" dirty="0"/>
              <a:t>Category:  technology</a:t>
            </a:r>
          </a:p>
          <a:p>
            <a:r>
              <a:rPr lang="en-US" sz="1600" dirty="0"/>
              <a:t>Precision:  0.9995058242146135</a:t>
            </a:r>
          </a:p>
          <a:p>
            <a:r>
              <a:rPr lang="en-US" sz="1600" dirty="0"/>
              <a:t>Recall  0.998378111557718</a:t>
            </a:r>
          </a:p>
          <a:p>
            <a:r>
              <a:rPr lang="en-US" sz="1600" dirty="0"/>
              <a:t>F1-Score:  0.998941649615466</a:t>
            </a:r>
          </a:p>
          <a:p>
            <a:endParaRPr lang="en-US" sz="1600" dirty="0"/>
          </a:p>
          <a:p>
            <a:r>
              <a:rPr lang="en-US" sz="1600" dirty="0"/>
              <a:t>Category:  health</a:t>
            </a:r>
          </a:p>
          <a:p>
            <a:r>
              <a:rPr lang="en-US" sz="1600" dirty="0"/>
              <a:t>Precision:  0.999113160695282</a:t>
            </a:r>
          </a:p>
          <a:p>
            <a:r>
              <a:rPr lang="en-US" sz="1600" dirty="0"/>
              <a:t>Recall  0.998227892964735</a:t>
            </a:r>
          </a:p>
          <a:p>
            <a:r>
              <a:rPr lang="en-US" sz="1600" dirty="0"/>
              <a:t>F1-Score:  0.9986703306444464</a:t>
            </a:r>
          </a:p>
          <a:p>
            <a:endParaRPr lang="en-US" sz="1600" dirty="0"/>
          </a:p>
          <a:p>
            <a:r>
              <a:rPr lang="en-US" sz="1600" dirty="0"/>
              <a:t>Category:  entertainment</a:t>
            </a:r>
          </a:p>
          <a:p>
            <a:r>
              <a:rPr lang="en-US" sz="1600" dirty="0"/>
              <a:t>Precision:  0.9986631677971975</a:t>
            </a:r>
          </a:p>
          <a:p>
            <a:r>
              <a:rPr lang="en-US" sz="1600" dirty="0"/>
              <a:t>Recall  0.9997026169706582</a:t>
            </a:r>
          </a:p>
          <a:p>
            <a:r>
              <a:rPr lang="en-US" sz="1600" dirty="0"/>
              <a:t>F1-Score:  0.9991826220493893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5C8B-23BC-2C4E-94FD-0F70359F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learning rate to 0.001 (dataset = 100k)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D7E0-0BC7-F549-84F4-0A6CFEEF8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81127"/>
          </a:xfrm>
        </p:spPr>
        <p:txBody>
          <a:bodyPr/>
          <a:lstStyle/>
          <a:p>
            <a:r>
              <a:rPr lang="en-US" sz="1800" dirty="0"/>
              <a:t>Accuracy: 94 %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Category:  b</a:t>
            </a:r>
          </a:p>
          <a:p>
            <a:r>
              <a:rPr lang="en-US" sz="1800" dirty="0"/>
              <a:t>Precision:  0.9344031035090813</a:t>
            </a:r>
          </a:p>
          <a:p>
            <a:r>
              <a:rPr lang="en-US" sz="1800" dirty="0"/>
              <a:t>Recall  0.9298122477627654</a:t>
            </a:r>
          </a:p>
          <a:p>
            <a:r>
              <a:rPr lang="en-US" sz="1800" dirty="0"/>
              <a:t>F1-Score:  0.9321020228671943</a:t>
            </a:r>
          </a:p>
          <a:p>
            <a:endParaRPr lang="en-US" sz="1800" dirty="0"/>
          </a:p>
          <a:p>
            <a:r>
              <a:rPr lang="en-US" sz="1800" dirty="0"/>
              <a:t>Category:  m</a:t>
            </a:r>
          </a:p>
          <a:p>
            <a:r>
              <a:rPr lang="en-US" sz="1800" dirty="0"/>
              <a:t>Precision:  0.9318385650224216</a:t>
            </a:r>
          </a:p>
          <a:p>
            <a:r>
              <a:rPr lang="en-US" sz="1800" dirty="0"/>
              <a:t>Recall  0.938572719060524</a:t>
            </a:r>
          </a:p>
          <a:p>
            <a:r>
              <a:rPr lang="en-US" sz="1800" dirty="0"/>
              <a:t>F1-Score:  0.9351935193519353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BEA01-0299-9142-8B3A-9E6119321532}"/>
              </a:ext>
            </a:extLst>
          </p:cNvPr>
          <p:cNvSpPr txBox="1"/>
          <p:nvPr/>
        </p:nvSpPr>
        <p:spPr>
          <a:xfrm>
            <a:off x="4572000" y="3133179"/>
            <a:ext cx="35367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Category: 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Precision:  0.9363288333669152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  0.9342581423401689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F1-Score:  0.9352923417530442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Category: 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Precision:  0.9737948430493274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  0.9769436243497821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F1-Score:  0.9753666923994666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6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F7E-D06A-0A40-B0A5-8AD3EBEF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3172-ADF6-154B-A89F-9FE2E011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NN: 2 hidden layers, </a:t>
            </a:r>
            <a:r>
              <a:rPr lang="en-US" dirty="0" err="1"/>
              <a:t>ReLU</a:t>
            </a:r>
            <a:r>
              <a:rPr lang="en-US" dirty="0"/>
              <a:t> activation function</a:t>
            </a:r>
          </a:p>
          <a:p>
            <a:r>
              <a:rPr lang="en-US" dirty="0"/>
              <a:t>Both binary and multiclass categorization models learn fast</a:t>
            </a:r>
          </a:p>
          <a:p>
            <a:r>
              <a:rPr lang="en-US" dirty="0"/>
              <a:t>Worst model – business and technology (binary classification)</a:t>
            </a:r>
          </a:p>
          <a:p>
            <a:r>
              <a:rPr lang="en-US" dirty="0"/>
              <a:t>Best model – technology and health (binary classification)</a:t>
            </a:r>
          </a:p>
          <a:p>
            <a:r>
              <a:rPr lang="en-US" dirty="0"/>
              <a:t>Due to the high test-accuracy of learned model other metrics are also relatively high.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882973"/>
          </a:xfrm>
        </p:spPr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			</a:t>
            </a:r>
            <a:r>
              <a:rPr lang="de-DE" dirty="0" err="1"/>
              <a:t>GitHub</a:t>
            </a:r>
            <a:r>
              <a:rPr lang="de-DE" dirty="0"/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CCCB7-5108-DD41-9A3D-9FB00832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79" y="2223741"/>
            <a:ext cx="3620120" cy="3620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3AB52C-C641-E84E-871D-1A12D109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36912"/>
            <a:ext cx="2540000" cy="25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normAutofit/>
      </a:bodyPr>
      <a:lstStyle>
        <a:defPPr eaLnBrk="1" hangingPunct="1">
          <a:defRPr dirty="0" smtClean="0">
            <a:solidFill>
              <a:schemeClr val="tx1">
                <a:lumMod val="65000"/>
                <a:lumOff val="35000"/>
              </a:schemeClr>
            </a:solidFill>
            <a:latin typeface="TheSans UHH" panose="020B0502050302020203" pitchFamily="34" charset="0"/>
            <a:cs typeface="TheSans UHH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527</Words>
  <Application>Microsoft Macintosh PowerPoint</Application>
  <PresentationFormat>On-screen Show (4:3)</PresentationFormat>
  <Paragraphs>113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TheSans UHH</vt:lpstr>
      <vt:lpstr>TheSans UHH Regular</vt:lpstr>
      <vt:lpstr>Larissa</vt:lpstr>
      <vt:lpstr>PowerPoint Presentation</vt:lpstr>
      <vt:lpstr>PowerPoint Presentation</vt:lpstr>
      <vt:lpstr>PowerPoint Presentation</vt:lpstr>
      <vt:lpstr>PowerPoint Presentation</vt:lpstr>
      <vt:lpstr>Some metrics - binary classification</vt:lpstr>
      <vt:lpstr>Some metrics - multiclass</vt:lpstr>
      <vt:lpstr>Reduce learning rate to 0.001 (dataset = 100k)</vt:lpstr>
      <vt:lpstr>Evaluation:</vt:lpstr>
      <vt:lpstr>Thanks for your attention!         GitHub?</vt:lpstr>
    </vt:vector>
  </TitlesOfParts>
  <Company>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Beeck</dc:creator>
  <cp:lastModifiedBy>Elnur Alimirzayev</cp:lastModifiedBy>
  <cp:revision>56</cp:revision>
  <dcterms:created xsi:type="dcterms:W3CDTF">2015-10-28T14:00:02Z</dcterms:created>
  <dcterms:modified xsi:type="dcterms:W3CDTF">2019-12-03T14:20:21Z</dcterms:modified>
</cp:coreProperties>
</file>