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00" y="76200"/>
            <a:ext cx="78106" cy="105443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398638" y="76200"/>
            <a:ext cx="78106" cy="10544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212885"/>
            <a:ext cx="7400544" cy="1040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749864"/>
            <a:ext cx="6912381" cy="3924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8860" y="138935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32" y="0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860" y="154556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32" y="0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3742" y="1384475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69">
                <a:moveTo>
                  <a:pt x="0" y="0"/>
                </a:moveTo>
                <a:lnTo>
                  <a:pt x="0" y="165975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1611" y="1384475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69">
                <a:moveTo>
                  <a:pt x="0" y="0"/>
                </a:moveTo>
                <a:lnTo>
                  <a:pt x="0" y="165975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1521" y="226804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32" y="0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1521" y="2424261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32" y="0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6403" y="2263168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69">
                <a:moveTo>
                  <a:pt x="0" y="0"/>
                </a:moveTo>
                <a:lnTo>
                  <a:pt x="0" y="165975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4272" y="2263168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69">
                <a:moveTo>
                  <a:pt x="0" y="0"/>
                </a:moveTo>
                <a:lnTo>
                  <a:pt x="0" y="165975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8860" y="2707396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32" y="0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8860" y="2863608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32" y="0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3742" y="2702514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69">
                <a:moveTo>
                  <a:pt x="0" y="0"/>
                </a:moveTo>
                <a:lnTo>
                  <a:pt x="0" y="165975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1611" y="2702514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69">
                <a:moveTo>
                  <a:pt x="0" y="0"/>
                </a:moveTo>
                <a:lnTo>
                  <a:pt x="0" y="165975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1521" y="402543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32" y="0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1521" y="418164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32" y="0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6403" y="4020553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70">
                <a:moveTo>
                  <a:pt x="0" y="0"/>
                </a:moveTo>
                <a:lnTo>
                  <a:pt x="0" y="165975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4272" y="4020553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70">
                <a:moveTo>
                  <a:pt x="0" y="0"/>
                </a:moveTo>
                <a:lnTo>
                  <a:pt x="0" y="165975"/>
                </a:lnTo>
              </a:path>
            </a:pathLst>
          </a:custGeom>
          <a:ln w="9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6397" y="522373"/>
            <a:ext cx="6800850" cy="10067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#Importing required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libraries</a:t>
            </a:r>
            <a:endParaRPr sz="1050">
              <a:latin typeface="Courier New"/>
              <a:cs typeface="Courier New"/>
            </a:endParaRPr>
          </a:p>
          <a:p>
            <a:pPr marL="17145" marR="5314315">
              <a:lnSpc>
                <a:spcPts val="1150"/>
              </a:lnSpc>
              <a:spcBef>
                <a:spcPts val="55"/>
              </a:spcBef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numpy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np 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pandas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1000" spc="3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pd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!</a:t>
            </a:r>
            <a:r>
              <a:rPr dirty="0" sz="1000" spc="-4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pip install geopy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urier New"/>
              <a:cs typeface="Courier New"/>
            </a:endParaRPr>
          </a:p>
          <a:p>
            <a:pPr marL="17145" marR="3946525">
              <a:lnSpc>
                <a:spcPts val="1150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geopy.geocoders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Nominatim 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try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17145" marR="5326380" indent="302260">
              <a:lnSpc>
                <a:spcPts val="1150"/>
              </a:lnSpc>
              <a:spcBef>
                <a:spcPts val="5"/>
              </a:spcBef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geocoder  </a:t>
            </a:r>
            <a:r>
              <a:rPr dirty="0" sz="1000" b="1">
                <a:solidFill>
                  <a:srgbClr val="007F00"/>
                </a:solidFill>
                <a:latin typeface="Courier New"/>
                <a:cs typeface="Courier New"/>
              </a:rPr>
              <a:t>except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320040" marR="4843145" indent="14604">
              <a:lnSpc>
                <a:spcPts val="1150"/>
              </a:lnSpc>
              <a:spcBef>
                <a:spcPts val="10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!</a:t>
            </a:r>
            <a:r>
              <a:rPr dirty="0" sz="1000" spc="-5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pip install geocoder 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000" spc="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geocoder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!</a:t>
            </a:r>
            <a:r>
              <a:rPr dirty="0" sz="1000" spc="-4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pip install beautifulsoup4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urier New"/>
              <a:cs typeface="Courier New"/>
            </a:endParaRPr>
          </a:p>
          <a:p>
            <a:pPr marL="17145">
              <a:lnSpc>
                <a:spcPts val="1175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000" spc="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requests</a:t>
            </a:r>
            <a:endParaRPr sz="1000">
              <a:latin typeface="Courier New"/>
              <a:cs typeface="Courier New"/>
            </a:endParaRPr>
          </a:p>
          <a:p>
            <a:pPr marL="17145">
              <a:lnSpc>
                <a:spcPts val="1175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bs4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000" spc="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BeautifulSoup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17145">
              <a:lnSpc>
                <a:spcPts val="1175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try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17145" marR="5478145" indent="302260">
              <a:lnSpc>
                <a:spcPts val="1150"/>
              </a:lnSpc>
              <a:spcBef>
                <a:spcPts val="60"/>
              </a:spcBef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folium  </a:t>
            </a:r>
            <a:r>
              <a:rPr dirty="0" sz="1000" b="1">
                <a:solidFill>
                  <a:srgbClr val="007F00"/>
                </a:solidFill>
                <a:latin typeface="Courier New"/>
                <a:cs typeface="Courier New"/>
              </a:rPr>
              <a:t>except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320040" marR="4994910" indent="14604">
              <a:lnSpc>
                <a:spcPts val="1150"/>
              </a:lnSpc>
              <a:spcBef>
                <a:spcPts val="5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!</a:t>
            </a:r>
            <a:r>
              <a:rPr dirty="0" sz="1000" spc="-5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pip install folium 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000" spc="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folium</a:t>
            </a:r>
            <a:endParaRPr sz="1000">
              <a:latin typeface="Courier New"/>
              <a:cs typeface="Courier New"/>
            </a:endParaRPr>
          </a:p>
          <a:p>
            <a:pPr marL="12700" marR="4175125" indent="4445">
              <a:lnSpc>
                <a:spcPct val="173000"/>
              </a:lnSpc>
              <a:spcBef>
                <a:spcPts val="204"/>
              </a:spcBef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1000" spc="-5" b="1">
                <a:solidFill>
                  <a:srgbClr val="0000FF"/>
                </a:solidFill>
                <a:latin typeface="Courier New"/>
                <a:cs typeface="Courier New"/>
              </a:rPr>
              <a:t>sklearn.cluster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KMeans  </a:t>
            </a:r>
            <a:r>
              <a:rPr dirty="0" sz="1000" spc="-5">
                <a:latin typeface="Courier New"/>
                <a:cs typeface="Courier New"/>
              </a:rPr>
              <a:t>Collecting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geopy</a:t>
            </a:r>
            <a:endParaRPr sz="1000">
              <a:latin typeface="Courier New"/>
              <a:cs typeface="Courier New"/>
            </a:endParaRPr>
          </a:p>
          <a:p>
            <a:pPr marL="12700" marR="5080" indent="151765">
              <a:lnSpc>
                <a:spcPts val="1150"/>
              </a:lnSpc>
              <a:spcBef>
                <a:spcPts val="30"/>
              </a:spcBef>
            </a:pPr>
            <a:r>
              <a:rPr dirty="0" sz="1000" spc="-5">
                <a:latin typeface="Courier New"/>
                <a:cs typeface="Courier New"/>
              </a:rPr>
              <a:t>Downloading https://files.pythonhosted.org/packages/07/e1/9c72de674d5c2b8fcb0738a5ceeb5  424941fefa080bfe4e240d0bacb5a38/geopy-2.0.0-py3-none-any.whl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(111kB)</a:t>
            </a:r>
            <a:endParaRPr sz="1000">
              <a:latin typeface="Courier New"/>
              <a:cs typeface="Courier New"/>
            </a:endParaRPr>
          </a:p>
          <a:p>
            <a:pPr marL="12700" marR="1755775" indent="38036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|████████████████████████████████| 112kB 18.3MB/s eta 0:00:01  Collecting geographiclib&lt;2,&gt;=1.49 (from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geopy)</a:t>
            </a:r>
            <a:endParaRPr sz="1000">
              <a:latin typeface="Courier New"/>
              <a:cs typeface="Courier New"/>
            </a:endParaRPr>
          </a:p>
          <a:p>
            <a:pPr marL="12700" marR="5080" indent="15176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Downloading https://files.pythonhosted.org/packages/8b/62/26ec95a98ba64299163199e95ad1b  0e34ad3f4e176e221c40245f211e425/geographiclib-1.50-py3-none-any.whl</a:t>
            </a:r>
            <a:endParaRPr sz="1000">
              <a:latin typeface="Courier New"/>
              <a:cs typeface="Courier New"/>
            </a:endParaRPr>
          </a:p>
          <a:p>
            <a:pPr marL="12700" marR="274510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Installing collected packages: geographiclib, geopy  Successfully installed geographiclib-1.50 geopy-2.0.0  Collecting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geocoder</a:t>
            </a:r>
            <a:endParaRPr sz="1000">
              <a:latin typeface="Courier New"/>
              <a:cs typeface="Courier New"/>
            </a:endParaRPr>
          </a:p>
          <a:p>
            <a:pPr marL="12700" marR="5080" indent="15176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Downloading https://files.pythonhosted.org/packages/4f/6b/13166c909ad2f2d76b929a4227c95  2630ebaf0d729f6317eb09cbceccbab/geocoder-1.38.1-py2.py3-none-any.whl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(98kB)</a:t>
            </a:r>
            <a:endParaRPr sz="1000">
              <a:latin typeface="Courier New"/>
              <a:cs typeface="Courier New"/>
            </a:endParaRPr>
          </a:p>
          <a:p>
            <a:pPr marL="12700" marR="1831975" indent="38036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|████████████████████████████████| 102kB 4.8MB/s ta 0:00:011  Collecting ratelim (from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geocoder)</a:t>
            </a:r>
            <a:endParaRPr sz="1000">
              <a:latin typeface="Courier New"/>
              <a:cs typeface="Courier New"/>
            </a:endParaRPr>
          </a:p>
          <a:p>
            <a:pPr marL="12700" marR="5080" indent="15176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Downloading https://files.pythonhosted.org/packages/f2/98/7e6d147fd16a10a5f821db6e25f19  2265d6ecca3d82957a4fdd592cad49c/ratelim-0.1.6-py2.py3-none-any.whl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Requirement already satisfied: six in /home/jupyterlab/conda/envs/python/lib/python3.6/si  te-packages (from geocoder)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(1.15.0)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dirty="0" sz="1000" spc="-5">
                <a:latin typeface="Courier New"/>
                <a:cs typeface="Courier New"/>
              </a:rPr>
              <a:t>Collecting future (from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geocoder)</a:t>
            </a:r>
            <a:endParaRPr sz="1000">
              <a:latin typeface="Courier New"/>
              <a:cs typeface="Courier New"/>
            </a:endParaRPr>
          </a:p>
          <a:p>
            <a:pPr marL="12700" marR="5080" indent="151765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Downloading https://files.pythonhosted.org/packages/45/0b/38b06fd9b92dc2b68d58b75f900e9  7884c45bedd2ff83203d933cf5851c9/future-0.18.2.tar.gz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(829kB)</a:t>
            </a:r>
            <a:endParaRPr sz="1000">
              <a:latin typeface="Courier New"/>
              <a:cs typeface="Courier New"/>
            </a:endParaRPr>
          </a:p>
          <a:p>
            <a:pPr marL="12700" marR="1831975" indent="38036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|████████████████████████████████| 829kB 5.8MB/s eta 0:00:01  Collecting click (from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geocoder)</a:t>
            </a:r>
            <a:endParaRPr sz="1000">
              <a:latin typeface="Courier New"/>
              <a:cs typeface="Courier New"/>
            </a:endParaRPr>
          </a:p>
          <a:p>
            <a:pPr marL="12700" marR="5080" indent="15176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Using cached https://files.pythonhosted.org/packages/d2/3d/fa76db83bf75c4f8d338c2fd15c8  d33fdd7ad23a9b5e57eb6c5de26b430e/click-7.1.2-py2.py3-none-any.whl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dirty="0" sz="1000" spc="-5">
                <a:latin typeface="Courier New"/>
                <a:cs typeface="Courier New"/>
              </a:rPr>
              <a:t>Requirement already satisfied: requests in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/home/jupyterlab/conda/envs/python/lib/python3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.6/site-packages (from geocoder)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(2.24.0)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50"/>
              </a:lnSpc>
              <a:spcBef>
                <a:spcPts val="60"/>
              </a:spcBef>
            </a:pPr>
            <a:r>
              <a:rPr dirty="0" sz="1000" spc="-5">
                <a:latin typeface="Courier New"/>
                <a:cs typeface="Courier New"/>
              </a:rPr>
              <a:t>Requirement already satisfied: decorator in /home/jupyterlab/conda/envs/python/lib/python  3.6/site-packages (from ratelim-&gt;geocoder)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(4.4.2)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Requirement already satisfied: idna&lt;3,&gt;=2.5 in /home/jupyterlab/conda/envs/python/lib/pyt  hon3.6/site-packages (from requests-&gt;geocoder)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(2.10)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Requirement already satisfied: certifi&gt;=2017.4.17 in /home/jupyterlab/conda/envs/python/l  ib/python3.6/site-packages (from requests-&gt;geocoder)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(2020.6.20)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Requirement already satisfied: urllib3!=1.25.0,!=1.25.1,&lt;1.26,&gt;=1.21.1 in /home/jupyterla  b/conda/envs/python/lib/python3.6/site-packages (from requests-&gt;geocoder) (1.25.11)  Requirement already satisfied: chardet&lt;4,&gt;=3.0.2 in /home/jupyterlab/conda/envs/python/li  b/python3.6/site-packages (from requests-&gt;geocoder)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(3.0.4)</a:t>
            </a:r>
            <a:endParaRPr sz="1000">
              <a:latin typeface="Courier New"/>
              <a:cs typeface="Courier New"/>
            </a:endParaRPr>
          </a:p>
          <a:p>
            <a:pPr marL="164465" marR="3201670" indent="-152400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Building wheels for collected packages: future  Building wheel for future (setup.py) ...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done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ts val="1125"/>
              </a:lnSpc>
            </a:pPr>
            <a:r>
              <a:rPr dirty="0" sz="1000" spc="-5">
                <a:latin typeface="Courier New"/>
                <a:cs typeface="Courier New"/>
              </a:rPr>
              <a:t>Stored in directory: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/home/jupyterlab/.cache/pip/wheels/8b/99/a0/81daf51dcd359a9377b110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76200"/>
            <a:ext cx="6912381" cy="205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1140394"/>
            <a:ext cx="6912381" cy="41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281" y="3756945"/>
            <a:ext cx="6912381" cy="1728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281" y="6100125"/>
            <a:ext cx="6912381" cy="114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0281" y="9448920"/>
            <a:ext cx="6912381" cy="7029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9097" y="2009420"/>
          <a:ext cx="1962785" cy="209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/>
                <a:gridCol w="1092200"/>
              </a:tblGrid>
              <a:tr h="170762">
                <a:tc>
                  <a:txBody>
                    <a:bodyPr/>
                    <a:lstStyle/>
                    <a:p>
                      <a:pPr algn="r" marR="75565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86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Mexican</a:t>
                      </a:r>
                      <a:r>
                        <a:rPr dirty="0" sz="8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Restaurant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99"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Albertslund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0.01041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22923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db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40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2F3E9E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000" spc="-25">
                          <a:solidFill>
                            <a:srgbClr val="2F3E9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2F3E9E"/>
                          </a:solidFill>
                          <a:latin typeface="Courier New"/>
                          <a:cs typeface="Courier New"/>
                        </a:rPr>
                        <a:t>[56]: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7586">
                <a:tc>
                  <a:txBody>
                    <a:bodyPr/>
                    <a:lstStyle/>
                    <a:p>
                      <a:pPr marL="9525">
                        <a:lnSpc>
                          <a:spcPts val="1230"/>
                        </a:lnSpc>
                        <a:spcBef>
                          <a:spcPts val="229"/>
                        </a:spcBef>
                      </a:pPr>
                      <a:r>
                        <a:rPr dirty="0" sz="1050" spc="-35" i="1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#clustering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9525">
                        <a:lnSpc>
                          <a:spcPts val="1170"/>
                        </a:lnSpc>
                      </a:pPr>
                      <a:r>
                        <a:rPr dirty="0" sz="1000" spc="-5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cluster </a:t>
                      </a:r>
                      <a:r>
                        <a:rPr dirty="0" sz="100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000" spc="-15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50" spc="-35" i="1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K-means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29209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56397" y="43972"/>
            <a:ext cx="4698365" cy="17011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len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(blr_grouped[blr_grouped[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'Mexican Restaurant'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dirty="0" sz="1000" spc="6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Out[54]: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95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[55]:</a:t>
            </a:r>
            <a:endParaRPr sz="100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88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blr_mexican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blr_grouped[[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'Mexican Restaurant'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]]  blr_mexican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Out[55]: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9097" y="7701395"/>
          <a:ext cx="2743835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35"/>
                <a:gridCol w="1119505"/>
                <a:gridCol w="783589"/>
              </a:tblGrid>
              <a:tr h="170762">
                <a:tc>
                  <a:txBody>
                    <a:bodyPr/>
                    <a:lstStyle/>
                    <a:p>
                      <a:pPr algn="r" marR="4445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86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Mexican</a:t>
                      </a:r>
                      <a:r>
                        <a:rPr dirty="0" sz="85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Restaurant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ts val="860"/>
                        </a:lnSpc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85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Label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99"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Albertslund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0.01041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22923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db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56397" y="4217055"/>
            <a:ext cx="6545580" cy="3220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225">
              <a:lnSpc>
                <a:spcPts val="1230"/>
              </a:lnSpc>
              <a:spcBef>
                <a:spcPts val="9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#Dataframe for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clustering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blr_clustering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blr_mexican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drop([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5">
                <a:solidFill>
                  <a:srgbClr val="666666"/>
                </a:solidFill>
                <a:latin typeface="Courier New"/>
                <a:cs typeface="Courier New"/>
              </a:rPr>
              <a:t>1</a:t>
            </a:r>
            <a:r>
              <a:rPr dirty="0" sz="1000" spc="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#running K-means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clustering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k_means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KMeans(init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"k-means++"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n_clusters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cluster,</a:t>
            </a:r>
            <a:r>
              <a:rPr dirty="0" sz="1000" spc="2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n_init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=12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fit(blr_clustering)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#getting the labels for first 10</a:t>
            </a:r>
            <a:r>
              <a:rPr dirty="0" sz="1050" spc="-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locality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(k_means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labels_[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000" spc="-5">
                <a:latin typeface="Courier New"/>
                <a:cs typeface="Courier New"/>
              </a:rPr>
              <a:t>[2 </a:t>
            </a:r>
            <a:r>
              <a:rPr dirty="0" sz="1000">
                <a:latin typeface="Courier New"/>
                <a:cs typeface="Courier New"/>
              </a:rPr>
              <a:t>0 0 0 0 0 0 0 0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0]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[57]: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#Creating a blr_mexican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blr_mexican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copy()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#adding label to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blr_labels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"Cluster Label"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6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k_means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labels_</a:t>
            </a:r>
            <a:endParaRPr sz="1000">
              <a:latin typeface="Courier New"/>
              <a:cs typeface="Courier New"/>
            </a:endParaRPr>
          </a:p>
          <a:p>
            <a:pPr marL="12700" marR="5220335" indent="9525">
              <a:lnSpc>
                <a:spcPct val="166600"/>
              </a:lnSpc>
              <a:spcBef>
                <a:spcPts val="305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s</a:t>
            </a:r>
            <a:r>
              <a:rPr dirty="0" sz="1000" spc="1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</a:t>
            </a:r>
            <a:r>
              <a:rPr dirty="0" sz="1000" spc="-15">
                <a:solidFill>
                  <a:srgbClr val="333333"/>
                </a:solidFill>
                <a:latin typeface="Courier New"/>
                <a:cs typeface="Courier New"/>
              </a:rPr>
              <a:t>d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)  </a:t>
            </a: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Out[57]: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397" y="9221428"/>
            <a:ext cx="681037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[58]:</a:t>
            </a:r>
            <a:endParaRPr sz="100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87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#Merging blr_labels and neig_df dataframes, in order to get the latitude and longitudes f 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or each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locality</a:t>
            </a:r>
            <a:endParaRPr sz="1050">
              <a:latin typeface="Courier New"/>
              <a:cs typeface="Courier New"/>
            </a:endParaRPr>
          </a:p>
          <a:p>
            <a:pPr marL="22225" marR="111887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join(neig_df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set_index(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), on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  blr_labels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Out[58]: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1814058"/>
            <a:ext cx="6912381" cy="55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4577058"/>
            <a:ext cx="6912381" cy="363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9097" y="232415"/>
          <a:ext cx="4022725" cy="24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"/>
                <a:gridCol w="973455"/>
                <a:gridCol w="1146175"/>
                <a:gridCol w="469900"/>
                <a:gridCol w="638175"/>
                <a:gridCol w="639445"/>
              </a:tblGrid>
              <a:tr h="78106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093">
                <a:tc>
                  <a:txBody>
                    <a:bodyPr/>
                    <a:lstStyle/>
                    <a:p>
                      <a:pPr marL="43815">
                        <a:lnSpc>
                          <a:spcPts val="825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825"/>
                        </a:lnSpc>
                      </a:pPr>
                      <a:r>
                        <a:rPr dirty="0" sz="850" spc="25">
                          <a:latin typeface="Arial"/>
                          <a:cs typeface="Arial"/>
                        </a:rPr>
                        <a:t>Albertslund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825"/>
                        </a:lnSpc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0.010417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82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825"/>
                        </a:lnSpc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55.682711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825"/>
                        </a:lnSpc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12.485215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0332" y="512609"/>
            <a:ext cx="3954779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  <a:tab pos="1433195" algn="l"/>
                <a:tab pos="2604770" algn="l"/>
                <a:tab pos="3434079" algn="l"/>
              </a:tabLst>
            </a:pPr>
            <a:r>
              <a:rPr dirty="0" sz="850" spc="-5" b="1">
                <a:latin typeface="Arial"/>
                <a:cs typeface="Arial"/>
              </a:rPr>
              <a:t>1	</a:t>
            </a:r>
            <a:r>
              <a:rPr dirty="0" sz="850" spc="15">
                <a:latin typeface="Arial"/>
                <a:cs typeface="Arial"/>
              </a:rPr>
              <a:t>Avedøre	</a:t>
            </a:r>
            <a:r>
              <a:rPr dirty="0" sz="850" spc="-10">
                <a:latin typeface="Arial"/>
                <a:cs typeface="Arial"/>
              </a:rPr>
              <a:t>0.000000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55.675670	12.567560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97" y="710814"/>
            <a:ext cx="402272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273050" algn="l"/>
                <a:tab pos="1464310" algn="l"/>
                <a:tab pos="2635885" algn="l"/>
                <a:tab pos="3465829" algn="l"/>
              </a:tabLst>
            </a:pPr>
            <a:r>
              <a:rPr dirty="0" sz="850" spc="-5" b="1">
                <a:latin typeface="Arial"/>
                <a:cs typeface="Arial"/>
              </a:rPr>
              <a:t>2	</a:t>
            </a:r>
            <a:r>
              <a:rPr dirty="0" sz="850" spc="25">
                <a:latin typeface="Arial"/>
                <a:cs typeface="Arial"/>
              </a:rPr>
              <a:t>Bagsværd	</a:t>
            </a:r>
            <a:r>
              <a:rPr dirty="0" sz="850" spc="-10">
                <a:latin typeface="Arial"/>
                <a:cs typeface="Arial"/>
              </a:rPr>
              <a:t>0.000000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55.675670	12.567560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332" y="981244"/>
            <a:ext cx="3954779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  <a:tab pos="1433195" algn="l"/>
                <a:tab pos="2604770" algn="l"/>
                <a:tab pos="3434079" algn="l"/>
              </a:tabLst>
            </a:pPr>
            <a:r>
              <a:rPr dirty="0" sz="850" spc="-5" b="1">
                <a:latin typeface="Arial"/>
                <a:cs typeface="Arial"/>
              </a:rPr>
              <a:t>3	</a:t>
            </a:r>
            <a:r>
              <a:rPr dirty="0" sz="850" spc="20">
                <a:latin typeface="Arial"/>
                <a:cs typeface="Arial"/>
              </a:rPr>
              <a:t>Ballerup	</a:t>
            </a:r>
            <a:r>
              <a:rPr dirty="0" sz="850" spc="-10">
                <a:latin typeface="Arial"/>
                <a:cs typeface="Arial"/>
              </a:rPr>
              <a:t>0.000000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55.675670	12.567560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097" y="1179450"/>
            <a:ext cx="402272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360680" algn="l"/>
                <a:tab pos="1464310" algn="l"/>
                <a:tab pos="2635885" algn="l"/>
                <a:tab pos="3465829" algn="l"/>
              </a:tabLst>
            </a:pPr>
            <a:r>
              <a:rPr dirty="0" sz="850" spc="-5" b="1">
                <a:latin typeface="Arial"/>
                <a:cs typeface="Arial"/>
              </a:rPr>
              <a:t>4	</a:t>
            </a:r>
            <a:r>
              <a:rPr dirty="0" sz="850" spc="25">
                <a:latin typeface="Arial"/>
                <a:cs typeface="Arial"/>
              </a:rPr>
              <a:t>Brøndby	</a:t>
            </a:r>
            <a:r>
              <a:rPr dirty="0" sz="850" spc="-10">
                <a:latin typeface="Arial"/>
                <a:cs typeface="Arial"/>
              </a:rPr>
              <a:t>0.000000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55.675670	12.567560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045" y="34209"/>
            <a:ext cx="426720" cy="2324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ct val="60300"/>
              </a:lnSpc>
              <a:spcBef>
                <a:spcPts val="500"/>
              </a:spcBef>
            </a:pP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-5" b="1">
                <a:latin typeface="Arial"/>
                <a:cs typeface="Arial"/>
              </a:rPr>
              <a:t>o</a:t>
            </a:r>
            <a:r>
              <a:rPr dirty="0" sz="850" spc="5" b="1">
                <a:latin typeface="Arial"/>
                <a:cs typeface="Arial"/>
              </a:rPr>
              <a:t>ca</a:t>
            </a:r>
            <a:r>
              <a:rPr dirty="0" sz="850" spc="-25" b="1">
                <a:latin typeface="Arial"/>
                <a:cs typeface="Arial"/>
              </a:rPr>
              <a:t>li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y  </a:t>
            </a: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-5" b="1">
                <a:latin typeface="Arial"/>
                <a:cs typeface="Arial"/>
              </a:rPr>
              <a:t>o</a:t>
            </a:r>
            <a:r>
              <a:rPr dirty="0" sz="850" spc="5" b="1">
                <a:latin typeface="Arial"/>
                <a:cs typeface="Arial"/>
              </a:rPr>
              <a:t>ca</a:t>
            </a:r>
            <a:r>
              <a:rPr dirty="0" sz="850" spc="-25" b="1">
                <a:latin typeface="Arial"/>
                <a:cs typeface="Arial"/>
              </a:rPr>
              <a:t>li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35" b="1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9971" y="34209"/>
            <a:ext cx="1050925" cy="2324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ct val="60300"/>
              </a:lnSpc>
              <a:spcBef>
                <a:spcPts val="500"/>
              </a:spcBef>
            </a:pPr>
            <a:r>
              <a:rPr dirty="0" sz="850" b="1">
                <a:latin typeface="Arial"/>
                <a:cs typeface="Arial"/>
              </a:rPr>
              <a:t>Mexican</a:t>
            </a:r>
            <a:r>
              <a:rPr dirty="0" sz="850" spc="-60" b="1">
                <a:latin typeface="Arial"/>
                <a:cs typeface="Arial"/>
              </a:rPr>
              <a:t> </a:t>
            </a:r>
            <a:r>
              <a:rPr dirty="0" sz="850" spc="-5" b="1">
                <a:latin typeface="Arial"/>
                <a:cs typeface="Arial"/>
              </a:rPr>
              <a:t>Restaurant  </a:t>
            </a:r>
            <a:r>
              <a:rPr dirty="0" sz="850" b="1">
                <a:latin typeface="Arial"/>
                <a:cs typeface="Arial"/>
              </a:rPr>
              <a:t>Mexican</a:t>
            </a:r>
            <a:r>
              <a:rPr dirty="0" sz="850" spc="-60" b="1">
                <a:latin typeface="Arial"/>
                <a:cs typeface="Arial"/>
              </a:rPr>
              <a:t> </a:t>
            </a:r>
            <a:r>
              <a:rPr dirty="0" sz="850" spc="-5" b="1">
                <a:latin typeface="Arial"/>
                <a:cs typeface="Arial"/>
              </a:rPr>
              <a:t>Restaurant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745" y="34209"/>
            <a:ext cx="704850" cy="2324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ct val="60300"/>
              </a:lnSpc>
              <a:spcBef>
                <a:spcPts val="500"/>
              </a:spcBef>
            </a:pPr>
            <a:r>
              <a:rPr dirty="0" sz="850" spc="-10" b="1">
                <a:latin typeface="Arial"/>
                <a:cs typeface="Arial"/>
              </a:rPr>
              <a:t>Cluster</a:t>
            </a:r>
            <a:r>
              <a:rPr dirty="0" sz="850" spc="-50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Label  Cluster</a:t>
            </a:r>
            <a:r>
              <a:rPr dirty="0" sz="850" spc="-50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Label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3095" y="34209"/>
            <a:ext cx="502284" cy="2324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ct val="60300"/>
              </a:lnSpc>
              <a:spcBef>
                <a:spcPts val="500"/>
              </a:spcBef>
            </a:pP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-5" b="1">
                <a:latin typeface="Arial"/>
                <a:cs typeface="Arial"/>
              </a:rPr>
              <a:t>d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15" b="1">
                <a:latin typeface="Arial"/>
                <a:cs typeface="Arial"/>
              </a:rPr>
              <a:t>s  </a:t>
            </a: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-5" b="1">
                <a:latin typeface="Arial"/>
                <a:cs typeface="Arial"/>
              </a:rPr>
              <a:t>d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20" b="1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9126" y="34209"/>
            <a:ext cx="598170" cy="2324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ct val="60300"/>
              </a:lnSpc>
              <a:spcBef>
                <a:spcPts val="500"/>
              </a:spcBef>
            </a:pP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-5" b="1">
                <a:latin typeface="Arial"/>
                <a:cs typeface="Arial"/>
              </a:rPr>
              <a:t>o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-5" b="1">
                <a:latin typeface="Arial"/>
                <a:cs typeface="Arial"/>
              </a:rPr>
              <a:t>g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-5" b="1">
                <a:latin typeface="Arial"/>
                <a:cs typeface="Arial"/>
              </a:rPr>
              <a:t>d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15" b="1">
                <a:latin typeface="Arial"/>
                <a:cs typeface="Arial"/>
              </a:rPr>
              <a:t>s  </a:t>
            </a: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-5" b="1">
                <a:latin typeface="Arial"/>
                <a:cs typeface="Arial"/>
              </a:rPr>
              <a:t>o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-5" b="1">
                <a:latin typeface="Arial"/>
                <a:cs typeface="Arial"/>
              </a:rPr>
              <a:t>g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-5" b="1">
                <a:latin typeface="Arial"/>
                <a:cs typeface="Arial"/>
              </a:rPr>
              <a:t>d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20" b="1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097" y="300029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79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3889" y="3000297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4" h="0">
                <a:moveTo>
                  <a:pt x="0" y="0"/>
                </a:moveTo>
                <a:lnTo>
                  <a:pt x="956798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40687" y="3000297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63461" y="3000297"/>
            <a:ext cx="781685" cy="0"/>
          </a:xfrm>
          <a:custGeom>
            <a:avLst/>
            <a:gdLst/>
            <a:ahLst/>
            <a:cxnLst/>
            <a:rect l="l" t="t" r="r" b="b"/>
            <a:pathLst>
              <a:path w="781685" h="0">
                <a:moveTo>
                  <a:pt x="0" y="0"/>
                </a:moveTo>
                <a:lnTo>
                  <a:pt x="78106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44521" y="300029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49843" y="3000297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9097" y="300029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79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3889" y="3000297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4" h="0">
                <a:moveTo>
                  <a:pt x="0" y="0"/>
                </a:moveTo>
                <a:lnTo>
                  <a:pt x="956798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40687" y="3000297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3461" y="3000297"/>
            <a:ext cx="781685" cy="0"/>
          </a:xfrm>
          <a:custGeom>
            <a:avLst/>
            <a:gdLst/>
            <a:ahLst/>
            <a:cxnLst/>
            <a:rect l="l" t="t" r="r" b="b"/>
            <a:pathLst>
              <a:path w="781685" h="0">
                <a:moveTo>
                  <a:pt x="0" y="0"/>
                </a:moveTo>
                <a:lnTo>
                  <a:pt x="78106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44521" y="300029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49843" y="3000297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6397" y="1586566"/>
            <a:ext cx="4322445" cy="1365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[59]:</a:t>
            </a:r>
            <a:endParaRPr sz="1000">
              <a:latin typeface="Courier New"/>
              <a:cs typeface="Courier New"/>
            </a:endParaRPr>
          </a:p>
          <a:p>
            <a:pPr marL="22225" marR="85725">
              <a:lnSpc>
                <a:spcPts val="1150"/>
              </a:lnSpc>
              <a:spcBef>
                <a:spcPts val="87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#Grouping the localities per their Cluster Labels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sort_values([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"Cluster Label"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 inplace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  blr_labels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Out[59]: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730250">
              <a:lnSpc>
                <a:spcPct val="100000"/>
              </a:lnSpc>
              <a:spcBef>
                <a:spcPts val="780"/>
              </a:spcBef>
              <a:tabLst>
                <a:tab pos="3161030" algn="l"/>
              </a:tabLst>
            </a:pPr>
            <a:r>
              <a:rPr dirty="0" sz="850" spc="-10" b="1">
                <a:latin typeface="Arial"/>
                <a:cs typeface="Arial"/>
              </a:rPr>
              <a:t>Locality    </a:t>
            </a:r>
            <a:r>
              <a:rPr dirty="0" sz="850" b="1">
                <a:latin typeface="Arial"/>
                <a:cs typeface="Arial"/>
              </a:rPr>
              <a:t>Mexican </a:t>
            </a:r>
            <a:r>
              <a:rPr dirty="0" sz="850" spc="-5" b="1">
                <a:latin typeface="Arial"/>
                <a:cs typeface="Arial"/>
              </a:rPr>
              <a:t>Restaurant </a:t>
            </a:r>
            <a:r>
              <a:rPr dirty="0" sz="850" spc="195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Cluster</a:t>
            </a:r>
            <a:r>
              <a:rPr dirty="0" sz="850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Label	Latitudes</a:t>
            </a:r>
            <a:r>
              <a:rPr dirty="0" sz="850" spc="75" b="1">
                <a:latin typeface="Arial"/>
                <a:cs typeface="Arial"/>
              </a:rPr>
              <a:t> </a:t>
            </a:r>
            <a:r>
              <a:rPr dirty="0" sz="850" spc="-15" b="1">
                <a:latin typeface="Arial"/>
                <a:cs typeface="Arial"/>
              </a:rPr>
              <a:t>Longitudes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9097" y="3005178"/>
            <a:ext cx="4354830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497840" algn="l"/>
                <a:tab pos="2098675" algn="l"/>
                <a:tab pos="2967355" algn="l"/>
                <a:tab pos="3797300" algn="l"/>
              </a:tabLst>
            </a:pPr>
            <a:r>
              <a:rPr dirty="0" sz="850" spc="-5" b="1">
                <a:latin typeface="Arial"/>
                <a:cs typeface="Arial"/>
              </a:rPr>
              <a:t>19	</a:t>
            </a:r>
            <a:r>
              <a:rPr dirty="0" sz="850" spc="30">
                <a:latin typeface="Arial"/>
                <a:cs typeface="Arial"/>
              </a:rPr>
              <a:t>Jægersborg	</a:t>
            </a:r>
            <a:r>
              <a:rPr dirty="0" sz="850" spc="-10">
                <a:latin typeface="Arial"/>
                <a:cs typeface="Arial"/>
              </a:rPr>
              <a:t>0.0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55.693545	12.542825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332" y="3275609"/>
            <a:ext cx="428688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145" algn="l"/>
                <a:tab pos="2067560" algn="l"/>
                <a:tab pos="2936240" algn="l"/>
                <a:tab pos="3766185" algn="l"/>
              </a:tabLst>
            </a:pPr>
            <a:r>
              <a:rPr dirty="0" sz="850" spc="-5" b="1">
                <a:latin typeface="Arial"/>
                <a:cs typeface="Arial"/>
              </a:rPr>
              <a:t>21	</a:t>
            </a:r>
            <a:r>
              <a:rPr dirty="0" sz="850" spc="30">
                <a:latin typeface="Arial"/>
                <a:cs typeface="Arial"/>
              </a:rPr>
              <a:t>Klampenborg	</a:t>
            </a:r>
            <a:r>
              <a:rPr dirty="0" sz="850" spc="-10">
                <a:latin typeface="Arial"/>
                <a:cs typeface="Arial"/>
              </a:rPr>
              <a:t>0.0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55.778330	12.590260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097" y="3473814"/>
            <a:ext cx="4354830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2098675" algn="l"/>
                <a:tab pos="2967355" algn="l"/>
                <a:tab pos="3797300" algn="l"/>
              </a:tabLst>
            </a:pPr>
            <a:r>
              <a:rPr dirty="0" sz="850" spc="-5" b="1">
                <a:latin typeface="Arial"/>
                <a:cs typeface="Arial"/>
              </a:rPr>
              <a:t>22  </a:t>
            </a:r>
            <a:r>
              <a:rPr dirty="0" sz="850" spc="90" b="1">
                <a:latin typeface="Arial"/>
                <a:cs typeface="Arial"/>
              </a:rPr>
              <a:t> </a:t>
            </a:r>
            <a:r>
              <a:rPr dirty="0" sz="850" spc="30">
                <a:latin typeface="Arial"/>
                <a:cs typeface="Arial"/>
              </a:rPr>
              <a:t>Kongens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25">
                <a:latin typeface="Arial"/>
                <a:cs typeface="Arial"/>
              </a:rPr>
              <a:t>Lyngby	</a:t>
            </a:r>
            <a:r>
              <a:rPr dirty="0" sz="850" spc="-10">
                <a:latin typeface="Arial"/>
                <a:cs typeface="Arial"/>
              </a:rPr>
              <a:t>0.0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55.772090	12.505550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0332" y="3744245"/>
            <a:ext cx="428688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3090" algn="l"/>
                <a:tab pos="2067560" algn="l"/>
                <a:tab pos="2936240" algn="l"/>
                <a:tab pos="3766185" algn="l"/>
              </a:tabLst>
            </a:pPr>
            <a:r>
              <a:rPr dirty="0" sz="850" spc="-5" b="1">
                <a:latin typeface="Arial"/>
                <a:cs typeface="Arial"/>
              </a:rPr>
              <a:t>23	</a:t>
            </a:r>
            <a:r>
              <a:rPr dirty="0" sz="850" spc="35">
                <a:latin typeface="Arial"/>
                <a:cs typeface="Arial"/>
              </a:rPr>
              <a:t>Lundtofte	</a:t>
            </a:r>
            <a:r>
              <a:rPr dirty="0" sz="850" spc="-10">
                <a:latin typeface="Arial"/>
                <a:cs typeface="Arial"/>
              </a:rPr>
              <a:t>0.0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55.696429	12.538192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9097" y="3942450"/>
            <a:ext cx="4354830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810260" algn="l"/>
                <a:tab pos="2098675" algn="l"/>
                <a:tab pos="2967355" algn="l"/>
                <a:tab pos="3797300" algn="l"/>
              </a:tabLst>
            </a:pPr>
            <a:r>
              <a:rPr dirty="0" sz="850" spc="-5" b="1">
                <a:latin typeface="Arial"/>
                <a:cs typeface="Arial"/>
              </a:rPr>
              <a:t>24	</a:t>
            </a:r>
            <a:r>
              <a:rPr dirty="0" sz="850" spc="15">
                <a:latin typeface="Arial"/>
                <a:cs typeface="Arial"/>
              </a:rPr>
              <a:t>Måløv	</a:t>
            </a:r>
            <a:r>
              <a:rPr dirty="0" sz="850" spc="-10">
                <a:latin typeface="Arial"/>
                <a:cs typeface="Arial"/>
              </a:rPr>
              <a:t>0.0	</a:t>
            </a:r>
            <a:r>
              <a:rPr dirty="0" sz="850" spc="-5">
                <a:latin typeface="Arial"/>
                <a:cs typeface="Arial"/>
              </a:rPr>
              <a:t>0  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55.675670	12.567560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6397" y="4349566"/>
            <a:ext cx="6828790" cy="405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[61]: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#Plot the cluster on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map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cluster_map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folium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Map(location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[blr_lat,</a:t>
            </a:r>
            <a:r>
              <a:rPr dirty="0" sz="1000" spc="9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blr_lng],zoom_start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=11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#marker for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Bangalore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folium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Marker([blr_lat,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blr_lng],</a:t>
            </a:r>
            <a:r>
              <a:rPr dirty="0" sz="1000" spc="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popup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'&lt;i&gt;Copenhagen&lt;/i&gt;'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add_to(cluster_map)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#Getting the colors for the</a:t>
            </a:r>
            <a:r>
              <a:rPr dirty="0" sz="1050" spc="-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clusters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'red'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'green'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'blue'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#markers for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localities</a:t>
            </a:r>
            <a:endParaRPr sz="1050">
              <a:latin typeface="Courier New"/>
              <a:cs typeface="Courier New"/>
            </a:endParaRPr>
          </a:p>
          <a:p>
            <a:pPr marL="17145">
              <a:lnSpc>
                <a:spcPts val="1150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latitude,longitude,name,clus </a:t>
            </a:r>
            <a:r>
              <a:rPr dirty="0" sz="1000" spc="-5" b="1">
                <a:solidFill>
                  <a:srgbClr val="A921FF"/>
                </a:solidFill>
                <a:latin typeface="Courier New"/>
                <a:cs typeface="Courier New"/>
              </a:rPr>
              <a:t>in </a:t>
            </a: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zip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(blr_labels[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"Latitudes"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</a:t>
            </a:r>
            <a:r>
              <a:rPr dirty="0" sz="1000" spc="1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"Longitudes"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325120" marR="2369185" indent="-302895">
              <a:lnSpc>
                <a:spcPts val="1150"/>
              </a:lnSpc>
              <a:spcBef>
                <a:spcPts val="60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"Locality"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 blr_labels[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"Cluster Label"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]):  label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folium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Popup(name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+ 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 -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Cluster 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+ </a:t>
            </a:r>
            <a:r>
              <a:rPr dirty="0" sz="1000" spc="-10">
                <a:solidFill>
                  <a:srgbClr val="007F00"/>
                </a:solidFill>
                <a:latin typeface="Courier New"/>
                <a:cs typeface="Courier New"/>
              </a:rPr>
              <a:t>str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(clus))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folium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CircleMarker(</a:t>
            </a:r>
            <a:endParaRPr sz="1000">
              <a:latin typeface="Courier New"/>
              <a:cs typeface="Courier New"/>
            </a:endParaRPr>
          </a:p>
          <a:p>
            <a:pPr marL="627380" marR="451739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[latitude,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longitude], 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radius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=6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,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color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col[clus],  popup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label,  fill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False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 fill_color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col[clus],  fill_opacity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=0.3</a:t>
            </a:r>
            <a:endParaRPr sz="1000">
              <a:latin typeface="Courier New"/>
              <a:cs typeface="Courier New"/>
            </a:endParaRPr>
          </a:p>
          <a:p>
            <a:pPr marL="325120">
              <a:lnSpc>
                <a:spcPts val="1140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add_to(cluster_map)</a:t>
            </a:r>
            <a:endParaRPr sz="1000">
              <a:latin typeface="Courier New"/>
              <a:cs typeface="Courier New"/>
            </a:endParaRPr>
          </a:p>
          <a:p>
            <a:pPr marL="12700" marR="5960745" indent="9525">
              <a:lnSpc>
                <a:spcPct val="166600"/>
              </a:lnSpc>
              <a:spcBef>
                <a:spcPts val="305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cluster_ma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p  </a:t>
            </a: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Out[61]: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9097" y="8534841"/>
            <a:ext cx="18796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65">
                <a:solidFill>
                  <a:srgbClr val="555555"/>
                </a:solidFill>
                <a:latin typeface="Arial"/>
                <a:cs typeface="Arial"/>
              </a:rPr>
              <a:t>M</a:t>
            </a:r>
            <a:r>
              <a:rPr dirty="0" sz="1000" spc="15">
                <a:solidFill>
                  <a:srgbClr val="555555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6887" y="8534841"/>
            <a:ext cx="228409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40">
                <a:solidFill>
                  <a:srgbClr val="555555"/>
                </a:solidFill>
                <a:latin typeface="Arial"/>
                <a:cs typeface="Arial"/>
              </a:rPr>
              <a:t>ke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40">
                <a:solidFill>
                  <a:srgbClr val="555555"/>
                </a:solidFill>
                <a:latin typeface="Arial"/>
                <a:cs typeface="Arial"/>
              </a:rPr>
              <a:t>this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555555"/>
                </a:solidFill>
                <a:latin typeface="Arial"/>
                <a:cs typeface="Arial"/>
              </a:rPr>
              <a:t>Notebook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35">
                <a:solidFill>
                  <a:srgbClr val="555555"/>
                </a:solidFill>
                <a:latin typeface="Arial"/>
                <a:cs typeface="Arial"/>
              </a:rPr>
              <a:t>Trusted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60">
                <a:solidFill>
                  <a:srgbClr val="555555"/>
                </a:solidFill>
                <a:latin typeface="Arial"/>
                <a:cs typeface="Arial"/>
              </a:rPr>
              <a:t>to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35">
                <a:solidFill>
                  <a:srgbClr val="555555"/>
                </a:solidFill>
                <a:latin typeface="Arial"/>
                <a:cs typeface="Arial"/>
              </a:rPr>
              <a:t>load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555555"/>
                </a:solidFill>
                <a:latin typeface="Arial"/>
                <a:cs typeface="Arial"/>
              </a:rPr>
              <a:t>map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40725" y="8534841"/>
            <a:ext cx="142621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555555"/>
                </a:solidFill>
                <a:latin typeface="Arial"/>
                <a:cs typeface="Arial"/>
              </a:rPr>
              <a:t>: </a:t>
            </a:r>
            <a:r>
              <a:rPr dirty="0" sz="1000" spc="10">
                <a:solidFill>
                  <a:srgbClr val="555555"/>
                </a:solidFill>
                <a:latin typeface="Arial"/>
                <a:cs typeface="Arial"/>
              </a:rPr>
              <a:t>File </a:t>
            </a:r>
            <a:r>
              <a:rPr dirty="0" sz="1000" spc="40">
                <a:solidFill>
                  <a:srgbClr val="555555"/>
                </a:solidFill>
                <a:latin typeface="Arial"/>
                <a:cs typeface="Arial"/>
              </a:rPr>
              <a:t>-&gt; </a:t>
            </a:r>
            <a:r>
              <a:rPr dirty="0" sz="1000" spc="35">
                <a:solidFill>
                  <a:srgbClr val="555555"/>
                </a:solidFill>
                <a:latin typeface="Arial"/>
                <a:cs typeface="Arial"/>
              </a:rPr>
              <a:t>Trust</a:t>
            </a:r>
            <a:r>
              <a:rPr dirty="0" sz="1000" spc="-13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555555"/>
                </a:solidFill>
                <a:latin typeface="Arial"/>
                <a:cs typeface="Arial"/>
              </a:rPr>
              <a:t>Notebook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8457950"/>
            <a:ext cx="5066197" cy="2235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2438906"/>
            <a:ext cx="6912381" cy="114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5066197" cy="159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9097" y="4450233"/>
          <a:ext cx="5535930" cy="620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/>
                <a:gridCol w="1617345"/>
                <a:gridCol w="1122044"/>
                <a:gridCol w="782954"/>
                <a:gridCol w="601979"/>
                <a:gridCol w="676275"/>
              </a:tblGrid>
              <a:tr h="170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86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Mexican</a:t>
                      </a:r>
                      <a:r>
                        <a:rPr dirty="0" sz="85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Restaurant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60"/>
                        </a:lnSpc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85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Label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860"/>
                        </a:lnSpc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Latitudes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9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bo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55.693545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12.54282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bo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55.778330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12.59026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30">
                          <a:latin typeface="Arial"/>
                          <a:cs typeface="Arial"/>
                        </a:rPr>
                        <a:t>Kongens</a:t>
                      </a:r>
                      <a:r>
                        <a:rPr dirty="0" sz="8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Lyngby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55.772090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12.50555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Lun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55.696429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12.53819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å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v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30">
                          <a:latin typeface="Arial"/>
                          <a:cs typeface="Arial"/>
                        </a:rPr>
                        <a:t>Mørkhøj</a:t>
                      </a:r>
                      <a:r>
                        <a:rPr dirty="0" sz="8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(Gladsaxe)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55.715898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12.46935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55.693790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12.53964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od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bo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55.697153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12.54366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i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55.695810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12.54541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bo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å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55.650353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12.62093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55.663390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12.46791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db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dd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175832">
                <a:tc>
                  <a:txBody>
                    <a:bodyPr/>
                    <a:lstStyle/>
                    <a:p>
                      <a:pPr marL="102235">
                        <a:lnSpc>
                          <a:spcPts val="905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905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905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905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905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55.754250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905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12.56871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6397" y="2211414"/>
            <a:ext cx="6822440" cy="19742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[62]: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#Cluster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5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cluster_1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blr_labels[blr_labels[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'Cluster Label'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dirty="0" sz="1000" spc="9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5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 spc="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2225" marR="1291590">
              <a:lnSpc>
                <a:spcPts val="1150"/>
              </a:lnSpc>
              <a:spcBef>
                <a:spcPts val="60"/>
              </a:spcBef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"There are </a:t>
            </a:r>
            <a:r>
              <a:rPr dirty="0" sz="1000" spc="-5" b="1">
                <a:solidFill>
                  <a:srgbClr val="BA6687"/>
                </a:solidFill>
                <a:latin typeface="Courier New"/>
                <a:cs typeface="Courier New"/>
              </a:rPr>
              <a:t>{}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localities in cluster-1"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format(cluster_1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shape[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]))  mean_presence_1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cluster_1[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'Mexican</a:t>
            </a:r>
            <a:r>
              <a:rPr dirty="0" sz="1000" spc="3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Restaurant'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mean()</a:t>
            </a:r>
            <a:endParaRPr sz="100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"The mean occurence of Mexican restaurant in cluster-1 is </a:t>
            </a: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{0:.2f}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format(mean_pres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ence_1))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2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  <a:spcBef>
                <a:spcPts val="875"/>
              </a:spcBef>
            </a:pPr>
            <a:r>
              <a:rPr dirty="0" sz="1000" spc="-5">
                <a:latin typeface="Courier New"/>
                <a:cs typeface="Courier New"/>
              </a:rPr>
              <a:t>There are 37 localities in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cluster-1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000" spc="-5">
                <a:latin typeface="Courier New"/>
                <a:cs typeface="Courier New"/>
              </a:rPr>
              <a:t>The mean occurence of Mexican restaurant in cluster-1 is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0.00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Out[62]: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6200"/>
            <a:ext cx="7400544" cy="1035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3151623"/>
            <a:ext cx="6912381" cy="114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281" y="5973203"/>
            <a:ext cx="6912381" cy="114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281" y="9888266"/>
            <a:ext cx="6912381" cy="263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6397" y="8573148"/>
            <a:ext cx="6742430" cy="126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dirty="0" sz="1000" spc="30">
                <a:latin typeface="Arial"/>
                <a:cs typeface="Arial"/>
              </a:rPr>
              <a:t>Conclusion: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25">
                <a:latin typeface="Arial"/>
                <a:cs typeface="Arial"/>
              </a:rPr>
              <a:t>above analysis </a:t>
            </a:r>
            <a:r>
              <a:rPr dirty="0" sz="1000" spc="45">
                <a:latin typeface="Arial"/>
                <a:cs typeface="Arial"/>
              </a:rPr>
              <a:t>shows that </a:t>
            </a:r>
            <a:r>
              <a:rPr dirty="0" sz="1000" spc="35">
                <a:latin typeface="Arial"/>
                <a:cs typeface="Arial"/>
              </a:rPr>
              <a:t>Cluster </a:t>
            </a:r>
            <a:r>
              <a:rPr dirty="0" sz="1000">
                <a:latin typeface="Arial"/>
                <a:cs typeface="Arial"/>
              </a:rPr>
              <a:t>1 </a:t>
            </a:r>
            <a:r>
              <a:rPr dirty="0" sz="1000" spc="25">
                <a:latin typeface="Arial"/>
                <a:cs typeface="Arial"/>
              </a:rPr>
              <a:t>has </a:t>
            </a:r>
            <a:r>
              <a:rPr dirty="0" sz="1000" spc="30">
                <a:latin typeface="Arial"/>
                <a:cs typeface="Arial"/>
              </a:rPr>
              <a:t>many </a:t>
            </a:r>
            <a:r>
              <a:rPr dirty="0" sz="1000" spc="-25">
                <a:latin typeface="Arial"/>
                <a:cs typeface="Arial"/>
              </a:rPr>
              <a:t>(37) </a:t>
            </a:r>
            <a:r>
              <a:rPr dirty="0" sz="1000" spc="30">
                <a:latin typeface="Arial"/>
                <a:cs typeface="Arial"/>
              </a:rPr>
              <a:t>restaurants, </a:t>
            </a:r>
            <a:r>
              <a:rPr dirty="0" sz="1000" spc="35">
                <a:latin typeface="Arial"/>
                <a:cs typeface="Arial"/>
              </a:rPr>
              <a:t>while Cluster </a:t>
            </a:r>
            <a:r>
              <a:rPr dirty="0" sz="1000">
                <a:latin typeface="Arial"/>
                <a:cs typeface="Arial"/>
              </a:rPr>
              <a:t>2 </a:t>
            </a:r>
            <a:r>
              <a:rPr dirty="0" sz="1000" spc="30">
                <a:latin typeface="Arial"/>
                <a:cs typeface="Arial"/>
              </a:rPr>
              <a:t>and </a:t>
            </a:r>
            <a:r>
              <a:rPr dirty="0" sz="1000">
                <a:latin typeface="Arial"/>
                <a:cs typeface="Arial"/>
              </a:rPr>
              <a:t>3 </a:t>
            </a:r>
            <a:r>
              <a:rPr dirty="0" sz="1000" spc="25">
                <a:latin typeface="Arial"/>
                <a:cs typeface="Arial"/>
              </a:rPr>
              <a:t>has  </a:t>
            </a:r>
            <a:r>
              <a:rPr dirty="0" sz="1000" spc="40">
                <a:latin typeface="Arial"/>
                <a:cs typeface="Arial"/>
              </a:rPr>
              <a:t>almost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no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(1)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Mexican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restaurants.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This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shows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that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there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is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great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potential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open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Mexican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restaurant,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with  </a:t>
            </a:r>
            <a:r>
              <a:rPr dirty="0" sz="1000" spc="40">
                <a:latin typeface="Arial"/>
                <a:cs typeface="Arial"/>
              </a:rPr>
              <a:t>limited competition, </a:t>
            </a:r>
            <a:r>
              <a:rPr dirty="0" sz="1000" spc="30">
                <a:latin typeface="Arial"/>
                <a:cs typeface="Arial"/>
              </a:rPr>
              <a:t>in </a:t>
            </a:r>
            <a:r>
              <a:rPr dirty="0" sz="1000">
                <a:latin typeface="Arial"/>
                <a:cs typeface="Arial"/>
              </a:rPr>
              <a:t>2 </a:t>
            </a:r>
            <a:r>
              <a:rPr dirty="0" sz="1000" spc="40">
                <a:latin typeface="Arial"/>
                <a:cs typeface="Arial"/>
              </a:rPr>
              <a:t>clusters </a:t>
            </a:r>
            <a:r>
              <a:rPr dirty="0" sz="1000" spc="50">
                <a:latin typeface="Arial"/>
                <a:cs typeface="Arial"/>
              </a:rPr>
              <a:t>of </a:t>
            </a:r>
            <a:r>
              <a:rPr dirty="0" sz="1000" spc="35">
                <a:latin typeface="Arial"/>
                <a:cs typeface="Arial"/>
              </a:rPr>
              <a:t>the </a:t>
            </a:r>
            <a:r>
              <a:rPr dirty="0" sz="1000" spc="40">
                <a:latin typeface="Arial"/>
                <a:cs typeface="Arial"/>
              </a:rPr>
              <a:t>suburbs </a:t>
            </a:r>
            <a:r>
              <a:rPr dirty="0" sz="1000" spc="50">
                <a:latin typeface="Arial"/>
                <a:cs typeface="Arial"/>
              </a:rPr>
              <a:t>of </a:t>
            </a:r>
            <a:r>
              <a:rPr dirty="0" sz="1000" spc="30">
                <a:latin typeface="Arial"/>
                <a:cs typeface="Arial"/>
              </a:rPr>
              <a:t>Copenhagen Additionally, </a:t>
            </a:r>
            <a:r>
              <a:rPr dirty="0" sz="1000" spc="50">
                <a:latin typeface="Arial"/>
                <a:cs typeface="Arial"/>
              </a:rPr>
              <a:t>it </a:t>
            </a:r>
            <a:r>
              <a:rPr dirty="0" sz="1000" spc="30">
                <a:latin typeface="Arial"/>
                <a:cs typeface="Arial"/>
              </a:rPr>
              <a:t>also </a:t>
            </a:r>
            <a:r>
              <a:rPr dirty="0" sz="1000" spc="45">
                <a:latin typeface="Arial"/>
                <a:cs typeface="Arial"/>
              </a:rPr>
              <a:t>shows that </a:t>
            </a:r>
            <a:r>
              <a:rPr dirty="0" sz="1000" spc="35">
                <a:latin typeface="Arial"/>
                <a:cs typeface="Arial"/>
              </a:rPr>
              <a:t>Cluster </a:t>
            </a:r>
            <a:r>
              <a:rPr dirty="0" sz="1000">
                <a:latin typeface="Arial"/>
                <a:cs typeface="Arial"/>
              </a:rPr>
              <a:t>1 </a:t>
            </a:r>
            <a:r>
              <a:rPr dirty="0" sz="1000" spc="30">
                <a:latin typeface="Arial"/>
                <a:cs typeface="Arial"/>
              </a:rPr>
              <a:t>is  highly </a:t>
            </a:r>
            <a:r>
              <a:rPr dirty="0" sz="1000" spc="40">
                <a:latin typeface="Arial"/>
                <a:cs typeface="Arial"/>
              </a:rPr>
              <a:t>competitive </a:t>
            </a:r>
            <a:r>
              <a:rPr dirty="0" sz="1000" spc="55">
                <a:latin typeface="Arial"/>
                <a:cs typeface="Arial"/>
              </a:rPr>
              <a:t>with </a:t>
            </a:r>
            <a:r>
              <a:rPr dirty="0" sz="1000" spc="30">
                <a:latin typeface="Arial"/>
                <a:cs typeface="Arial"/>
              </a:rPr>
              <a:t>many </a:t>
            </a:r>
            <a:r>
              <a:rPr dirty="0" sz="1000" spc="20">
                <a:latin typeface="Arial"/>
                <a:cs typeface="Arial"/>
              </a:rPr>
              <a:t>venues </a:t>
            </a:r>
            <a:r>
              <a:rPr dirty="0" sz="1000" spc="35">
                <a:latin typeface="Arial"/>
                <a:cs typeface="Arial"/>
              </a:rPr>
              <a:t>categorized </a:t>
            </a:r>
            <a:r>
              <a:rPr dirty="0" sz="1000" spc="25">
                <a:latin typeface="Arial"/>
                <a:cs typeface="Arial"/>
              </a:rPr>
              <a:t>as </a:t>
            </a:r>
            <a:r>
              <a:rPr dirty="0" sz="1000" spc="35">
                <a:latin typeface="Arial"/>
                <a:cs typeface="Arial"/>
              </a:rPr>
              <a:t>Mexican </a:t>
            </a:r>
            <a:r>
              <a:rPr dirty="0" sz="1000" spc="25">
                <a:latin typeface="Arial"/>
                <a:cs typeface="Arial"/>
              </a:rPr>
              <a:t>Restaurants, </a:t>
            </a:r>
            <a:r>
              <a:rPr dirty="0" sz="1000" spc="40">
                <a:latin typeface="Arial"/>
                <a:cs typeface="Arial"/>
              </a:rPr>
              <a:t>thus </a:t>
            </a:r>
            <a:r>
              <a:rPr dirty="0" sz="1000" spc="50">
                <a:latin typeface="Arial"/>
                <a:cs typeface="Arial"/>
              </a:rPr>
              <a:t>not </a:t>
            </a:r>
            <a:r>
              <a:rPr dirty="0" sz="1000" spc="40">
                <a:latin typeface="Arial"/>
                <a:cs typeface="Arial"/>
              </a:rPr>
              <a:t>recommended </a:t>
            </a:r>
            <a:r>
              <a:rPr dirty="0" sz="1000" spc="60">
                <a:latin typeface="Arial"/>
                <a:cs typeface="Arial"/>
              </a:rPr>
              <a:t>to </a:t>
            </a:r>
            <a:r>
              <a:rPr dirty="0" sz="1000" spc="35">
                <a:latin typeface="Arial"/>
                <a:cs typeface="Arial"/>
              </a:rPr>
              <a:t>open </a:t>
            </a:r>
            <a:r>
              <a:rPr dirty="0" sz="1000" spc="15">
                <a:latin typeface="Arial"/>
                <a:cs typeface="Arial"/>
              </a:rPr>
              <a:t>a  </a:t>
            </a:r>
            <a:r>
              <a:rPr dirty="0" sz="1000" spc="45">
                <a:latin typeface="Arial"/>
                <a:cs typeface="Arial"/>
              </a:rPr>
              <a:t>new </a:t>
            </a:r>
            <a:r>
              <a:rPr dirty="0" sz="1000" spc="35">
                <a:latin typeface="Arial"/>
                <a:cs typeface="Arial"/>
              </a:rPr>
              <a:t>restaurant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here.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 </a:t>
            </a:r>
            <a:r>
              <a:rPr dirty="0" sz="1000">
                <a:solidFill>
                  <a:srgbClr val="2F3E9E"/>
                </a:solidFill>
                <a:latin typeface="Courier New"/>
                <a:cs typeface="Courier New"/>
              </a:rPr>
              <a:t>[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]: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097" y="315403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79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3889" y="315403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80" h="0">
                <a:moveTo>
                  <a:pt x="0" y="0"/>
                </a:moveTo>
                <a:lnTo>
                  <a:pt x="213815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2041" y="315403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44814" y="315403"/>
            <a:ext cx="781685" cy="0"/>
          </a:xfrm>
          <a:custGeom>
            <a:avLst/>
            <a:gdLst/>
            <a:ahLst/>
            <a:cxnLst/>
            <a:rect l="l" t="t" r="r" b="b"/>
            <a:pathLst>
              <a:path w="781685" h="0">
                <a:moveTo>
                  <a:pt x="0" y="0"/>
                </a:moveTo>
                <a:lnTo>
                  <a:pt x="78106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25875" y="31540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31196" y="315403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9097" y="144640"/>
          <a:ext cx="5535930" cy="260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8680"/>
                <a:gridCol w="1122680"/>
                <a:gridCol w="782954"/>
                <a:gridCol w="601979"/>
                <a:gridCol w="676275"/>
              </a:tblGrid>
              <a:tr h="102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705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705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Mexican</a:t>
                      </a:r>
                      <a:r>
                        <a:rPr dirty="0" sz="85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Restaurant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705"/>
                        </a:lnSpc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85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Label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705"/>
                        </a:lnSpc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Latitudes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705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000">
                <a:tc>
                  <a:txBody>
                    <a:bodyPr/>
                    <a:lstStyle/>
                    <a:p>
                      <a:pPr algn="ctr" marL="50800">
                        <a:lnSpc>
                          <a:spcPts val="825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825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å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825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82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25"/>
                        </a:lnSpc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55.705865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825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12.46574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15">
                          <a:latin typeface="Arial"/>
                          <a:cs typeface="Arial"/>
                        </a:rPr>
                        <a:t>Ishøj</a:t>
                      </a:r>
                      <a:r>
                        <a:rPr dirty="0" sz="8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0">
                          <a:latin typeface="Arial"/>
                          <a:cs typeface="Arial"/>
                        </a:rPr>
                        <a:t>Strand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55.681250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12.58889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15">
                          <a:latin typeface="Arial"/>
                          <a:cs typeface="Arial"/>
                        </a:rPr>
                        <a:t>Ejby</a:t>
                      </a:r>
                      <a:r>
                        <a:rPr dirty="0" sz="85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(Storkøbenhavn)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Greve</a:t>
                      </a:r>
                      <a:r>
                        <a:rPr dirty="0" sz="8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0">
                          <a:latin typeface="Arial"/>
                          <a:cs typeface="Arial"/>
                        </a:rPr>
                        <a:t>Strand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55.681250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12.58889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55.722668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12.49099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30">
                          <a:latin typeface="Arial"/>
                          <a:cs typeface="Arial"/>
                        </a:rPr>
                        <a:t>Hjortekær </a:t>
                      </a:r>
                      <a:r>
                        <a:rPr dirty="0" sz="850" spc="20">
                          <a:latin typeface="Arial"/>
                          <a:cs typeface="Arial"/>
                        </a:rPr>
                        <a:t>(Lyngby-Taarbæk</a:t>
                      </a:r>
                      <a:r>
                        <a:rPr dirty="0" sz="8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Kommune)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55.795000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12.53662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55.745880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12.42538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55.695226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12.54571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9097" y="533371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79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3889" y="5333714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 h="0">
                <a:moveTo>
                  <a:pt x="0" y="0"/>
                </a:moveTo>
                <a:lnTo>
                  <a:pt x="800586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84475" y="5333714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07249" y="5333714"/>
            <a:ext cx="781685" cy="0"/>
          </a:xfrm>
          <a:custGeom>
            <a:avLst/>
            <a:gdLst/>
            <a:ahLst/>
            <a:cxnLst/>
            <a:rect l="l" t="t" r="r" b="b"/>
            <a:pathLst>
              <a:path w="781685" h="0">
                <a:moveTo>
                  <a:pt x="0" y="0"/>
                </a:moveTo>
                <a:lnTo>
                  <a:pt x="78106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88309" y="533371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3631" y="533371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9097" y="533371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79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3889" y="5333714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 h="0">
                <a:moveTo>
                  <a:pt x="0" y="0"/>
                </a:moveTo>
                <a:lnTo>
                  <a:pt x="800586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84475" y="5333714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07249" y="5333714"/>
            <a:ext cx="781685" cy="0"/>
          </a:xfrm>
          <a:custGeom>
            <a:avLst/>
            <a:gdLst/>
            <a:ahLst/>
            <a:cxnLst/>
            <a:rect l="l" t="t" r="r" b="b"/>
            <a:pathLst>
              <a:path w="781685" h="0">
                <a:moveTo>
                  <a:pt x="0" y="0"/>
                </a:moveTo>
                <a:lnTo>
                  <a:pt x="78106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8309" y="533371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93631" y="533371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6397" y="2924131"/>
            <a:ext cx="6822440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[64]: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#Cluster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5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cluster_2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blr_labels[blr_labels[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'Cluster Label'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dirty="0" sz="1000" spc="9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5">
                <a:solidFill>
                  <a:srgbClr val="666666"/>
                </a:solidFill>
                <a:latin typeface="Courier New"/>
                <a:cs typeface="Courier New"/>
              </a:rPr>
              <a:t>1</a:t>
            </a:r>
            <a:r>
              <a:rPr dirty="0" sz="1000" spc="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2225" marR="1291590">
              <a:lnSpc>
                <a:spcPts val="1150"/>
              </a:lnSpc>
              <a:spcBef>
                <a:spcPts val="60"/>
              </a:spcBef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"There are </a:t>
            </a:r>
            <a:r>
              <a:rPr dirty="0" sz="1000" spc="-5" b="1">
                <a:solidFill>
                  <a:srgbClr val="BA6687"/>
                </a:solidFill>
                <a:latin typeface="Courier New"/>
                <a:cs typeface="Courier New"/>
              </a:rPr>
              <a:t>{}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localities in cluster-2"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format(cluster_2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shape[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]))  mean_presence_2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cluster_2[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'Mexican</a:t>
            </a:r>
            <a:r>
              <a:rPr dirty="0" sz="1000" spc="3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Restaurant'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mean()</a:t>
            </a:r>
            <a:endParaRPr sz="100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"The mean occurence of Mexican restaurant in cluster-2 is </a:t>
            </a: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{0:.2f}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format(mean_pres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ence_2))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2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  <a:spcBef>
                <a:spcPts val="875"/>
              </a:spcBef>
            </a:pPr>
            <a:r>
              <a:rPr dirty="0" sz="1000" spc="-5">
                <a:latin typeface="Courier New"/>
                <a:cs typeface="Courier New"/>
              </a:rPr>
              <a:t>There are </a:t>
            </a:r>
            <a:r>
              <a:rPr dirty="0" sz="1000">
                <a:latin typeface="Courier New"/>
                <a:cs typeface="Courier New"/>
              </a:rPr>
              <a:t>1 </a:t>
            </a:r>
            <a:r>
              <a:rPr dirty="0" sz="1000" spc="-5">
                <a:latin typeface="Courier New"/>
                <a:cs typeface="Courier New"/>
              </a:rPr>
              <a:t>localities in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cluster-2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000" spc="-5">
                <a:latin typeface="Courier New"/>
                <a:cs typeface="Courier New"/>
              </a:rPr>
              <a:t>The mean occurence of Mexican restaurant in cluster-2 is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0.01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Out[64]: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574040">
              <a:lnSpc>
                <a:spcPct val="100000"/>
              </a:lnSpc>
              <a:spcBef>
                <a:spcPts val="780"/>
              </a:spcBef>
              <a:tabLst>
                <a:tab pos="3004820" algn="l"/>
              </a:tabLst>
            </a:pPr>
            <a:r>
              <a:rPr dirty="0" sz="850" spc="-10" b="1">
                <a:latin typeface="Arial"/>
                <a:cs typeface="Arial"/>
              </a:rPr>
              <a:t>Locality    </a:t>
            </a:r>
            <a:r>
              <a:rPr dirty="0" sz="850" b="1">
                <a:latin typeface="Arial"/>
                <a:cs typeface="Arial"/>
              </a:rPr>
              <a:t>Mexican </a:t>
            </a:r>
            <a:r>
              <a:rPr dirty="0" sz="850" spc="-5" b="1">
                <a:latin typeface="Arial"/>
                <a:cs typeface="Arial"/>
              </a:rPr>
              <a:t>Restaurant </a:t>
            </a:r>
            <a:r>
              <a:rPr dirty="0" sz="850" spc="195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Cluster</a:t>
            </a:r>
            <a:r>
              <a:rPr dirty="0" sz="850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Label	Latitudes</a:t>
            </a:r>
            <a:r>
              <a:rPr dirty="0" sz="850" spc="90" b="1">
                <a:latin typeface="Arial"/>
                <a:cs typeface="Arial"/>
              </a:rPr>
              <a:t> </a:t>
            </a:r>
            <a:r>
              <a:rPr dirty="0" sz="850" spc="-15" b="1">
                <a:latin typeface="Arial"/>
                <a:cs typeface="Arial"/>
              </a:rPr>
              <a:t>Longitudes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9097" y="5338596"/>
            <a:ext cx="4198620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1639570" algn="l"/>
                <a:tab pos="2811145" algn="l"/>
                <a:tab pos="3758565" algn="l"/>
              </a:tabLst>
            </a:pPr>
            <a:r>
              <a:rPr dirty="0" sz="850" spc="-5" b="1">
                <a:latin typeface="Arial"/>
                <a:cs typeface="Arial"/>
              </a:rPr>
              <a:t>32  </a:t>
            </a:r>
            <a:r>
              <a:rPr dirty="0" sz="850" spc="105" b="1">
                <a:latin typeface="Arial"/>
                <a:cs typeface="Arial"/>
              </a:rPr>
              <a:t> </a:t>
            </a:r>
            <a:r>
              <a:rPr dirty="0" sz="850" spc="20">
                <a:latin typeface="Arial"/>
                <a:cs typeface="Arial"/>
              </a:rPr>
              <a:t>Solrød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20">
                <a:latin typeface="Arial"/>
                <a:cs typeface="Arial"/>
              </a:rPr>
              <a:t>Strand	</a:t>
            </a:r>
            <a:r>
              <a:rPr dirty="0" sz="850" spc="-10">
                <a:latin typeface="Arial"/>
                <a:cs typeface="Arial"/>
              </a:rPr>
              <a:t>0.013889	</a:t>
            </a:r>
            <a:r>
              <a:rPr dirty="0" sz="850" spc="-5">
                <a:latin typeface="Arial"/>
                <a:cs typeface="Arial"/>
              </a:rPr>
              <a:t>1  </a:t>
            </a:r>
            <a:r>
              <a:rPr dirty="0" sz="850" spc="8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55.700216	12.4771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9097" y="815529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21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5309" y="8155294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 h="0">
                <a:moveTo>
                  <a:pt x="0" y="0"/>
                </a:moveTo>
                <a:lnTo>
                  <a:pt x="68342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08737" y="8155294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31510" y="8155294"/>
            <a:ext cx="781685" cy="0"/>
          </a:xfrm>
          <a:custGeom>
            <a:avLst/>
            <a:gdLst/>
            <a:ahLst/>
            <a:cxnLst/>
            <a:rect l="l" t="t" r="r" b="b"/>
            <a:pathLst>
              <a:path w="781685" h="0">
                <a:moveTo>
                  <a:pt x="0" y="0"/>
                </a:moveTo>
                <a:lnTo>
                  <a:pt x="78106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12571" y="815529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17892" y="815529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9097" y="815529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21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5309" y="8155294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 h="0">
                <a:moveTo>
                  <a:pt x="0" y="0"/>
                </a:moveTo>
                <a:lnTo>
                  <a:pt x="68342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08737" y="8155294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31510" y="8155294"/>
            <a:ext cx="781685" cy="0"/>
          </a:xfrm>
          <a:custGeom>
            <a:avLst/>
            <a:gdLst/>
            <a:ahLst/>
            <a:cxnLst/>
            <a:rect l="l" t="t" r="r" b="b"/>
            <a:pathLst>
              <a:path w="781685" h="0">
                <a:moveTo>
                  <a:pt x="0" y="0"/>
                </a:moveTo>
                <a:lnTo>
                  <a:pt x="78106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12571" y="815529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17892" y="815529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56397" y="5745711"/>
            <a:ext cx="6822440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[65]: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#Cluster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3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5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cluster_3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blr_labels[blr_labels[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'Cluster Label'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dirty="0" sz="1000" spc="9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5">
                <a:solidFill>
                  <a:srgbClr val="666666"/>
                </a:solidFill>
                <a:latin typeface="Courier New"/>
                <a:cs typeface="Courier New"/>
              </a:rPr>
              <a:t>2</a:t>
            </a:r>
            <a:r>
              <a:rPr dirty="0" sz="1000" spc="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2225" marR="1291590">
              <a:lnSpc>
                <a:spcPts val="1150"/>
              </a:lnSpc>
              <a:spcBef>
                <a:spcPts val="60"/>
              </a:spcBef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"There are </a:t>
            </a:r>
            <a:r>
              <a:rPr dirty="0" sz="1000" spc="-5" b="1">
                <a:solidFill>
                  <a:srgbClr val="BA6687"/>
                </a:solidFill>
                <a:latin typeface="Courier New"/>
                <a:cs typeface="Courier New"/>
              </a:rPr>
              <a:t>{}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localities in cluster-3"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format(cluster_3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shape[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]))  mean_presence_3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cluster_3[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'Mexican</a:t>
            </a:r>
            <a:r>
              <a:rPr dirty="0" sz="1000" spc="3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Restaurant'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mean()</a:t>
            </a:r>
            <a:endParaRPr sz="100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"The mean occurence of Mexican restaurant in cluster-3 is </a:t>
            </a: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{0:.2f}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format(mean_pres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ence_3))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2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cluster_3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  <a:spcBef>
                <a:spcPts val="875"/>
              </a:spcBef>
            </a:pPr>
            <a:r>
              <a:rPr dirty="0" sz="1000" spc="-5">
                <a:latin typeface="Courier New"/>
                <a:cs typeface="Courier New"/>
              </a:rPr>
              <a:t>There are </a:t>
            </a:r>
            <a:r>
              <a:rPr dirty="0" sz="1000">
                <a:latin typeface="Courier New"/>
                <a:cs typeface="Courier New"/>
              </a:rPr>
              <a:t>1 </a:t>
            </a:r>
            <a:r>
              <a:rPr dirty="0" sz="1000" spc="-5">
                <a:latin typeface="Courier New"/>
                <a:cs typeface="Courier New"/>
              </a:rPr>
              <a:t>localities in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cluster-3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000" spc="-5">
                <a:latin typeface="Courier New"/>
                <a:cs typeface="Courier New"/>
              </a:rPr>
              <a:t>The mean occurence of Mexican restaurant in cluster-3 is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0.01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Out[65]: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398145">
              <a:lnSpc>
                <a:spcPct val="100000"/>
              </a:lnSpc>
              <a:spcBef>
                <a:spcPts val="780"/>
              </a:spcBef>
              <a:tabLst>
                <a:tab pos="2828925" algn="l"/>
              </a:tabLst>
            </a:pPr>
            <a:r>
              <a:rPr dirty="0" sz="850" spc="-10" b="1">
                <a:latin typeface="Arial"/>
                <a:cs typeface="Arial"/>
              </a:rPr>
              <a:t>Locality    </a:t>
            </a:r>
            <a:r>
              <a:rPr dirty="0" sz="850" b="1">
                <a:latin typeface="Arial"/>
                <a:cs typeface="Arial"/>
              </a:rPr>
              <a:t>Mexican </a:t>
            </a:r>
            <a:r>
              <a:rPr dirty="0" sz="850" spc="-5" b="1">
                <a:latin typeface="Arial"/>
                <a:cs typeface="Arial"/>
              </a:rPr>
              <a:t>Restaurant </a:t>
            </a:r>
            <a:r>
              <a:rPr dirty="0" sz="850" spc="195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Cluster</a:t>
            </a:r>
            <a:r>
              <a:rPr dirty="0" sz="850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Label	Latitudes</a:t>
            </a:r>
            <a:r>
              <a:rPr dirty="0" sz="850" spc="90" b="1">
                <a:latin typeface="Arial"/>
                <a:cs typeface="Arial"/>
              </a:rPr>
              <a:t> </a:t>
            </a:r>
            <a:r>
              <a:rPr dirty="0" sz="850" spc="-15" b="1">
                <a:latin typeface="Arial"/>
                <a:cs typeface="Arial"/>
              </a:rPr>
              <a:t>Longitudes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9097" y="8160175"/>
            <a:ext cx="402272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1464310" algn="l"/>
                <a:tab pos="2635885" algn="l"/>
                <a:tab pos="3465829" algn="l"/>
              </a:tabLst>
            </a:pPr>
            <a:r>
              <a:rPr dirty="0" sz="850" spc="-5" b="1">
                <a:latin typeface="Arial"/>
                <a:cs typeface="Arial"/>
              </a:rPr>
              <a:t>0  </a:t>
            </a:r>
            <a:r>
              <a:rPr dirty="0" sz="850" spc="120" b="1">
                <a:latin typeface="Arial"/>
                <a:cs typeface="Arial"/>
              </a:rPr>
              <a:t> </a:t>
            </a:r>
            <a:r>
              <a:rPr dirty="0" sz="850" spc="25">
                <a:latin typeface="Arial"/>
                <a:cs typeface="Arial"/>
              </a:rPr>
              <a:t>Albertslund	</a:t>
            </a:r>
            <a:r>
              <a:rPr dirty="0" sz="850" spc="-10">
                <a:latin typeface="Arial"/>
                <a:cs typeface="Arial"/>
              </a:rPr>
              <a:t>0.010417	</a:t>
            </a:r>
            <a:r>
              <a:rPr dirty="0" sz="850" spc="-5">
                <a:latin typeface="Arial"/>
                <a:cs typeface="Arial"/>
              </a:rPr>
              <a:t>2  </a:t>
            </a:r>
            <a:r>
              <a:rPr dirty="0" sz="850" spc="8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55.682711	12.485215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2360800"/>
            <a:ext cx="6912381" cy="702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3678839"/>
            <a:ext cx="6912381" cy="556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281" y="4586821"/>
            <a:ext cx="6912381" cy="1435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281" y="8228514"/>
            <a:ext cx="6912381" cy="410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0281" y="9497736"/>
            <a:ext cx="6912381" cy="8494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9097" y="6651749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21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5309" y="6651749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 h="0">
                <a:moveTo>
                  <a:pt x="0" y="0"/>
                </a:moveTo>
                <a:lnTo>
                  <a:pt x="68342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9097" y="6651749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21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5309" y="6651749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 h="0">
                <a:moveTo>
                  <a:pt x="0" y="0"/>
                </a:moveTo>
                <a:lnTo>
                  <a:pt x="68342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6397" y="14683"/>
            <a:ext cx="6809105" cy="6588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100"/>
              </a:spcBef>
            </a:pPr>
            <a:r>
              <a:rPr dirty="0" sz="1000" spc="-5">
                <a:latin typeface="Courier New"/>
                <a:cs typeface="Courier New"/>
              </a:rPr>
              <a:t>a8a886b3895921802d2fc1b2397e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Successfully built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future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Installing collected packages: ratelim, future, click,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geocoder</a:t>
            </a:r>
            <a:endParaRPr sz="1000">
              <a:latin typeface="Courier New"/>
              <a:cs typeface="Courier New"/>
            </a:endParaRPr>
          </a:p>
          <a:p>
            <a:pPr marL="12700" marR="850900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Successfully installed click-7.1.2 future-0.18.2 geocoder-1.38.1 ratelim-0.1.6  Collecting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beautifulsoup4</a:t>
            </a:r>
            <a:endParaRPr sz="1000">
              <a:latin typeface="Courier New"/>
              <a:cs typeface="Courier New"/>
            </a:endParaRPr>
          </a:p>
          <a:p>
            <a:pPr marL="12700" marR="13335" indent="15176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Downloading https://files.pythonhosted.org/packages/d1/41/e6495bd7d3781cee623ce23ea6ac7  3282a373088fcd0ddc809a047b18eae/beautifulsoup4-4.9.3-py3-none-any.whl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(115kB)</a:t>
            </a:r>
            <a:endParaRPr sz="1000">
              <a:latin typeface="Courier New"/>
              <a:cs typeface="Courier New"/>
            </a:endParaRPr>
          </a:p>
          <a:p>
            <a:pPr marL="12700" marR="1383665" indent="38036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|████████████████████████████████| 122kB 6.1MB/s eta 0:00:01  Collecting soupsieve&gt;1.2; python_version &gt;= "3.0" (from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beautifulsoup4)</a:t>
            </a:r>
            <a:endParaRPr sz="1000">
              <a:latin typeface="Courier New"/>
              <a:cs typeface="Courier New"/>
            </a:endParaRPr>
          </a:p>
          <a:p>
            <a:pPr marL="12700" marR="13335" indent="15176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Downloading https://files.pythonhosted.org/packages/6f/8f/457f4a5390eeae1cc3aeab89deb77  24c965be841ffca6cfca9197482e470/soupsieve-2.0.1-py3-none-any.whl</a:t>
            </a:r>
            <a:endParaRPr sz="1000">
              <a:latin typeface="Courier New"/>
              <a:cs typeface="Courier New"/>
            </a:endParaRPr>
          </a:p>
          <a:p>
            <a:pPr marL="12700" marR="229679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Installing collected packages: soupsieve, beautifulsoup4  Successfully installed beautifulsoup4-4.9.3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soupsieve-2.0.1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[6]:</a:t>
            </a:r>
            <a:endParaRPr sz="1000">
              <a:latin typeface="Courier New"/>
              <a:cs typeface="Courier New"/>
            </a:endParaRPr>
          </a:p>
          <a:p>
            <a:pPr marL="22225" marR="3568065">
              <a:lnSpc>
                <a:spcPts val="1150"/>
              </a:lnSpc>
              <a:spcBef>
                <a:spcPts val="880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g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geocoder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arcgis(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'Copenhagen, Denmark'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  blr_lat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7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g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latlng[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0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blr_lng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3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g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latlng[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75"/>
              </a:lnSpc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"The Latitude and Longitude of Copenhagen is </a:t>
            </a:r>
            <a:r>
              <a:rPr dirty="0" sz="1000" spc="-5" b="1">
                <a:solidFill>
                  <a:srgbClr val="BA6687"/>
                </a:solidFill>
                <a:latin typeface="Courier New"/>
                <a:cs typeface="Courier New"/>
              </a:rPr>
              <a:t>{}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and </a:t>
            </a:r>
            <a:r>
              <a:rPr dirty="0" sz="1000" spc="5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 spc="5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dirty="0" sz="1000" spc="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5">
                <a:solidFill>
                  <a:srgbClr val="333333"/>
                </a:solidFill>
                <a:latin typeface="Courier New"/>
                <a:cs typeface="Courier New"/>
              </a:rPr>
              <a:t>format(blr_lat,</a:t>
            </a:r>
            <a:r>
              <a:rPr dirty="0" sz="1000" spc="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blr_lng))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000" spc="-5">
                <a:latin typeface="Courier New"/>
                <a:cs typeface="Courier New"/>
              </a:rPr>
              <a:t>The Latitude and Longitude of Copenhagen is 55.67567000000008 and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12.567560000000071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[7]: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5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#Getting the list of localities from Wikipedia site; Suburbs of</a:t>
            </a:r>
            <a:r>
              <a:rPr dirty="0" sz="1050" spc="-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Copenhagen</a:t>
            </a:r>
            <a:endParaRPr sz="105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neig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requests</a:t>
            </a:r>
            <a:r>
              <a:rPr dirty="0" sz="1000" spc="-1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get(</a:t>
            </a:r>
            <a:r>
              <a:rPr dirty="0" sz="1000" spc="-10">
                <a:solidFill>
                  <a:srgbClr val="B92020"/>
                </a:solidFill>
                <a:latin typeface="Courier New"/>
                <a:cs typeface="Courier New"/>
              </a:rPr>
              <a:t>"https://commons.wikimedia.org/wiki/Category:Suburbs_of_Copenhagen"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dirty="0" sz="1000" spc="-10">
                <a:solidFill>
                  <a:srgbClr val="666666"/>
                </a:solidFill>
                <a:latin typeface="Courier New"/>
                <a:cs typeface="Courier New"/>
              </a:rPr>
              <a:t>.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text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[8]: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50"/>
              </a:lnSpc>
              <a:spcBef>
                <a:spcPts val="80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soup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BeautifulSoup(neig,</a:t>
            </a:r>
            <a:r>
              <a:rPr dirty="0" sz="1000" spc="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B92020"/>
                </a:solidFill>
                <a:latin typeface="Courier New"/>
                <a:cs typeface="Courier New"/>
              </a:rPr>
              <a:t>'html.parser'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85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#Creating a new list in order to store the neighborhood</a:t>
            </a:r>
            <a:r>
              <a:rPr dirty="0" sz="1050" spc="-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5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neighborhoodlist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6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[]</a:t>
            </a:r>
            <a:endParaRPr sz="1000">
              <a:latin typeface="Courier New"/>
              <a:cs typeface="Courier New"/>
            </a:endParaRPr>
          </a:p>
          <a:p>
            <a:pPr marL="325120" marR="1510030" indent="-307975">
              <a:lnSpc>
                <a:spcPts val="1150"/>
              </a:lnSpc>
              <a:spcBef>
                <a:spcPts val="55"/>
              </a:spcBef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i </a:t>
            </a:r>
            <a:r>
              <a:rPr dirty="0" sz="1000" spc="-5" b="1">
                <a:solidFill>
                  <a:srgbClr val="A921FF"/>
                </a:solidFill>
                <a:latin typeface="Courier New"/>
                <a:cs typeface="Courier New"/>
              </a:rPr>
              <a:t>in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soup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find_all(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'div'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class_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'mw-category'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)[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find_all(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'a'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):  neighborhoodlist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append(i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text)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#Creating a dataframe from the</a:t>
            </a:r>
            <a:r>
              <a:rPr dirty="0" sz="1050" spc="-1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list</a:t>
            </a:r>
            <a:endParaRPr sz="1050">
              <a:latin typeface="Courier New"/>
              <a:cs typeface="Courier New"/>
            </a:endParaRPr>
          </a:p>
          <a:p>
            <a:pPr marL="22225" marR="2642870">
              <a:lnSpc>
                <a:spcPts val="1150"/>
              </a:lnSpc>
              <a:spcBef>
                <a:spcPts val="5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neig_df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DataFrame({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"Locality"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: neighborhoodlist})  neig_df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Out[8]: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398145">
              <a:lnSpc>
                <a:spcPct val="100000"/>
              </a:lnSpc>
              <a:spcBef>
                <a:spcPts val="775"/>
              </a:spcBef>
            </a:pPr>
            <a:r>
              <a:rPr dirty="0" sz="850" spc="-10" b="1">
                <a:latin typeface="Arial"/>
                <a:cs typeface="Arial"/>
              </a:rPr>
              <a:t>Locality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097" y="6656631"/>
            <a:ext cx="84010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</a:pPr>
            <a:r>
              <a:rPr dirty="0" sz="850" spc="-5" b="1">
                <a:latin typeface="Arial"/>
                <a:cs typeface="Arial"/>
              </a:rPr>
              <a:t>0</a:t>
            </a:r>
            <a:r>
              <a:rPr dirty="0" sz="850" spc="60" b="1">
                <a:latin typeface="Arial"/>
                <a:cs typeface="Arial"/>
              </a:rPr>
              <a:t> </a:t>
            </a:r>
            <a:r>
              <a:rPr dirty="0" sz="850" spc="25">
                <a:latin typeface="Arial"/>
                <a:cs typeface="Arial"/>
              </a:rPr>
              <a:t>Albertslund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332" y="6927065"/>
            <a:ext cx="76835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</a:tabLst>
            </a:pPr>
            <a:r>
              <a:rPr dirty="0" sz="850" spc="-5" b="1">
                <a:latin typeface="Arial"/>
                <a:cs typeface="Arial"/>
              </a:rPr>
              <a:t>1</a:t>
            </a:r>
            <a:r>
              <a:rPr dirty="0" sz="850" spc="-5" b="1">
                <a:latin typeface="Arial"/>
                <a:cs typeface="Arial"/>
              </a:rPr>
              <a:t>	</a:t>
            </a:r>
            <a:r>
              <a:rPr dirty="0" sz="850" spc="5">
                <a:latin typeface="Arial"/>
                <a:cs typeface="Arial"/>
              </a:rPr>
              <a:t>A</a:t>
            </a:r>
            <a:r>
              <a:rPr dirty="0" sz="850" spc="5">
                <a:latin typeface="Arial"/>
                <a:cs typeface="Arial"/>
              </a:rPr>
              <a:t>v</a:t>
            </a:r>
            <a:r>
              <a:rPr dirty="0" sz="850" spc="5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d</a:t>
            </a:r>
            <a:r>
              <a:rPr dirty="0" sz="850" spc="-5">
                <a:latin typeface="Arial"/>
                <a:cs typeface="Arial"/>
              </a:rPr>
              <a:t>ø</a:t>
            </a:r>
            <a:r>
              <a:rPr dirty="0" sz="850" spc="40">
                <a:latin typeface="Arial"/>
                <a:cs typeface="Arial"/>
              </a:rPr>
              <a:t>r</a:t>
            </a:r>
            <a:r>
              <a:rPr dirty="0" sz="850" spc="1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097" y="7125267"/>
            <a:ext cx="84010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273050" algn="l"/>
              </a:tabLst>
            </a:pPr>
            <a:r>
              <a:rPr dirty="0" sz="850" spc="-5" b="1">
                <a:latin typeface="Arial"/>
                <a:cs typeface="Arial"/>
              </a:rPr>
              <a:t>2	</a:t>
            </a:r>
            <a:r>
              <a:rPr dirty="0" sz="850" spc="25">
                <a:latin typeface="Arial"/>
                <a:cs typeface="Arial"/>
              </a:rPr>
              <a:t>Bagsværd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332" y="7395701"/>
            <a:ext cx="76771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</a:tabLst>
            </a:pPr>
            <a:r>
              <a:rPr dirty="0" sz="850" spc="-5" b="1">
                <a:latin typeface="Arial"/>
                <a:cs typeface="Arial"/>
              </a:rPr>
              <a:t>3	</a:t>
            </a:r>
            <a:r>
              <a:rPr dirty="0" sz="850" spc="20">
                <a:latin typeface="Arial"/>
                <a:cs typeface="Arial"/>
              </a:rPr>
              <a:t>Ballerup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097" y="7593903"/>
            <a:ext cx="84010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360680" algn="l"/>
              </a:tabLst>
            </a:pPr>
            <a:r>
              <a:rPr dirty="0" sz="850" spc="-5" b="1">
                <a:latin typeface="Arial"/>
                <a:cs typeface="Arial"/>
              </a:rPr>
              <a:t>4	</a:t>
            </a:r>
            <a:r>
              <a:rPr dirty="0" sz="850" spc="25">
                <a:latin typeface="Arial"/>
                <a:cs typeface="Arial"/>
              </a:rPr>
              <a:t>Brøndby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397" y="8001022"/>
            <a:ext cx="6125210" cy="2647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[9]: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#Shape of dataframe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neig_df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neig_df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shape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Out[9]: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latin typeface="Courier New"/>
                <a:cs typeface="Courier New"/>
              </a:rPr>
              <a:t>(39,</a:t>
            </a:r>
            <a:r>
              <a:rPr dirty="0" sz="1000" spc="-9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[10]: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5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#Defining a function to get the location of the identified localities from</a:t>
            </a:r>
            <a:r>
              <a:rPr dirty="0" sz="1050" spc="-9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above</a:t>
            </a:r>
            <a:endParaRPr sz="1050">
              <a:latin typeface="Courier New"/>
              <a:cs typeface="Courier New"/>
            </a:endParaRPr>
          </a:p>
          <a:p>
            <a:pPr marL="17145">
              <a:lnSpc>
                <a:spcPts val="1150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def</a:t>
            </a:r>
            <a:r>
              <a:rPr dirty="0" sz="1000" spc="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Courier New"/>
                <a:cs typeface="Courier New"/>
              </a:rPr>
              <a:t>get_location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(localities):</a:t>
            </a:r>
            <a:endParaRPr sz="1000">
              <a:latin typeface="Courier New"/>
              <a:cs typeface="Courier New"/>
            </a:endParaRPr>
          </a:p>
          <a:p>
            <a:pPr marL="325120" marR="816610">
              <a:lnSpc>
                <a:spcPts val="1150"/>
              </a:lnSpc>
              <a:spcBef>
                <a:spcPts val="55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g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geocoder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arcgis(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dirty="0" sz="1000" spc="-5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, Copenhagen, Denmark'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format(localities))  get_latlng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g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latlng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ts val="1125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return</a:t>
            </a:r>
            <a:r>
              <a:rPr dirty="0" sz="1000" spc="6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get_latlng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[11]: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154306"/>
            <a:ext cx="6912381" cy="702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3961973"/>
            <a:ext cx="6912381" cy="41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281" y="4723507"/>
            <a:ext cx="6912381" cy="556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281" y="5631489"/>
            <a:ext cx="6912381" cy="263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0281" y="8101592"/>
            <a:ext cx="6912381" cy="25189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6397" y="7874100"/>
            <a:ext cx="6770370" cy="262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[44]: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#Creating a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map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blr_map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folium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Map(location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[blr_lat,</a:t>
            </a:r>
            <a:r>
              <a:rPr dirty="0" sz="1000" spc="1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blr_lng],zoom_start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=11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#adding markers to the map and #marker for</a:t>
            </a:r>
            <a:r>
              <a:rPr dirty="0" sz="1050" spc="-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Copenhagen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folium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Marker([blr_lat,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blr_lng],</a:t>
            </a:r>
            <a:r>
              <a:rPr dirty="0" sz="1000" spc="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popup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'&lt;i&gt;Copenhagen&lt;/i&gt;'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add_to(blr_map)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#markers for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localities</a:t>
            </a:r>
            <a:endParaRPr sz="1050">
              <a:latin typeface="Courier New"/>
              <a:cs typeface="Courier New"/>
            </a:endParaRPr>
          </a:p>
          <a:p>
            <a:pPr marL="22225" marR="5080" indent="-5080">
              <a:lnSpc>
                <a:spcPts val="1150"/>
              </a:lnSpc>
              <a:spcBef>
                <a:spcPts val="50"/>
              </a:spcBef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latitude,longitude,name </a:t>
            </a:r>
            <a:r>
              <a:rPr dirty="0" sz="1000" spc="-5" b="1">
                <a:solidFill>
                  <a:srgbClr val="A921FF"/>
                </a:solidFill>
                <a:latin typeface="Courier New"/>
                <a:cs typeface="Courier New"/>
              </a:rPr>
              <a:t>in </a:t>
            </a: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zip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(neig_df[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"Latitudes"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 neig_df[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"Longitudes"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neig_df[ 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"Locality"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]):</a:t>
            </a:r>
            <a:endParaRPr sz="1000">
              <a:latin typeface="Courier New"/>
              <a:cs typeface="Courier New"/>
            </a:endParaRPr>
          </a:p>
          <a:p>
            <a:pPr marL="627380" marR="4458970" indent="-30289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folium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CircleMarker(  [latitude,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longitude], 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radius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=6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,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color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'blue'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 popup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name,</a:t>
            </a:r>
            <a:endParaRPr sz="1000">
              <a:latin typeface="Courier New"/>
              <a:cs typeface="Courier New"/>
            </a:endParaRPr>
          </a:p>
          <a:p>
            <a:pPr marL="627380" marR="4609465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fill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 fill_colo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r</a:t>
            </a:r>
            <a:r>
              <a:rPr dirty="0" sz="1000" spc="1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'#3186ff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69097" y="6354068"/>
          <a:ext cx="2118995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/>
                <a:gridCol w="600710"/>
                <a:gridCol w="676275"/>
              </a:tblGrid>
              <a:tr h="170759">
                <a:tc>
                  <a:txBody>
                    <a:bodyPr/>
                    <a:lstStyle/>
                    <a:p>
                      <a:pPr algn="r" marR="4699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860"/>
                        </a:lnSpc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Latitudes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99"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Albertslund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55.682711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12.48521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22923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ll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16865" algn="l"/>
                        </a:tabLst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db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55.675670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12.56756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56397" y="180658"/>
            <a:ext cx="6800850" cy="590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ts val="1175"/>
              </a:lnSpc>
              <a:spcBef>
                <a:spcPts val="10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co_ordinates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7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[]</a:t>
            </a:r>
            <a:endParaRPr sz="1000">
              <a:latin typeface="Courier New"/>
              <a:cs typeface="Courier New"/>
            </a:endParaRPr>
          </a:p>
          <a:p>
            <a:pPr marL="325120" marR="3708400" indent="-307975">
              <a:lnSpc>
                <a:spcPts val="1150"/>
              </a:lnSpc>
              <a:spcBef>
                <a:spcPts val="55"/>
              </a:spcBef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i </a:t>
            </a:r>
            <a:r>
              <a:rPr dirty="0" sz="1000" spc="-5" b="1">
                <a:solidFill>
                  <a:srgbClr val="A921FF"/>
                </a:solidFill>
                <a:latin typeface="Courier New"/>
                <a:cs typeface="Courier New"/>
              </a:rPr>
              <a:t>in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neig_df[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"Locality"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tolist():  co_ordinates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append(get_location(i))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25"/>
              </a:lnSpc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(co_ordinates)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  <a:spcBef>
                <a:spcPts val="875"/>
              </a:spcBef>
            </a:pPr>
            <a:r>
              <a:rPr dirty="0" sz="1000" spc="-5">
                <a:latin typeface="Courier New"/>
                <a:cs typeface="Courier New"/>
              </a:rPr>
              <a:t>[[55.6827106498026, 12.485215158980598], [55.67567000000008, 12.567560000000071],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[55.675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67000000008, 12.567560000000071], [55.67567000000008, 12.567560000000071],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[55.6756700000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0008, 12.567560000000071], [55.67567000000008, 12.567560000000071], [55.75425000000007,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2.568710000000067], [55.705865370235756, 12.465741984268632], [55.67567000000008,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12.5675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60000000071], [55.67567000000008, 12.567560000000071], [55.67567000000008,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12.56756000000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0071], [55.681250000000034, 12.588890000000049], [55.722668222308464,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12.490995026644642]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>
                <a:latin typeface="Courier New"/>
                <a:cs typeface="Courier New"/>
              </a:rPr>
              <a:t>, </a:t>
            </a:r>
            <a:r>
              <a:rPr dirty="0" sz="1000" spc="-5">
                <a:latin typeface="Courier New"/>
                <a:cs typeface="Courier New"/>
              </a:rPr>
              <a:t>[55.79500000000007, 12.536620000000028], [55.74588000000006, 12.425380000000075],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[55.6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9522569398116, 12.545710217862117], [55.67567000000008, 12.567560000000071],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[55.66339000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000005, 12.467910000000074], [55.681250000000034, 12.588890000000049],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[55.69354504611975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>
                <a:latin typeface="Courier New"/>
                <a:cs typeface="Courier New"/>
              </a:rPr>
              <a:t>, </a:t>
            </a:r>
            <a:r>
              <a:rPr dirty="0" sz="1000" spc="-5">
                <a:latin typeface="Courier New"/>
                <a:cs typeface="Courier New"/>
              </a:rPr>
              <a:t>12.542825044385538], [55.650352550056816, 12.620930140317434], [55.77833000000004,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90260000000058], [55.77209000000005, 12.505550000000028], [55.696428772349506,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12.5381919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15314966], [55.67567000000008, 12.567560000000071], [55.71589787024535,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12.46935908694819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5], [55.693789810736, 12.539641296857791], [55.67567000000008, 12.567560000000071],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[55.6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7567000000008, 12.567560000000071], [55.697153104547354, 12.54366010969018],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[55.67567000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000008, 12.567560000000071], [55.67567000000008, 12.567560000000071],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[55.70021616422939,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12.477099543068103], [55.69581004590533, 12.545415052466751], [55.67567000000008,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12.5675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60000000071], [55.67567000000008, 12.567560000000071], [55.67567000000008,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12.56756000000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000" spc="-5">
                <a:latin typeface="Courier New"/>
                <a:cs typeface="Courier New"/>
              </a:rPr>
              <a:t>0071], [55.67567000000008, 12.567560000000071], [55.67567000000008,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12.567560000000071]]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[12]: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5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#Creating a dataframe from the list of</a:t>
            </a:r>
            <a:r>
              <a:rPr dirty="0" sz="1050" spc="-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location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co_ordinates_df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DataFrame(co_ordinates, columns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'Latitudes'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000" spc="1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'Longitudes'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[13]:</a:t>
            </a:r>
            <a:endParaRPr sz="1000">
              <a:latin typeface="Courier New"/>
              <a:cs typeface="Courier New"/>
            </a:endParaRPr>
          </a:p>
          <a:p>
            <a:pPr marL="22225" marR="2710180">
              <a:lnSpc>
                <a:spcPts val="1150"/>
              </a:lnSpc>
              <a:spcBef>
                <a:spcPts val="87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#Adding co-ordinates to the neig_df dataframe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neig_df[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"Latitudes"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co_ordinates_df[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"Latitudes"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 neig_df[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"Longitudes"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114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co_ordinates_df[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"Longitudes"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95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[14]:</a:t>
            </a:r>
            <a:endParaRPr sz="1000">
              <a:latin typeface="Courier New"/>
              <a:cs typeface="Courier New"/>
            </a:endParaRPr>
          </a:p>
          <a:p>
            <a:pPr marL="12700" marR="5699760" indent="9525">
              <a:lnSpc>
                <a:spcPct val="16660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neig_d</a:t>
            </a:r>
            <a:r>
              <a:rPr dirty="0" sz="1000" spc="30">
                <a:solidFill>
                  <a:srgbClr val="333333"/>
                </a:solidFill>
                <a:latin typeface="Courier New"/>
                <a:cs typeface="Courier New"/>
              </a:rPr>
              <a:t>f</a:t>
            </a:r>
            <a:r>
              <a:rPr dirty="0" sz="1000" spc="1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</a:t>
            </a:r>
            <a:r>
              <a:rPr dirty="0" sz="1000" spc="-15">
                <a:solidFill>
                  <a:srgbClr val="333333"/>
                </a:solidFill>
                <a:latin typeface="Courier New"/>
                <a:cs typeface="Courier New"/>
              </a:rPr>
              <a:t>d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)  </a:t>
            </a: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Out[14]: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76200"/>
            <a:ext cx="6912381" cy="49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5348355"/>
            <a:ext cx="6912381" cy="1435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281" y="7691535"/>
            <a:ext cx="6912381" cy="2606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397" y="43973"/>
            <a:ext cx="1644650" cy="724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add_to(blr_map)</a:t>
            </a:r>
            <a:endParaRPr sz="1000">
              <a:latin typeface="Courier New"/>
              <a:cs typeface="Courier New"/>
            </a:endParaRPr>
          </a:p>
          <a:p>
            <a:pPr marL="12700" marR="1014730" indent="9525">
              <a:lnSpc>
                <a:spcPct val="166600"/>
              </a:lnSpc>
              <a:spcBef>
                <a:spcPts val="305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blr_map  </a:t>
            </a: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Out[44]</a:t>
            </a:r>
            <a:r>
              <a:rPr dirty="0" sz="1000">
                <a:solidFill>
                  <a:srgbClr val="D74214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97" y="899979"/>
            <a:ext cx="18796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65">
                <a:solidFill>
                  <a:srgbClr val="555555"/>
                </a:solidFill>
                <a:latin typeface="Arial"/>
                <a:cs typeface="Arial"/>
              </a:rPr>
              <a:t>M</a:t>
            </a:r>
            <a:r>
              <a:rPr dirty="0" sz="1000" spc="15">
                <a:solidFill>
                  <a:srgbClr val="555555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887" y="899979"/>
            <a:ext cx="228409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40">
                <a:solidFill>
                  <a:srgbClr val="555555"/>
                </a:solidFill>
                <a:latin typeface="Arial"/>
                <a:cs typeface="Arial"/>
              </a:rPr>
              <a:t>ke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40">
                <a:solidFill>
                  <a:srgbClr val="555555"/>
                </a:solidFill>
                <a:latin typeface="Arial"/>
                <a:cs typeface="Arial"/>
              </a:rPr>
              <a:t>this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555555"/>
                </a:solidFill>
                <a:latin typeface="Arial"/>
                <a:cs typeface="Arial"/>
              </a:rPr>
              <a:t>Notebook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35">
                <a:solidFill>
                  <a:srgbClr val="555555"/>
                </a:solidFill>
                <a:latin typeface="Arial"/>
                <a:cs typeface="Arial"/>
              </a:rPr>
              <a:t>Trusted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60">
                <a:solidFill>
                  <a:srgbClr val="555555"/>
                </a:solidFill>
                <a:latin typeface="Arial"/>
                <a:cs typeface="Arial"/>
              </a:rPr>
              <a:t>to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35">
                <a:solidFill>
                  <a:srgbClr val="555555"/>
                </a:solidFill>
                <a:latin typeface="Arial"/>
                <a:cs typeface="Arial"/>
              </a:rPr>
              <a:t>load</a:t>
            </a:r>
            <a:r>
              <a:rPr dirty="0" sz="1000" spc="-15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555555"/>
                </a:solidFill>
                <a:latin typeface="Arial"/>
                <a:cs typeface="Arial"/>
              </a:rPr>
              <a:t>map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0725" y="899979"/>
            <a:ext cx="142621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555555"/>
                </a:solidFill>
                <a:latin typeface="Arial"/>
                <a:cs typeface="Arial"/>
              </a:rPr>
              <a:t>: </a:t>
            </a:r>
            <a:r>
              <a:rPr dirty="0" sz="1000" spc="10">
                <a:solidFill>
                  <a:srgbClr val="555555"/>
                </a:solidFill>
                <a:latin typeface="Arial"/>
                <a:cs typeface="Arial"/>
              </a:rPr>
              <a:t>File </a:t>
            </a:r>
            <a:r>
              <a:rPr dirty="0" sz="1000" spc="40">
                <a:solidFill>
                  <a:srgbClr val="555555"/>
                </a:solidFill>
                <a:latin typeface="Arial"/>
                <a:cs typeface="Arial"/>
              </a:rPr>
              <a:t>-&gt; </a:t>
            </a:r>
            <a:r>
              <a:rPr dirty="0" sz="1000" spc="35">
                <a:solidFill>
                  <a:srgbClr val="555555"/>
                </a:solidFill>
                <a:latin typeface="Arial"/>
                <a:cs typeface="Arial"/>
              </a:rPr>
              <a:t>Trust</a:t>
            </a:r>
            <a:r>
              <a:rPr dirty="0" sz="1000" spc="-13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555555"/>
                </a:solidFill>
                <a:latin typeface="Arial"/>
                <a:cs typeface="Arial"/>
              </a:rPr>
              <a:t>Notebook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823088"/>
            <a:ext cx="5066197" cy="2245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6397" y="5120863"/>
            <a:ext cx="6823075" cy="547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[45]:</a:t>
            </a:r>
            <a:endParaRPr sz="1000">
              <a:latin typeface="Courier New"/>
              <a:cs typeface="Courier New"/>
            </a:endParaRPr>
          </a:p>
          <a:p>
            <a:pPr marL="22225" marR="5041265">
              <a:lnSpc>
                <a:spcPts val="1150"/>
              </a:lnSpc>
              <a:spcBef>
                <a:spcPts val="87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#Foursquare Credentials 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050" spc="-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@hidden_cell</a:t>
            </a:r>
            <a:endParaRPr sz="1050">
              <a:latin typeface="Courier New"/>
              <a:cs typeface="Courier New"/>
            </a:endParaRPr>
          </a:p>
          <a:p>
            <a:pPr marL="22225" marR="176530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CLIENT_ID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'V5JVEGFG4DBXKZHZ2VQT44SGEAT2SHI30DVYQHBCAWC30UXD' 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CLIENT_SECRET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'T4KYVGROLUQZD2401UCIJOYWYKRG0L4Z54YA4LHVZ0VG0YRM'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3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VERSION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'20180605'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 Foursquare API</a:t>
            </a:r>
            <a:r>
              <a:rPr dirty="0" sz="10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version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urier New"/>
              <a:cs typeface="Courier New"/>
            </a:endParaRPr>
          </a:p>
          <a:p>
            <a:pPr marL="22225" marR="3660140">
              <a:lnSpc>
                <a:spcPts val="1150"/>
              </a:lnSpc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'Your </a:t>
            </a:r>
            <a:r>
              <a:rPr dirty="0" sz="1000" spc="-10">
                <a:solidFill>
                  <a:srgbClr val="B92020"/>
                </a:solidFill>
                <a:latin typeface="Courier New"/>
                <a:cs typeface="Courier New"/>
              </a:rPr>
              <a:t>credentails:'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)  </a:t>
            </a: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'CLIENT_ID: 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+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"CLIENT_ID"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  </a:t>
            </a: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'CLIENT_SECRET:'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0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"CLIENT_SECRET"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  <a:spcBef>
                <a:spcPts val="855"/>
              </a:spcBef>
            </a:pPr>
            <a:r>
              <a:rPr dirty="0" sz="1000" spc="-5">
                <a:latin typeface="Courier New"/>
                <a:cs typeface="Courier New"/>
              </a:rPr>
              <a:t>Your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credentails:</a:t>
            </a:r>
            <a:endParaRPr sz="1000">
              <a:latin typeface="Courier New"/>
              <a:cs typeface="Courier New"/>
            </a:endParaRPr>
          </a:p>
          <a:p>
            <a:pPr marL="12700" marR="4746625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CLIENT_ID: CLIENT_ID  CLIENT_SECRET:CLIENT_SECRE</a:t>
            </a:r>
            <a:r>
              <a:rPr dirty="0" sz="1000">
                <a:latin typeface="Courier New"/>
                <a:cs typeface="Courier New"/>
              </a:rPr>
              <a:t>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[46]: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5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#Getting the top 100 venues in each</a:t>
            </a:r>
            <a:r>
              <a:rPr dirty="0" sz="1050" spc="-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locality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5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radius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6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2000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7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LIMIT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4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100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venues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urier New"/>
              <a:cs typeface="Courier New"/>
            </a:endParaRPr>
          </a:p>
          <a:p>
            <a:pPr marL="22225" marR="56515" indent="-5080">
              <a:lnSpc>
                <a:spcPts val="1150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dirty="0" sz="1000" spc="-15">
                <a:solidFill>
                  <a:srgbClr val="333333"/>
                </a:solidFill>
                <a:latin typeface="Courier New"/>
                <a:cs typeface="Courier New"/>
              </a:rPr>
              <a:t>lat, lng,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locality </a:t>
            </a:r>
            <a:r>
              <a:rPr dirty="0" sz="1000" spc="-5" b="1">
                <a:solidFill>
                  <a:srgbClr val="A921FF"/>
                </a:solidFill>
                <a:latin typeface="Courier New"/>
                <a:cs typeface="Courier New"/>
              </a:rPr>
              <a:t>in </a:t>
            </a: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zip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(neig_df[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"Latitudes"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 neig_df[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"Longitudes"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 neig_df[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"Loca  lity"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]):</a:t>
            </a:r>
            <a:endParaRPr sz="1000">
              <a:latin typeface="Courier New"/>
              <a:cs typeface="Courier New"/>
            </a:endParaRPr>
          </a:p>
          <a:p>
            <a:pPr marL="325120">
              <a:lnSpc>
                <a:spcPts val="110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url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'https://api.foursquare.com/v2/venues/explore?client_id=</a:t>
            </a:r>
            <a:r>
              <a:rPr dirty="0" sz="1000" spc="-5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&amp;client_secret=</a:t>
            </a:r>
            <a:r>
              <a:rPr dirty="0" sz="1000" spc="-5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&amp;ll=</a:t>
            </a:r>
            <a:endParaRPr sz="1000">
              <a:latin typeface="Courier New"/>
              <a:cs typeface="Courier New"/>
            </a:endParaRPr>
          </a:p>
          <a:p>
            <a:pPr marL="22225" marR="56515" indent="-5080">
              <a:lnSpc>
                <a:spcPts val="1150"/>
              </a:lnSpc>
              <a:spcBef>
                <a:spcPts val="55"/>
              </a:spcBef>
            </a:pP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,</a:t>
            </a: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&amp;v=</a:t>
            </a: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&amp;radius=</a:t>
            </a: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&amp;limit=</a:t>
            </a: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format(CLIENT_ID,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CLIENT_SECRET, </a:t>
            </a:r>
            <a:r>
              <a:rPr dirty="0" sz="1000" spc="-15">
                <a:solidFill>
                  <a:srgbClr val="333333"/>
                </a:solidFill>
                <a:latin typeface="Courier New"/>
                <a:cs typeface="Courier New"/>
              </a:rPr>
              <a:t>lat, lng,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VERSION,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radiu  </a:t>
            </a:r>
            <a:r>
              <a:rPr dirty="0" sz="1000" spc="5">
                <a:solidFill>
                  <a:srgbClr val="333333"/>
                </a:solidFill>
                <a:latin typeface="Courier New"/>
                <a:cs typeface="Courier New"/>
              </a:rPr>
              <a:t>s,</a:t>
            </a:r>
            <a:r>
              <a:rPr dirty="0" sz="1000" spc="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LIMIT)</a:t>
            </a:r>
            <a:endParaRPr sz="1000">
              <a:latin typeface="Courier New"/>
              <a:cs typeface="Courier New"/>
            </a:endParaRPr>
          </a:p>
          <a:p>
            <a:pPr marL="325120">
              <a:lnSpc>
                <a:spcPts val="112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results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8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requests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get(url)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json()[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'response'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'groups'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'items'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320040">
              <a:lnSpc>
                <a:spcPts val="1175"/>
              </a:lnSpc>
            </a:pP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 </a:t>
            </a:r>
            <a:r>
              <a:rPr dirty="0" sz="100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1000" spc="8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results:</a:t>
            </a:r>
            <a:endParaRPr sz="1000">
              <a:latin typeface="Courier New"/>
              <a:cs typeface="Courier New"/>
            </a:endParaRPr>
          </a:p>
          <a:p>
            <a:pPr marL="22225" marR="38100" indent="605155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venues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append((locality, </a:t>
            </a:r>
            <a:r>
              <a:rPr dirty="0" sz="1000" spc="-15">
                <a:solidFill>
                  <a:srgbClr val="333333"/>
                </a:solidFill>
                <a:latin typeface="Courier New"/>
                <a:cs typeface="Courier New"/>
              </a:rPr>
              <a:t>lat, lng,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venue[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'venue'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'name'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],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'venue'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'locat  ion'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'lat'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 venue[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'venue'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'location'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'lng'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],</a:t>
            </a:r>
            <a:r>
              <a:rPr dirty="0" sz="1000" spc="2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venue[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'venue'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'categories'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][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'name'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2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[47]: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105489"/>
            <a:ext cx="6912381" cy="263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2106956"/>
            <a:ext cx="6912381" cy="849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281" y="5299539"/>
            <a:ext cx="6912381" cy="410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9097" y="4059607"/>
            <a:ext cx="156210" cy="371475"/>
          </a:xfrm>
          <a:custGeom>
            <a:avLst/>
            <a:gdLst/>
            <a:ahLst/>
            <a:cxnLst/>
            <a:rect l="l" t="t" r="r" b="b"/>
            <a:pathLst>
              <a:path w="156209" h="371475">
                <a:moveTo>
                  <a:pt x="0" y="0"/>
                </a:moveTo>
                <a:lnTo>
                  <a:pt x="156212" y="0"/>
                </a:lnTo>
                <a:lnTo>
                  <a:pt x="156212" y="371003"/>
                </a:lnTo>
                <a:lnTo>
                  <a:pt x="0" y="371003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309" y="4059607"/>
            <a:ext cx="683895" cy="371475"/>
          </a:xfrm>
          <a:custGeom>
            <a:avLst/>
            <a:gdLst/>
            <a:ahLst/>
            <a:cxnLst/>
            <a:rect l="l" t="t" r="r" b="b"/>
            <a:pathLst>
              <a:path w="683894" h="371475">
                <a:moveTo>
                  <a:pt x="0" y="0"/>
                </a:moveTo>
                <a:lnTo>
                  <a:pt x="683427" y="0"/>
                </a:lnTo>
                <a:lnTo>
                  <a:pt x="683427" y="371003"/>
                </a:lnTo>
                <a:lnTo>
                  <a:pt x="0" y="371003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8737" y="4059607"/>
            <a:ext cx="605790" cy="371475"/>
          </a:xfrm>
          <a:custGeom>
            <a:avLst/>
            <a:gdLst/>
            <a:ahLst/>
            <a:cxnLst/>
            <a:rect l="l" t="t" r="r" b="b"/>
            <a:pathLst>
              <a:path w="605789" h="371475">
                <a:moveTo>
                  <a:pt x="0" y="0"/>
                </a:moveTo>
                <a:lnTo>
                  <a:pt x="605321" y="0"/>
                </a:lnTo>
                <a:lnTo>
                  <a:pt x="605321" y="371003"/>
                </a:lnTo>
                <a:lnTo>
                  <a:pt x="0" y="371003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4058" y="4059607"/>
            <a:ext cx="615315" cy="371475"/>
          </a:xfrm>
          <a:custGeom>
            <a:avLst/>
            <a:gdLst/>
            <a:ahLst/>
            <a:cxnLst/>
            <a:rect l="l" t="t" r="r" b="b"/>
            <a:pathLst>
              <a:path w="615314" h="371475">
                <a:moveTo>
                  <a:pt x="0" y="0"/>
                </a:moveTo>
                <a:lnTo>
                  <a:pt x="615084" y="0"/>
                </a:lnTo>
                <a:lnTo>
                  <a:pt x="615084" y="371003"/>
                </a:lnTo>
                <a:lnTo>
                  <a:pt x="0" y="371003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29143" y="4059607"/>
            <a:ext cx="1621155" cy="371475"/>
          </a:xfrm>
          <a:custGeom>
            <a:avLst/>
            <a:gdLst/>
            <a:ahLst/>
            <a:cxnLst/>
            <a:rect l="l" t="t" r="r" b="b"/>
            <a:pathLst>
              <a:path w="1621154" h="371475">
                <a:moveTo>
                  <a:pt x="0" y="0"/>
                </a:moveTo>
                <a:lnTo>
                  <a:pt x="1620699" y="0"/>
                </a:lnTo>
                <a:lnTo>
                  <a:pt x="1620699" y="371003"/>
                </a:lnTo>
                <a:lnTo>
                  <a:pt x="0" y="371003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9843" y="4059607"/>
            <a:ext cx="615315" cy="371475"/>
          </a:xfrm>
          <a:custGeom>
            <a:avLst/>
            <a:gdLst/>
            <a:ahLst/>
            <a:cxnLst/>
            <a:rect l="l" t="t" r="r" b="b"/>
            <a:pathLst>
              <a:path w="615314" h="371475">
                <a:moveTo>
                  <a:pt x="0" y="0"/>
                </a:moveTo>
                <a:lnTo>
                  <a:pt x="615084" y="0"/>
                </a:lnTo>
                <a:lnTo>
                  <a:pt x="615084" y="371003"/>
                </a:lnTo>
                <a:lnTo>
                  <a:pt x="0" y="371003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4928" y="4059607"/>
            <a:ext cx="644525" cy="371475"/>
          </a:xfrm>
          <a:custGeom>
            <a:avLst/>
            <a:gdLst/>
            <a:ahLst/>
            <a:cxnLst/>
            <a:rect l="l" t="t" r="r" b="b"/>
            <a:pathLst>
              <a:path w="644525" h="371475">
                <a:moveTo>
                  <a:pt x="0" y="0"/>
                </a:moveTo>
                <a:lnTo>
                  <a:pt x="644374" y="0"/>
                </a:lnTo>
                <a:lnTo>
                  <a:pt x="644374" y="371003"/>
                </a:lnTo>
                <a:lnTo>
                  <a:pt x="0" y="371003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09302" y="4059607"/>
            <a:ext cx="1123315" cy="371475"/>
          </a:xfrm>
          <a:custGeom>
            <a:avLst/>
            <a:gdLst/>
            <a:ahLst/>
            <a:cxnLst/>
            <a:rect l="l" t="t" r="r" b="b"/>
            <a:pathLst>
              <a:path w="1123314" h="371475">
                <a:moveTo>
                  <a:pt x="0" y="0"/>
                </a:moveTo>
                <a:lnTo>
                  <a:pt x="1122773" y="0"/>
                </a:lnTo>
                <a:lnTo>
                  <a:pt x="1122773" y="371003"/>
                </a:lnTo>
                <a:lnTo>
                  <a:pt x="0" y="371003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9097" y="358609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21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5309" y="3586090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 h="0">
                <a:moveTo>
                  <a:pt x="0" y="0"/>
                </a:moveTo>
                <a:lnTo>
                  <a:pt x="68342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08737" y="358609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14058" y="3586090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 h="0">
                <a:moveTo>
                  <a:pt x="0" y="0"/>
                </a:moveTo>
                <a:lnTo>
                  <a:pt x="61508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29143" y="3586090"/>
            <a:ext cx="1621155" cy="0"/>
          </a:xfrm>
          <a:custGeom>
            <a:avLst/>
            <a:gdLst/>
            <a:ahLst/>
            <a:cxnLst/>
            <a:rect l="l" t="t" r="r" b="b"/>
            <a:pathLst>
              <a:path w="1621154" h="0">
                <a:moveTo>
                  <a:pt x="0" y="0"/>
                </a:moveTo>
                <a:lnTo>
                  <a:pt x="1620699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49843" y="3586090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 h="0">
                <a:moveTo>
                  <a:pt x="0" y="0"/>
                </a:moveTo>
                <a:lnTo>
                  <a:pt x="61508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4928" y="3586090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 h="0">
                <a:moveTo>
                  <a:pt x="0" y="0"/>
                </a:moveTo>
                <a:lnTo>
                  <a:pt x="64437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09302" y="3586090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9097" y="358609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21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5309" y="3586090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 h="0">
                <a:moveTo>
                  <a:pt x="0" y="0"/>
                </a:moveTo>
                <a:lnTo>
                  <a:pt x="68342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8737" y="358609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 h="0">
                <a:moveTo>
                  <a:pt x="0" y="0"/>
                </a:moveTo>
                <a:lnTo>
                  <a:pt x="60532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14058" y="3586090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 h="0">
                <a:moveTo>
                  <a:pt x="0" y="0"/>
                </a:moveTo>
                <a:lnTo>
                  <a:pt x="61508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29143" y="3586090"/>
            <a:ext cx="1621155" cy="0"/>
          </a:xfrm>
          <a:custGeom>
            <a:avLst/>
            <a:gdLst/>
            <a:ahLst/>
            <a:cxnLst/>
            <a:rect l="l" t="t" r="r" b="b"/>
            <a:pathLst>
              <a:path w="1621154" h="0">
                <a:moveTo>
                  <a:pt x="0" y="0"/>
                </a:moveTo>
                <a:lnTo>
                  <a:pt x="1620699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49843" y="3586090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 h="0">
                <a:moveTo>
                  <a:pt x="0" y="0"/>
                </a:moveTo>
                <a:lnTo>
                  <a:pt x="61508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64928" y="3586090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 h="0">
                <a:moveTo>
                  <a:pt x="0" y="0"/>
                </a:moveTo>
                <a:lnTo>
                  <a:pt x="64437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09302" y="3586090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 h="0">
                <a:moveTo>
                  <a:pt x="0" y="0"/>
                </a:moveTo>
                <a:lnTo>
                  <a:pt x="112277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0332" y="4164064"/>
            <a:ext cx="599630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7765" algn="l"/>
                <a:tab pos="4352290" algn="l"/>
                <a:tab pos="5748020" algn="l"/>
              </a:tabLst>
            </a:pPr>
            <a:r>
              <a:rPr dirty="0" sz="850" spc="-5" b="1">
                <a:latin typeface="Arial"/>
                <a:cs typeface="Arial"/>
              </a:rPr>
              <a:t>2</a:t>
            </a:r>
            <a:r>
              <a:rPr dirty="0" sz="850" spc="-5" b="1">
                <a:latin typeface="Arial"/>
                <a:cs typeface="Arial"/>
              </a:rPr>
              <a:t>  </a:t>
            </a:r>
            <a:r>
              <a:rPr dirty="0" sz="850" spc="85" b="1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A</a:t>
            </a:r>
            <a:r>
              <a:rPr dirty="0" sz="850" spc="20">
                <a:latin typeface="Arial"/>
                <a:cs typeface="Arial"/>
              </a:rPr>
              <a:t>l</a:t>
            </a:r>
            <a:r>
              <a:rPr dirty="0" sz="850" spc="40">
                <a:latin typeface="Arial"/>
                <a:cs typeface="Arial"/>
              </a:rPr>
              <a:t>b</a:t>
            </a:r>
            <a:r>
              <a:rPr dirty="0" sz="850" spc="5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r</a:t>
            </a:r>
            <a:r>
              <a:rPr dirty="0" sz="850" spc="55">
                <a:latin typeface="Arial"/>
                <a:cs typeface="Arial"/>
              </a:rPr>
              <a:t>t</a:t>
            </a:r>
            <a:r>
              <a:rPr dirty="0" sz="850" spc="20">
                <a:latin typeface="Arial"/>
                <a:cs typeface="Arial"/>
              </a:rPr>
              <a:t>s</a:t>
            </a:r>
            <a:r>
              <a:rPr dirty="0" sz="850" spc="20">
                <a:latin typeface="Arial"/>
                <a:cs typeface="Arial"/>
              </a:rPr>
              <a:t>l</a:t>
            </a:r>
            <a:r>
              <a:rPr dirty="0" sz="850" spc="20">
                <a:latin typeface="Arial"/>
                <a:cs typeface="Arial"/>
              </a:rPr>
              <a:t>un</a:t>
            </a:r>
            <a:r>
              <a:rPr dirty="0" sz="850" spc="40">
                <a:latin typeface="Arial"/>
                <a:cs typeface="Arial"/>
              </a:rPr>
              <a:t>d</a:t>
            </a:r>
            <a:r>
              <a:rPr dirty="0" sz="850">
                <a:latin typeface="Arial"/>
                <a:cs typeface="Arial"/>
              </a:rPr>
              <a:t>  </a:t>
            </a:r>
            <a:r>
              <a:rPr dirty="0" sz="850" spc="6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55.68271</a:t>
            </a:r>
            <a:r>
              <a:rPr dirty="0" sz="850" spc="-5">
                <a:latin typeface="Arial"/>
                <a:cs typeface="Arial"/>
              </a:rPr>
              <a:t>1</a:t>
            </a:r>
            <a:r>
              <a:rPr dirty="0" sz="850">
                <a:latin typeface="Arial"/>
                <a:cs typeface="Arial"/>
              </a:rPr>
              <a:t>   </a:t>
            </a:r>
            <a:r>
              <a:rPr dirty="0" sz="850" spc="-9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12.48521</a:t>
            </a:r>
            <a:r>
              <a:rPr dirty="0" sz="850" spc="-5">
                <a:latin typeface="Arial"/>
                <a:cs typeface="Arial"/>
              </a:rPr>
              <a:t>5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10">
                <a:latin typeface="Arial"/>
                <a:cs typeface="Arial"/>
              </a:rPr>
              <a:t>55.68407</a:t>
            </a:r>
            <a:r>
              <a:rPr dirty="0" sz="850" spc="-5">
                <a:latin typeface="Arial"/>
                <a:cs typeface="Arial"/>
              </a:rPr>
              <a:t>3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10">
                <a:latin typeface="Arial"/>
                <a:cs typeface="Arial"/>
              </a:rPr>
              <a:t>12.49075</a:t>
            </a:r>
            <a:r>
              <a:rPr dirty="0" sz="850" spc="-5">
                <a:latin typeface="Arial"/>
                <a:cs typeface="Arial"/>
              </a:rPr>
              <a:t>6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25">
                <a:latin typeface="Arial"/>
                <a:cs typeface="Arial"/>
              </a:rPr>
              <a:t>G</a:t>
            </a:r>
            <a:r>
              <a:rPr dirty="0" sz="850" spc="5">
                <a:latin typeface="Arial"/>
                <a:cs typeface="Arial"/>
              </a:rPr>
              <a:t>y</a:t>
            </a:r>
            <a:r>
              <a:rPr dirty="0" sz="850" spc="55">
                <a:latin typeface="Arial"/>
                <a:cs typeface="Arial"/>
              </a:rPr>
              <a:t>m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69097" y="4264732"/>
          <a:ext cx="606298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/>
                <a:gridCol w="609600"/>
                <a:gridCol w="1010284"/>
                <a:gridCol w="1227454"/>
                <a:gridCol w="626745"/>
                <a:gridCol w="843914"/>
                <a:gridCol w="902969"/>
              </a:tblGrid>
              <a:tr h="17085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860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33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Albertslund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55.682711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12.485215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'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55.692925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12.489601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Pizza</a:t>
                      </a:r>
                      <a:r>
                        <a:rPr dirty="0" sz="8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Place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318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Albertslund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55.682711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12.485215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hu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55.687747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12.490913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56397" y="131842"/>
            <a:ext cx="6776084" cy="3405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venues[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Out[47]:</a:t>
            </a:r>
            <a:endParaRPr sz="1000">
              <a:latin typeface="Courier New"/>
              <a:cs typeface="Courier New"/>
            </a:endParaRPr>
          </a:p>
          <a:p>
            <a:pPr marL="88265" marR="5384800" indent="-76200">
              <a:lnSpc>
                <a:spcPts val="1150"/>
              </a:lnSpc>
              <a:spcBef>
                <a:spcPts val="880"/>
              </a:spcBef>
            </a:pPr>
            <a:r>
              <a:rPr dirty="0" sz="1000" spc="-5">
                <a:latin typeface="Courier New"/>
                <a:cs typeface="Courier New"/>
              </a:rPr>
              <a:t>('Albertslund',  55.6827106498026</a:t>
            </a:r>
            <a:r>
              <a:rPr dirty="0" sz="1000"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ts val="1105"/>
              </a:lnSpc>
            </a:pPr>
            <a:r>
              <a:rPr dirty="0" sz="1000" spc="-5">
                <a:latin typeface="Courier New"/>
                <a:cs typeface="Courier New"/>
              </a:rPr>
              <a:t>12.485215158980598,</a:t>
            </a:r>
            <a:endParaRPr sz="1000">
              <a:latin typeface="Courier New"/>
              <a:cs typeface="Courier New"/>
            </a:endParaRPr>
          </a:p>
          <a:p>
            <a:pPr marL="88265" marR="5308600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'Que Pasa',  55.68415300860668</a:t>
            </a:r>
            <a:r>
              <a:rPr dirty="0" sz="1000"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ts val="1105"/>
              </a:lnSpc>
            </a:pPr>
            <a:r>
              <a:rPr dirty="0" sz="1000" spc="-5">
                <a:latin typeface="Courier New"/>
                <a:cs typeface="Courier New"/>
              </a:rPr>
              <a:t>12.485997478267718,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ts val="1175"/>
              </a:lnSpc>
            </a:pPr>
            <a:r>
              <a:rPr dirty="0" sz="1000" spc="-5">
                <a:latin typeface="Courier New"/>
                <a:cs typeface="Courier New"/>
              </a:rPr>
              <a:t>'Mexican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[48]: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5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#Converting the venue list into</a:t>
            </a:r>
            <a:r>
              <a:rPr dirty="0" sz="1050" spc="-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5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venues_df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DataFrame(venues)</a:t>
            </a:r>
            <a:endParaRPr sz="100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venues_df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columns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'Latitude'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'Longitude'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'Venue 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name'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'Venue 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Lat'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  nue </a:t>
            </a:r>
            <a:r>
              <a:rPr dirty="0" sz="1000" spc="-10">
                <a:solidFill>
                  <a:srgbClr val="B92020"/>
                </a:solidFill>
                <a:latin typeface="Courier New"/>
                <a:cs typeface="Courier New"/>
              </a:rPr>
              <a:t>Lng'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'Venue</a:t>
            </a:r>
            <a:r>
              <a:rPr dirty="0" sz="1000" spc="3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Category'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2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venues_df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Out[48]: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398145">
              <a:lnSpc>
                <a:spcPct val="100000"/>
              </a:lnSpc>
              <a:spcBef>
                <a:spcPts val="775"/>
              </a:spcBef>
              <a:tabLst>
                <a:tab pos="983615" algn="l"/>
                <a:tab pos="3004820" algn="l"/>
                <a:tab pos="5201285" algn="l"/>
              </a:tabLst>
            </a:pPr>
            <a:r>
              <a:rPr dirty="0" sz="850" spc="-10" b="1">
                <a:latin typeface="Arial"/>
                <a:cs typeface="Arial"/>
              </a:rPr>
              <a:t>Locality	</a:t>
            </a:r>
            <a:r>
              <a:rPr dirty="0" sz="850" spc="-5" b="1">
                <a:latin typeface="Arial"/>
                <a:cs typeface="Arial"/>
              </a:rPr>
              <a:t>Latitude  </a:t>
            </a:r>
            <a:r>
              <a:rPr dirty="0" sz="850" spc="85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Longitude	</a:t>
            </a:r>
            <a:r>
              <a:rPr dirty="0" sz="850" spc="-15" b="1">
                <a:latin typeface="Arial"/>
                <a:cs typeface="Arial"/>
              </a:rPr>
              <a:t>Venue </a:t>
            </a:r>
            <a:r>
              <a:rPr dirty="0" sz="850" b="1">
                <a:latin typeface="Arial"/>
                <a:cs typeface="Arial"/>
              </a:rPr>
              <a:t>name    </a:t>
            </a:r>
            <a:r>
              <a:rPr dirty="0" sz="850" spc="-15" b="1">
                <a:latin typeface="Arial"/>
                <a:cs typeface="Arial"/>
              </a:rPr>
              <a:t>Venue </a:t>
            </a:r>
            <a:r>
              <a:rPr dirty="0" sz="850" spc="-5" b="1">
                <a:latin typeface="Arial"/>
                <a:cs typeface="Arial"/>
              </a:rPr>
              <a:t>Lat  </a:t>
            </a:r>
            <a:r>
              <a:rPr dirty="0" sz="850" spc="30" b="1">
                <a:latin typeface="Arial"/>
                <a:cs typeface="Arial"/>
              </a:rPr>
              <a:t> </a:t>
            </a:r>
            <a:r>
              <a:rPr dirty="0" sz="850" spc="-15" b="1">
                <a:latin typeface="Arial"/>
                <a:cs typeface="Arial"/>
              </a:rPr>
              <a:t>Venue</a:t>
            </a:r>
            <a:r>
              <a:rPr dirty="0" sz="850" b="1">
                <a:latin typeface="Arial"/>
                <a:cs typeface="Arial"/>
              </a:rPr>
              <a:t> </a:t>
            </a:r>
            <a:r>
              <a:rPr dirty="0" sz="850" spc="-20" b="1">
                <a:latin typeface="Arial"/>
                <a:cs typeface="Arial"/>
              </a:rPr>
              <a:t>Lng	</a:t>
            </a:r>
            <a:r>
              <a:rPr dirty="0" sz="850" spc="-15" b="1">
                <a:latin typeface="Arial"/>
                <a:cs typeface="Arial"/>
              </a:rPr>
              <a:t>Venue</a:t>
            </a:r>
            <a:r>
              <a:rPr dirty="0" sz="850" spc="-10" b="1">
                <a:latin typeface="Arial"/>
                <a:cs typeface="Arial"/>
              </a:rPr>
              <a:t> </a:t>
            </a:r>
            <a:r>
              <a:rPr dirty="0" sz="850" spc="-5" b="1">
                <a:latin typeface="Arial"/>
                <a:cs typeface="Arial"/>
              </a:rPr>
              <a:t>Category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097" y="3590971"/>
            <a:ext cx="6062980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3143250" algn="l"/>
                <a:tab pos="4383405" algn="l"/>
              </a:tabLst>
            </a:pPr>
            <a:r>
              <a:rPr dirty="0" sz="850" spc="-5" b="1">
                <a:latin typeface="Arial"/>
                <a:cs typeface="Arial"/>
              </a:rPr>
              <a:t>0    </a:t>
            </a:r>
            <a:r>
              <a:rPr dirty="0" sz="850" spc="25">
                <a:latin typeface="Arial"/>
                <a:cs typeface="Arial"/>
              </a:rPr>
              <a:t>Albertslund </a:t>
            </a:r>
            <a:r>
              <a:rPr dirty="0" sz="850" spc="19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55.682711  </a:t>
            </a:r>
            <a:r>
              <a:rPr dirty="0" sz="850" spc="19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12.485215	</a:t>
            </a:r>
            <a:r>
              <a:rPr dirty="0" sz="850" spc="5">
                <a:latin typeface="Arial"/>
                <a:cs typeface="Arial"/>
              </a:rPr>
              <a:t>Que Pasa  </a:t>
            </a:r>
            <a:r>
              <a:rPr dirty="0" sz="850" spc="13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55.684153	12.485997 </a:t>
            </a:r>
            <a:r>
              <a:rPr dirty="0" sz="850" spc="25">
                <a:latin typeface="Arial"/>
                <a:cs typeface="Arial"/>
              </a:rPr>
              <a:t>Mexican</a:t>
            </a:r>
            <a:r>
              <a:rPr dirty="0" sz="850" spc="-130">
                <a:latin typeface="Arial"/>
                <a:cs typeface="Arial"/>
              </a:rPr>
              <a:t> </a:t>
            </a:r>
            <a:r>
              <a:rPr dirty="0" sz="850" spc="20">
                <a:latin typeface="Arial"/>
                <a:cs typeface="Arial"/>
              </a:rPr>
              <a:t>Restaurant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0332" y="3861403"/>
            <a:ext cx="599630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8295" algn="l"/>
                <a:tab pos="4352290" algn="l"/>
                <a:tab pos="5396865" algn="l"/>
              </a:tabLst>
            </a:pPr>
            <a:r>
              <a:rPr dirty="0" sz="850" spc="-5" b="1">
                <a:latin typeface="Arial"/>
                <a:cs typeface="Arial"/>
              </a:rPr>
              <a:t>1    </a:t>
            </a:r>
            <a:r>
              <a:rPr dirty="0" sz="850" spc="25">
                <a:latin typeface="Arial"/>
                <a:cs typeface="Arial"/>
              </a:rPr>
              <a:t>Albertslund </a:t>
            </a:r>
            <a:r>
              <a:rPr dirty="0" sz="850" spc="19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55.682711  </a:t>
            </a:r>
            <a:r>
              <a:rPr dirty="0" sz="850" spc="19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12.485215	</a:t>
            </a:r>
            <a:r>
              <a:rPr dirty="0" sz="850" spc="40">
                <a:latin typeface="Arial"/>
                <a:cs typeface="Arial"/>
              </a:rPr>
              <a:t>Miki's</a:t>
            </a:r>
            <a:r>
              <a:rPr dirty="0" sz="850" spc="5">
                <a:latin typeface="Arial"/>
                <a:cs typeface="Arial"/>
              </a:rPr>
              <a:t> </a:t>
            </a:r>
            <a:r>
              <a:rPr dirty="0" sz="850" spc="15">
                <a:latin typeface="Arial"/>
                <a:cs typeface="Arial"/>
              </a:rPr>
              <a:t>Pizzeria  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55.681376	12.484521	</a:t>
            </a:r>
            <a:r>
              <a:rPr dirty="0" sz="850" spc="5">
                <a:latin typeface="Arial"/>
                <a:cs typeface="Arial"/>
              </a:rPr>
              <a:t>Pizza</a:t>
            </a:r>
            <a:r>
              <a:rPr dirty="0" sz="850" spc="-45">
                <a:latin typeface="Arial"/>
                <a:cs typeface="Arial"/>
              </a:rPr>
              <a:t> </a:t>
            </a:r>
            <a:r>
              <a:rPr dirty="0" sz="850" spc="15">
                <a:latin typeface="Arial"/>
                <a:cs typeface="Arial"/>
              </a:rPr>
              <a:t>Place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80344" y="4095722"/>
            <a:ext cx="93726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30">
                <a:latin typeface="Arial"/>
                <a:cs typeface="Arial"/>
              </a:rPr>
              <a:t>Crossfit </a:t>
            </a:r>
            <a:r>
              <a:rPr dirty="0" sz="850" spc="5">
                <a:latin typeface="Arial"/>
                <a:cs typeface="Arial"/>
              </a:rPr>
              <a:t>Vanløse</a:t>
            </a:r>
            <a:r>
              <a:rPr dirty="0" sz="850" spc="-85">
                <a:latin typeface="Arial"/>
                <a:cs typeface="Arial"/>
              </a:rPr>
              <a:t> </a:t>
            </a:r>
            <a:r>
              <a:rPr dirty="0" sz="850" spc="60">
                <a:latin typeface="Arial"/>
                <a:cs typeface="Arial"/>
              </a:rPr>
              <a:t>-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69097" y="6168566"/>
          <a:ext cx="6180455" cy="4393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4870"/>
                <a:gridCol w="519430"/>
                <a:gridCol w="614679"/>
                <a:gridCol w="732154"/>
                <a:gridCol w="614679"/>
                <a:gridCol w="643889"/>
                <a:gridCol w="918210"/>
              </a:tblGrid>
              <a:tr h="405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6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Venue</a:t>
                      </a:r>
                      <a:r>
                        <a:rPr dirty="0" sz="8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name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86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Venue</a:t>
                      </a:r>
                      <a:r>
                        <a:rPr dirty="0" sz="85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6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Venue</a:t>
                      </a:r>
                      <a:r>
                        <a:rPr dirty="0" sz="85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Lng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6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Venue</a:t>
                      </a:r>
                      <a:r>
                        <a:rPr dirty="0" sz="85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Category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199"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dø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ll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db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å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20" b="1">
                          <a:latin typeface="Arial"/>
                          <a:cs typeface="Arial"/>
                        </a:rPr>
                        <a:t>Ejby</a:t>
                      </a:r>
                      <a:r>
                        <a:rPr dirty="0" sz="8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(Storkøbenhavn)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Greve</a:t>
                      </a:r>
                      <a:r>
                        <a:rPr dirty="0" sz="85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Strand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Hjortekær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(Lyngby-Taarbæk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Kommune)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356397" y="5072047"/>
            <a:ext cx="3018790" cy="83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[49]: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#Number of venues per</a:t>
            </a:r>
            <a:r>
              <a:rPr dirty="0" sz="1050" spc="-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Locality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venues_df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groupby([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count()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Out[49]: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5572910"/>
            <a:ext cx="6912381" cy="41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6598051"/>
            <a:ext cx="6912381" cy="849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9097" y="86061"/>
          <a:ext cx="6209030" cy="508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965"/>
                <a:gridCol w="577214"/>
                <a:gridCol w="682625"/>
                <a:gridCol w="682625"/>
                <a:gridCol w="629285"/>
                <a:gridCol w="780414"/>
                <a:gridCol w="593089"/>
              </a:tblGrid>
              <a:tr h="165879">
                <a:tc>
                  <a:txBody>
                    <a:bodyPr/>
                    <a:lstStyle/>
                    <a:p>
                      <a:pPr algn="r" marR="6350">
                        <a:lnSpc>
                          <a:spcPts val="86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Hvidovre </a:t>
                      </a:r>
                      <a:r>
                        <a:rPr dirty="0" baseline="-29411" sz="1275" spc="-30" b="1">
                          <a:latin typeface="Arial"/>
                          <a:cs typeface="Arial"/>
                        </a:rPr>
                        <a:t>L</a:t>
                      </a:r>
                      <a:endParaRPr baseline="-29411" sz="127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0"/>
                        </a:lnSpc>
                        <a:spcBef>
                          <a:spcPts val="30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atitu </a:t>
                      </a:r>
                      <a:r>
                        <a:rPr dirty="0" baseline="29411" sz="1275" spc="-7">
                          <a:latin typeface="Arial"/>
                          <a:cs typeface="Arial"/>
                        </a:rPr>
                        <a:t>46</a:t>
                      </a:r>
                      <a:r>
                        <a:rPr dirty="0" baseline="29411" sz="1275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Lo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algn="ctr" marR="14604">
                        <a:lnSpc>
                          <a:spcPts val="400"/>
                        </a:lnSpc>
                      </a:pPr>
                      <a:r>
                        <a:rPr dirty="0" sz="850" spc="5" b="1">
                          <a:latin typeface="Arial"/>
                          <a:cs typeface="Arial"/>
                        </a:rPr>
                        <a:t>de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500"/>
                        </a:lnSpc>
                        <a:spcBef>
                          <a:spcPts val="300"/>
                        </a:spcBef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ngitu </a:t>
                      </a:r>
                      <a:r>
                        <a:rPr dirty="0" baseline="29411" sz="1275" spc="-7">
                          <a:latin typeface="Arial"/>
                          <a:cs typeface="Arial"/>
                        </a:rPr>
                        <a:t>46</a:t>
                      </a:r>
                      <a:r>
                        <a:rPr dirty="0" baseline="29411" sz="1275" spc="12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Ven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algn="ctr" marR="30480">
                        <a:lnSpc>
                          <a:spcPts val="400"/>
                        </a:lnSpc>
                      </a:pPr>
                      <a:r>
                        <a:rPr dirty="0" sz="850" spc="5" b="1">
                          <a:latin typeface="Arial"/>
                          <a:cs typeface="Arial"/>
                        </a:rPr>
                        <a:t>de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500"/>
                        </a:lnSpc>
                        <a:spcBef>
                          <a:spcPts val="30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ue na </a:t>
                      </a:r>
                      <a:r>
                        <a:rPr dirty="0" baseline="29411" sz="1275" spc="-7">
                          <a:latin typeface="Arial"/>
                          <a:cs typeface="Arial"/>
                        </a:rPr>
                        <a:t>46</a:t>
                      </a:r>
                      <a:r>
                        <a:rPr dirty="0" baseline="29411" sz="1275" spc="1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Ve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algn="ctr" marL="56515" marR="3175">
                        <a:lnSpc>
                          <a:spcPts val="400"/>
                        </a:lnSpc>
                      </a:pPr>
                      <a:r>
                        <a:rPr dirty="0" sz="850" spc="5" b="1">
                          <a:latin typeface="Arial"/>
                          <a:cs typeface="Arial"/>
                        </a:rPr>
                        <a:t>me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500"/>
                        </a:lnSpc>
                        <a:spcBef>
                          <a:spcPts val="300"/>
                        </a:spcBef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nue </a:t>
                      </a:r>
                      <a:r>
                        <a:rPr dirty="0" baseline="29411" sz="1275" spc="-7">
                          <a:latin typeface="Arial"/>
                          <a:cs typeface="Arial"/>
                        </a:rPr>
                        <a:t>46</a:t>
                      </a:r>
                      <a:r>
                        <a:rPr dirty="0" baseline="29411" sz="1275" spc="262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Ve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algn="ctr" marR="20320">
                        <a:lnSpc>
                          <a:spcPts val="40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500"/>
                        </a:lnSpc>
                        <a:spcBef>
                          <a:spcPts val="300"/>
                        </a:spcBef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nue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L </a:t>
                      </a:r>
                      <a:r>
                        <a:rPr dirty="0" baseline="29411" sz="1275" spc="-7">
                          <a:latin typeface="Arial"/>
                          <a:cs typeface="Arial"/>
                        </a:rPr>
                        <a:t>46</a:t>
                      </a:r>
                      <a:r>
                        <a:rPr dirty="0" baseline="29411" sz="1275" spc="21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Venu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algn="ctr" marR="107314">
                        <a:lnSpc>
                          <a:spcPts val="40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500"/>
                        </a:lnSpc>
                        <a:spcBef>
                          <a:spcPts val="300"/>
                        </a:spcBef>
                      </a:pPr>
                      <a:r>
                        <a:rPr dirty="0" sz="850" spc="10" b="1"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Categ</a:t>
                      </a:r>
                      <a:r>
                        <a:rPr dirty="0" sz="850" spc="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411" sz="1275" spc="-7">
                          <a:latin typeface="Arial"/>
                          <a:cs typeface="Arial"/>
                        </a:rPr>
                        <a:t>46</a:t>
                      </a:r>
                      <a:endParaRPr baseline="29411" sz="1275">
                        <a:latin typeface="Arial"/>
                        <a:cs typeface="Arial"/>
                      </a:endParaRPr>
                    </a:p>
                    <a:p>
                      <a:pPr marL="373380">
                        <a:lnSpc>
                          <a:spcPts val="40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ory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  <a:tr h="234318">
                <a:tc>
                  <a:txBody>
                    <a:bodyPr/>
                    <a:lstStyle/>
                    <a:p>
                      <a:pPr marL="14687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Ishøj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Strand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63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</a:tr>
              <a:tr h="170856">
                <a:tc>
                  <a:txBody>
                    <a:bodyPr/>
                    <a:lstStyle/>
                    <a:p>
                      <a:pPr marL="1459230">
                        <a:lnSpc>
                          <a:spcPts val="90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Jægersborg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900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ts val="900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900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900"/>
                        </a:lnSpc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ts val="900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900"/>
                        </a:lnSpc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13906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Klampenborg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94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37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25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12249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Kongens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5" b="1">
                          <a:latin typeface="Arial"/>
                          <a:cs typeface="Arial"/>
                        </a:rPr>
                        <a:t>Lyngby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94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60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25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Lun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172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å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v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10883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Mørkhøj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(Gladsaxe)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94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25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163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ødo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165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od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bo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14592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Skovshoved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13811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Solrød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Strand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94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25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163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fr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i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øbo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171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165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å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algn="r" marR="1695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algn="r" marR="1631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40558" y="346633"/>
            <a:ext cx="42672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-5" b="1">
                <a:latin typeface="Arial"/>
                <a:cs typeface="Arial"/>
              </a:rPr>
              <a:t>o</a:t>
            </a:r>
            <a:r>
              <a:rPr dirty="0" sz="850" spc="5" b="1">
                <a:latin typeface="Arial"/>
                <a:cs typeface="Arial"/>
              </a:rPr>
              <a:t>ca</a:t>
            </a:r>
            <a:r>
              <a:rPr dirty="0" sz="850" spc="-25" b="1">
                <a:latin typeface="Arial"/>
                <a:cs typeface="Arial"/>
              </a:rPr>
              <a:t>li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35" b="1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397" y="5345418"/>
            <a:ext cx="6750684" cy="530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[50]: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45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#Unique categories of the above</a:t>
            </a:r>
            <a:r>
              <a:rPr dirty="0" sz="1050" spc="-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venues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'There are </a:t>
            </a:r>
            <a:r>
              <a:rPr dirty="0" sz="1000" spc="-5" b="1">
                <a:solidFill>
                  <a:srgbClr val="BA6687"/>
                </a:solidFill>
                <a:latin typeface="Courier New"/>
                <a:cs typeface="Courier New"/>
              </a:rPr>
              <a:t>{}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unique categries.'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format(</a:t>
            </a: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len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(venues_df[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'Venue</a:t>
            </a:r>
            <a:r>
              <a:rPr dirty="0" sz="1000" spc="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Category'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])))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000" spc="-5">
                <a:latin typeface="Courier New"/>
                <a:cs typeface="Courier New"/>
              </a:rPr>
              <a:t>There are 3368 unique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categries.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[51]: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5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#List of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categories</a:t>
            </a:r>
            <a:endParaRPr sz="105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50"/>
              </a:spcBef>
            </a:pP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'Total number of unique catefories are </a:t>
            </a:r>
            <a:r>
              <a:rPr dirty="0" sz="1000" b="1">
                <a:solidFill>
                  <a:srgbClr val="BA6687"/>
                </a:solidFill>
                <a:latin typeface="Courier New"/>
                <a:cs typeface="Courier New"/>
              </a:rPr>
              <a:t>{}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format(</a:t>
            </a:r>
            <a:r>
              <a:rPr dirty="0" sz="1000">
                <a:solidFill>
                  <a:srgbClr val="007F00"/>
                </a:solidFill>
                <a:latin typeface="Courier New"/>
                <a:cs typeface="Courier New"/>
              </a:rPr>
              <a:t>len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(venues_df[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'Venue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Category'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 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unique()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tolist())))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085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#First 10</a:t>
            </a:r>
            <a:r>
              <a:rPr dirty="0" sz="1050" spc="-1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categories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20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venues_df[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'Venue</a:t>
            </a:r>
            <a:r>
              <a:rPr dirty="0" sz="10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Category'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unique()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tolist()</a:t>
            </a:r>
            <a:r>
              <a:rPr dirty="0" sz="1050" spc="-5" i="1">
                <a:solidFill>
                  <a:srgbClr val="3F7F7F"/>
                </a:solidFill>
                <a:latin typeface="Courier New"/>
                <a:cs typeface="Courier New"/>
              </a:rPr>
              <a:t>#[:10]</a:t>
            </a:r>
            <a:endParaRPr sz="1050">
              <a:latin typeface="Courier New"/>
              <a:cs typeface="Courier New"/>
            </a:endParaRPr>
          </a:p>
          <a:p>
            <a:pPr marL="12700" marR="3608704">
              <a:lnSpc>
                <a:spcPct val="166600"/>
              </a:lnSpc>
              <a:spcBef>
                <a:spcPts val="65"/>
              </a:spcBef>
            </a:pPr>
            <a:r>
              <a:rPr dirty="0" sz="1000" spc="-5">
                <a:latin typeface="Courier New"/>
                <a:cs typeface="Courier New"/>
              </a:rPr>
              <a:t>Total number of unique catefories are 172  </a:t>
            </a: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Out[51]:</a:t>
            </a:r>
            <a:endParaRPr sz="1000">
              <a:latin typeface="Courier New"/>
              <a:cs typeface="Courier New"/>
            </a:endParaRPr>
          </a:p>
          <a:p>
            <a:pPr marL="88265" marR="5055235" indent="-76200">
              <a:lnSpc>
                <a:spcPts val="1150"/>
              </a:lnSpc>
              <a:spcBef>
                <a:spcPts val="880"/>
              </a:spcBef>
            </a:pPr>
            <a:r>
              <a:rPr dirty="0" sz="1000" spc="-5">
                <a:latin typeface="Courier New"/>
                <a:cs typeface="Courier New"/>
              </a:rPr>
              <a:t>['Mexican Restaurant',  'Pizza Place',  'Gym',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ts val="1105"/>
              </a:lnSpc>
            </a:pPr>
            <a:r>
              <a:rPr dirty="0" sz="1000" spc="-5">
                <a:latin typeface="Courier New"/>
                <a:cs typeface="Courier New"/>
              </a:rPr>
              <a:t>'Bakery',</a:t>
            </a:r>
            <a:endParaRPr sz="1000">
              <a:latin typeface="Courier New"/>
              <a:cs typeface="Courier New"/>
            </a:endParaRPr>
          </a:p>
          <a:p>
            <a:pPr marL="88265" marR="5435600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'Park',  'Supermarket',  'Grocery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Store',</a:t>
            </a:r>
            <a:endParaRPr sz="1000">
              <a:latin typeface="Courier New"/>
              <a:cs typeface="Courier New"/>
            </a:endParaRPr>
          </a:p>
          <a:p>
            <a:pPr marL="88265" marR="490283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'Gym </a:t>
            </a:r>
            <a:r>
              <a:rPr dirty="0" sz="1000">
                <a:latin typeface="Courier New"/>
                <a:cs typeface="Courier New"/>
              </a:rPr>
              <a:t>/ </a:t>
            </a:r>
            <a:r>
              <a:rPr dirty="0" sz="1000" spc="-5">
                <a:latin typeface="Courier New"/>
                <a:cs typeface="Courier New"/>
              </a:rPr>
              <a:t>Fitness</a:t>
            </a:r>
            <a:r>
              <a:rPr dirty="0" sz="1000" spc="-9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Center',  'Korean Restaurant',  'Soccer Field',  'Sports Bar',  'Shopping Mall',  'Multiplex',  'Gastropub',</a:t>
            </a:r>
            <a:endParaRPr sz="1000">
              <a:latin typeface="Courier New"/>
              <a:cs typeface="Courier New"/>
            </a:endParaRPr>
          </a:p>
          <a:p>
            <a:pPr marL="88265" marR="5055235">
              <a:lnSpc>
                <a:spcPts val="1150"/>
              </a:lnSpc>
              <a:spcBef>
                <a:spcPts val="25"/>
              </a:spcBef>
            </a:pPr>
            <a:r>
              <a:rPr dirty="0" sz="1000" spc="-5">
                <a:latin typeface="Courier New"/>
                <a:cs typeface="Courier New"/>
              </a:rPr>
              <a:t>'Turkish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  'Concert Hall',  'Convenience Store',  'Bar',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520" y="73262"/>
            <a:ext cx="2385695" cy="105759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918210">
              <a:lnSpc>
                <a:spcPts val="1150"/>
              </a:lnSpc>
              <a:spcBef>
                <a:spcPts val="180"/>
              </a:spcBef>
            </a:pPr>
            <a:r>
              <a:rPr dirty="0" sz="1000" spc="-5">
                <a:latin typeface="Courier New"/>
                <a:cs typeface="Courier New"/>
              </a:rPr>
              <a:t>'Ice Cream Shop',  'Gaming Cafe',  'Discount Store',  'Asian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  'Café',</a:t>
            </a:r>
            <a:endParaRPr sz="1000">
              <a:latin typeface="Courier New"/>
              <a:cs typeface="Courier New"/>
            </a:endParaRPr>
          </a:p>
          <a:p>
            <a:pPr marL="12700" marR="842010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'Flower Shop',  'Fish </a:t>
            </a:r>
            <a:r>
              <a:rPr dirty="0" sz="1000">
                <a:latin typeface="Courier New"/>
                <a:cs typeface="Courier New"/>
              </a:rPr>
              <a:t>&amp; </a:t>
            </a:r>
            <a:r>
              <a:rPr dirty="0" sz="1000" spc="-5">
                <a:latin typeface="Courier New"/>
                <a:cs typeface="Courier New"/>
              </a:rPr>
              <a:t>Chips</a:t>
            </a:r>
            <a:r>
              <a:rPr dirty="0" sz="1000" spc="-9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Shop',</a:t>
            </a:r>
            <a:endParaRPr sz="1000">
              <a:latin typeface="Courier New"/>
              <a:cs typeface="Courier New"/>
            </a:endParaRPr>
          </a:p>
          <a:p>
            <a:pPr marL="12700" marR="38544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'Scandinavian Restaurant',  'Train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Station',</a:t>
            </a:r>
            <a:endParaRPr sz="1000">
              <a:latin typeface="Courier New"/>
              <a:cs typeface="Courier New"/>
            </a:endParaRPr>
          </a:p>
          <a:p>
            <a:pPr marL="12700" marR="61404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'Thai Restaurant',  'Fast Food Restaurant',  'Indian Restaurant',  'Juice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Bar',</a:t>
            </a:r>
            <a:endParaRPr sz="1000">
              <a:latin typeface="Courier New"/>
              <a:cs typeface="Courier New"/>
            </a:endParaRPr>
          </a:p>
          <a:p>
            <a:pPr marL="12700" marR="1070610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'Plaza',  'Clothing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Store',</a:t>
            </a:r>
            <a:endParaRPr sz="1000">
              <a:latin typeface="Courier New"/>
              <a:cs typeface="Courier New"/>
            </a:endParaRPr>
          </a:p>
          <a:p>
            <a:pPr marL="12700" marR="6896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'American Restaurant',  'Department Store',  'Light Rail Station',  'Lake',</a:t>
            </a:r>
            <a:endParaRPr sz="1000">
              <a:latin typeface="Courier New"/>
              <a:cs typeface="Courier New"/>
            </a:endParaRPr>
          </a:p>
          <a:p>
            <a:pPr marL="12700" marR="1223010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'Burger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Joint',  'Pharmacy',</a:t>
            </a:r>
            <a:endParaRPr sz="1000">
              <a:latin typeface="Courier New"/>
              <a:cs typeface="Courier New"/>
            </a:endParaRPr>
          </a:p>
          <a:p>
            <a:pPr marL="12700" marR="6896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'Food </a:t>
            </a:r>
            <a:r>
              <a:rPr dirty="0" sz="1000">
                <a:latin typeface="Courier New"/>
                <a:cs typeface="Courier New"/>
              </a:rPr>
              <a:t>&amp; </a:t>
            </a:r>
            <a:r>
              <a:rPr dirty="0" sz="1000" spc="-5">
                <a:latin typeface="Courier New"/>
                <a:cs typeface="Courier New"/>
              </a:rPr>
              <a:t>Drink Shop',  'Hookah Bar',  'Sporting Goods Shop',  'Martial Arts School',  'Smoke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Shop',</a:t>
            </a:r>
            <a:endParaRPr sz="1000">
              <a:latin typeface="Courier New"/>
              <a:cs typeface="Courier New"/>
            </a:endParaRPr>
          </a:p>
          <a:p>
            <a:pPr marL="12700" marR="842010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'Metro Station',  'Bus Station',  'Electronics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Store',  'Apres Ski Bar',  'Gas Station',  'Bookstore',</a:t>
            </a:r>
            <a:endParaRPr sz="1000">
              <a:latin typeface="Courier New"/>
              <a:cs typeface="Courier New"/>
            </a:endParaRPr>
          </a:p>
          <a:p>
            <a:pPr marL="12700" marR="1223010">
              <a:lnSpc>
                <a:spcPts val="1150"/>
              </a:lnSpc>
              <a:spcBef>
                <a:spcPts val="20"/>
              </a:spcBef>
            </a:pPr>
            <a:r>
              <a:rPr dirty="0" sz="1000" spc="-5">
                <a:latin typeface="Courier New"/>
                <a:cs typeface="Courier New"/>
              </a:rPr>
              <a:t>'Theme Park',  'Cocktail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Bar',  'Beer Bar',  'Music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Venue',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'Theme Park Ride </a:t>
            </a:r>
            <a:r>
              <a:rPr dirty="0" sz="1000">
                <a:latin typeface="Courier New"/>
                <a:cs typeface="Courier New"/>
              </a:rPr>
              <a:t>/ </a:t>
            </a:r>
            <a:r>
              <a:rPr dirty="0" sz="1000" spc="-5">
                <a:latin typeface="Courier New"/>
                <a:cs typeface="Courier New"/>
              </a:rPr>
              <a:t>Attraction',  'Breakfast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Spot',</a:t>
            </a:r>
            <a:endParaRPr sz="1000">
              <a:latin typeface="Courier New"/>
              <a:cs typeface="Courier New"/>
            </a:endParaRPr>
          </a:p>
          <a:p>
            <a:pPr marL="12700" marR="11468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'Movie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Theater',  'Art Museum',  'Hotel',</a:t>
            </a:r>
            <a:endParaRPr sz="1000">
              <a:latin typeface="Courier New"/>
              <a:cs typeface="Courier New"/>
            </a:endParaRPr>
          </a:p>
          <a:p>
            <a:pPr marL="12700" marR="107061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'Hostel',  'History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Museum',</a:t>
            </a:r>
            <a:endParaRPr sz="1000">
              <a:latin typeface="Courier New"/>
              <a:cs typeface="Courier New"/>
            </a:endParaRPr>
          </a:p>
          <a:p>
            <a:pPr marL="12700" marR="84201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'French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  'Camera Store',  'Coffee Shop',  'Comic Shop',  'Dessert Shop',  'Theater',</a:t>
            </a:r>
            <a:endParaRPr sz="1000">
              <a:latin typeface="Courier New"/>
              <a:cs typeface="Courier New"/>
            </a:endParaRPr>
          </a:p>
          <a:p>
            <a:pPr marL="12700" marR="1450975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'Gift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Shop',  'Library',  'Pie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Shop',</a:t>
            </a:r>
            <a:endParaRPr sz="1000">
              <a:latin typeface="Courier New"/>
              <a:cs typeface="Courier New"/>
            </a:endParaRPr>
          </a:p>
          <a:p>
            <a:pPr marL="12700" marR="46164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'Furniture </a:t>
            </a:r>
            <a:r>
              <a:rPr dirty="0" sz="1000">
                <a:latin typeface="Courier New"/>
                <a:cs typeface="Courier New"/>
              </a:rPr>
              <a:t>/ </a:t>
            </a:r>
            <a:r>
              <a:rPr dirty="0" sz="1000" spc="-5">
                <a:latin typeface="Courier New"/>
                <a:cs typeface="Courier New"/>
              </a:rPr>
              <a:t>Home Store',  'Australian Restaurant',  'Restaurant',</a:t>
            </a:r>
            <a:endParaRPr sz="1000">
              <a:latin typeface="Courier New"/>
              <a:cs typeface="Courier New"/>
            </a:endParaRPr>
          </a:p>
          <a:p>
            <a:pPr marL="12700" marR="38544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'Health </a:t>
            </a:r>
            <a:r>
              <a:rPr dirty="0" sz="1000">
                <a:latin typeface="Courier New"/>
                <a:cs typeface="Courier New"/>
              </a:rPr>
              <a:t>&amp; </a:t>
            </a:r>
            <a:r>
              <a:rPr dirty="0" sz="1000" spc="-5">
                <a:latin typeface="Courier New"/>
                <a:cs typeface="Courier New"/>
              </a:rPr>
              <a:t>Beauty Service',  'Toy </a:t>
            </a:r>
            <a:r>
              <a:rPr dirty="0" sz="1000">
                <a:latin typeface="Courier New"/>
                <a:cs typeface="Courier New"/>
              </a:rPr>
              <a:t>/ </a:t>
            </a:r>
            <a:r>
              <a:rPr dirty="0" sz="1000" spc="-5">
                <a:latin typeface="Courier New"/>
                <a:cs typeface="Courier New"/>
              </a:rPr>
              <a:t>Game Store',  'Monument </a:t>
            </a:r>
            <a:r>
              <a:rPr dirty="0" sz="1000">
                <a:latin typeface="Courier New"/>
                <a:cs typeface="Courier New"/>
              </a:rPr>
              <a:t>/ </a:t>
            </a:r>
            <a:r>
              <a:rPr dirty="0" sz="1000" spc="-5">
                <a:latin typeface="Courier New"/>
                <a:cs typeface="Courier New"/>
              </a:rPr>
              <a:t>Landmark',  'Food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Court',</a:t>
            </a:r>
            <a:endParaRPr sz="1000">
              <a:latin typeface="Courier New"/>
              <a:cs typeface="Courier New"/>
            </a:endParaRPr>
          </a:p>
          <a:p>
            <a:pPr marL="12700" marR="1527175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'Wine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Bar',  'Pier',</a:t>
            </a:r>
            <a:endParaRPr sz="1000">
              <a:latin typeface="Courier New"/>
              <a:cs typeface="Courier New"/>
            </a:endParaRPr>
          </a:p>
          <a:p>
            <a:pPr marL="12700" marR="6896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'Capitol Building',  'Tapas Restaurant',  'Seafood Restaurant',  'Sandwich Place',  'Indie Movie Theater',  'Beer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Store',</a:t>
            </a:r>
            <a:endParaRPr sz="1000">
              <a:latin typeface="Courier New"/>
              <a:cs typeface="Courier New"/>
            </a:endParaRPr>
          </a:p>
          <a:p>
            <a:pPr marL="12700" marR="1146810">
              <a:lnSpc>
                <a:spcPts val="1150"/>
              </a:lnSpc>
              <a:spcBef>
                <a:spcPts val="20"/>
              </a:spcBef>
            </a:pPr>
            <a:r>
              <a:rPr dirty="0" sz="1000" spc="-5">
                <a:latin typeface="Courier New"/>
                <a:cs typeface="Courier New"/>
              </a:rPr>
              <a:t>'Hot Dog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Joint',  'Roof Deck',  'BBQ Joint',  'Playground',  'Pool',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520" y="73262"/>
            <a:ext cx="2613660" cy="1057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100"/>
              </a:spcBef>
            </a:pPr>
            <a:r>
              <a:rPr dirty="0" sz="1000" spc="-5">
                <a:latin typeface="Courier New"/>
                <a:cs typeface="Courier New"/>
              </a:rPr>
              <a:t>'Taco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Place',</a:t>
            </a:r>
            <a:endParaRPr sz="1000">
              <a:latin typeface="Courier New"/>
              <a:cs typeface="Courier New"/>
            </a:endParaRPr>
          </a:p>
          <a:p>
            <a:pPr marL="12700" marR="842010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'Kitchen Supply Store',  'Salad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Place',</a:t>
            </a:r>
            <a:endParaRPr sz="1000">
              <a:latin typeface="Courier New"/>
              <a:cs typeface="Courier New"/>
            </a:endParaRPr>
          </a:p>
          <a:p>
            <a:pPr marL="12700" marR="137477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'Wine Shop',  'Historic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Site',</a:t>
            </a:r>
            <a:endParaRPr sz="1000">
              <a:latin typeface="Courier New"/>
              <a:cs typeface="Courier New"/>
            </a:endParaRPr>
          </a:p>
          <a:p>
            <a:pPr marL="12700" marR="8420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'Other Great Outdoors',  'Sushi Restaurant',  'Beach',</a:t>
            </a:r>
            <a:endParaRPr sz="1000">
              <a:latin typeface="Courier New"/>
              <a:cs typeface="Courier New"/>
            </a:endParaRPr>
          </a:p>
          <a:p>
            <a:pPr marL="12700" marR="152717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'Steakhouse',  'Flea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Market',</a:t>
            </a:r>
            <a:endParaRPr sz="1000">
              <a:latin typeface="Courier New"/>
              <a:cs typeface="Courier New"/>
            </a:endParaRPr>
          </a:p>
          <a:p>
            <a:pPr marL="12700" marR="99441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'Italian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  'Food Truck',  'Track',  'Racetrack',  'Stadium',</a:t>
            </a:r>
            <a:endParaRPr sz="1000">
              <a:latin typeface="Courier New"/>
              <a:cs typeface="Courier New"/>
            </a:endParaRPr>
          </a:p>
          <a:p>
            <a:pPr marL="12700" marR="994410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'Art Gallery',  'Kebab Restaurant',  'Tea Room',  'Garden',  'Campground',  'Sports Club',  'Scenic Lookout',  'Falafel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  'Chinese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  'Buffet',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dirty="0" sz="1000" spc="-5">
                <a:latin typeface="Courier New"/>
                <a:cs typeface="Courier New"/>
              </a:rPr>
              <a:t>'Trail',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000" spc="-5">
                <a:latin typeface="Courier New"/>
                <a:cs typeface="Courier New"/>
              </a:rPr>
              <a:t>'Harbor </a:t>
            </a:r>
            <a:r>
              <a:rPr dirty="0" sz="1000">
                <a:latin typeface="Courier New"/>
                <a:cs typeface="Courier New"/>
              </a:rPr>
              <a:t>/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Marina',</a:t>
            </a:r>
            <a:endParaRPr sz="1000">
              <a:latin typeface="Courier New"/>
              <a:cs typeface="Courier New"/>
            </a:endParaRPr>
          </a:p>
          <a:p>
            <a:pPr marL="12700" marR="461645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'South American Restaurant',  'Vietnamese Restaurant',  'Palace',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dirty="0" sz="1000" spc="-5">
                <a:latin typeface="Courier New"/>
                <a:cs typeface="Courier New"/>
              </a:rPr>
              <a:t>'Opera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House',</a:t>
            </a:r>
            <a:endParaRPr sz="1000">
              <a:latin typeface="Courier New"/>
              <a:cs typeface="Courier New"/>
            </a:endParaRPr>
          </a:p>
          <a:p>
            <a:pPr marL="12700" marR="765810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'Street Food Gathering',  'Pub',</a:t>
            </a:r>
            <a:endParaRPr sz="1000">
              <a:latin typeface="Courier New"/>
              <a:cs typeface="Courier New"/>
            </a:endParaRPr>
          </a:p>
          <a:p>
            <a:pPr marL="12700" marR="15684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'Vegetarian </a:t>
            </a:r>
            <a:r>
              <a:rPr dirty="0" sz="1000">
                <a:latin typeface="Courier New"/>
                <a:cs typeface="Courier New"/>
              </a:rPr>
              <a:t>/ </a:t>
            </a:r>
            <a:r>
              <a:rPr dirty="0" sz="1000" spc="-5">
                <a:latin typeface="Courier New"/>
                <a:cs typeface="Courier New"/>
              </a:rPr>
              <a:t>Vegan Restaurant',  'Church',</a:t>
            </a:r>
            <a:endParaRPr sz="1000">
              <a:latin typeface="Courier New"/>
              <a:cs typeface="Courier New"/>
            </a:endParaRPr>
          </a:p>
          <a:p>
            <a:pPr marL="12700" marR="11468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'Botanical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Garden',  'Fountain',</a:t>
            </a:r>
            <a:endParaRPr sz="1000">
              <a:latin typeface="Courier New"/>
              <a:cs typeface="Courier New"/>
            </a:endParaRPr>
          </a:p>
          <a:p>
            <a:pPr marL="12700" marR="12230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'Boat Rental',  'Design Studio',  'Badminton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Court',  'Food Stand',  'Hockey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Arena',</a:t>
            </a:r>
            <a:endParaRPr sz="1000">
              <a:latin typeface="Courier New"/>
              <a:cs typeface="Courier New"/>
            </a:endParaRPr>
          </a:p>
          <a:p>
            <a:pPr marL="12700" marR="918210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'Arts </a:t>
            </a:r>
            <a:r>
              <a:rPr dirty="0" sz="1000">
                <a:latin typeface="Courier New"/>
                <a:cs typeface="Courier New"/>
              </a:rPr>
              <a:t>&amp; </a:t>
            </a:r>
            <a:r>
              <a:rPr dirty="0" sz="1000" spc="-5">
                <a:latin typeface="Courier New"/>
                <a:cs typeface="Courier New"/>
              </a:rPr>
              <a:t>Crafts</a:t>
            </a:r>
            <a:r>
              <a:rPr dirty="0" sz="1000" spc="-9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Store',  'Jazz Club',  'Lounge',</a:t>
            </a:r>
            <a:endParaRPr sz="1000">
              <a:latin typeface="Courier New"/>
              <a:cs typeface="Courier New"/>
            </a:endParaRPr>
          </a:p>
          <a:p>
            <a:pPr marL="12700" marR="107061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'Antique Shop',  'College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Cafeteria',  'Rest Area',  'Farm',</a:t>
            </a:r>
            <a:endParaRPr sz="1000">
              <a:latin typeface="Courier New"/>
              <a:cs typeface="Courier New"/>
            </a:endParaRPr>
          </a:p>
          <a:p>
            <a:pPr marL="12700" marR="1527175">
              <a:lnSpc>
                <a:spcPts val="1150"/>
              </a:lnSpc>
              <a:spcBef>
                <a:spcPts val="15"/>
              </a:spcBef>
            </a:pPr>
            <a:r>
              <a:rPr dirty="0" sz="1000" spc="-5">
                <a:latin typeface="Courier New"/>
                <a:cs typeface="Courier New"/>
              </a:rPr>
              <a:t>'Gym Pool',  'Hockey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Rink',</a:t>
            </a:r>
            <a:endParaRPr sz="1000">
              <a:latin typeface="Courier New"/>
              <a:cs typeface="Courier New"/>
            </a:endParaRPr>
          </a:p>
          <a:p>
            <a:pPr marL="12700" marR="9944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'Athletics </a:t>
            </a:r>
            <a:r>
              <a:rPr dirty="0" sz="1000">
                <a:latin typeface="Courier New"/>
                <a:cs typeface="Courier New"/>
              </a:rPr>
              <a:t>&amp;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Sports',  'Intersection',  'Advertising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Agency',  'Cemetery',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10"/>
              </a:lnSpc>
            </a:pPr>
            <a:r>
              <a:rPr dirty="0" sz="1000" spc="-5">
                <a:latin typeface="Courier New"/>
                <a:cs typeface="Courier New"/>
              </a:rPr>
              <a:t>'Greek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</a:t>
            </a:r>
            <a:endParaRPr sz="1000">
              <a:latin typeface="Courier New"/>
              <a:cs typeface="Courier New"/>
            </a:endParaRPr>
          </a:p>
          <a:p>
            <a:pPr marL="12700" marR="461645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'Middle Eastern Restaurant',  'Deli </a:t>
            </a:r>
            <a:r>
              <a:rPr dirty="0" sz="1000">
                <a:latin typeface="Courier New"/>
                <a:cs typeface="Courier New"/>
              </a:rPr>
              <a:t>/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Bodega',</a:t>
            </a:r>
            <a:endParaRPr sz="1000">
              <a:latin typeface="Courier New"/>
              <a:cs typeface="Courier New"/>
            </a:endParaRPr>
          </a:p>
          <a:p>
            <a:pPr marL="12700" marR="994410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'African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  'Record Shop',  'Skate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Park',</a:t>
            </a:r>
            <a:endParaRPr sz="1000">
              <a:latin typeface="Courier New"/>
              <a:cs typeface="Courier New"/>
            </a:endParaRPr>
          </a:p>
          <a:p>
            <a:pPr marL="12700" marR="614045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'North Indian Restaurant',  'Yoga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Studio',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dirty="0" sz="1000" spc="-5">
                <a:latin typeface="Courier New"/>
                <a:cs typeface="Courier New"/>
              </a:rPr>
              <a:t>'Ramen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Restaurant',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50"/>
              </a:lnSpc>
              <a:spcBef>
                <a:spcPts val="60"/>
              </a:spcBef>
            </a:pPr>
            <a:r>
              <a:rPr dirty="0" sz="1000" spc="-5">
                <a:latin typeface="Courier New"/>
                <a:cs typeface="Courier New"/>
              </a:rPr>
              <a:t>'Molecular Gastronomy Restaurant',  'Water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Park',</a:t>
            </a:r>
            <a:endParaRPr sz="1000">
              <a:latin typeface="Courier New"/>
              <a:cs typeface="Courier New"/>
            </a:endParaRPr>
          </a:p>
          <a:p>
            <a:pPr marL="12700" marR="61404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'South Indian Restaurant',  'Nature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Preserve',</a:t>
            </a:r>
            <a:endParaRPr sz="1000">
              <a:latin typeface="Courier New"/>
              <a:cs typeface="Courier New"/>
            </a:endParaRPr>
          </a:p>
          <a:p>
            <a:pPr marL="12700" marR="53784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'Rock Club',  'Mediterranean Restaurant',  'Performing Arts Venue',  'Candy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Store',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81" y="1980033"/>
            <a:ext cx="6912381" cy="1435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281" y="6480892"/>
            <a:ext cx="6912381" cy="556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281" y="10366666"/>
            <a:ext cx="6912381" cy="253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9097" y="445502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21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309" y="4455020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 h="0">
                <a:moveTo>
                  <a:pt x="0" y="0"/>
                </a:moveTo>
                <a:lnTo>
                  <a:pt x="68342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8737" y="4455020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2401" y="445502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90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46302" y="445502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90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0203" y="4455020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 h="0">
                <a:moveTo>
                  <a:pt x="0" y="0"/>
                </a:moveTo>
                <a:lnTo>
                  <a:pt x="48816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98366" y="445502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29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98659" y="445502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887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57532" y="4455020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 h="0">
                <a:moveTo>
                  <a:pt x="0" y="0"/>
                </a:moveTo>
                <a:lnTo>
                  <a:pt x="536978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94511" y="4455020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 h="0">
                <a:moveTo>
                  <a:pt x="0" y="0"/>
                </a:moveTo>
                <a:lnTo>
                  <a:pt x="410056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4567" y="445502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90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68468" y="4455020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50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53970" y="445502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53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44500" y="4455020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 h="0">
                <a:moveTo>
                  <a:pt x="0" y="0"/>
                </a:moveTo>
                <a:lnTo>
                  <a:pt x="32218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66688" y="4455020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5975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9097" y="445502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21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5309" y="4455020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 h="0">
                <a:moveTo>
                  <a:pt x="0" y="0"/>
                </a:moveTo>
                <a:lnTo>
                  <a:pt x="68342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8737" y="4455020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64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82401" y="445502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90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46302" y="445502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90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10203" y="4455020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 h="0">
                <a:moveTo>
                  <a:pt x="0" y="0"/>
                </a:moveTo>
                <a:lnTo>
                  <a:pt x="48816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98366" y="445502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293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98659" y="445502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887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57532" y="4455020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 h="0">
                <a:moveTo>
                  <a:pt x="0" y="0"/>
                </a:moveTo>
                <a:lnTo>
                  <a:pt x="536978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94511" y="4455020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 h="0">
                <a:moveTo>
                  <a:pt x="0" y="0"/>
                </a:moveTo>
                <a:lnTo>
                  <a:pt x="410056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04567" y="445502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90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68468" y="4455020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50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53970" y="445502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53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44500" y="4455020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 h="0">
                <a:moveTo>
                  <a:pt x="0" y="0"/>
                </a:moveTo>
                <a:lnTo>
                  <a:pt x="322187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66688" y="4455020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5975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0281" y="5973205"/>
            <a:ext cx="4178935" cy="156210"/>
          </a:xfrm>
          <a:custGeom>
            <a:avLst/>
            <a:gdLst/>
            <a:ahLst/>
            <a:cxnLst/>
            <a:rect l="l" t="t" r="r" b="b"/>
            <a:pathLst>
              <a:path w="4178935" h="156210">
                <a:moveTo>
                  <a:pt x="0" y="156212"/>
                </a:moveTo>
                <a:lnTo>
                  <a:pt x="4178671" y="156212"/>
                </a:lnTo>
                <a:lnTo>
                  <a:pt x="4178671" y="0"/>
                </a:lnTo>
                <a:lnTo>
                  <a:pt x="0" y="0"/>
                </a:lnTo>
                <a:lnTo>
                  <a:pt x="0" y="156212"/>
                </a:lnTo>
                <a:close/>
              </a:path>
            </a:pathLst>
          </a:custGeom>
          <a:solidFill>
            <a:srgbClr val="D3C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0281" y="5973203"/>
            <a:ext cx="146448" cy="14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76451" y="5973203"/>
            <a:ext cx="156212" cy="156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98952" y="5973203"/>
            <a:ext cx="2578100" cy="156210"/>
          </a:xfrm>
          <a:custGeom>
            <a:avLst/>
            <a:gdLst/>
            <a:ahLst/>
            <a:cxnLst/>
            <a:rect l="l" t="t" r="r" b="b"/>
            <a:pathLst>
              <a:path w="2578100" h="156210">
                <a:moveTo>
                  <a:pt x="0" y="0"/>
                </a:moveTo>
                <a:lnTo>
                  <a:pt x="2577498" y="0"/>
                </a:lnTo>
                <a:lnTo>
                  <a:pt x="2577498" y="156212"/>
                </a:lnTo>
                <a:lnTo>
                  <a:pt x="0" y="156212"/>
                </a:lnTo>
                <a:lnTo>
                  <a:pt x="0" y="0"/>
                </a:lnTo>
                <a:close/>
              </a:path>
            </a:pathLst>
          </a:custGeom>
          <a:solidFill>
            <a:srgbClr val="D3C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98952" y="5973203"/>
            <a:ext cx="2577498" cy="156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6493" y="5973203"/>
            <a:ext cx="4003040" cy="137160"/>
          </a:xfrm>
          <a:custGeom>
            <a:avLst/>
            <a:gdLst/>
            <a:ahLst/>
            <a:cxnLst/>
            <a:rect l="l" t="t" r="r" b="b"/>
            <a:pathLst>
              <a:path w="4003040" h="137160">
                <a:moveTo>
                  <a:pt x="0" y="136685"/>
                </a:moveTo>
                <a:lnTo>
                  <a:pt x="0" y="0"/>
                </a:lnTo>
                <a:lnTo>
                  <a:pt x="4002932" y="0"/>
                </a:lnTo>
              </a:path>
            </a:pathLst>
          </a:custGeom>
          <a:ln w="3175">
            <a:solidFill>
              <a:srgbClr val="D3CF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6493" y="5973203"/>
            <a:ext cx="4013200" cy="146685"/>
          </a:xfrm>
          <a:custGeom>
            <a:avLst/>
            <a:gdLst/>
            <a:ahLst/>
            <a:cxnLst/>
            <a:rect l="l" t="t" r="r" b="b"/>
            <a:pathLst>
              <a:path w="4013200" h="146685">
                <a:moveTo>
                  <a:pt x="0" y="146448"/>
                </a:moveTo>
                <a:lnTo>
                  <a:pt x="4012696" y="146448"/>
                </a:lnTo>
                <a:lnTo>
                  <a:pt x="4012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6256" y="5982966"/>
            <a:ext cx="3983990" cy="117475"/>
          </a:xfrm>
          <a:custGeom>
            <a:avLst/>
            <a:gdLst/>
            <a:ahLst/>
            <a:cxnLst/>
            <a:rect l="l" t="t" r="r" b="b"/>
            <a:pathLst>
              <a:path w="3983990" h="117475">
                <a:moveTo>
                  <a:pt x="0" y="117159"/>
                </a:moveTo>
                <a:lnTo>
                  <a:pt x="0" y="0"/>
                </a:lnTo>
                <a:lnTo>
                  <a:pt x="398340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6256" y="5982966"/>
            <a:ext cx="3993515" cy="127000"/>
          </a:xfrm>
          <a:custGeom>
            <a:avLst/>
            <a:gdLst/>
            <a:ahLst/>
            <a:cxnLst/>
            <a:rect l="l" t="t" r="r" b="b"/>
            <a:pathLst>
              <a:path w="3993515" h="127000">
                <a:moveTo>
                  <a:pt x="0" y="126922"/>
                </a:moveTo>
                <a:lnTo>
                  <a:pt x="3993169" y="126922"/>
                </a:lnTo>
                <a:lnTo>
                  <a:pt x="3993169" y="0"/>
                </a:lnTo>
              </a:path>
            </a:pathLst>
          </a:custGeom>
          <a:ln w="3175">
            <a:solidFill>
              <a:srgbClr val="696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019" y="5992729"/>
            <a:ext cx="3983990" cy="117475"/>
          </a:xfrm>
          <a:custGeom>
            <a:avLst/>
            <a:gdLst/>
            <a:ahLst/>
            <a:cxnLst/>
            <a:rect l="l" t="t" r="r" b="b"/>
            <a:pathLst>
              <a:path w="3983990" h="117475">
                <a:moveTo>
                  <a:pt x="0" y="0"/>
                </a:moveTo>
                <a:lnTo>
                  <a:pt x="3983406" y="0"/>
                </a:lnTo>
                <a:lnTo>
                  <a:pt x="3983406" y="117159"/>
                </a:lnTo>
                <a:lnTo>
                  <a:pt x="0" y="117159"/>
                </a:lnTo>
                <a:lnTo>
                  <a:pt x="0" y="0"/>
                </a:lnTo>
                <a:close/>
              </a:path>
            </a:pathLst>
          </a:custGeom>
          <a:solidFill>
            <a:srgbClr val="D3C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56397" y="73262"/>
            <a:ext cx="6777990" cy="3536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>
              <a:lnSpc>
                <a:spcPts val="1175"/>
              </a:lnSpc>
              <a:spcBef>
                <a:spcPts val="100"/>
              </a:spcBef>
            </a:pPr>
            <a:r>
              <a:rPr dirty="0" sz="1000" spc="-5">
                <a:latin typeface="Courier New"/>
                <a:cs typeface="Courier New"/>
              </a:rPr>
              <a:t>'Fish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Market',</a:t>
            </a:r>
            <a:endParaRPr sz="1000">
              <a:latin typeface="Courier New"/>
              <a:cs typeface="Courier New"/>
            </a:endParaRPr>
          </a:p>
          <a:p>
            <a:pPr marL="88265" marR="4853940">
              <a:lnSpc>
                <a:spcPts val="1150"/>
              </a:lnSpc>
              <a:spcBef>
                <a:spcPts val="55"/>
              </a:spcBef>
            </a:pPr>
            <a:r>
              <a:rPr dirty="0" sz="1000" spc="-5">
                <a:latin typeface="Courier New"/>
                <a:cs typeface="Courier New"/>
              </a:rPr>
              <a:t>'General Entertainment',  'Dog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Run',</a:t>
            </a:r>
            <a:endParaRPr sz="1000">
              <a:latin typeface="Courier New"/>
              <a:cs typeface="Courier New"/>
            </a:endParaRPr>
          </a:p>
          <a:p>
            <a:pPr marL="88265" marR="538670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'Soccer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Stadium',  'Diner',</a:t>
            </a:r>
            <a:endParaRPr sz="1000">
              <a:latin typeface="Courier New"/>
              <a:cs typeface="Courier New"/>
            </a:endParaRPr>
          </a:p>
          <a:p>
            <a:pPr marL="88265" marR="5462905">
              <a:lnSpc>
                <a:spcPts val="1150"/>
              </a:lnSpc>
              <a:spcBef>
                <a:spcPts val="5"/>
              </a:spcBef>
            </a:pPr>
            <a:r>
              <a:rPr dirty="0" sz="1000" spc="-5">
                <a:latin typeface="Courier New"/>
                <a:cs typeface="Courier New"/>
              </a:rPr>
              <a:t>'Museum',  'Garden</a:t>
            </a:r>
            <a:r>
              <a:rPr dirty="0" sz="1000" spc="-9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Center',</a:t>
            </a:r>
            <a:endParaRPr sz="1000">
              <a:latin typeface="Courier New"/>
              <a:cs typeface="Courier New"/>
            </a:endParaRPr>
          </a:p>
          <a:p>
            <a:pPr marL="88265" marR="5006340">
              <a:lnSpc>
                <a:spcPts val="1150"/>
              </a:lnSpc>
              <a:spcBef>
                <a:spcPts val="10"/>
              </a:spcBef>
            </a:pPr>
            <a:r>
              <a:rPr dirty="0" sz="1000" spc="-5">
                <a:latin typeface="Courier New"/>
                <a:cs typeface="Courier New"/>
              </a:rPr>
              <a:t>'Japanese Restaurant',  'Moving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Target',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ts val="1125"/>
              </a:lnSpc>
            </a:pPr>
            <a:r>
              <a:rPr dirty="0" sz="1000" spc="-5">
                <a:latin typeface="Courier New"/>
                <a:cs typeface="Courier New"/>
              </a:rPr>
              <a:t>'Bus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Line']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[52]: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  <a:spcBef>
                <a:spcPts val="75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#encoding</a:t>
            </a:r>
            <a:r>
              <a:rPr dirty="0" sz="1050" spc="-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onehot</a:t>
            </a:r>
            <a:endParaRPr sz="1050">
              <a:latin typeface="Courier New"/>
              <a:cs typeface="Courier New"/>
            </a:endParaRPr>
          </a:p>
          <a:p>
            <a:pPr marL="22225">
              <a:lnSpc>
                <a:spcPts val="117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blr_onehot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get_dummies(venues_df[[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'Venue Category'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]],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prefix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>
                <a:solidFill>
                  <a:srgbClr val="B92020"/>
                </a:solidFill>
                <a:latin typeface="Courier New"/>
                <a:cs typeface="Courier New"/>
              </a:rPr>
              <a:t>""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000" spc="1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prefix_sep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""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blr_onehot[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000" spc="6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venues_df[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22225">
              <a:lnSpc>
                <a:spcPts val="1230"/>
              </a:lnSpc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#moving the column, locality to the</a:t>
            </a:r>
            <a:r>
              <a:rPr dirty="0" sz="1050" spc="-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front</a:t>
            </a:r>
            <a:endParaRPr sz="105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5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blr_onehot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blr_onehot[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[ 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+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[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 </a:t>
            </a:r>
            <a:r>
              <a:rPr dirty="0" sz="1000" spc="-5" b="1">
                <a:solidFill>
                  <a:srgbClr val="A921FF"/>
                </a:solidFill>
                <a:latin typeface="Courier New"/>
                <a:cs typeface="Courier New"/>
              </a:rPr>
              <a:t>in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blr_onehot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columns </a:t>
            </a:r>
            <a:r>
              <a:rPr dirty="0" sz="1000" spc="-5" b="1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col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!=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  ocality'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000" spc="1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2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blr_onehot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Out[52]: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2045" y="4046905"/>
            <a:ext cx="42672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-5" b="1">
                <a:latin typeface="Arial"/>
                <a:cs typeface="Arial"/>
              </a:rPr>
              <a:t>o</a:t>
            </a:r>
            <a:r>
              <a:rPr dirty="0" sz="850" spc="5" b="1">
                <a:latin typeface="Arial"/>
                <a:cs typeface="Arial"/>
              </a:rPr>
              <a:t>ca</a:t>
            </a:r>
            <a:r>
              <a:rPr dirty="0" sz="850" spc="-25" b="1">
                <a:latin typeface="Arial"/>
                <a:cs typeface="Arial"/>
              </a:rPr>
              <a:t>li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35" b="1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39971" y="3970751"/>
            <a:ext cx="603885" cy="29908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55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5" b="1">
                <a:latin typeface="Arial"/>
                <a:cs typeface="Arial"/>
              </a:rPr>
              <a:t>d</a:t>
            </a:r>
            <a:r>
              <a:rPr dirty="0" sz="850" spc="-40" b="1">
                <a:latin typeface="Arial"/>
                <a:cs typeface="Arial"/>
              </a:rPr>
              <a:t>v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-5" b="1">
                <a:latin typeface="Arial"/>
                <a:cs typeface="Arial"/>
              </a:rPr>
              <a:t>g</a:t>
            </a:r>
            <a:endParaRPr sz="85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  <a:spcBef>
                <a:spcPts val="55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5" b="1">
                <a:latin typeface="Arial"/>
                <a:cs typeface="Arial"/>
              </a:rPr>
              <a:t>g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5" b="1">
                <a:latin typeface="Arial"/>
                <a:cs typeface="Arial"/>
              </a:rPr>
              <a:t>c</a:t>
            </a:r>
            <a:r>
              <a:rPr dirty="0" sz="850" spc="-35" b="1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13635" y="3970751"/>
            <a:ext cx="596265" cy="29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4470">
              <a:lnSpc>
                <a:spcPct val="105500"/>
              </a:lnSpc>
              <a:spcBef>
                <a:spcPts val="100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10" b="1">
                <a:latin typeface="Arial"/>
                <a:cs typeface="Arial"/>
              </a:rPr>
              <a:t>fr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5" b="1">
                <a:latin typeface="Arial"/>
                <a:cs typeface="Arial"/>
              </a:rPr>
              <a:t>ca</a:t>
            </a:r>
            <a:r>
              <a:rPr dirty="0" sz="850" spc="-15" b="1">
                <a:latin typeface="Arial"/>
                <a:cs typeface="Arial"/>
              </a:rPr>
              <a:t>n  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10" b="1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77537" y="3970751"/>
            <a:ext cx="592455" cy="29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8105">
              <a:lnSpc>
                <a:spcPct val="105500"/>
              </a:lnSpc>
              <a:spcBef>
                <a:spcPts val="100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5" b="1">
                <a:latin typeface="Arial"/>
                <a:cs typeface="Arial"/>
              </a:rPr>
              <a:t>m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5" b="1">
                <a:latin typeface="Arial"/>
                <a:cs typeface="Arial"/>
              </a:rPr>
              <a:t>ca</a:t>
            </a:r>
            <a:r>
              <a:rPr dirty="0" sz="850" spc="-15" b="1">
                <a:latin typeface="Arial"/>
                <a:cs typeface="Arial"/>
              </a:rPr>
              <a:t>n  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10" b="1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41437" y="3970751"/>
            <a:ext cx="419100" cy="29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05500"/>
              </a:lnSpc>
              <a:spcBef>
                <a:spcPts val="100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-5" b="1">
                <a:latin typeface="Arial"/>
                <a:cs typeface="Arial"/>
              </a:rPr>
              <a:t>q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5" b="1">
                <a:latin typeface="Arial"/>
                <a:cs typeface="Arial"/>
              </a:rPr>
              <a:t>e  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-25" b="1">
                <a:latin typeface="Arial"/>
                <a:cs typeface="Arial"/>
              </a:rPr>
              <a:t>h</a:t>
            </a:r>
            <a:r>
              <a:rPr dirty="0" sz="850" spc="-5" b="1">
                <a:latin typeface="Arial"/>
                <a:cs typeface="Arial"/>
              </a:rPr>
              <a:t>op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29600" y="3902409"/>
            <a:ext cx="331470" cy="43560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50" spc="-15" b="1">
                <a:latin typeface="Arial"/>
                <a:cs typeface="Arial"/>
              </a:rPr>
              <a:t>Apres</a:t>
            </a:r>
            <a:endParaRPr sz="850">
              <a:latin typeface="Arial"/>
              <a:cs typeface="Arial"/>
            </a:endParaRPr>
          </a:p>
          <a:p>
            <a:pPr marL="139065" marR="5080" indent="19050">
              <a:lnSpc>
                <a:spcPct val="105500"/>
              </a:lnSpc>
            </a:pP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5" b="1">
                <a:latin typeface="Arial"/>
                <a:cs typeface="Arial"/>
              </a:rPr>
              <a:t>k</a:t>
            </a:r>
            <a:r>
              <a:rPr dirty="0" sz="850" spc="-20" b="1">
                <a:latin typeface="Arial"/>
                <a:cs typeface="Arial"/>
              </a:rPr>
              <a:t>i  </a:t>
            </a:r>
            <a:r>
              <a:rPr dirty="0" sz="850" spc="-25" b="1">
                <a:latin typeface="Arial"/>
                <a:cs typeface="Arial"/>
              </a:rPr>
              <a:t>B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5" b="1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29894" y="3970751"/>
            <a:ext cx="383540" cy="29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4470">
              <a:lnSpc>
                <a:spcPct val="105500"/>
              </a:lnSpc>
              <a:spcBef>
                <a:spcPts val="100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10" b="1">
                <a:latin typeface="Arial"/>
                <a:cs typeface="Arial"/>
              </a:rPr>
              <a:t>t  </a:t>
            </a:r>
            <a:r>
              <a:rPr dirty="0" sz="850" spc="-25" b="1">
                <a:latin typeface="Arial"/>
                <a:cs typeface="Arial"/>
              </a:rPr>
              <a:t>G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ll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-35" b="1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88766" y="3970751"/>
            <a:ext cx="466725" cy="29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2575">
              <a:lnSpc>
                <a:spcPct val="105500"/>
              </a:lnSpc>
              <a:spcBef>
                <a:spcPts val="100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10" b="1">
                <a:latin typeface="Arial"/>
                <a:cs typeface="Arial"/>
              </a:rPr>
              <a:t>t  </a:t>
            </a:r>
            <a:r>
              <a:rPr dirty="0" sz="850" spc="50" b="1">
                <a:latin typeface="Arial"/>
                <a:cs typeface="Arial"/>
              </a:rPr>
              <a:t>M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10" b="1">
                <a:latin typeface="Arial"/>
                <a:cs typeface="Arial"/>
              </a:rPr>
              <a:t>m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25745" y="3834066"/>
            <a:ext cx="340995" cy="57277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55"/>
              </a:spcBef>
            </a:pPr>
            <a:r>
              <a:rPr dirty="0" sz="850" spc="-15" b="1">
                <a:latin typeface="Arial"/>
                <a:cs typeface="Arial"/>
              </a:rPr>
              <a:t>Arts</a:t>
            </a:r>
            <a:endParaRPr sz="850">
              <a:latin typeface="Arial"/>
              <a:cs typeface="Arial"/>
            </a:endParaRPr>
          </a:p>
          <a:p>
            <a:pPr algn="just" marL="12700" marR="5080" indent="234315">
              <a:lnSpc>
                <a:spcPct val="105500"/>
              </a:lnSpc>
            </a:pPr>
            <a:r>
              <a:rPr dirty="0" sz="850" spc="-25" b="1">
                <a:latin typeface="Arial"/>
                <a:cs typeface="Arial"/>
              </a:rPr>
              <a:t>&amp;  </a:t>
            </a:r>
            <a:r>
              <a:rPr dirty="0" sz="850" spc="5" b="1">
                <a:latin typeface="Arial"/>
                <a:cs typeface="Arial"/>
              </a:rPr>
              <a:t>C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10" b="1">
                <a:latin typeface="Arial"/>
                <a:cs typeface="Arial"/>
              </a:rPr>
              <a:t>f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15" b="1">
                <a:latin typeface="Arial"/>
                <a:cs typeface="Arial"/>
              </a:rPr>
              <a:t>s  </a:t>
            </a:r>
            <a:r>
              <a:rPr dirty="0" sz="850" spc="-5" b="1">
                <a:latin typeface="Arial"/>
                <a:cs typeface="Arial"/>
              </a:rPr>
              <a:t>Store</a:t>
            </a:r>
            <a:endParaRPr sz="8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10402" y="4046905"/>
            <a:ext cx="1746250" cy="22288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8100" marR="30480" indent="282575">
              <a:lnSpc>
                <a:spcPct val="52800"/>
              </a:lnSpc>
              <a:spcBef>
                <a:spcPts val="575"/>
              </a:spcBef>
              <a:tabLst>
                <a:tab pos="1599565" algn="l"/>
              </a:tabLst>
            </a:pPr>
            <a:r>
              <a:rPr dirty="0" baseline="35947" sz="1275" spc="-30" b="1">
                <a:latin typeface="Arial"/>
                <a:cs typeface="Arial"/>
              </a:rPr>
              <a:t>Asian </a:t>
            </a:r>
            <a:r>
              <a:rPr dirty="0" sz="850" spc="-5" b="1">
                <a:latin typeface="Arial"/>
                <a:cs typeface="Arial"/>
              </a:rPr>
              <a:t>... </a:t>
            </a:r>
            <a:r>
              <a:rPr dirty="0" sz="850" b="1">
                <a:latin typeface="Arial"/>
                <a:cs typeface="Arial"/>
              </a:rPr>
              <a:t>Track </a:t>
            </a:r>
            <a:r>
              <a:rPr dirty="0" sz="850" spc="-10" b="1">
                <a:latin typeface="Arial"/>
                <a:cs typeface="Arial"/>
              </a:rPr>
              <a:t>Trail  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u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10" b="1">
                <a:latin typeface="Arial"/>
                <a:cs typeface="Arial"/>
              </a:rPr>
              <a:t>t</a:t>
            </a:r>
            <a:r>
              <a:rPr dirty="0" sz="850" b="1">
                <a:latin typeface="Arial"/>
                <a:cs typeface="Arial"/>
              </a:rPr>
              <a:t>	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10" b="1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9097" y="4459902"/>
            <a:ext cx="686371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1405255" algn="l"/>
                <a:tab pos="2069464" algn="l"/>
                <a:tab pos="2733040" algn="l"/>
                <a:tab pos="3221355" algn="l"/>
                <a:tab pos="3622040" algn="l"/>
                <a:tab pos="4080510" algn="l"/>
                <a:tab pos="4617720" algn="l"/>
                <a:tab pos="5027930" algn="l"/>
                <a:tab pos="5691505" algn="l"/>
                <a:tab pos="6267450" algn="l"/>
                <a:tab pos="6590030" algn="l"/>
              </a:tabLst>
            </a:pPr>
            <a:r>
              <a:rPr dirty="0" sz="850" spc="-5" b="1">
                <a:latin typeface="Arial"/>
                <a:cs typeface="Arial"/>
              </a:rPr>
              <a:t>0  </a:t>
            </a:r>
            <a:r>
              <a:rPr dirty="0" sz="850" spc="120" b="1">
                <a:latin typeface="Arial"/>
                <a:cs typeface="Arial"/>
              </a:rPr>
              <a:t> </a:t>
            </a:r>
            <a:r>
              <a:rPr dirty="0" sz="850" spc="25">
                <a:latin typeface="Arial"/>
                <a:cs typeface="Arial"/>
              </a:rPr>
              <a:t>Albertslund	</a:t>
            </a:r>
            <a:r>
              <a:rPr dirty="0" sz="850" spc="-5">
                <a:latin typeface="Arial"/>
                <a:cs typeface="Arial"/>
              </a:rPr>
              <a:t>0	0	0	0	0	0	0	0	0  </a:t>
            </a:r>
            <a:r>
              <a:rPr dirty="0" sz="850" spc="65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...	0	0</a:t>
            </a:r>
            <a:endParaRPr sz="8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0332" y="4730332"/>
            <a:ext cx="663194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4140" algn="l"/>
                <a:tab pos="2038350" algn="l"/>
                <a:tab pos="2701925" algn="l"/>
                <a:tab pos="3190240" algn="l"/>
                <a:tab pos="3590290" algn="l"/>
                <a:tab pos="4049395" algn="l"/>
                <a:tab pos="4586605" algn="l"/>
                <a:tab pos="4996180" algn="l"/>
                <a:tab pos="5660390" algn="l"/>
                <a:tab pos="6236335" algn="l"/>
                <a:tab pos="6558280" algn="l"/>
              </a:tabLst>
            </a:pPr>
            <a:r>
              <a:rPr dirty="0" sz="850" spc="-5" b="1">
                <a:latin typeface="Arial"/>
                <a:cs typeface="Arial"/>
              </a:rPr>
              <a:t>1</a:t>
            </a:r>
            <a:r>
              <a:rPr dirty="0" sz="850" spc="-5" b="1">
                <a:latin typeface="Arial"/>
                <a:cs typeface="Arial"/>
              </a:rPr>
              <a:t>  </a:t>
            </a:r>
            <a:r>
              <a:rPr dirty="0" sz="850" spc="85" b="1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A</a:t>
            </a:r>
            <a:r>
              <a:rPr dirty="0" sz="850" spc="20">
                <a:latin typeface="Arial"/>
                <a:cs typeface="Arial"/>
              </a:rPr>
              <a:t>l</a:t>
            </a:r>
            <a:r>
              <a:rPr dirty="0" sz="850" spc="40">
                <a:latin typeface="Arial"/>
                <a:cs typeface="Arial"/>
              </a:rPr>
              <a:t>b</a:t>
            </a:r>
            <a:r>
              <a:rPr dirty="0" sz="850" spc="5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r</a:t>
            </a:r>
            <a:r>
              <a:rPr dirty="0" sz="850" spc="55">
                <a:latin typeface="Arial"/>
                <a:cs typeface="Arial"/>
              </a:rPr>
              <a:t>t</a:t>
            </a:r>
            <a:r>
              <a:rPr dirty="0" sz="850" spc="20">
                <a:latin typeface="Arial"/>
                <a:cs typeface="Arial"/>
              </a:rPr>
              <a:t>s</a:t>
            </a:r>
            <a:r>
              <a:rPr dirty="0" sz="850" spc="20">
                <a:latin typeface="Arial"/>
                <a:cs typeface="Arial"/>
              </a:rPr>
              <a:t>l</a:t>
            </a:r>
            <a:r>
              <a:rPr dirty="0" sz="850" spc="20">
                <a:latin typeface="Arial"/>
                <a:cs typeface="Arial"/>
              </a:rPr>
              <a:t>un</a:t>
            </a:r>
            <a:r>
              <a:rPr dirty="0" sz="850" spc="40">
                <a:latin typeface="Arial"/>
                <a:cs typeface="Arial"/>
              </a:rPr>
              <a:t>d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  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..</a:t>
            </a:r>
            <a:r>
              <a:rPr dirty="0" sz="850" spc="-5">
                <a:latin typeface="Arial"/>
                <a:cs typeface="Arial"/>
              </a:rPr>
              <a:t>.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9097" y="4928538"/>
            <a:ext cx="686371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1405255" algn="l"/>
                <a:tab pos="2069464" algn="l"/>
                <a:tab pos="2733040" algn="l"/>
                <a:tab pos="3221355" algn="l"/>
                <a:tab pos="3622040" algn="l"/>
                <a:tab pos="4080510" algn="l"/>
                <a:tab pos="4617720" algn="l"/>
                <a:tab pos="5027930" algn="l"/>
                <a:tab pos="5691505" algn="l"/>
                <a:tab pos="6267450" algn="l"/>
                <a:tab pos="6590030" algn="l"/>
              </a:tabLst>
            </a:pPr>
            <a:r>
              <a:rPr dirty="0" sz="850" spc="-5" b="1">
                <a:latin typeface="Arial"/>
                <a:cs typeface="Arial"/>
              </a:rPr>
              <a:t>2  </a:t>
            </a:r>
            <a:r>
              <a:rPr dirty="0" sz="850" spc="120" b="1">
                <a:latin typeface="Arial"/>
                <a:cs typeface="Arial"/>
              </a:rPr>
              <a:t> </a:t>
            </a:r>
            <a:r>
              <a:rPr dirty="0" sz="850" spc="25">
                <a:latin typeface="Arial"/>
                <a:cs typeface="Arial"/>
              </a:rPr>
              <a:t>Albertslund	</a:t>
            </a:r>
            <a:r>
              <a:rPr dirty="0" sz="850" spc="-5">
                <a:latin typeface="Arial"/>
                <a:cs typeface="Arial"/>
              </a:rPr>
              <a:t>0	0	0	0	0	0	0	0	0  </a:t>
            </a:r>
            <a:r>
              <a:rPr dirty="0" sz="850" spc="65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...	0	0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0332" y="5198969"/>
            <a:ext cx="663194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4140" algn="l"/>
                <a:tab pos="2038350" algn="l"/>
                <a:tab pos="2701925" algn="l"/>
                <a:tab pos="3190240" algn="l"/>
                <a:tab pos="3590290" algn="l"/>
                <a:tab pos="4049395" algn="l"/>
                <a:tab pos="4586605" algn="l"/>
                <a:tab pos="4996180" algn="l"/>
                <a:tab pos="5660390" algn="l"/>
                <a:tab pos="6236335" algn="l"/>
                <a:tab pos="6558280" algn="l"/>
              </a:tabLst>
            </a:pPr>
            <a:r>
              <a:rPr dirty="0" sz="850" spc="-5" b="1">
                <a:latin typeface="Arial"/>
                <a:cs typeface="Arial"/>
              </a:rPr>
              <a:t>3</a:t>
            </a:r>
            <a:r>
              <a:rPr dirty="0" sz="850" spc="-5" b="1">
                <a:latin typeface="Arial"/>
                <a:cs typeface="Arial"/>
              </a:rPr>
              <a:t>  </a:t>
            </a:r>
            <a:r>
              <a:rPr dirty="0" sz="850" spc="85" b="1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A</a:t>
            </a:r>
            <a:r>
              <a:rPr dirty="0" sz="850" spc="20">
                <a:latin typeface="Arial"/>
                <a:cs typeface="Arial"/>
              </a:rPr>
              <a:t>l</a:t>
            </a:r>
            <a:r>
              <a:rPr dirty="0" sz="850" spc="40">
                <a:latin typeface="Arial"/>
                <a:cs typeface="Arial"/>
              </a:rPr>
              <a:t>b</a:t>
            </a:r>
            <a:r>
              <a:rPr dirty="0" sz="850" spc="5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r</a:t>
            </a:r>
            <a:r>
              <a:rPr dirty="0" sz="850" spc="55">
                <a:latin typeface="Arial"/>
                <a:cs typeface="Arial"/>
              </a:rPr>
              <a:t>t</a:t>
            </a:r>
            <a:r>
              <a:rPr dirty="0" sz="850" spc="20">
                <a:latin typeface="Arial"/>
                <a:cs typeface="Arial"/>
              </a:rPr>
              <a:t>s</a:t>
            </a:r>
            <a:r>
              <a:rPr dirty="0" sz="850" spc="20">
                <a:latin typeface="Arial"/>
                <a:cs typeface="Arial"/>
              </a:rPr>
              <a:t>l</a:t>
            </a:r>
            <a:r>
              <a:rPr dirty="0" sz="850" spc="20">
                <a:latin typeface="Arial"/>
                <a:cs typeface="Arial"/>
              </a:rPr>
              <a:t>un</a:t>
            </a:r>
            <a:r>
              <a:rPr dirty="0" sz="850" spc="40">
                <a:latin typeface="Arial"/>
                <a:cs typeface="Arial"/>
              </a:rPr>
              <a:t>d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  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..</a:t>
            </a:r>
            <a:r>
              <a:rPr dirty="0" sz="850" spc="-5">
                <a:latin typeface="Arial"/>
                <a:cs typeface="Arial"/>
              </a:rPr>
              <a:t>.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r>
              <a:rPr dirty="0" sz="850">
                <a:latin typeface="Arial"/>
                <a:cs typeface="Arial"/>
              </a:rPr>
              <a:t>	</a:t>
            </a:r>
            <a:r>
              <a:rPr dirty="0" sz="850" spc="-5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9097" y="5397174"/>
            <a:ext cx="6863715" cy="23431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482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80"/>
              </a:spcBef>
              <a:tabLst>
                <a:tab pos="1405255" algn="l"/>
                <a:tab pos="2069464" algn="l"/>
                <a:tab pos="2733040" algn="l"/>
                <a:tab pos="3221355" algn="l"/>
                <a:tab pos="3622040" algn="l"/>
                <a:tab pos="4080510" algn="l"/>
                <a:tab pos="4617720" algn="l"/>
                <a:tab pos="5027930" algn="l"/>
                <a:tab pos="5691505" algn="l"/>
                <a:tab pos="6267450" algn="l"/>
                <a:tab pos="6590030" algn="l"/>
              </a:tabLst>
            </a:pPr>
            <a:r>
              <a:rPr dirty="0" sz="850" spc="-5" b="1">
                <a:latin typeface="Arial"/>
                <a:cs typeface="Arial"/>
              </a:rPr>
              <a:t>4  </a:t>
            </a:r>
            <a:r>
              <a:rPr dirty="0" sz="850" spc="120" b="1">
                <a:latin typeface="Arial"/>
                <a:cs typeface="Arial"/>
              </a:rPr>
              <a:t> </a:t>
            </a:r>
            <a:r>
              <a:rPr dirty="0" sz="850" spc="25">
                <a:latin typeface="Arial"/>
                <a:cs typeface="Arial"/>
              </a:rPr>
              <a:t>Albertslund	</a:t>
            </a:r>
            <a:r>
              <a:rPr dirty="0" sz="850" spc="-5">
                <a:latin typeface="Arial"/>
                <a:cs typeface="Arial"/>
              </a:rPr>
              <a:t>0	0	0	0	0	0	0	0	0  </a:t>
            </a:r>
            <a:r>
              <a:rPr dirty="0" sz="850" spc="65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...	0	0</a:t>
            </a:r>
            <a:endParaRPr sz="8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20281" y="9858979"/>
            <a:ext cx="4091304" cy="156210"/>
          </a:xfrm>
          <a:custGeom>
            <a:avLst/>
            <a:gdLst/>
            <a:ahLst/>
            <a:cxnLst/>
            <a:rect l="l" t="t" r="r" b="b"/>
            <a:pathLst>
              <a:path w="4091304" h="156209">
                <a:moveTo>
                  <a:pt x="0" y="156212"/>
                </a:moveTo>
                <a:lnTo>
                  <a:pt x="4090802" y="156212"/>
                </a:lnTo>
                <a:lnTo>
                  <a:pt x="4090802" y="0"/>
                </a:lnTo>
                <a:lnTo>
                  <a:pt x="0" y="0"/>
                </a:lnTo>
                <a:lnTo>
                  <a:pt x="0" y="156212"/>
                </a:lnTo>
                <a:close/>
              </a:path>
            </a:pathLst>
          </a:custGeom>
          <a:solidFill>
            <a:srgbClr val="D3C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0281" y="9858977"/>
            <a:ext cx="146448" cy="14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76451" y="9858977"/>
            <a:ext cx="156212" cy="156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411083" y="9858977"/>
            <a:ext cx="2665730" cy="156210"/>
          </a:xfrm>
          <a:custGeom>
            <a:avLst/>
            <a:gdLst/>
            <a:ahLst/>
            <a:cxnLst/>
            <a:rect l="l" t="t" r="r" b="b"/>
            <a:pathLst>
              <a:path w="2665729" h="156209">
                <a:moveTo>
                  <a:pt x="0" y="0"/>
                </a:moveTo>
                <a:lnTo>
                  <a:pt x="2665367" y="0"/>
                </a:lnTo>
                <a:lnTo>
                  <a:pt x="2665367" y="156212"/>
                </a:lnTo>
                <a:lnTo>
                  <a:pt x="0" y="156212"/>
                </a:lnTo>
                <a:lnTo>
                  <a:pt x="0" y="0"/>
                </a:lnTo>
                <a:close/>
              </a:path>
            </a:pathLst>
          </a:custGeom>
          <a:solidFill>
            <a:srgbClr val="D3C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11083" y="9858977"/>
            <a:ext cx="2665367" cy="156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6493" y="9858977"/>
            <a:ext cx="3915410" cy="137160"/>
          </a:xfrm>
          <a:custGeom>
            <a:avLst/>
            <a:gdLst/>
            <a:ahLst/>
            <a:cxnLst/>
            <a:rect l="l" t="t" r="r" b="b"/>
            <a:pathLst>
              <a:path w="3915410" h="137159">
                <a:moveTo>
                  <a:pt x="0" y="136685"/>
                </a:moveTo>
                <a:lnTo>
                  <a:pt x="0" y="0"/>
                </a:lnTo>
                <a:lnTo>
                  <a:pt x="3915063" y="0"/>
                </a:lnTo>
              </a:path>
            </a:pathLst>
          </a:custGeom>
          <a:ln w="3175">
            <a:solidFill>
              <a:srgbClr val="D3CF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6493" y="9858977"/>
            <a:ext cx="3924935" cy="146685"/>
          </a:xfrm>
          <a:custGeom>
            <a:avLst/>
            <a:gdLst/>
            <a:ahLst/>
            <a:cxnLst/>
            <a:rect l="l" t="t" r="r" b="b"/>
            <a:pathLst>
              <a:path w="3924935" h="146684">
                <a:moveTo>
                  <a:pt x="0" y="146448"/>
                </a:moveTo>
                <a:lnTo>
                  <a:pt x="3924826" y="146448"/>
                </a:lnTo>
                <a:lnTo>
                  <a:pt x="3924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6256" y="9868740"/>
            <a:ext cx="3895725" cy="117475"/>
          </a:xfrm>
          <a:custGeom>
            <a:avLst/>
            <a:gdLst/>
            <a:ahLst/>
            <a:cxnLst/>
            <a:rect l="l" t="t" r="r" b="b"/>
            <a:pathLst>
              <a:path w="3895725" h="117475">
                <a:moveTo>
                  <a:pt x="0" y="117159"/>
                </a:moveTo>
                <a:lnTo>
                  <a:pt x="0" y="0"/>
                </a:lnTo>
                <a:lnTo>
                  <a:pt x="389553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6256" y="9868740"/>
            <a:ext cx="3905885" cy="127000"/>
          </a:xfrm>
          <a:custGeom>
            <a:avLst/>
            <a:gdLst/>
            <a:ahLst/>
            <a:cxnLst/>
            <a:rect l="l" t="t" r="r" b="b"/>
            <a:pathLst>
              <a:path w="3905885" h="127000">
                <a:moveTo>
                  <a:pt x="0" y="126922"/>
                </a:moveTo>
                <a:lnTo>
                  <a:pt x="3905300" y="126922"/>
                </a:lnTo>
                <a:lnTo>
                  <a:pt x="3905300" y="0"/>
                </a:lnTo>
              </a:path>
            </a:pathLst>
          </a:custGeom>
          <a:ln w="3175">
            <a:solidFill>
              <a:srgbClr val="696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6019" y="9878504"/>
            <a:ext cx="3895725" cy="117475"/>
          </a:xfrm>
          <a:custGeom>
            <a:avLst/>
            <a:gdLst/>
            <a:ahLst/>
            <a:cxnLst/>
            <a:rect l="l" t="t" r="r" b="b"/>
            <a:pathLst>
              <a:path w="3895725" h="117475">
                <a:moveTo>
                  <a:pt x="0" y="0"/>
                </a:moveTo>
                <a:lnTo>
                  <a:pt x="3895537" y="0"/>
                </a:lnTo>
                <a:lnTo>
                  <a:pt x="3895537" y="117159"/>
                </a:lnTo>
                <a:lnTo>
                  <a:pt x="0" y="117159"/>
                </a:lnTo>
                <a:lnTo>
                  <a:pt x="0" y="0"/>
                </a:lnTo>
                <a:close/>
              </a:path>
            </a:pathLst>
          </a:custGeom>
          <a:solidFill>
            <a:srgbClr val="D3CFC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369097" y="8033346"/>
          <a:ext cx="6863715" cy="148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575310"/>
                <a:gridCol w="663575"/>
                <a:gridCol w="724535"/>
                <a:gridCol w="428625"/>
                <a:gridCol w="541654"/>
                <a:gridCol w="460375"/>
                <a:gridCol w="536575"/>
                <a:gridCol w="408304"/>
                <a:gridCol w="923289"/>
                <a:gridCol w="355599"/>
                <a:gridCol w="299720"/>
              </a:tblGrid>
              <a:tr h="307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6675">
                        <a:lnSpc>
                          <a:spcPts val="86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Ski</a:t>
                      </a:r>
                      <a:r>
                        <a:rPr dirty="0" sz="8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Bar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ll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Crafts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Store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860"/>
                        </a:lnSpc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Restaurant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919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Albertslund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28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0.01041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0.010417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0.010417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...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60680" algn="l"/>
                        </a:tabLst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Avedøre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1028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0.000000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0.000000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...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273050" algn="l"/>
                        </a:tabLst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Bagsværd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28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0.000000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0.000000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...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60680" algn="l"/>
                        </a:tabLst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850" spc="20">
                          <a:latin typeface="Arial"/>
                          <a:cs typeface="Arial"/>
                        </a:rPr>
                        <a:t>Ballerup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1028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0.000000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0.000000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...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/>
                </a:tc>
              </a:tr>
              <a:tr h="2343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60680" algn="l"/>
                        </a:tabLst>
                      </a:pPr>
                      <a:r>
                        <a:rPr dirty="0" sz="850" spc="-5" b="1"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Brøndby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28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0.00000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0.000000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0.0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10">
                          <a:latin typeface="Arial"/>
                          <a:cs typeface="Arial"/>
                        </a:rPr>
                        <a:t>0.000000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...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0.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72" name="object 72"/>
          <p:cNvSpPr txBox="1"/>
          <p:nvPr/>
        </p:nvSpPr>
        <p:spPr>
          <a:xfrm>
            <a:off x="356397" y="5745711"/>
            <a:ext cx="5166995" cy="1750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5 </a:t>
            </a:r>
            <a:r>
              <a:rPr dirty="0" sz="1000" spc="55">
                <a:latin typeface="Arial"/>
                <a:cs typeface="Arial"/>
              </a:rPr>
              <a:t>rows </a:t>
            </a:r>
            <a:r>
              <a:rPr dirty="0" sz="1000" spc="15">
                <a:latin typeface="Arial"/>
                <a:cs typeface="Arial"/>
              </a:rPr>
              <a:t>× </a:t>
            </a:r>
            <a:r>
              <a:rPr dirty="0" sz="1000" spc="-5">
                <a:latin typeface="Arial"/>
                <a:cs typeface="Arial"/>
              </a:rPr>
              <a:t>173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columns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[53]:</a:t>
            </a:r>
            <a:endParaRPr sz="1000">
              <a:latin typeface="Courier New"/>
              <a:cs typeface="Courier New"/>
            </a:endParaRPr>
          </a:p>
          <a:p>
            <a:pPr marL="22225" marR="5080">
              <a:lnSpc>
                <a:spcPts val="1150"/>
              </a:lnSpc>
              <a:spcBef>
                <a:spcPts val="880"/>
              </a:spcBef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blr_grouped </a:t>
            </a:r>
            <a:r>
              <a:rPr dirty="0" sz="10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blr_onehot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groupby([</a:t>
            </a:r>
            <a:r>
              <a:rPr dirty="0" sz="1000" spc="-5">
                <a:solidFill>
                  <a:srgbClr val="B92020"/>
                </a:solidFill>
                <a:latin typeface="Courier New"/>
                <a:cs typeface="Courier New"/>
              </a:rPr>
              <a:t>'Locality'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mean()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reset_index()  </a:t>
            </a:r>
            <a:r>
              <a:rPr dirty="0" sz="1000" spc="-5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(blr_grouped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shape)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125"/>
              </a:lnSpc>
            </a:pP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blr_grouped</a:t>
            </a:r>
            <a:r>
              <a:rPr dirty="0" sz="1000" spc="-5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33333"/>
                </a:solidFill>
                <a:latin typeface="Courier New"/>
                <a:cs typeface="Courier New"/>
              </a:rPr>
              <a:t>head()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000" spc="-5">
                <a:latin typeface="Courier New"/>
                <a:cs typeface="Courier New"/>
              </a:rPr>
              <a:t>(39,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173)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D74214"/>
                </a:solidFill>
                <a:latin typeface="Courier New"/>
                <a:cs typeface="Courier New"/>
              </a:rPr>
              <a:t>Out[53]: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42045" y="7932679"/>
            <a:ext cx="42672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 b="1">
                <a:latin typeface="Arial"/>
                <a:cs typeface="Arial"/>
              </a:rPr>
              <a:t>L</a:t>
            </a:r>
            <a:r>
              <a:rPr dirty="0" sz="850" spc="-5" b="1">
                <a:latin typeface="Arial"/>
                <a:cs typeface="Arial"/>
              </a:rPr>
              <a:t>o</a:t>
            </a:r>
            <a:r>
              <a:rPr dirty="0" sz="850" spc="5" b="1">
                <a:latin typeface="Arial"/>
                <a:cs typeface="Arial"/>
              </a:rPr>
              <a:t>ca</a:t>
            </a:r>
            <a:r>
              <a:rPr dirty="0" sz="850" spc="-25" b="1">
                <a:latin typeface="Arial"/>
                <a:cs typeface="Arial"/>
              </a:rPr>
              <a:t>li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35" b="1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39971" y="7864337"/>
            <a:ext cx="60388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5" b="1">
                <a:latin typeface="Arial"/>
                <a:cs typeface="Arial"/>
              </a:rPr>
              <a:t>d</a:t>
            </a:r>
            <a:r>
              <a:rPr dirty="0" sz="850" spc="-40" b="1">
                <a:latin typeface="Arial"/>
                <a:cs typeface="Arial"/>
              </a:rPr>
              <a:t>v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-25" b="1">
                <a:latin typeface="Arial"/>
                <a:cs typeface="Arial"/>
              </a:rPr>
              <a:t>n</a:t>
            </a:r>
            <a:r>
              <a:rPr dirty="0" sz="850" spc="-5" b="1">
                <a:latin typeface="Arial"/>
                <a:cs typeface="Arial"/>
              </a:rPr>
              <a:t>g</a:t>
            </a:r>
            <a:endParaRPr sz="8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18664" y="7864337"/>
            <a:ext cx="39116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5" b="1">
                <a:latin typeface="Arial"/>
                <a:cs typeface="Arial"/>
              </a:rPr>
              <a:t>African</a:t>
            </a:r>
            <a:endParaRPr sz="8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55643" y="7864337"/>
            <a:ext cx="1004569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0" b="1">
                <a:latin typeface="Arial"/>
                <a:cs typeface="Arial"/>
              </a:rPr>
              <a:t>American</a:t>
            </a:r>
            <a:r>
              <a:rPr dirty="0" sz="850" spc="20" b="1">
                <a:latin typeface="Arial"/>
                <a:cs typeface="Arial"/>
              </a:rPr>
              <a:t> </a:t>
            </a:r>
            <a:r>
              <a:rPr dirty="0" sz="850" spc="-15" b="1">
                <a:latin typeface="Arial"/>
                <a:cs typeface="Arial"/>
              </a:rPr>
              <a:t>Antique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876049" y="7864337"/>
            <a:ext cx="32575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5" b="1">
                <a:latin typeface="Arial"/>
                <a:cs typeface="Arial"/>
              </a:rPr>
              <a:t>p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e</a:t>
            </a:r>
            <a:r>
              <a:rPr dirty="0" sz="850" spc="-20" b="1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481371" y="7864337"/>
            <a:ext cx="17843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10" b="1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8349" y="7864337"/>
            <a:ext cx="17843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10" b="1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69826" y="7719840"/>
            <a:ext cx="236220" cy="29908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55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10" b="1">
                <a:latin typeface="Arial"/>
                <a:cs typeface="Arial"/>
              </a:rPr>
              <a:t>r</a:t>
            </a:r>
            <a:r>
              <a:rPr dirty="0" sz="850" spc="5" b="1">
                <a:latin typeface="Arial"/>
                <a:cs typeface="Arial"/>
              </a:rPr>
              <a:t>t</a:t>
            </a:r>
            <a:r>
              <a:rPr dirty="0" sz="850" spc="-20" b="1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5"/>
              </a:spcBef>
            </a:pPr>
            <a:r>
              <a:rPr dirty="0" sz="850" spc="-35" b="1">
                <a:latin typeface="Arial"/>
                <a:cs typeface="Arial"/>
              </a:rPr>
              <a:t>&amp;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65385" y="7864337"/>
            <a:ext cx="30988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40" b="1">
                <a:latin typeface="Arial"/>
                <a:cs typeface="Arial"/>
              </a:rPr>
              <a:t>A</a:t>
            </a:r>
            <a:r>
              <a:rPr dirty="0" sz="850" spc="-25" b="1">
                <a:latin typeface="Arial"/>
                <a:cs typeface="Arial"/>
              </a:rPr>
              <a:t>s</a:t>
            </a:r>
            <a:r>
              <a:rPr dirty="0" sz="850" spc="-25" b="1">
                <a:latin typeface="Arial"/>
                <a:cs typeface="Arial"/>
              </a:rPr>
              <a:t>i</a:t>
            </a:r>
            <a:r>
              <a:rPr dirty="0" sz="850" spc="5" b="1">
                <a:latin typeface="Arial"/>
                <a:cs typeface="Arial"/>
              </a:rPr>
              <a:t>a</a:t>
            </a:r>
            <a:r>
              <a:rPr dirty="0" sz="850" spc="-20" b="1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46151" y="7932679"/>
            <a:ext cx="82613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" b="1">
                <a:latin typeface="Arial"/>
                <a:cs typeface="Arial"/>
              </a:rPr>
              <a:t>... </a:t>
            </a:r>
            <a:r>
              <a:rPr dirty="0" sz="850" b="1">
                <a:latin typeface="Arial"/>
                <a:cs typeface="Arial"/>
              </a:rPr>
              <a:t>Track</a:t>
            </a:r>
            <a:r>
              <a:rPr dirty="0" sz="850" spc="55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Trail</a:t>
            </a:r>
            <a:endParaRPr sz="8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6397" y="9631484"/>
            <a:ext cx="376555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5 </a:t>
            </a:r>
            <a:r>
              <a:rPr dirty="0" sz="1000" spc="55">
                <a:latin typeface="Arial"/>
                <a:cs typeface="Arial"/>
              </a:rPr>
              <a:t>rows </a:t>
            </a:r>
            <a:r>
              <a:rPr dirty="0" sz="1000" spc="15">
                <a:latin typeface="Arial"/>
                <a:cs typeface="Arial"/>
              </a:rPr>
              <a:t>× </a:t>
            </a:r>
            <a:r>
              <a:rPr dirty="0" sz="1000" spc="-5">
                <a:latin typeface="Arial"/>
                <a:cs typeface="Arial"/>
              </a:rPr>
              <a:t>173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columns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In</a:t>
            </a:r>
            <a:r>
              <a:rPr dirty="0" sz="1000" spc="-10">
                <a:solidFill>
                  <a:srgbClr val="2F3E9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2F3E9E"/>
                </a:solidFill>
                <a:latin typeface="Courier New"/>
                <a:cs typeface="Courier New"/>
              </a:rPr>
              <a:t>[54]: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750"/>
              </a:spcBef>
            </a:pP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#numbers of localities having Italian</a:t>
            </a:r>
            <a:r>
              <a:rPr dirty="0" sz="1050" spc="-11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050" spc="-35" i="1">
                <a:solidFill>
                  <a:srgbClr val="3F7F7F"/>
                </a:solidFill>
                <a:latin typeface="Courier New"/>
                <a:cs typeface="Courier New"/>
              </a:rPr>
              <a:t>Restaurants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temp-160638025461283061</dc:title>
  <dcterms:created xsi:type="dcterms:W3CDTF">2020-11-26T08:48:37Z</dcterms:created>
  <dcterms:modified xsi:type="dcterms:W3CDTF">2020-11-26T08:48:37Z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wkhtmltopdf 0.12.2.1</vt:lpwstr>
  </property>
  <property fmtid="{D5CDD505-2E9C-101B-9397-08002B2CF9AE}" pid="4" name="LastSaved">
    <vt:filetime>2020-11-26T00:00:00Z</vt:filetime>
  </property>
</Properties>
</file>