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12192000"/>
  <p:notesSz cx="6858000" cy="9144000"/>
  <p:embeddedFontLst>
    <p:embeddedFont>
      <p:font typeface="Proxima Nova"/>
      <p:regular r:id="rId61"/>
      <p:bold r:id="rId62"/>
      <p:italic r:id="rId63"/>
      <p:boldItalic r:id="rId64"/>
    </p:embeddedFont>
    <p:embeddedFont>
      <p:font typeface="Roboto"/>
      <p:regular r:id="rId65"/>
      <p:bold r:id="rId66"/>
      <p:italic r:id="rId67"/>
      <p:boldItalic r:id="rId68"/>
    </p:embeddedFont>
    <p:embeddedFont>
      <p:font typeface="Source Sans Pro SemiBold"/>
      <p:regular r:id="rId69"/>
      <p:bold r:id="rId70"/>
      <p:italic r:id="rId71"/>
      <p:boldItalic r:id="rId72"/>
    </p:embeddedFont>
    <p:embeddedFont>
      <p:font typeface="Bitter"/>
      <p:regular r:id="rId73"/>
      <p:bold r:id="rId74"/>
      <p:italic r:id="rId75"/>
    </p:embeddedFont>
    <p:embeddedFont>
      <p:font typeface="Source Sans Pr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6DF1259-CB6D-46B7-ABD2-1FCF0613ECBC}">
  <a:tblStyle styleId="{86DF1259-CB6D-46B7-ABD2-1FCF0613EC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Bitter-regular.fntdata"/><Relationship Id="rId72" Type="http://schemas.openxmlformats.org/officeDocument/2006/relationships/font" Target="fonts/SourceSansProSemiBold-boldItalic.fntdata"/><Relationship Id="rId31" Type="http://schemas.openxmlformats.org/officeDocument/2006/relationships/slide" Target="slides/slide26.xml"/><Relationship Id="rId75" Type="http://schemas.openxmlformats.org/officeDocument/2006/relationships/font" Target="fonts/Bitter-italic.fntdata"/><Relationship Id="rId30" Type="http://schemas.openxmlformats.org/officeDocument/2006/relationships/slide" Target="slides/slide25.xml"/><Relationship Id="rId74" Type="http://schemas.openxmlformats.org/officeDocument/2006/relationships/font" Target="fonts/Bitter-bold.fntdata"/><Relationship Id="rId33" Type="http://schemas.openxmlformats.org/officeDocument/2006/relationships/slide" Target="slides/slide28.xml"/><Relationship Id="rId77" Type="http://schemas.openxmlformats.org/officeDocument/2006/relationships/font" Target="fonts/SourceSansPro-bold.fntdata"/><Relationship Id="rId32" Type="http://schemas.openxmlformats.org/officeDocument/2006/relationships/slide" Target="slides/slide27.xml"/><Relationship Id="rId76" Type="http://schemas.openxmlformats.org/officeDocument/2006/relationships/font" Target="fonts/SourceSansPro-regular.fntdata"/><Relationship Id="rId35" Type="http://schemas.openxmlformats.org/officeDocument/2006/relationships/slide" Target="slides/slide30.xml"/><Relationship Id="rId79" Type="http://schemas.openxmlformats.org/officeDocument/2006/relationships/font" Target="fonts/SourceSansPro-boldItalic.fntdata"/><Relationship Id="rId34" Type="http://schemas.openxmlformats.org/officeDocument/2006/relationships/slide" Target="slides/slide29.xml"/><Relationship Id="rId78" Type="http://schemas.openxmlformats.org/officeDocument/2006/relationships/font" Target="fonts/SourceSansPro-italic.fntdata"/><Relationship Id="rId71" Type="http://schemas.openxmlformats.org/officeDocument/2006/relationships/font" Target="fonts/SourceSansProSemiBold-italic.fntdata"/><Relationship Id="rId70" Type="http://schemas.openxmlformats.org/officeDocument/2006/relationships/font" Target="fonts/SourceSansProSemiBold-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roximaNova-bold.fntdata"/><Relationship Id="rId61" Type="http://schemas.openxmlformats.org/officeDocument/2006/relationships/font" Target="fonts/ProximaNova-regular.fntdata"/><Relationship Id="rId20" Type="http://schemas.openxmlformats.org/officeDocument/2006/relationships/slide" Target="slides/slide15.xml"/><Relationship Id="rId64" Type="http://schemas.openxmlformats.org/officeDocument/2006/relationships/font" Target="fonts/ProximaNova-boldItalic.fntdata"/><Relationship Id="rId63" Type="http://schemas.openxmlformats.org/officeDocument/2006/relationships/font" Target="fonts/ProximaNova-italic.fntdata"/><Relationship Id="rId22" Type="http://schemas.openxmlformats.org/officeDocument/2006/relationships/slide" Target="slides/slide17.xml"/><Relationship Id="rId66" Type="http://schemas.openxmlformats.org/officeDocument/2006/relationships/font" Target="fonts/Roboto-bold.fntdata"/><Relationship Id="rId21" Type="http://schemas.openxmlformats.org/officeDocument/2006/relationships/slide" Target="slides/slide16.xml"/><Relationship Id="rId65" Type="http://schemas.openxmlformats.org/officeDocument/2006/relationships/font" Target="fonts/Roboto-regular.fntdata"/><Relationship Id="rId24" Type="http://schemas.openxmlformats.org/officeDocument/2006/relationships/slide" Target="slides/slide19.xml"/><Relationship Id="rId68" Type="http://schemas.openxmlformats.org/officeDocument/2006/relationships/font" Target="fonts/Roboto-boldItalic.fntdata"/><Relationship Id="rId23" Type="http://schemas.openxmlformats.org/officeDocument/2006/relationships/slide" Target="slides/slide18.xml"/><Relationship Id="rId67" Type="http://schemas.openxmlformats.org/officeDocument/2006/relationships/font" Target="fonts/Robot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SansProSemiBold-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url?q=https://www.psychiatry.org/patients-families/intellectual-disability/what-is-intellectual-disability&amp;sa=D&amp;ust=1570478318454000&amp;usg=AFQjCNE06D3DFhJXh3kgn7zz_OFss3KO0w"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df1bac00a_6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df1bac00a_6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6df1bac00a_6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dffbddac2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dffbddac2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6dffbddac2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5df1d0e85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5df1d0e85_0_2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75df1d0e85_0_2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e0935938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0935938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6e0935938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65ddb2f5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65ddb2f57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rPr lang="en-US"/>
              <a:t>https://www.deque.com/blog/an-introductory-guide-to-understanding-cognitive-disabilities/</a:t>
            </a:r>
            <a:endParaRPr/>
          </a:p>
        </p:txBody>
      </p:sp>
      <p:sp>
        <p:nvSpPr>
          <p:cNvPr id="179" name="Google Shape;179;g765ddb2f57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df1bac00a_7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df1bac00a_7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187" name="Google Shape;187;g6df1bac00a_7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65ddb2f5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65ddb2f57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Intellectual definition from the </a:t>
            </a:r>
            <a:r>
              <a:rPr lang="en-US" u="sng">
                <a:solidFill>
                  <a:schemeClr val="hlink"/>
                </a:solidFill>
                <a:hlinkClick r:id="rId2"/>
              </a:rPr>
              <a:t>American Psychiatric Association</a:t>
            </a:r>
            <a:r>
              <a:rPr lang="en-US"/>
              <a:t>  Below are simple to understand descriptions of the problems people with cognitive disabilities encounter. Let’s talk about words and phrases you can use to describe problems or barriers you may find:</a:t>
            </a:r>
            <a:endParaRPr/>
          </a:p>
          <a:p>
            <a:pPr indent="-317500" lvl="0" marL="457200" rtl="0" algn="l">
              <a:spcBef>
                <a:spcPts val="1000"/>
              </a:spcBef>
              <a:spcAft>
                <a:spcPts val="0"/>
              </a:spcAft>
              <a:buSzPts val="1400"/>
              <a:buChar char="●"/>
            </a:pPr>
            <a:r>
              <a:rPr lang="en-US"/>
              <a:t>Attention – ability to focus and keep focused on the current task</a:t>
            </a:r>
            <a:endParaRPr/>
          </a:p>
          <a:p>
            <a:pPr indent="-317500" lvl="0" marL="457200" rtl="0" algn="l">
              <a:spcBef>
                <a:spcPts val="0"/>
              </a:spcBef>
              <a:spcAft>
                <a:spcPts val="0"/>
              </a:spcAft>
              <a:buSzPts val="1400"/>
              <a:buChar char="●"/>
            </a:pPr>
            <a:r>
              <a:rPr lang="en-US"/>
              <a:t>Processing Speed – the rate at which the brain handles information</a:t>
            </a:r>
            <a:endParaRPr/>
          </a:p>
          <a:p>
            <a:pPr indent="-317500" lvl="0" marL="457200" rtl="0" algn="l">
              <a:spcBef>
                <a:spcPts val="0"/>
              </a:spcBef>
              <a:spcAft>
                <a:spcPts val="0"/>
              </a:spcAft>
              <a:buSzPts val="1400"/>
              <a:buChar char="●"/>
            </a:pPr>
            <a:r>
              <a:rPr lang="en-US"/>
              <a:t>Short-Term Memory – the ability to retain information for short periods of time</a:t>
            </a:r>
            <a:endParaRPr/>
          </a:p>
          <a:p>
            <a:pPr indent="-317500" lvl="0" marL="457200" rtl="0" algn="l">
              <a:spcBef>
                <a:spcPts val="0"/>
              </a:spcBef>
              <a:spcAft>
                <a:spcPts val="0"/>
              </a:spcAft>
              <a:buSzPts val="1400"/>
              <a:buChar char="●"/>
            </a:pPr>
            <a:r>
              <a:rPr lang="en-US"/>
              <a:t>Long-Term Memory – the ability to store and recall information for later use</a:t>
            </a:r>
            <a:endParaRPr/>
          </a:p>
          <a:p>
            <a:pPr indent="-317500" lvl="0" marL="457200" rtl="0" algn="l">
              <a:spcBef>
                <a:spcPts val="0"/>
              </a:spcBef>
              <a:spcAft>
                <a:spcPts val="0"/>
              </a:spcAft>
              <a:buSzPts val="1400"/>
              <a:buChar char="●"/>
            </a:pPr>
            <a:r>
              <a:rPr lang="en-US"/>
              <a:t>Logic &amp; Reasoning – the ability to reason, prioritize and plan</a:t>
            </a:r>
            <a:endParaRPr/>
          </a:p>
          <a:p>
            <a:pPr indent="-317500" lvl="0" marL="457200" rtl="0" algn="l">
              <a:spcBef>
                <a:spcPts val="0"/>
              </a:spcBef>
              <a:spcAft>
                <a:spcPts val="0"/>
              </a:spcAft>
              <a:buSzPts val="1400"/>
              <a:buChar char="●"/>
            </a:pPr>
            <a:r>
              <a:rPr lang="en-US"/>
              <a:t>Language Processing – the ability to recognize letters and words and the ability to understand written or spoken language</a:t>
            </a:r>
            <a:endParaRPr/>
          </a:p>
          <a:p>
            <a:pPr indent="-317500" lvl="0" marL="457200" rtl="0" algn="l">
              <a:spcBef>
                <a:spcPts val="0"/>
              </a:spcBef>
              <a:spcAft>
                <a:spcPts val="0"/>
              </a:spcAft>
              <a:buSzPts val="1400"/>
              <a:buChar char="●"/>
            </a:pPr>
            <a:r>
              <a:rPr lang="en-US"/>
              <a:t>Math Processing – the ability to recognize numbers and symbols and the ability to understand and calculate simple math</a:t>
            </a:r>
            <a:endParaRPr/>
          </a:p>
          <a:p>
            <a:pPr indent="0" lvl="0" marL="0" rtl="0" algn="l">
              <a:spcBef>
                <a:spcPts val="1000"/>
              </a:spcBef>
              <a:spcAft>
                <a:spcPts val="1000"/>
              </a:spcAft>
              <a:buNone/>
            </a:pPr>
            <a:r>
              <a:rPr lang="en-US"/>
              <a:t>The first three skills (attention, processing speed, and short-term memory) are part of automatic processing. The last four skills (long-term memory, logic and reasoning, language processing and math processing) are part of higher thinking. </a:t>
            </a:r>
            <a:endParaRPr/>
          </a:p>
        </p:txBody>
      </p:sp>
      <p:sp>
        <p:nvSpPr>
          <p:cNvPr id="195" name="Google Shape;195;g765ddb2f57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5df1d0e85_0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5df1d0e85_0_4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203" name="Google Shape;203;g75df1d0e85_0_4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d140b271f_7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d140b271f_7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Cognitive is a tough area because the differences are so diverse. I try to pair it with thinking about distracted users. What happens when a person gets pulled off task? How can we keep them on task? How can we get them back into "flow" when they return to the task?</a:t>
            </a:r>
            <a:endParaRPr/>
          </a:p>
          <a:p>
            <a:pPr indent="0" lvl="0" marL="0" rtl="0" algn="l">
              <a:spcBef>
                <a:spcPts val="1000"/>
              </a:spcBef>
              <a:spcAft>
                <a:spcPts val="0"/>
              </a:spcAft>
              <a:buNone/>
            </a:pPr>
            <a:r>
              <a:rPr lang="en-US"/>
              <a:t>F</a:t>
            </a:r>
            <a:r>
              <a:rPr lang="en-US"/>
              <a:t>ind a way to relate to the team. If they don't have or know a disabled person in their life, then focus on things like, what if you broke your glasses? What if you are holding a baby in one arm? Need to run into the other room for 10 minutes to handle a child who fell and hurt themselves?</a:t>
            </a:r>
            <a:endParaRPr/>
          </a:p>
          <a:p>
            <a:pPr indent="0" lvl="0" marL="0" rtl="0" algn="l">
              <a:spcBef>
                <a:spcPts val="1000"/>
              </a:spcBef>
              <a:spcAft>
                <a:spcPts val="1000"/>
              </a:spcAft>
              <a:buNone/>
            </a:pPr>
            <a:r>
              <a:rPr lang="en-US"/>
              <a:t>Most people can understand situational disabilities that are temporary, and when related to how by helping those people we are helping the disabled too, they start to get it.</a:t>
            </a:r>
            <a:endParaRPr/>
          </a:p>
        </p:txBody>
      </p:sp>
      <p:sp>
        <p:nvSpPr>
          <p:cNvPr id="211" name="Google Shape;211;g6d140b271f_7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db790f1c8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db790f1c8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6db790f1c8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df1d0e85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75df1d0e85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75df1d0e85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de437e36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de437e361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6de437e361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d140b271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d140b271f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232" name="Google Shape;232;g6d140b271f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d140b271f_3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d140b271f_3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240" name="Google Shape;240;g6d140b271f_3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df1bac00a_7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df1bac00a_7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6df1bac00a_7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d140b271f_2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d140b271f_2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114300" marR="114300" rtl="0" algn="l">
              <a:lnSpc>
                <a:spcPct val="142857"/>
              </a:lnSpc>
              <a:spcBef>
                <a:spcPts val="500"/>
              </a:spcBef>
              <a:spcAft>
                <a:spcPts val="0"/>
              </a:spcAft>
              <a:buNone/>
            </a:pPr>
            <a:r>
              <a:rPr lang="en-US" sz="1050">
                <a:solidFill>
                  <a:srgbClr val="3C4043"/>
                </a:solidFill>
                <a:highlight>
                  <a:srgbClr val="FFFFFF"/>
                </a:highlight>
                <a:latin typeface="Roboto"/>
                <a:ea typeface="Roboto"/>
                <a:cs typeface="Roboto"/>
                <a:sym typeface="Roboto"/>
              </a:rPr>
              <a:t>Consider calling out (speaking to) what specific improvements could be made about this interaction you show in the video. Maybe something like, "We could rewrite our loading messages to be more specific about what page we're waiting on"</a:t>
            </a:r>
            <a:endParaRPr/>
          </a:p>
        </p:txBody>
      </p:sp>
      <p:sp>
        <p:nvSpPr>
          <p:cNvPr id="255" name="Google Shape;255;g6d140b271f_2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d140b271f_3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d140b271f_3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264" name="Google Shape;264;g6d140b271f_3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d140b271f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d140b271f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275" name="Google Shape;275;g6d140b271f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d140b271f_3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d140b271f_3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283" name="Google Shape;283;g6d140b271f_3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d140b271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d140b271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rPr lang="en-US"/>
              <a:t>The Veteran at DAV</a:t>
            </a:r>
            <a:endParaRPr/>
          </a:p>
        </p:txBody>
      </p:sp>
      <p:sp>
        <p:nvSpPr>
          <p:cNvPr id="293" name="Google Shape;293;g6d140b271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d140b271f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d140b271f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rPr lang="en-US"/>
              <a:t>https://www.fastcompany.com/90369697/googles-new-recaptcha-has-a-dark-side</a:t>
            </a:r>
            <a:endParaRPr/>
          </a:p>
        </p:txBody>
      </p:sp>
      <p:sp>
        <p:nvSpPr>
          <p:cNvPr id="302" name="Google Shape;302;g6d140b271f_2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67e98076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767e98076d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767e98076d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d140b271f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d140b271f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311" name="Google Shape;311;g6d140b271f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dffbddac2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dffbddac2_2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320" name="Google Shape;320;g6dffbddac2_2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dffbddac2_2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dffbddac2_2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329" name="Google Shape;329;g6dffbddac2_2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dffbddac2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dffbddac2_2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338" name="Google Shape;338;g6dffbddac2_2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d140b271f_3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d140b271f_3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347" name="Google Shape;347;g6d140b271f_3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6db790f1c8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db790f1c8_2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356" name="Google Shape;356;g6db790f1c8_2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e09359387_6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e09359387_6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6e09359387_6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5df1d0e85_0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5df1d0e85_0_3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75df1d0e85_0_3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db790f1c8_2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db790f1c8_2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6db790f1c8_2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e09359387_6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e09359387_6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6e09359387_6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db790f1c8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db790f1c8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a:t>
            </a:r>
            <a:r>
              <a:rPr lang="en-US"/>
              <a:t>If you find yourself triggered, please seek professional support. </a:t>
            </a:r>
            <a:endParaRPr/>
          </a:p>
          <a:p>
            <a:pPr indent="0" lvl="0" marL="0" rtl="0" algn="l">
              <a:spcBef>
                <a:spcPts val="0"/>
              </a:spcBef>
              <a:spcAft>
                <a:spcPts val="0"/>
              </a:spcAft>
              <a:buNone/>
            </a:pPr>
            <a:r>
              <a:rPr lang="en-US"/>
              <a:t>• One option is to call the PRS Crisis Text Connect line at 1-800-273-8255, or text ‘connect’ to 85511.</a:t>
            </a:r>
            <a:endParaRPr/>
          </a:p>
        </p:txBody>
      </p:sp>
      <p:sp>
        <p:nvSpPr>
          <p:cNvPr id="107" name="Google Shape;107;g6db790f1c8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db790f1c8_2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db790f1c8_2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6db790f1c8_2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db790f1c8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db790f1c8_2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6db790f1c8_2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db790f1c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db790f1c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404" name="Google Shape;404;g6db790f1c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6db790f1c8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6db790f1c8_2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413" name="Google Shape;413;g6db790f1c8_2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de325472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de325472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6de325472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6e09359387_6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e09359387_6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6e09359387_6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75df1d0e85_0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5df1d0e85_0_3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75df1d0e85_0_3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5df1d0e85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5df1d0e85_0_4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440" name="Google Shape;440;g75df1d0e85_0_4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5df1d0e85_0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5df1d0e85_0_4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448" name="Google Shape;448;g75df1d0e85_0_4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e09359387_5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e09359387_5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1000"/>
              </a:spcAft>
              <a:buNone/>
            </a:pPr>
            <a:r>
              <a:t/>
            </a:r>
            <a:endParaRPr/>
          </a:p>
        </p:txBody>
      </p:sp>
      <p:sp>
        <p:nvSpPr>
          <p:cNvPr id="456" name="Google Shape;456;g6e09359387_5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5df1d0e85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5df1d0e85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75df1d0e85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6ddb096584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ddb096584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6ddb096584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6ddb096584_4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6ddb096584_4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One example for a stressful interaction and the ability for someone to take breaks, like in form design if someone can save their progress, walk away, pause, and come back — tell the story of the Veteran at the DAV and John French kids &amp; blueberries)</a:t>
            </a:r>
            <a:endParaRPr/>
          </a:p>
        </p:txBody>
      </p:sp>
      <p:sp>
        <p:nvSpPr>
          <p:cNvPr id="475" name="Google Shape;475;g6ddb096584_4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db790f1c8_2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db790f1c8_2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6db790f1c8_2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6e09359387_6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e09359387_6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g6e09359387_6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5df1d0e85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5df1d0e85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75df1d0e85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47b222aae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7b222aae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47b222aae0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dffbddac2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dffbddac2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6dffbddac2_2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dffbddac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dffbddac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 In the United States</a:t>
            </a:r>
            <a:endParaRPr/>
          </a:p>
          <a:p>
            <a:pPr indent="-304800" lvl="0" marL="457200" rtl="0" algn="l">
              <a:spcBef>
                <a:spcPts val="0"/>
              </a:spcBef>
              <a:spcAft>
                <a:spcPts val="0"/>
              </a:spcAft>
              <a:buSzPts val="1200"/>
              <a:buChar char="●"/>
            </a:pPr>
            <a:r>
              <a:rPr lang="en-US"/>
              <a:t>1 in 5 adults experience a mental illness in a given year.</a:t>
            </a:r>
            <a:endParaRPr/>
          </a:p>
          <a:p>
            <a:pPr indent="-304800" lvl="0" marL="457200" rtl="0" algn="l">
              <a:spcBef>
                <a:spcPts val="0"/>
              </a:spcBef>
              <a:spcAft>
                <a:spcPts val="0"/>
              </a:spcAft>
              <a:buSzPts val="1200"/>
              <a:buChar char="●"/>
            </a:pPr>
            <a:r>
              <a:rPr lang="en-US"/>
              <a:t>1 in 25 adults live with a serious mental illness.</a:t>
            </a:r>
            <a:endParaRPr/>
          </a:p>
          <a:p>
            <a:pPr indent="-304800" lvl="0" marL="457200" rtl="0" algn="l">
              <a:spcBef>
                <a:spcPts val="0"/>
              </a:spcBef>
              <a:spcAft>
                <a:spcPts val="0"/>
              </a:spcAft>
              <a:buSzPts val="1200"/>
              <a:buChar char="●"/>
            </a:pPr>
            <a:r>
              <a:rPr lang="en-US"/>
              <a:t>6.9% of adults live with major depression.</a:t>
            </a:r>
            <a:endParaRPr/>
          </a:p>
          <a:p>
            <a:pPr indent="-304800" lvl="0" marL="457200" rtl="0" algn="l">
              <a:spcBef>
                <a:spcPts val="0"/>
              </a:spcBef>
              <a:spcAft>
                <a:spcPts val="0"/>
              </a:spcAft>
              <a:buSzPts val="1200"/>
              <a:buChar char="●"/>
            </a:pPr>
            <a:r>
              <a:rPr lang="en-US"/>
              <a:t>18.1% of adults live with an anxiety disorder.</a:t>
            </a:r>
            <a:endParaRPr/>
          </a:p>
          <a:p>
            <a:pPr indent="-304800" lvl="0" marL="457200" rtl="0" algn="l">
              <a:spcBef>
                <a:spcPts val="0"/>
              </a:spcBef>
              <a:spcAft>
                <a:spcPts val="0"/>
              </a:spcAft>
              <a:buSzPts val="1200"/>
              <a:buChar char="●"/>
            </a:pPr>
            <a:r>
              <a:rPr lang="en-US"/>
              <a:t>African Americans and Hispanic Americans used mental health services at ½ the rate of whites. Asian Americans at ⅓ the rate of whites.</a:t>
            </a:r>
            <a:endParaRPr/>
          </a:p>
          <a:p>
            <a:pPr indent="-304800" lvl="0" marL="457200" rtl="0" algn="l">
              <a:spcBef>
                <a:spcPts val="0"/>
              </a:spcBef>
              <a:spcAft>
                <a:spcPts val="0"/>
              </a:spcAft>
              <a:buSzPts val="1200"/>
              <a:buChar char="●"/>
            </a:pPr>
            <a:r>
              <a:rPr lang="en-US"/>
              <a:t>LGBTQ individuals are 2 or more times more likely as straight individuals to have a mental health condition.</a:t>
            </a:r>
            <a:endParaRPr/>
          </a:p>
          <a:p>
            <a:pPr indent="-304800" lvl="0" marL="457200" rtl="0" algn="l">
              <a:spcBef>
                <a:spcPts val="0"/>
              </a:spcBef>
              <a:spcAft>
                <a:spcPts val="0"/>
              </a:spcAft>
              <a:buSzPts val="1200"/>
              <a:buChar char="●"/>
            </a:pPr>
            <a:r>
              <a:rPr lang="en-US"/>
              <a:t>Depression and anxiety have a significant economic impact; the estimated cost to the global economy is US$ 1 trillion per year in lost productivity. 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 https://www.nami.org/NAMI/media/NAMI-Media/Infographics/GeneralMHFacts.pdf</a:t>
            </a:r>
            <a:endParaRPr/>
          </a:p>
          <a:p>
            <a:pPr indent="0" lvl="0" marL="0" rtl="0" algn="l">
              <a:spcBef>
                <a:spcPts val="0"/>
              </a:spcBef>
              <a:spcAft>
                <a:spcPts val="0"/>
              </a:spcAft>
              <a:buNone/>
            </a:pPr>
            <a:r>
              <a:rPr lang="en-US"/>
              <a:t>https://www.nami.org/NAMI/media/NAMI-Media/Infographics/MulticulturalMHFacts10-23-15.pdf</a:t>
            </a:r>
            <a:endParaRPr/>
          </a:p>
          <a:p>
            <a:pPr indent="0" lvl="0" marL="0" rtl="0" algn="l">
              <a:spcBef>
                <a:spcPts val="0"/>
              </a:spcBef>
              <a:spcAft>
                <a:spcPts val="0"/>
              </a:spcAft>
              <a:buNone/>
            </a:pPr>
            <a:r>
              <a:rPr lang="en-US"/>
              <a:t>https://www.who.int/mental_health/in_the_workplace/en/</a:t>
            </a:r>
            <a:endParaRPr/>
          </a:p>
        </p:txBody>
      </p:sp>
      <p:sp>
        <p:nvSpPr>
          <p:cNvPr id="127" name="Google Shape;127;g6dffbddac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df1bac0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df1bac00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6df1bac00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de437e361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de437e361_3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6de437e361_3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algn="ctr">
              <a:spcBef>
                <a:spcPts val="800"/>
              </a:spcBef>
              <a:spcAft>
                <a:spcPts val="0"/>
              </a:spcAft>
              <a:buNone/>
              <a:defRPr b="1" sz="1800">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content - dark">
  <p:cSld name="Comparison dark">
    <p:bg>
      <p:bgPr>
        <a:solidFill>
          <a:schemeClr val="accent1"/>
        </a:solidFill>
      </p:bgPr>
    </p:bg>
    <p:spTree>
      <p:nvGrpSpPr>
        <p:cNvPr id="67" name="Shape 67"/>
        <p:cNvGrpSpPr/>
        <p:nvPr/>
      </p:nvGrpSpPr>
      <p:grpSpPr>
        <a:xfrm>
          <a:off x="0" y="0"/>
          <a:ext cx="0" cy="0"/>
          <a:chOff x="0" y="0"/>
          <a:chExt cx="0" cy="0"/>
        </a:xfrm>
      </p:grpSpPr>
      <p:sp>
        <p:nvSpPr>
          <p:cNvPr id="68" name="Google Shape;68;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69" name="Google Shape;69;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0" name="Google Shape;70;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1" name="Google Shape;71;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dark">
  <p:cSld name="Four Content Boxes dark">
    <p:bg>
      <p:bgPr>
        <a:solidFill>
          <a:schemeClr val="accent1"/>
        </a:solidFill>
      </p:bgPr>
    </p:bg>
    <p:spTree>
      <p:nvGrpSpPr>
        <p:cNvPr id="72" name="Shape 72"/>
        <p:cNvGrpSpPr/>
        <p:nvPr/>
      </p:nvGrpSpPr>
      <p:grpSpPr>
        <a:xfrm>
          <a:off x="0" y="0"/>
          <a:ext cx="0" cy="0"/>
          <a:chOff x="0" y="0"/>
          <a:chExt cx="0" cy="0"/>
        </a:xfrm>
      </p:grpSpPr>
      <p:sp>
        <p:nvSpPr>
          <p:cNvPr id="73" name="Google Shape;73;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4" name="Google Shape;74;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5" name="Google Shape;75;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6" name="Google Shape;76;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 dark">
    <p:bg>
      <p:bgPr>
        <a:solidFill>
          <a:schemeClr val="accent1"/>
        </a:solidFill>
      </p:bgPr>
    </p:bg>
    <p:spTree>
      <p:nvGrpSpPr>
        <p:cNvPr id="77" name="Shape 77"/>
        <p:cNvGrpSpPr/>
        <p:nvPr/>
      </p:nvGrpSpPr>
      <p:grpSpPr>
        <a:xfrm>
          <a:off x="0" y="0"/>
          <a:ext cx="0" cy="0"/>
          <a:chOff x="0" y="0"/>
          <a:chExt cx="0" cy="0"/>
        </a:xfrm>
      </p:grpSpPr>
      <p:sp>
        <p:nvSpPr>
          <p:cNvPr id="78" name="Google Shape;78;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ps - Squares">
  <p:cSld name="Two Content_1">
    <p:spTree>
      <p:nvGrpSpPr>
        <p:cNvPr id="33" name="Shape 33"/>
        <p:cNvGrpSpPr/>
        <p:nvPr/>
      </p:nvGrpSpPr>
      <p:grpSpPr>
        <a:xfrm>
          <a:off x="0" y="0"/>
          <a:ext cx="0" cy="0"/>
          <a:chOff x="0" y="0"/>
          <a:chExt cx="0" cy="0"/>
        </a:xfrm>
      </p:grpSpPr>
      <p:sp>
        <p:nvSpPr>
          <p:cNvPr id="34" name="Google Shape;34;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6" name="Google Shape;36;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3" name="Google Shape;43;p6"/>
          <p:cNvCxnSpPr>
            <a:stCxn id="35" idx="3"/>
            <a:endCxn id="41"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4" name="Google Shape;44;p6"/>
          <p:cNvCxnSpPr>
            <a:stCxn id="41" idx="3"/>
            <a:endCxn id="40"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0" idx="3"/>
            <a:endCxn id="42"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6" name="Google Shape;46;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7" name="Google Shape;47;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0" name="Google Shape;50;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1" name="Google Shape;51;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p:cSld name="Four Content Boxes">
    <p:spTree>
      <p:nvGrpSpPr>
        <p:cNvPr id="52" name="Shape 52"/>
        <p:cNvGrpSpPr/>
        <p:nvPr/>
      </p:nvGrpSpPr>
      <p:grpSpPr>
        <a:xfrm>
          <a:off x="0" y="0"/>
          <a:ext cx="0" cy="0"/>
          <a:chOff x="0" y="0"/>
          <a:chExt cx="0" cy="0"/>
        </a:xfrm>
      </p:grpSpPr>
      <p:sp>
        <p:nvSpPr>
          <p:cNvPr id="53" name="Google Shape;53;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4" name="Google Shape;54;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6" name="Google Shape;56;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content">
  <p:cSld name="Four Content Boxes_1">
    <p:spTree>
      <p:nvGrpSpPr>
        <p:cNvPr id="57" name="Shape 57"/>
        <p:cNvGrpSpPr/>
        <p:nvPr/>
      </p:nvGrpSpPr>
      <p:grpSpPr>
        <a:xfrm>
          <a:off x="0" y="0"/>
          <a:ext cx="0" cy="0"/>
          <a:chOff x="0" y="0"/>
          <a:chExt cx="0" cy="0"/>
        </a:xfrm>
      </p:grpSpPr>
      <p:sp>
        <p:nvSpPr>
          <p:cNvPr id="58" name="Google Shape;58;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59" name="Google Shape;59;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p:cSld name="Big Idea">
    <p:spTree>
      <p:nvGrpSpPr>
        <p:cNvPr id="61" name="Shape 61"/>
        <p:cNvGrpSpPr/>
        <p:nvPr/>
      </p:nvGrpSpPr>
      <p:grpSpPr>
        <a:xfrm>
          <a:off x="0" y="0"/>
          <a:ext cx="0" cy="0"/>
          <a:chOff x="0" y="0"/>
          <a:chExt cx="0" cy="0"/>
        </a:xfrm>
      </p:grpSpPr>
      <p:sp>
        <p:nvSpPr>
          <p:cNvPr id="62" name="Google Shape;62;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dark">
  <p:cSld name="Big Idea dark">
    <p:bg>
      <p:bgPr>
        <a:solidFill>
          <a:schemeClr val="accent1"/>
        </a:solidFill>
      </p:bgPr>
    </p:bg>
    <p:spTree>
      <p:nvGrpSpPr>
        <p:cNvPr id="64" name="Shape 64"/>
        <p:cNvGrpSpPr/>
        <p:nvPr/>
      </p:nvGrpSpPr>
      <p:grpSpPr>
        <a:xfrm>
          <a:off x="0" y="0"/>
          <a:ext cx="0" cy="0"/>
          <a:chOff x="0" y="0"/>
          <a:chExt cx="0" cy="0"/>
        </a:xfrm>
      </p:grpSpPr>
      <p:sp>
        <p:nvSpPr>
          <p:cNvPr id="65" name="Google Shape;65;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6" name="Google Shape;66;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ennifer.strickland@adhocteam.us" TargetMode="External"/><Relationship Id="rId4" Type="http://schemas.openxmlformats.org/officeDocument/2006/relationships/hyperlink" Target="mailto:trevor@adhocteam.us"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www.youtube.com/watch?v=BYRxF2yInfA" TargetMode="Externa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drive.google.com/file/d/1F42vEW-mLtwsFA2Y_yNCiVNoDKpw55Uw/view"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http://drive.google.com/file/d/1QqXqSpsjGQu5QOLcc5lwQ_MWNrP-GJbl/view"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hyperlink" Target="http://drive.google.com/file/d/17M15pMrY6WfTmQA30gNz1bJWluTlysTK/view" TargetMode="External"/><Relationship Id="rId4"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https://github.com/department-of-veterans-affairs/va.gov-team/tree/master/teams/vsa/accessibility/learning-session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hyperlink" Target="https://data.qz.com/2016/dyslexia/" TargetMode="External"/><Relationship Id="rId4" Type="http://schemas.openxmlformats.org/officeDocument/2006/relationships/hyperlink" Target="https://www.va.gov/health-care/about-va-health-benefi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hyperlink" Target="http://drive.google.com/file/d/19T6ZuGpPzhXVDTORx71-teDiZ4RUgo2i/view" TargetMode="Externa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 Id="rId3" Type="http://schemas.openxmlformats.org/officeDocument/2006/relationships/hyperlink" Target="https://www.w3.org/" TargetMode="External"/><Relationship Id="rId4" Type="http://schemas.openxmlformats.org/officeDocument/2006/relationships/hyperlink" Target="https://www.w3.org/WAI/standards-guidelines/wca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 Id="rId3" Type="http://schemas.openxmlformats.org/officeDocument/2006/relationships/hyperlink" Target="https://www.w3.org/WAI/GL/task-forces/coga/" TargetMode="External"/><Relationship Id="rId4" Type="http://schemas.openxmlformats.org/officeDocument/2006/relationships/hyperlink" Target="https://www.w3.org/TR/coga-usable/" TargetMode="External"/><Relationship Id="rId5" Type="http://schemas.openxmlformats.org/officeDocument/2006/relationships/hyperlink" Target="https://www.w3.org/TR/WCAG21/"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1" Type="http://schemas.openxmlformats.org/officeDocument/2006/relationships/hyperlink" Target="https://usabilla.com/blog/how-to-design-for-dyslexia/" TargetMode="External"/><Relationship Id="rId10" Type="http://schemas.openxmlformats.org/officeDocument/2006/relationships/hyperlink" Target="https://www.w3.org/WAI/perspective-videos/" TargetMode="External"/><Relationship Id="rId13" Type="http://schemas.openxmlformats.org/officeDocument/2006/relationships/hyperlink" Target="https://www.funkify.org" TargetMode="External"/><Relationship Id="rId12" Type="http://schemas.openxmlformats.org/officeDocument/2006/relationships/hyperlink" Target="https://data.qz.com/2016/dyslexia/" TargetMode="External"/><Relationship Id="rId1" Type="http://schemas.openxmlformats.org/officeDocument/2006/relationships/slideLayout" Target="../slideLayouts/slideLayout10.xml"/><Relationship Id="rId2" Type="http://schemas.openxmlformats.org/officeDocument/2006/relationships/notesSlide" Target="../notesSlides/notesSlide55.xml"/><Relationship Id="rId3" Type="http://schemas.openxmlformats.org/officeDocument/2006/relationships/hyperlink" Target="https://dequeuniversity.com/" TargetMode="External"/><Relationship Id="rId4" Type="http://schemas.openxmlformats.org/officeDocument/2006/relationships/hyperlink" Target="https://dequeuniversity.com/" TargetMode="External"/><Relationship Id="rId9" Type="http://schemas.openxmlformats.org/officeDocument/2006/relationships/hyperlink" Target="https://dev-level-access.pantheonsite.io/wcag-2-1-exploring-new-success-criteria/" TargetMode="External"/><Relationship Id="rId14" Type="http://schemas.openxmlformats.org/officeDocument/2006/relationships/hyperlink" Target="https://mathiasbynens.be/notes/safari-reader" TargetMode="External"/><Relationship Id="rId5" Type="http://schemas.openxmlformats.org/officeDocument/2006/relationships/hyperlink" Target="http://idahoat.org/Portals/60/Documents/Services/Resources/AT_CognitiveImpairmentsHandbook.pdf" TargetMode="External"/><Relationship Id="rId6" Type="http://schemas.openxmlformats.org/officeDocument/2006/relationships/hyperlink" Target="https://www.deque.com/blog/an-introductory-guide-to-understanding-cognitive-disabilities/" TargetMode="External"/><Relationship Id="rId7" Type="http://schemas.openxmlformats.org/officeDocument/2006/relationships/hyperlink" Target="https://developer.mozilla.org/en-US/docs/Web/Accessibility/Cognitive_accessibility" TargetMode="External"/><Relationship Id="rId8" Type="http://schemas.openxmlformats.org/officeDocument/2006/relationships/hyperlink" Target="https://developer.mozilla.org/en-US/docs/Web/Accessibility/Cognitive_accessibil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www.rand.org/pubs/monographs/MG720.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2" name="Shape 82"/>
        <p:cNvGrpSpPr/>
        <p:nvPr/>
      </p:nvGrpSpPr>
      <p:grpSpPr>
        <a:xfrm>
          <a:off x="0" y="0"/>
          <a:ext cx="0" cy="0"/>
          <a:chOff x="0" y="0"/>
          <a:chExt cx="0" cy="0"/>
        </a:xfrm>
      </p:grpSpPr>
      <p:sp>
        <p:nvSpPr>
          <p:cNvPr id="83" name="Google Shape;83;p14"/>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432025" y="6072925"/>
            <a:ext cx="2559300" cy="393600"/>
          </a:xfrm>
          <a:prstGeom prst="rect">
            <a:avLst/>
          </a:prstGeom>
          <a:noFill/>
          <a:ln>
            <a:noFill/>
          </a:ln>
        </p:spPr>
        <p:txBody>
          <a:bodyPr anchorCtr="0" anchor="t" bIns="35550" lIns="71100" spcFirstLastPara="1" rIns="71100" wrap="square" tIns="35550">
            <a:noAutofit/>
          </a:bodyPr>
          <a:lstStyle/>
          <a:p>
            <a:pPr indent="0" lvl="0" marL="0" rtl="0" algn="l">
              <a:spcBef>
                <a:spcPts val="0"/>
              </a:spcBef>
              <a:spcAft>
                <a:spcPts val="0"/>
              </a:spcAft>
              <a:buClr>
                <a:srgbClr val="000000"/>
              </a:buClr>
              <a:buFont typeface="Arial"/>
              <a:buNone/>
            </a:pPr>
            <a:r>
              <a:rPr lang="en-US" sz="1100">
                <a:latin typeface="Source Sans Pro SemiBold"/>
                <a:ea typeface="Source Sans Pro SemiBold"/>
                <a:cs typeface="Source Sans Pro SemiBold"/>
                <a:sym typeface="Source Sans Pro SemiBold"/>
              </a:rPr>
              <a:t>Jennifer Strickland</a:t>
            </a:r>
            <a:br>
              <a:rPr lang="en-US" sz="1100">
                <a:latin typeface="Source Sans Pro SemiBold"/>
                <a:ea typeface="Source Sans Pro SemiBold"/>
                <a:cs typeface="Source Sans Pro SemiBold"/>
                <a:sym typeface="Source Sans Pro SemiBold"/>
              </a:rPr>
            </a:br>
            <a:r>
              <a:rPr lang="en-US" sz="1100">
                <a:latin typeface="Source Sans Pro SemiBold"/>
                <a:ea typeface="Source Sans Pro SemiBold"/>
                <a:cs typeface="Source Sans Pro SemiBold"/>
                <a:sym typeface="Source Sans Pro SemiBold"/>
              </a:rPr>
              <a:t>Designer + Accessibility Specialist, VSA</a:t>
            </a:r>
            <a:endParaRPr sz="1100">
              <a:latin typeface="Source Sans Pro SemiBold"/>
              <a:ea typeface="Source Sans Pro SemiBold"/>
              <a:cs typeface="Source Sans Pro SemiBold"/>
              <a:sym typeface="Source Sans Pro SemiBold"/>
            </a:endParaRPr>
          </a:p>
          <a:p>
            <a:pPr indent="0" lvl="0" marL="0" rtl="0" algn="l">
              <a:spcBef>
                <a:spcPts val="0"/>
              </a:spcBef>
              <a:spcAft>
                <a:spcPts val="0"/>
              </a:spcAft>
              <a:buClr>
                <a:srgbClr val="000000"/>
              </a:buClr>
              <a:buFont typeface="Arial"/>
              <a:buNone/>
            </a:pPr>
            <a:r>
              <a:rPr lang="en-US" sz="1100" u="sng">
                <a:solidFill>
                  <a:schemeClr val="hlink"/>
                </a:solidFill>
                <a:latin typeface="Source Sans Pro"/>
                <a:ea typeface="Source Sans Pro"/>
                <a:cs typeface="Source Sans Pro"/>
                <a:sym typeface="Source Sans Pro"/>
                <a:hlinkClick r:id="rId3"/>
              </a:rPr>
              <a:t>jennifer.strickland@adhocteam.us</a:t>
            </a:r>
            <a:endParaRPr sz="1100">
              <a:latin typeface="Source Sans Pro SemiBold"/>
              <a:ea typeface="Source Sans Pro SemiBold"/>
              <a:cs typeface="Source Sans Pro SemiBold"/>
              <a:sym typeface="Source Sans Pro SemiBold"/>
            </a:endParaRPr>
          </a:p>
        </p:txBody>
      </p:sp>
      <p:sp>
        <p:nvSpPr>
          <p:cNvPr id="85" name="Google Shape;85;p14"/>
          <p:cNvSpPr/>
          <p:nvPr/>
        </p:nvSpPr>
        <p:spPr>
          <a:xfrm>
            <a:off x="548575" y="6072925"/>
            <a:ext cx="2791800" cy="393600"/>
          </a:xfrm>
          <a:prstGeom prst="rect">
            <a:avLst/>
          </a:prstGeom>
          <a:noFill/>
          <a:ln>
            <a:noFill/>
          </a:ln>
        </p:spPr>
        <p:txBody>
          <a:bodyPr anchorCtr="0" anchor="t" bIns="35550" lIns="71100" spcFirstLastPara="1" rIns="71100" wrap="square" tIns="35550">
            <a:noAutofit/>
          </a:bodyPr>
          <a:lstStyle/>
          <a:p>
            <a:pPr indent="0" lvl="0" marL="0" rtl="0" algn="l">
              <a:spcBef>
                <a:spcPts val="0"/>
              </a:spcBef>
              <a:spcAft>
                <a:spcPts val="0"/>
              </a:spcAft>
              <a:buClr>
                <a:srgbClr val="000000"/>
              </a:buClr>
              <a:buFont typeface="Arial"/>
              <a:buNone/>
            </a:pPr>
            <a:r>
              <a:rPr lang="en-US" sz="1100">
                <a:latin typeface="Source Sans Pro SemiBold"/>
                <a:ea typeface="Source Sans Pro SemiBold"/>
                <a:cs typeface="Source Sans Pro SemiBold"/>
                <a:sym typeface="Source Sans Pro SemiBold"/>
              </a:rPr>
              <a:t>Trevor Pierce</a:t>
            </a:r>
            <a:br>
              <a:rPr lang="en-US" sz="1100">
                <a:latin typeface="Source Sans Pro SemiBold"/>
                <a:ea typeface="Source Sans Pro SemiBold"/>
                <a:cs typeface="Source Sans Pro SemiBold"/>
                <a:sym typeface="Source Sans Pro SemiBold"/>
              </a:rPr>
            </a:br>
            <a:r>
              <a:rPr lang="en-US" sz="1100">
                <a:latin typeface="Source Sans Pro SemiBold"/>
                <a:ea typeface="Source Sans Pro SemiBold"/>
                <a:cs typeface="Source Sans Pro SemiBold"/>
                <a:sym typeface="Source Sans Pro SemiBold"/>
              </a:rPr>
              <a:t>Designer + Accessibility Specialist, VSP</a:t>
            </a:r>
            <a:br>
              <a:rPr lang="en-US" sz="1100">
                <a:latin typeface="Source Sans Pro"/>
                <a:ea typeface="Source Sans Pro"/>
                <a:cs typeface="Source Sans Pro"/>
                <a:sym typeface="Source Sans Pro"/>
              </a:rPr>
            </a:br>
            <a:r>
              <a:rPr lang="en-US" sz="1100" u="sng">
                <a:solidFill>
                  <a:schemeClr val="hlink"/>
                </a:solidFill>
                <a:latin typeface="Source Sans Pro"/>
                <a:ea typeface="Source Sans Pro"/>
                <a:cs typeface="Source Sans Pro"/>
                <a:sym typeface="Source Sans Pro"/>
                <a:hlinkClick r:id="rId4"/>
              </a:rPr>
              <a:t>trevor@adhocteam.us</a:t>
            </a:r>
            <a:endParaRPr sz="1100">
              <a:latin typeface="Source Sans Pro SemiBold"/>
              <a:ea typeface="Source Sans Pro SemiBold"/>
              <a:cs typeface="Source Sans Pro SemiBold"/>
              <a:sym typeface="Source Sans Pro SemiBold"/>
            </a:endParaRPr>
          </a:p>
        </p:txBody>
      </p:sp>
      <p:sp>
        <p:nvSpPr>
          <p:cNvPr id="86" name="Google Shape;86;p14"/>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January 24, 2020</a:t>
            </a:r>
            <a:endParaRPr sz="1100">
              <a:latin typeface="Source Sans Pro"/>
              <a:ea typeface="Source Sans Pro"/>
              <a:cs typeface="Source Sans Pro"/>
              <a:sym typeface="Source Sans Pro"/>
            </a:endParaRPr>
          </a:p>
        </p:txBody>
      </p:sp>
      <p:pic>
        <p:nvPicPr>
          <p:cNvPr id="87" name="Google Shape;87;p14"/>
          <p:cNvPicPr preferRelativeResize="0"/>
          <p:nvPr/>
        </p:nvPicPr>
        <p:blipFill>
          <a:blip r:embed="rId5">
            <a:alphaModFix/>
          </a:blip>
          <a:stretch>
            <a:fillRect/>
          </a:stretch>
        </p:blipFill>
        <p:spPr>
          <a:xfrm>
            <a:off x="548575" y="466306"/>
            <a:ext cx="2559301" cy="569844"/>
          </a:xfrm>
          <a:prstGeom prst="rect">
            <a:avLst/>
          </a:prstGeom>
          <a:noFill/>
          <a:ln>
            <a:noFill/>
          </a:ln>
        </p:spPr>
      </p:pic>
      <p:sp>
        <p:nvSpPr>
          <p:cNvPr id="88" name="Google Shape;88;p14"/>
          <p:cNvSpPr txBox="1"/>
          <p:nvPr>
            <p:ph type="title"/>
          </p:nvPr>
        </p:nvSpPr>
        <p:spPr>
          <a:xfrm>
            <a:off x="548575" y="2980750"/>
            <a:ext cx="11295600" cy="1005000"/>
          </a:xfrm>
          <a:prstGeom prst="rect">
            <a:avLst/>
          </a:prstGeom>
        </p:spPr>
        <p:txBody>
          <a:bodyPr anchorCtr="0" anchor="t" bIns="45700" lIns="45700" spcFirstLastPara="1" rIns="45700" wrap="square" tIns="45700">
            <a:noAutofit/>
          </a:bodyPr>
          <a:lstStyle/>
          <a:p>
            <a:pPr indent="0" lvl="0" marL="0" rtl="0" algn="ctr">
              <a:spcBef>
                <a:spcPts val="0"/>
              </a:spcBef>
              <a:spcAft>
                <a:spcPts val="0"/>
              </a:spcAft>
              <a:buNone/>
            </a:pPr>
            <a:r>
              <a:rPr lang="en-US"/>
              <a:t>Cognitive Considerations</a:t>
            </a:r>
            <a:endParaRPr/>
          </a:p>
        </p:txBody>
      </p:sp>
      <p:sp>
        <p:nvSpPr>
          <p:cNvPr id="89" name="Google Shape;89;p14"/>
          <p:cNvSpPr txBox="1"/>
          <p:nvPr>
            <p:ph idx="1" type="subTitle"/>
          </p:nvPr>
        </p:nvSpPr>
        <p:spPr>
          <a:xfrm>
            <a:off x="1534100" y="3908638"/>
            <a:ext cx="9144000" cy="759900"/>
          </a:xfrm>
          <a:prstGeom prst="rect">
            <a:avLst/>
          </a:prstGeom>
        </p:spPr>
        <p:txBody>
          <a:bodyPr anchorCtr="0" anchor="t" bIns="45700" lIns="45700" spcFirstLastPara="1" rIns="45700" wrap="square" tIns="45700">
            <a:noAutofit/>
          </a:bodyPr>
          <a:lstStyle/>
          <a:p>
            <a:pPr indent="0" lvl="0" marL="0" rtl="0" algn="ctr">
              <a:spcBef>
                <a:spcPts val="800"/>
              </a:spcBef>
              <a:spcAft>
                <a:spcPts val="0"/>
              </a:spcAft>
              <a:buNone/>
            </a:pPr>
            <a:r>
              <a:rPr b="0" lang="en-US">
                <a:latin typeface="Source Sans Pro SemiBold"/>
                <a:ea typeface="Source Sans Pro SemiBold"/>
                <a:cs typeface="Source Sans Pro SemiBold"/>
                <a:sym typeface="Source Sans Pro SemiBold"/>
              </a:rPr>
              <a:t>Accessibility Beyond Compliance (ABC)</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613175" y="316800"/>
            <a:ext cx="5556600" cy="5192100"/>
          </a:xfrm>
          <a:prstGeom prst="rect">
            <a:avLst/>
          </a:prstGeom>
        </p:spPr>
        <p:txBody>
          <a:bodyPr anchorCtr="0" anchor="ctr" bIns="45700" lIns="45700" spcFirstLastPara="1" rIns="45700" wrap="square" tIns="45700">
            <a:noAutofit/>
          </a:bodyPr>
          <a:lstStyle/>
          <a:p>
            <a:pPr indent="0" lvl="0" marL="0" marR="0" rtl="0" algn="l">
              <a:lnSpc>
                <a:spcPct val="120000"/>
              </a:lnSpc>
              <a:spcBef>
                <a:spcPts val="0"/>
              </a:spcBef>
              <a:spcAft>
                <a:spcPts val="0"/>
              </a:spcAft>
              <a:buNone/>
            </a:pPr>
            <a:r>
              <a:rPr lang="en-US" sz="2000">
                <a:latin typeface="Source Sans Pro SemiBold"/>
                <a:ea typeface="Source Sans Pro SemiBold"/>
                <a:cs typeface="Source Sans Pro SemiBold"/>
                <a:sym typeface="Source Sans Pro SemiBold"/>
              </a:rPr>
              <a:t>A</a:t>
            </a:r>
            <a:r>
              <a:rPr lang="en-US" sz="2000">
                <a:latin typeface="Source Sans Pro SemiBold"/>
                <a:ea typeface="Source Sans Pro SemiBold"/>
                <a:cs typeface="Source Sans Pro SemiBold"/>
                <a:sym typeface="Source Sans Pro SemiBold"/>
              </a:rPr>
              <a:t>n estimated 31 percent of troops returning from Iraq and Afghanistan have a mental health condition or reported experiencing a TBI.</a:t>
            </a:r>
            <a:endParaRPr sz="1800"/>
          </a:p>
          <a:p>
            <a:pPr indent="0" lvl="0" marL="0" marR="0" rtl="0" algn="l">
              <a:lnSpc>
                <a:spcPct val="120000"/>
              </a:lnSpc>
              <a:spcBef>
                <a:spcPts val="1000"/>
              </a:spcBef>
              <a:spcAft>
                <a:spcPts val="0"/>
              </a:spcAft>
              <a:buNone/>
            </a:pPr>
            <a:r>
              <a:t/>
            </a:r>
            <a:endParaRPr sz="1800"/>
          </a:p>
          <a:p>
            <a:pPr indent="0" lvl="0" marL="0" marR="0" rtl="0" algn="l">
              <a:lnSpc>
                <a:spcPct val="120000"/>
              </a:lnSpc>
              <a:spcBef>
                <a:spcPts val="1000"/>
              </a:spcBef>
              <a:spcAft>
                <a:spcPts val="0"/>
              </a:spcAft>
              <a:buNone/>
            </a:pPr>
            <a:r>
              <a:t/>
            </a:r>
            <a:endParaRPr sz="1800"/>
          </a:p>
          <a:p>
            <a:pPr indent="0" lvl="0" marL="0" marR="0" rtl="0" algn="l">
              <a:lnSpc>
                <a:spcPct val="120000"/>
              </a:lnSpc>
              <a:spcBef>
                <a:spcPts val="1000"/>
              </a:spcBef>
              <a:spcAft>
                <a:spcPts val="0"/>
              </a:spcAft>
              <a:buNone/>
            </a:pPr>
            <a:r>
              <a:t/>
            </a:r>
            <a:endParaRPr sz="1800"/>
          </a:p>
          <a:p>
            <a:pPr indent="0" lvl="0" marL="0" marR="0" rtl="0" algn="l">
              <a:lnSpc>
                <a:spcPct val="120000"/>
              </a:lnSpc>
              <a:spcBef>
                <a:spcPts val="1000"/>
              </a:spcBef>
              <a:spcAft>
                <a:spcPts val="1000"/>
              </a:spcAft>
              <a:buNone/>
            </a:pPr>
            <a:r>
              <a:t/>
            </a:r>
            <a:endParaRPr sz="1800"/>
          </a:p>
        </p:txBody>
      </p:sp>
      <p:pic>
        <p:nvPicPr>
          <p:cNvPr id="151" name="Google Shape;151;p23"/>
          <p:cNvPicPr preferRelativeResize="0"/>
          <p:nvPr/>
        </p:nvPicPr>
        <p:blipFill rotWithShape="1">
          <a:blip r:embed="rId3">
            <a:alphaModFix/>
          </a:blip>
          <a:srcRect b="0" l="18886" r="18718" t="0"/>
          <a:stretch/>
        </p:blipFill>
        <p:spPr>
          <a:xfrm>
            <a:off x="5867900" y="665300"/>
            <a:ext cx="6008601" cy="5968001"/>
          </a:xfrm>
          <a:prstGeom prst="rect">
            <a:avLst/>
          </a:prstGeom>
          <a:noFill/>
          <a:ln>
            <a:noFill/>
          </a:ln>
        </p:spPr>
      </p:pic>
      <p:sp>
        <p:nvSpPr>
          <p:cNvPr id="152" name="Google Shape;152;p23"/>
          <p:cNvSpPr txBox="1"/>
          <p:nvPr/>
        </p:nvSpPr>
        <p:spPr>
          <a:xfrm>
            <a:off x="6846021" y="4832230"/>
            <a:ext cx="32751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0B2439"/>
                </a:solidFill>
                <a:latin typeface="Source Sans Pro SemiBold"/>
                <a:ea typeface="Source Sans Pro SemiBold"/>
                <a:cs typeface="Source Sans Pro SemiBold"/>
                <a:sym typeface="Source Sans Pro SemiBold"/>
              </a:rPr>
              <a:t>No PTSD, depression, or TBI</a:t>
            </a:r>
            <a:endParaRPr sz="1600">
              <a:solidFill>
                <a:srgbClr val="0B2439"/>
              </a:solidFill>
              <a:latin typeface="Source Sans Pro SemiBold"/>
              <a:ea typeface="Source Sans Pro SemiBold"/>
              <a:cs typeface="Source Sans Pro SemiBold"/>
              <a:sym typeface="Source Sans Pro SemiBold"/>
            </a:endParaRPr>
          </a:p>
        </p:txBody>
      </p:sp>
      <p:sp>
        <p:nvSpPr>
          <p:cNvPr id="153" name="Google Shape;153;p23"/>
          <p:cNvSpPr txBox="1"/>
          <p:nvPr/>
        </p:nvSpPr>
        <p:spPr>
          <a:xfrm>
            <a:off x="6761242" y="1752666"/>
            <a:ext cx="3275100" cy="67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600">
                <a:solidFill>
                  <a:srgbClr val="0B2439"/>
                </a:solidFill>
                <a:latin typeface="Source Sans Pro SemiBold"/>
                <a:ea typeface="Source Sans Pro SemiBold"/>
                <a:cs typeface="Source Sans Pro SemiBold"/>
                <a:sym typeface="Source Sans Pro SemiBold"/>
              </a:rPr>
              <a:t>PTSD or depression, no TBI</a:t>
            </a:r>
            <a:endParaRPr sz="1600">
              <a:solidFill>
                <a:srgbClr val="0B2439"/>
              </a:solidFill>
              <a:latin typeface="Source Sans Pro SemiBold"/>
              <a:ea typeface="Source Sans Pro SemiBold"/>
              <a:cs typeface="Source Sans Pro SemiBold"/>
              <a:sym typeface="Source Sans Pro SemiBold"/>
            </a:endParaRPr>
          </a:p>
        </p:txBody>
      </p:sp>
      <p:sp>
        <p:nvSpPr>
          <p:cNvPr id="154" name="Google Shape;154;p23"/>
          <p:cNvSpPr txBox="1"/>
          <p:nvPr/>
        </p:nvSpPr>
        <p:spPr>
          <a:xfrm>
            <a:off x="7592135" y="2502971"/>
            <a:ext cx="3275100" cy="67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600">
                <a:solidFill>
                  <a:srgbClr val="0B2439"/>
                </a:solidFill>
                <a:latin typeface="Source Sans Pro SemiBold"/>
                <a:ea typeface="Source Sans Pro SemiBold"/>
                <a:cs typeface="Source Sans Pro SemiBold"/>
                <a:sym typeface="Source Sans Pro SemiBold"/>
              </a:rPr>
              <a:t>PTSD or depression and TBI</a:t>
            </a:r>
            <a:endParaRPr sz="1600">
              <a:solidFill>
                <a:srgbClr val="0B2439"/>
              </a:solidFill>
              <a:latin typeface="Source Sans Pro SemiBold"/>
              <a:ea typeface="Source Sans Pro SemiBold"/>
              <a:cs typeface="Source Sans Pro SemiBold"/>
              <a:sym typeface="Source Sans Pro SemiBold"/>
            </a:endParaRPr>
          </a:p>
        </p:txBody>
      </p:sp>
      <p:sp>
        <p:nvSpPr>
          <p:cNvPr id="155" name="Google Shape;155;p23"/>
          <p:cNvSpPr txBox="1"/>
          <p:nvPr/>
        </p:nvSpPr>
        <p:spPr>
          <a:xfrm>
            <a:off x="8096484" y="3623887"/>
            <a:ext cx="3275100" cy="67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600">
                <a:solidFill>
                  <a:srgbClr val="0B2439"/>
                </a:solidFill>
                <a:latin typeface="Source Sans Pro SemiBold"/>
                <a:ea typeface="Source Sans Pro SemiBold"/>
                <a:cs typeface="Source Sans Pro SemiBold"/>
                <a:sym typeface="Source Sans Pro SemiBold"/>
              </a:rPr>
              <a:t>TBI only</a:t>
            </a:r>
            <a:endParaRPr sz="1600">
              <a:solidFill>
                <a:srgbClr val="0B2439"/>
              </a:solidFill>
              <a:latin typeface="Source Sans Pro SemiBold"/>
              <a:ea typeface="Source Sans Pro SemiBold"/>
              <a:cs typeface="Source Sans Pro SemiBold"/>
              <a:sym typeface="Source Sans Pro SemiBold"/>
            </a:endParaRPr>
          </a:p>
        </p:txBody>
      </p:sp>
      <p:sp>
        <p:nvSpPr>
          <p:cNvPr id="156" name="Google Shape;156;p23"/>
          <p:cNvSpPr txBox="1"/>
          <p:nvPr/>
        </p:nvSpPr>
        <p:spPr>
          <a:xfrm>
            <a:off x="727425" y="5883825"/>
            <a:ext cx="8174400" cy="9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0B2439"/>
                </a:solidFill>
                <a:latin typeface="Source Sans Pro"/>
                <a:ea typeface="Source Sans Pro"/>
                <a:cs typeface="Source Sans Pro"/>
                <a:sym typeface="Source Sans Pro"/>
              </a:rPr>
              <a:t>Source: </a:t>
            </a:r>
            <a:br>
              <a:rPr lang="en-US" sz="1600">
                <a:solidFill>
                  <a:srgbClr val="0B2439"/>
                </a:solidFill>
                <a:latin typeface="Source Sans Pro"/>
                <a:ea typeface="Source Sans Pro"/>
                <a:cs typeface="Source Sans Pro"/>
                <a:sym typeface="Source Sans Pro"/>
              </a:rPr>
            </a:br>
            <a:r>
              <a:rPr lang="en-US" sz="1600">
                <a:solidFill>
                  <a:srgbClr val="0B2439"/>
                </a:solidFill>
                <a:latin typeface="Source Sans Pro"/>
                <a:ea typeface="Source Sans Pro"/>
                <a:cs typeface="Source Sans Pro"/>
                <a:sym typeface="Source Sans Pro"/>
              </a:rPr>
              <a:t>https://www.rand.org/pubs/research_briefs/RB9336.html</a:t>
            </a:r>
            <a:br>
              <a:rPr lang="en-US" sz="1600">
                <a:solidFill>
                  <a:srgbClr val="0B2439"/>
                </a:solidFill>
                <a:latin typeface="Source Sans Pro"/>
                <a:ea typeface="Source Sans Pro"/>
                <a:cs typeface="Source Sans Pro"/>
                <a:sym typeface="Source Sans Pro"/>
              </a:rPr>
            </a:br>
            <a:endParaRPr sz="1600">
              <a:solidFill>
                <a:srgbClr val="0B2439"/>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61" name="Shape 161"/>
        <p:cNvGrpSpPr/>
        <p:nvPr/>
      </p:nvGrpSpPr>
      <p:grpSpPr>
        <a:xfrm>
          <a:off x="0" y="0"/>
          <a:ext cx="0" cy="0"/>
          <a:chOff x="0" y="0"/>
          <a:chExt cx="0" cy="0"/>
        </a:xfrm>
      </p:grpSpPr>
      <p:sp>
        <p:nvSpPr>
          <p:cNvPr id="162" name="Google Shape;162;p24"/>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What do you think of these stats?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ABC »  Cognitive Considerations</a:t>
            </a:r>
            <a:endParaRPr/>
          </a:p>
        </p:txBody>
      </p:sp>
      <p:sp>
        <p:nvSpPr>
          <p:cNvPr id="169" name="Google Shape;169;p25"/>
          <p:cNvSpPr txBox="1"/>
          <p:nvPr>
            <p:ph type="title"/>
          </p:nvPr>
        </p:nvSpPr>
        <p:spPr>
          <a:xfrm>
            <a:off x="609600" y="2944048"/>
            <a:ext cx="10972800" cy="9699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What are Cognitive Considerations?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914400" marR="814905" rtl="0" algn="ctr">
              <a:lnSpc>
                <a:spcPct val="120000"/>
              </a:lnSpc>
              <a:spcBef>
                <a:spcPts val="0"/>
              </a:spcBef>
              <a:spcAft>
                <a:spcPts val="0"/>
              </a:spcAft>
              <a:buNone/>
            </a:pPr>
            <a:r>
              <a:rPr lang="en-US"/>
              <a:t>A disability is a condition that </a:t>
            </a:r>
            <a:br>
              <a:rPr lang="en-US"/>
            </a:br>
            <a:r>
              <a:rPr lang="en-US"/>
              <a:t>limits a major life activity.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Accessibility helps more than just the blind </a:t>
            </a:r>
            <a:endParaRPr/>
          </a:p>
        </p:txBody>
      </p:sp>
      <p:sp>
        <p:nvSpPr>
          <p:cNvPr id="182" name="Google Shape;182;p27"/>
          <p:cNvSpPr txBox="1"/>
          <p:nvPr>
            <p:ph idx="1" type="body"/>
          </p:nvPr>
        </p:nvSpPr>
        <p:spPr>
          <a:xfrm>
            <a:off x="592750" y="1406000"/>
            <a:ext cx="91224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There are five disability types that are commonly considered in digital accessibility: </a:t>
            </a:r>
            <a:endParaRPr/>
          </a:p>
          <a:p>
            <a:pPr indent="-355600" lvl="0" marL="457200" rtl="0" algn="l">
              <a:spcBef>
                <a:spcPts val="0"/>
              </a:spcBef>
              <a:spcAft>
                <a:spcPts val="0"/>
              </a:spcAft>
              <a:buSzPts val="2000"/>
              <a:buChar char="●"/>
            </a:pPr>
            <a:r>
              <a:rPr lang="en-US"/>
              <a:t>seeing</a:t>
            </a:r>
            <a:endParaRPr/>
          </a:p>
          <a:p>
            <a:pPr indent="-355600" lvl="0" marL="457200" rtl="0" algn="l">
              <a:spcBef>
                <a:spcPts val="0"/>
              </a:spcBef>
              <a:spcAft>
                <a:spcPts val="0"/>
              </a:spcAft>
              <a:buSzPts val="2000"/>
              <a:buChar char="●"/>
            </a:pPr>
            <a:r>
              <a:rPr lang="en-US"/>
              <a:t>hearing</a:t>
            </a:r>
            <a:endParaRPr/>
          </a:p>
          <a:p>
            <a:pPr indent="-355600" lvl="0" marL="457200" rtl="0" algn="l">
              <a:spcBef>
                <a:spcPts val="0"/>
              </a:spcBef>
              <a:spcAft>
                <a:spcPts val="0"/>
              </a:spcAft>
              <a:buSzPts val="2000"/>
              <a:buChar char="●"/>
            </a:pPr>
            <a:r>
              <a:rPr lang="en-US"/>
              <a:t>speaking</a:t>
            </a:r>
            <a:endParaRPr/>
          </a:p>
          <a:p>
            <a:pPr indent="-355600" lvl="0" marL="457200" rtl="0" algn="l">
              <a:spcBef>
                <a:spcPts val="0"/>
              </a:spcBef>
              <a:spcAft>
                <a:spcPts val="0"/>
              </a:spcAft>
              <a:buSzPts val="2000"/>
              <a:buChar char="●"/>
            </a:pPr>
            <a:r>
              <a:rPr lang="en-US"/>
              <a:t>moving </a:t>
            </a:r>
            <a:endParaRPr/>
          </a:p>
          <a:p>
            <a:pPr indent="-355600" lvl="0" marL="457200" rtl="0" algn="l">
              <a:spcBef>
                <a:spcPts val="0"/>
              </a:spcBef>
              <a:spcAft>
                <a:spcPts val="0"/>
              </a:spcAft>
              <a:buSzPts val="2000"/>
              <a:buChar char="●"/>
            </a:pPr>
            <a:r>
              <a:rPr lang="en-US"/>
              <a:t>thinking</a:t>
            </a:r>
            <a:endParaRPr/>
          </a:p>
          <a:p>
            <a:pPr indent="0" lvl="0" marL="0" marR="167304" rtl="0" algn="l">
              <a:spcBef>
                <a:spcPts val="1000"/>
              </a:spcBef>
              <a:spcAft>
                <a:spcPts val="1000"/>
              </a:spcAft>
              <a:buNone/>
            </a:pPr>
            <a:r>
              <a:rPr lang="en-US"/>
              <a:t>“Thinking” includes disabilities that impact emotions, problem-solving, memory, and other ways we use our brain.</a:t>
            </a:r>
            <a:endParaRPr/>
          </a:p>
        </p:txBody>
      </p:sp>
      <p:sp>
        <p:nvSpPr>
          <p:cNvPr id="183" name="Google Shape;183;p27"/>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“Thinking” disabilities</a:t>
            </a:r>
            <a:endParaRPr/>
          </a:p>
        </p:txBody>
      </p:sp>
      <p:sp>
        <p:nvSpPr>
          <p:cNvPr id="190" name="Google Shape;190;p28"/>
          <p:cNvSpPr txBox="1"/>
          <p:nvPr>
            <p:ph idx="1" type="body"/>
          </p:nvPr>
        </p:nvSpPr>
        <p:spPr>
          <a:xfrm>
            <a:off x="592750" y="1406000"/>
            <a:ext cx="9122400" cy="4752000"/>
          </a:xfrm>
          <a:prstGeom prst="rect">
            <a:avLst/>
          </a:prstGeom>
        </p:spPr>
        <p:txBody>
          <a:bodyPr anchorCtr="0" anchor="t" bIns="45700" lIns="45700" spcFirstLastPara="1" rIns="45700" wrap="square" tIns="45700">
            <a:noAutofit/>
          </a:bodyPr>
          <a:lstStyle/>
          <a:p>
            <a:pPr indent="0" lvl="0" marL="0" marR="296781" rtl="0" algn="l">
              <a:spcBef>
                <a:spcPts val="800"/>
              </a:spcBef>
              <a:spcAft>
                <a:spcPts val="0"/>
              </a:spcAft>
              <a:buNone/>
            </a:pPr>
            <a:r>
              <a:rPr lang="en-US"/>
              <a:t>Cognitive disabilities are by far the most common type of disability and may arise as a result of:</a:t>
            </a:r>
            <a:endParaRPr/>
          </a:p>
          <a:p>
            <a:pPr indent="-355600" lvl="0" marL="457200" rtl="0" algn="l">
              <a:spcBef>
                <a:spcPts val="1000"/>
              </a:spcBef>
              <a:spcAft>
                <a:spcPts val="0"/>
              </a:spcAft>
              <a:buSzPts val="2000"/>
              <a:buChar char="●"/>
            </a:pPr>
            <a:r>
              <a:rPr lang="en-US"/>
              <a:t>congenital conditions from birth</a:t>
            </a:r>
            <a:endParaRPr/>
          </a:p>
          <a:p>
            <a:pPr indent="-355600" lvl="0" marL="457200" rtl="0" algn="l">
              <a:spcBef>
                <a:spcPts val="0"/>
              </a:spcBef>
              <a:spcAft>
                <a:spcPts val="0"/>
              </a:spcAft>
              <a:buSzPts val="2000"/>
              <a:buChar char="●"/>
            </a:pPr>
            <a:r>
              <a:rPr lang="en-US"/>
              <a:t>developmental conditions from a young age</a:t>
            </a:r>
            <a:endParaRPr/>
          </a:p>
          <a:p>
            <a:pPr indent="-355600" lvl="0" marL="457200" rtl="0" algn="l">
              <a:spcBef>
                <a:spcPts val="0"/>
              </a:spcBef>
              <a:spcAft>
                <a:spcPts val="0"/>
              </a:spcAft>
              <a:buSzPts val="2000"/>
              <a:buChar char="●"/>
            </a:pPr>
            <a:r>
              <a:rPr lang="en-US"/>
              <a:t>traumatic injury, infections, chemical imbalances, or other conditions later in life</a:t>
            </a:r>
            <a:endParaRPr/>
          </a:p>
          <a:p>
            <a:pPr indent="0" lvl="0" marL="0" rtl="0" algn="l">
              <a:spcBef>
                <a:spcPts val="1000"/>
              </a:spcBef>
              <a:spcAft>
                <a:spcPts val="1000"/>
              </a:spcAft>
              <a:buNone/>
            </a:pPr>
            <a:r>
              <a:rPr lang="en-US"/>
              <a:t>They may also be situational considerations attributed to fatigue, environmental stimulus, or being new to a situation.</a:t>
            </a:r>
            <a:endParaRPr/>
          </a:p>
        </p:txBody>
      </p:sp>
      <p:sp>
        <p:nvSpPr>
          <p:cNvPr id="191" name="Google Shape;191;p28"/>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Some types of cognitive disabilities</a:t>
            </a:r>
            <a:endParaRPr/>
          </a:p>
        </p:txBody>
      </p:sp>
      <p:sp>
        <p:nvSpPr>
          <p:cNvPr id="198" name="Google Shape;198;p29"/>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graphicFrame>
        <p:nvGraphicFramePr>
          <p:cNvPr id="199" name="Google Shape;199;p29"/>
          <p:cNvGraphicFramePr/>
          <p:nvPr/>
        </p:nvGraphicFramePr>
        <p:xfrm>
          <a:off x="613175" y="1371675"/>
          <a:ext cx="3000000" cy="3000000"/>
        </p:xfrm>
        <a:graphic>
          <a:graphicData uri="http://schemas.openxmlformats.org/drawingml/2006/table">
            <a:tbl>
              <a:tblPr>
                <a:noFill/>
                <a:tableStyleId>{86DF1259-CB6D-46B7-ABD2-1FCF0613ECBC}</a:tableStyleId>
              </a:tblPr>
              <a:tblGrid>
                <a:gridCol w="2827275"/>
                <a:gridCol w="8200125"/>
              </a:tblGrid>
              <a:tr h="381000">
                <a:tc>
                  <a:txBody>
                    <a:bodyPr/>
                    <a:lstStyle/>
                    <a:p>
                      <a:pPr indent="0" lvl="0" marL="0" rtl="0" algn="l">
                        <a:lnSpc>
                          <a:spcPct val="100000"/>
                        </a:lnSpc>
                        <a:spcBef>
                          <a:spcPts val="1000"/>
                        </a:spcBef>
                        <a:spcAft>
                          <a:spcPts val="500"/>
                        </a:spcAft>
                        <a:buNone/>
                      </a:pPr>
                      <a:r>
                        <a:rPr lang="en-US" sz="2000">
                          <a:solidFill>
                            <a:srgbClr val="FFFFFF"/>
                          </a:solidFill>
                          <a:latin typeface="Source Sans Pro SemiBold"/>
                          <a:ea typeface="Source Sans Pro SemiBold"/>
                          <a:cs typeface="Source Sans Pro SemiBold"/>
                          <a:sym typeface="Source Sans Pro SemiBold"/>
                        </a:rPr>
                        <a:t>aphasia</a:t>
                      </a:r>
                      <a:endParaRPr sz="2000">
                        <a:solidFill>
                          <a:srgbClr val="FFFFFF"/>
                        </a:solidFill>
                        <a:latin typeface="Source Sans Pro SemiBold"/>
                        <a:ea typeface="Source Sans Pro SemiBold"/>
                        <a:cs typeface="Source Sans Pro SemiBold"/>
                        <a:sym typeface="Source Sans Pro SemiBold"/>
                      </a:endParaRPr>
                    </a:p>
                  </a:txBody>
                  <a:tcPr marT="0" marB="0" marR="182875" marL="182875">
                    <a:lnL cap="flat" cmpd="sng" w="9525">
                      <a:solidFill>
                        <a:srgbClr val="10385A">
                          <a:alpha val="0"/>
                        </a:srgbClr>
                      </a:solidFill>
                      <a:prstDash val="dot"/>
                      <a:round/>
                      <a:headEnd len="sm" w="sm" type="none"/>
                      <a:tailEnd len="sm" w="sm" type="none"/>
                    </a:lnL>
                    <a:lnR cap="flat" cmpd="sng" w="9525">
                      <a:solidFill>
                        <a:srgbClr val="10385A"/>
                      </a:solidFill>
                      <a:prstDash val="dot"/>
                      <a:round/>
                      <a:headEnd len="sm" w="sm" type="none"/>
                      <a:tailEnd len="sm" w="sm" type="none"/>
                    </a:lnR>
                    <a:lnT cap="flat" cmpd="sng" w="9525">
                      <a:solidFill>
                        <a:srgbClr val="10385A">
                          <a:alpha val="0"/>
                        </a:srgbClr>
                      </a:solidFill>
                      <a:prstDash val="dot"/>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c>
                  <a:txBody>
                    <a:bodyPr/>
                    <a:lstStyle/>
                    <a:p>
                      <a:pPr indent="0" lvl="0" marL="0" rtl="0" algn="l">
                        <a:spcBef>
                          <a:spcPts val="1000"/>
                        </a:spcBef>
                        <a:spcAft>
                          <a:spcPts val="500"/>
                        </a:spcAft>
                        <a:buNone/>
                      </a:pPr>
                      <a:r>
                        <a:rPr lang="en-US" sz="2000">
                          <a:solidFill>
                            <a:srgbClr val="FFFFFF"/>
                          </a:solidFill>
                          <a:latin typeface="Source Sans Pro"/>
                          <a:ea typeface="Source Sans Pro"/>
                          <a:cs typeface="Source Sans Pro"/>
                          <a:sym typeface="Source Sans Pro"/>
                        </a:rPr>
                        <a:t>Speaking (finding words), writing or understanding language</a:t>
                      </a:r>
                      <a:endParaRPr sz="2000">
                        <a:solidFill>
                          <a:srgbClr val="FFFFFF"/>
                        </a:solidFill>
                        <a:latin typeface="Source Sans Pro"/>
                        <a:ea typeface="Source Sans Pro"/>
                        <a:cs typeface="Source Sans Pro"/>
                        <a:sym typeface="Source Sans Pro"/>
                      </a:endParaRPr>
                    </a:p>
                  </a:txBody>
                  <a:tcPr marT="0" marB="0" marR="182875" marL="182875">
                    <a:lnL cap="flat" cmpd="sng" w="9525">
                      <a:solidFill>
                        <a:srgbClr val="10385A"/>
                      </a:solidFill>
                      <a:prstDash val="dot"/>
                      <a:round/>
                      <a:headEnd len="sm" w="sm" type="none"/>
                      <a:tailEnd len="sm" w="sm" type="none"/>
                    </a:lnL>
                    <a:lnR cap="flat" cmpd="sng" w="9525">
                      <a:solidFill>
                        <a:srgbClr val="10385A">
                          <a:alpha val="0"/>
                        </a:srgbClr>
                      </a:solidFill>
                      <a:prstDash val="dot"/>
                      <a:round/>
                      <a:headEnd len="sm" w="sm" type="none"/>
                      <a:tailEnd len="sm" w="sm" type="none"/>
                    </a:lnR>
                    <a:lnT cap="flat" cmpd="sng" w="9525">
                      <a:solidFill>
                        <a:srgbClr val="10385A">
                          <a:alpha val="0"/>
                        </a:srgbClr>
                      </a:solidFill>
                      <a:prstDash val="dot"/>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r>
              <a:tr h="381000">
                <a:tc>
                  <a:txBody>
                    <a:bodyPr/>
                    <a:lstStyle/>
                    <a:p>
                      <a:pPr indent="0" lvl="0" marL="0" rtl="0" algn="l">
                        <a:lnSpc>
                          <a:spcPct val="100000"/>
                        </a:lnSpc>
                        <a:spcBef>
                          <a:spcPts val="1000"/>
                        </a:spcBef>
                        <a:spcAft>
                          <a:spcPts val="500"/>
                        </a:spcAft>
                        <a:buNone/>
                      </a:pPr>
                      <a:r>
                        <a:rPr lang="en-US" sz="2000">
                          <a:solidFill>
                            <a:srgbClr val="FFFFFF"/>
                          </a:solidFill>
                          <a:latin typeface="Source Sans Pro SemiBold"/>
                          <a:ea typeface="Source Sans Pro SemiBold"/>
                          <a:cs typeface="Source Sans Pro SemiBold"/>
                          <a:sym typeface="Source Sans Pro SemiBold"/>
                        </a:rPr>
                        <a:t>autism</a:t>
                      </a:r>
                      <a:endParaRPr/>
                    </a:p>
                  </a:txBody>
                  <a:tcPr marT="0" marB="0" marR="182875" marL="182875">
                    <a:lnL cap="flat" cmpd="sng" w="9525">
                      <a:solidFill>
                        <a:srgbClr val="10385A">
                          <a:alpha val="0"/>
                        </a:srgbClr>
                      </a:solidFill>
                      <a:prstDash val="dot"/>
                      <a:round/>
                      <a:headEnd len="sm" w="sm" type="none"/>
                      <a:tailEnd len="sm" w="sm" type="none"/>
                    </a:lnL>
                    <a:lnR cap="flat" cmpd="sng" w="9525">
                      <a:solidFill>
                        <a:srgbClr val="10385A"/>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c>
                  <a:txBody>
                    <a:bodyPr/>
                    <a:lstStyle/>
                    <a:p>
                      <a:pPr indent="0" lvl="0" marL="0" rtl="0" algn="l">
                        <a:lnSpc>
                          <a:spcPct val="100000"/>
                        </a:lnSpc>
                        <a:spcBef>
                          <a:spcPts val="1000"/>
                        </a:spcBef>
                        <a:spcAft>
                          <a:spcPts val="500"/>
                        </a:spcAft>
                        <a:buNone/>
                      </a:pPr>
                      <a:r>
                        <a:rPr lang="en-US" sz="2000">
                          <a:solidFill>
                            <a:srgbClr val="FFFFFF"/>
                          </a:solidFill>
                          <a:latin typeface="Source Sans Pro"/>
                          <a:ea typeface="Source Sans Pro"/>
                          <a:cs typeface="Source Sans Pro"/>
                          <a:sym typeface="Source Sans Pro"/>
                        </a:rPr>
                        <a:t>May have difficulty understanding some communications or social interactions</a:t>
                      </a:r>
                      <a:endParaRPr sz="2000">
                        <a:solidFill>
                          <a:srgbClr val="FFFFFF"/>
                        </a:solidFill>
                        <a:latin typeface="Source Sans Pro"/>
                        <a:ea typeface="Source Sans Pro"/>
                        <a:cs typeface="Source Sans Pro"/>
                        <a:sym typeface="Source Sans Pro"/>
                      </a:endParaRPr>
                    </a:p>
                  </a:txBody>
                  <a:tcPr marT="0" marB="0" marR="182875" marL="182875">
                    <a:lnL cap="flat" cmpd="sng" w="9525">
                      <a:solidFill>
                        <a:srgbClr val="10385A"/>
                      </a:solidFill>
                      <a:prstDash val="dot"/>
                      <a:round/>
                      <a:headEnd len="sm" w="sm" type="none"/>
                      <a:tailEnd len="sm" w="sm" type="none"/>
                    </a:lnL>
                    <a:lnR cap="flat" cmpd="sng" w="9525">
                      <a:solidFill>
                        <a:srgbClr val="10385A">
                          <a:alpha val="0"/>
                        </a:srgbClr>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r>
              <a:tr h="381000">
                <a:tc>
                  <a:txBody>
                    <a:bodyPr/>
                    <a:lstStyle/>
                    <a:p>
                      <a:pPr indent="0" lvl="0" marL="0" rtl="0" algn="l">
                        <a:lnSpc>
                          <a:spcPct val="100000"/>
                        </a:lnSpc>
                        <a:spcBef>
                          <a:spcPts val="1000"/>
                        </a:spcBef>
                        <a:spcAft>
                          <a:spcPts val="500"/>
                        </a:spcAft>
                        <a:buNone/>
                      </a:pPr>
                      <a:r>
                        <a:rPr lang="en-US" sz="2000">
                          <a:solidFill>
                            <a:srgbClr val="FFFFFF"/>
                          </a:solidFill>
                          <a:latin typeface="Source Sans Pro SemiBold"/>
                          <a:ea typeface="Source Sans Pro SemiBold"/>
                          <a:cs typeface="Source Sans Pro SemiBold"/>
                          <a:sym typeface="Source Sans Pro SemiBold"/>
                        </a:rPr>
                        <a:t>attention deficit/</a:t>
                      </a:r>
                      <a:br>
                        <a:rPr lang="en-US" sz="2000">
                          <a:solidFill>
                            <a:srgbClr val="FFFFFF"/>
                          </a:solidFill>
                          <a:latin typeface="Source Sans Pro SemiBold"/>
                          <a:ea typeface="Source Sans Pro SemiBold"/>
                          <a:cs typeface="Source Sans Pro SemiBold"/>
                          <a:sym typeface="Source Sans Pro SemiBold"/>
                        </a:rPr>
                      </a:br>
                      <a:r>
                        <a:rPr lang="en-US" sz="2000">
                          <a:solidFill>
                            <a:srgbClr val="FFFFFF"/>
                          </a:solidFill>
                          <a:latin typeface="Source Sans Pro SemiBold"/>
                          <a:ea typeface="Source Sans Pro SemiBold"/>
                          <a:cs typeface="Source Sans Pro SemiBold"/>
                          <a:sym typeface="Source Sans Pro SemiBold"/>
                        </a:rPr>
                        <a:t>hyperactivity disorder</a:t>
                      </a:r>
                      <a:endParaRPr/>
                    </a:p>
                  </a:txBody>
                  <a:tcPr marT="0" marB="0" marR="182875" marL="182875">
                    <a:lnL cap="flat" cmpd="sng" w="9525">
                      <a:solidFill>
                        <a:srgbClr val="10385A">
                          <a:alpha val="0"/>
                        </a:srgbClr>
                      </a:solidFill>
                      <a:prstDash val="dot"/>
                      <a:round/>
                      <a:headEnd len="sm" w="sm" type="none"/>
                      <a:tailEnd len="sm" w="sm" type="none"/>
                    </a:lnL>
                    <a:lnR cap="flat" cmpd="sng" w="9525">
                      <a:solidFill>
                        <a:srgbClr val="10385A"/>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c>
                  <a:txBody>
                    <a:bodyPr/>
                    <a:lstStyle/>
                    <a:p>
                      <a:pPr indent="0" lvl="0" marL="0" rtl="0" algn="l">
                        <a:spcBef>
                          <a:spcPts val="1000"/>
                        </a:spcBef>
                        <a:spcAft>
                          <a:spcPts val="500"/>
                        </a:spcAft>
                        <a:buNone/>
                      </a:pPr>
                      <a:r>
                        <a:rPr lang="en-US" sz="2000">
                          <a:solidFill>
                            <a:srgbClr val="FFFFFF"/>
                          </a:solidFill>
                          <a:latin typeface="Source Sans Pro"/>
                          <a:ea typeface="Source Sans Pro"/>
                          <a:cs typeface="Source Sans Pro"/>
                          <a:sym typeface="Source Sans Pro"/>
                        </a:rPr>
                        <a:t>Focusing and keeping attention</a:t>
                      </a:r>
                      <a:endParaRPr sz="2000">
                        <a:solidFill>
                          <a:srgbClr val="FFFFFF"/>
                        </a:solidFill>
                        <a:latin typeface="Source Sans Pro"/>
                        <a:ea typeface="Source Sans Pro"/>
                        <a:cs typeface="Source Sans Pro"/>
                        <a:sym typeface="Source Sans Pro"/>
                      </a:endParaRPr>
                    </a:p>
                  </a:txBody>
                  <a:tcPr marT="0" marB="0" marR="182875" marL="182875">
                    <a:lnL cap="flat" cmpd="sng" w="9525">
                      <a:solidFill>
                        <a:srgbClr val="10385A"/>
                      </a:solidFill>
                      <a:prstDash val="dot"/>
                      <a:round/>
                      <a:headEnd len="sm" w="sm" type="none"/>
                      <a:tailEnd len="sm" w="sm" type="none"/>
                    </a:lnL>
                    <a:lnR cap="flat" cmpd="sng" w="9525">
                      <a:solidFill>
                        <a:srgbClr val="10385A">
                          <a:alpha val="0"/>
                        </a:srgbClr>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r>
              <a:tr h="381000">
                <a:tc>
                  <a:txBody>
                    <a:bodyPr/>
                    <a:lstStyle/>
                    <a:p>
                      <a:pPr indent="0" lvl="0" marL="0" rtl="0" algn="l">
                        <a:lnSpc>
                          <a:spcPct val="100000"/>
                        </a:lnSpc>
                        <a:spcBef>
                          <a:spcPts val="1000"/>
                        </a:spcBef>
                        <a:spcAft>
                          <a:spcPts val="500"/>
                        </a:spcAft>
                        <a:buNone/>
                      </a:pPr>
                      <a:r>
                        <a:rPr lang="en-US" sz="2000">
                          <a:solidFill>
                            <a:srgbClr val="FFFFFF"/>
                          </a:solidFill>
                          <a:latin typeface="Source Sans Pro SemiBold"/>
                          <a:ea typeface="Source Sans Pro SemiBold"/>
                          <a:cs typeface="Source Sans Pro SemiBold"/>
                          <a:sym typeface="Source Sans Pro SemiBold"/>
                        </a:rPr>
                        <a:t>dyslexia</a:t>
                      </a:r>
                      <a:endParaRPr/>
                    </a:p>
                  </a:txBody>
                  <a:tcPr marT="0" marB="0" marR="182875" marL="182875">
                    <a:lnL cap="flat" cmpd="sng" w="9525">
                      <a:solidFill>
                        <a:srgbClr val="10385A">
                          <a:alpha val="0"/>
                        </a:srgbClr>
                      </a:solidFill>
                      <a:prstDash val="dot"/>
                      <a:round/>
                      <a:headEnd len="sm" w="sm" type="none"/>
                      <a:tailEnd len="sm" w="sm" type="none"/>
                    </a:lnL>
                    <a:lnR cap="flat" cmpd="sng" w="9525">
                      <a:solidFill>
                        <a:srgbClr val="10385A"/>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c>
                  <a:txBody>
                    <a:bodyPr/>
                    <a:lstStyle/>
                    <a:p>
                      <a:pPr indent="0" lvl="0" marL="0" rtl="0" algn="l">
                        <a:lnSpc>
                          <a:spcPct val="100000"/>
                        </a:lnSpc>
                        <a:spcBef>
                          <a:spcPts val="1000"/>
                        </a:spcBef>
                        <a:spcAft>
                          <a:spcPts val="500"/>
                        </a:spcAft>
                        <a:buNone/>
                      </a:pPr>
                      <a:r>
                        <a:rPr lang="en-US" sz="2000">
                          <a:solidFill>
                            <a:srgbClr val="FFFFFF"/>
                          </a:solidFill>
                          <a:latin typeface="Source Sans Pro"/>
                          <a:ea typeface="Source Sans Pro"/>
                          <a:cs typeface="Source Sans Pro"/>
                          <a:sym typeface="Source Sans Pro"/>
                        </a:rPr>
                        <a:t>Recognizing letters and words</a:t>
                      </a:r>
                      <a:endParaRPr sz="2000">
                        <a:solidFill>
                          <a:srgbClr val="FFFFFF"/>
                        </a:solidFill>
                        <a:latin typeface="Source Sans Pro"/>
                        <a:ea typeface="Source Sans Pro"/>
                        <a:cs typeface="Source Sans Pro"/>
                        <a:sym typeface="Source Sans Pro"/>
                      </a:endParaRPr>
                    </a:p>
                  </a:txBody>
                  <a:tcPr marT="0" marB="0" marR="182875" marL="182875">
                    <a:lnL cap="flat" cmpd="sng" w="9525">
                      <a:solidFill>
                        <a:srgbClr val="10385A"/>
                      </a:solidFill>
                      <a:prstDash val="dot"/>
                      <a:round/>
                      <a:headEnd len="sm" w="sm" type="none"/>
                      <a:tailEnd len="sm" w="sm" type="none"/>
                    </a:lnL>
                    <a:lnR cap="flat" cmpd="sng" w="9525">
                      <a:solidFill>
                        <a:srgbClr val="10385A">
                          <a:alpha val="0"/>
                        </a:srgbClr>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r>
              <a:tr h="381000">
                <a:tc>
                  <a:txBody>
                    <a:bodyPr/>
                    <a:lstStyle/>
                    <a:p>
                      <a:pPr indent="0" lvl="0" marL="0" rtl="0" algn="l">
                        <a:lnSpc>
                          <a:spcPct val="100000"/>
                        </a:lnSpc>
                        <a:spcBef>
                          <a:spcPts val="1000"/>
                        </a:spcBef>
                        <a:spcAft>
                          <a:spcPts val="500"/>
                        </a:spcAft>
                        <a:buNone/>
                      </a:pPr>
                      <a:r>
                        <a:rPr lang="en-US" sz="2000">
                          <a:solidFill>
                            <a:srgbClr val="FFFFFF"/>
                          </a:solidFill>
                          <a:latin typeface="Source Sans Pro SemiBold"/>
                          <a:ea typeface="Source Sans Pro SemiBold"/>
                          <a:cs typeface="Source Sans Pro SemiBold"/>
                          <a:sym typeface="Source Sans Pro SemiBold"/>
                        </a:rPr>
                        <a:t>dyscalculia</a:t>
                      </a:r>
                      <a:endParaRPr/>
                    </a:p>
                  </a:txBody>
                  <a:tcPr marT="0" marB="0" marR="182875" marL="182875">
                    <a:lnL cap="flat" cmpd="sng" w="9525">
                      <a:solidFill>
                        <a:srgbClr val="10385A">
                          <a:alpha val="0"/>
                        </a:srgbClr>
                      </a:solidFill>
                      <a:prstDash val="dot"/>
                      <a:round/>
                      <a:headEnd len="sm" w="sm" type="none"/>
                      <a:tailEnd len="sm" w="sm" type="none"/>
                    </a:lnL>
                    <a:lnR cap="flat" cmpd="sng" w="9525">
                      <a:solidFill>
                        <a:srgbClr val="10385A"/>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c>
                  <a:txBody>
                    <a:bodyPr/>
                    <a:lstStyle/>
                    <a:p>
                      <a:pPr indent="0" lvl="0" marL="0" rtl="0" algn="l">
                        <a:lnSpc>
                          <a:spcPct val="100000"/>
                        </a:lnSpc>
                        <a:spcBef>
                          <a:spcPts val="1000"/>
                        </a:spcBef>
                        <a:spcAft>
                          <a:spcPts val="500"/>
                        </a:spcAft>
                        <a:buNone/>
                      </a:pPr>
                      <a:r>
                        <a:rPr lang="en-US" sz="2000">
                          <a:solidFill>
                            <a:srgbClr val="FFFFFF"/>
                          </a:solidFill>
                          <a:latin typeface="Source Sans Pro"/>
                          <a:ea typeface="Source Sans Pro"/>
                          <a:cs typeface="Source Sans Pro"/>
                          <a:sym typeface="Source Sans Pro"/>
                        </a:rPr>
                        <a:t>Recognizing numbers and symbols</a:t>
                      </a:r>
                      <a:endParaRPr sz="2000">
                        <a:solidFill>
                          <a:srgbClr val="FFFFFF"/>
                        </a:solidFill>
                        <a:latin typeface="Source Sans Pro"/>
                        <a:ea typeface="Source Sans Pro"/>
                        <a:cs typeface="Source Sans Pro"/>
                        <a:sym typeface="Source Sans Pro"/>
                      </a:endParaRPr>
                    </a:p>
                  </a:txBody>
                  <a:tcPr marT="0" marB="0" marR="182875" marL="182875">
                    <a:lnL cap="flat" cmpd="sng" w="9525">
                      <a:solidFill>
                        <a:srgbClr val="10385A"/>
                      </a:solidFill>
                      <a:prstDash val="dot"/>
                      <a:round/>
                      <a:headEnd len="sm" w="sm" type="none"/>
                      <a:tailEnd len="sm" w="sm" type="none"/>
                    </a:lnL>
                    <a:lnR cap="flat" cmpd="sng" w="9525">
                      <a:solidFill>
                        <a:srgbClr val="10385A">
                          <a:alpha val="0"/>
                        </a:srgbClr>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r>
              <a:tr h="381000">
                <a:tc>
                  <a:txBody>
                    <a:bodyPr/>
                    <a:lstStyle/>
                    <a:p>
                      <a:pPr indent="0" lvl="0" marL="0" rtl="0" algn="l">
                        <a:lnSpc>
                          <a:spcPct val="100000"/>
                        </a:lnSpc>
                        <a:spcBef>
                          <a:spcPts val="1000"/>
                        </a:spcBef>
                        <a:spcAft>
                          <a:spcPts val="500"/>
                        </a:spcAft>
                        <a:buNone/>
                      </a:pPr>
                      <a:r>
                        <a:rPr lang="en-US" sz="2000">
                          <a:solidFill>
                            <a:srgbClr val="FFFFFF"/>
                          </a:solidFill>
                          <a:latin typeface="Source Sans Pro SemiBold"/>
                          <a:ea typeface="Source Sans Pro SemiBold"/>
                          <a:cs typeface="Source Sans Pro SemiBold"/>
                          <a:sym typeface="Source Sans Pro SemiBold"/>
                        </a:rPr>
                        <a:t>intellectual</a:t>
                      </a:r>
                      <a:endParaRPr sz="2000">
                        <a:solidFill>
                          <a:srgbClr val="FFFFFF"/>
                        </a:solidFill>
                        <a:latin typeface="Source Sans Pro SemiBold"/>
                        <a:ea typeface="Source Sans Pro SemiBold"/>
                        <a:cs typeface="Source Sans Pro SemiBold"/>
                        <a:sym typeface="Source Sans Pro SemiBold"/>
                      </a:endParaRPr>
                    </a:p>
                  </a:txBody>
                  <a:tcPr marT="0" marB="0" marR="182875" marL="182875">
                    <a:lnL cap="flat" cmpd="sng" w="9525">
                      <a:solidFill>
                        <a:srgbClr val="10385A">
                          <a:alpha val="0"/>
                        </a:srgbClr>
                      </a:solidFill>
                      <a:prstDash val="dot"/>
                      <a:round/>
                      <a:headEnd len="sm" w="sm" type="none"/>
                      <a:tailEnd len="sm" w="sm" type="none"/>
                    </a:lnL>
                    <a:lnR cap="flat" cmpd="sng" w="9525">
                      <a:solidFill>
                        <a:srgbClr val="10385A"/>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c>
                  <a:txBody>
                    <a:bodyPr/>
                    <a:lstStyle/>
                    <a:p>
                      <a:pPr indent="0" lvl="0" marL="0" rtl="0" algn="l">
                        <a:lnSpc>
                          <a:spcPct val="100000"/>
                        </a:lnSpc>
                        <a:spcBef>
                          <a:spcPts val="1000"/>
                        </a:spcBef>
                        <a:spcAft>
                          <a:spcPts val="500"/>
                        </a:spcAft>
                        <a:buNone/>
                      </a:pPr>
                      <a:r>
                        <a:rPr lang="en-US" sz="2000">
                          <a:solidFill>
                            <a:srgbClr val="FFFFFF"/>
                          </a:solidFill>
                          <a:latin typeface="Source Sans Pro"/>
                          <a:ea typeface="Source Sans Pro"/>
                          <a:cs typeface="Source Sans Pro"/>
                          <a:sym typeface="Source Sans Pro"/>
                        </a:rPr>
                        <a:t>“Intellectual functioning (such as learning, problem-solving, judgment) and/or adaptive functioning (activities of daily life such as communication and independent living)”</a:t>
                      </a:r>
                      <a:endParaRPr sz="2000">
                        <a:solidFill>
                          <a:srgbClr val="FFFFFF"/>
                        </a:solidFill>
                        <a:latin typeface="Source Sans Pro"/>
                        <a:ea typeface="Source Sans Pro"/>
                        <a:cs typeface="Source Sans Pro"/>
                        <a:sym typeface="Source Sans Pro"/>
                      </a:endParaRPr>
                    </a:p>
                  </a:txBody>
                  <a:tcPr marT="0" marB="0" marR="182875" marL="182875">
                    <a:lnL cap="flat" cmpd="sng" w="9525">
                      <a:solidFill>
                        <a:srgbClr val="10385A"/>
                      </a:solidFill>
                      <a:prstDash val="dot"/>
                      <a:round/>
                      <a:headEnd len="sm" w="sm" type="none"/>
                      <a:tailEnd len="sm" w="sm" type="none"/>
                    </a:lnL>
                    <a:lnR cap="flat" cmpd="sng" w="9525">
                      <a:solidFill>
                        <a:srgbClr val="10385A">
                          <a:alpha val="0"/>
                        </a:srgbClr>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r>
              <a:tr h="381000">
                <a:tc>
                  <a:txBody>
                    <a:bodyPr/>
                    <a:lstStyle/>
                    <a:p>
                      <a:pPr indent="0" lvl="0" marL="0" rtl="0" algn="l">
                        <a:lnSpc>
                          <a:spcPct val="100000"/>
                        </a:lnSpc>
                        <a:spcBef>
                          <a:spcPts val="1000"/>
                        </a:spcBef>
                        <a:spcAft>
                          <a:spcPts val="500"/>
                        </a:spcAft>
                        <a:buNone/>
                      </a:pPr>
                      <a:r>
                        <a:rPr lang="en-US" sz="2000">
                          <a:solidFill>
                            <a:srgbClr val="FFFFFF"/>
                          </a:solidFill>
                          <a:latin typeface="Source Sans Pro SemiBold"/>
                          <a:ea typeface="Source Sans Pro SemiBold"/>
                          <a:cs typeface="Source Sans Pro SemiBold"/>
                          <a:sym typeface="Source Sans Pro SemiBold"/>
                        </a:rPr>
                        <a:t>memory loss</a:t>
                      </a:r>
                      <a:endParaRPr sz="2000">
                        <a:solidFill>
                          <a:srgbClr val="FFFFFF"/>
                        </a:solidFill>
                        <a:latin typeface="Source Sans Pro SemiBold"/>
                        <a:ea typeface="Source Sans Pro SemiBold"/>
                        <a:cs typeface="Source Sans Pro SemiBold"/>
                        <a:sym typeface="Source Sans Pro SemiBold"/>
                      </a:endParaRPr>
                    </a:p>
                  </a:txBody>
                  <a:tcPr marT="0" marB="0" marR="182875" marL="182875">
                    <a:lnL cap="flat" cmpd="sng" w="9525">
                      <a:solidFill>
                        <a:srgbClr val="10385A">
                          <a:alpha val="0"/>
                        </a:srgbClr>
                      </a:solidFill>
                      <a:prstDash val="dot"/>
                      <a:round/>
                      <a:headEnd len="sm" w="sm" type="none"/>
                      <a:tailEnd len="sm" w="sm" type="none"/>
                    </a:lnL>
                    <a:lnR cap="flat" cmpd="sng" w="9525">
                      <a:solidFill>
                        <a:srgbClr val="10385A"/>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c>
                  <a:txBody>
                    <a:bodyPr/>
                    <a:lstStyle/>
                    <a:p>
                      <a:pPr indent="0" lvl="0" marL="0" rtl="0" algn="l">
                        <a:lnSpc>
                          <a:spcPct val="100000"/>
                        </a:lnSpc>
                        <a:spcBef>
                          <a:spcPts val="1000"/>
                        </a:spcBef>
                        <a:spcAft>
                          <a:spcPts val="500"/>
                        </a:spcAft>
                        <a:buNone/>
                      </a:pPr>
                      <a:r>
                        <a:rPr lang="en-US" sz="2000">
                          <a:solidFill>
                            <a:srgbClr val="FFFFFF"/>
                          </a:solidFill>
                          <a:latin typeface="Source Sans Pro"/>
                          <a:ea typeface="Source Sans Pro"/>
                          <a:cs typeface="Source Sans Pro"/>
                          <a:sym typeface="Source Sans Pro"/>
                        </a:rPr>
                        <a:t>Difficult time remembering past events, new events, or both</a:t>
                      </a:r>
                      <a:endParaRPr sz="2000">
                        <a:solidFill>
                          <a:srgbClr val="FFFFFF"/>
                        </a:solidFill>
                        <a:latin typeface="Source Sans Pro"/>
                        <a:ea typeface="Source Sans Pro"/>
                        <a:cs typeface="Source Sans Pro"/>
                        <a:sym typeface="Source Sans Pro"/>
                      </a:endParaRPr>
                    </a:p>
                  </a:txBody>
                  <a:tcPr marT="0" marB="0" marR="182875" marL="182875">
                    <a:lnL cap="flat" cmpd="sng" w="9525">
                      <a:solidFill>
                        <a:srgbClr val="10385A"/>
                      </a:solidFill>
                      <a:prstDash val="dot"/>
                      <a:round/>
                      <a:headEnd len="sm" w="sm" type="none"/>
                      <a:tailEnd len="sm" w="sm" type="none"/>
                    </a:lnL>
                    <a:lnR cap="flat" cmpd="sng" w="9525">
                      <a:solidFill>
                        <a:srgbClr val="10385A">
                          <a:alpha val="0"/>
                        </a:srgbClr>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rgbClr val="0070BC"/>
                    </a:solidFill>
                  </a:tcPr>
                </a:tc>
              </a:tr>
              <a:tr h="381000">
                <a:tc gridSpan="2">
                  <a:txBody>
                    <a:bodyPr/>
                    <a:lstStyle/>
                    <a:p>
                      <a:pPr indent="0" lvl="0" marL="0" rtl="0" algn="l">
                        <a:spcBef>
                          <a:spcPts val="1000"/>
                        </a:spcBef>
                        <a:spcAft>
                          <a:spcPts val="500"/>
                        </a:spcAft>
                        <a:buNone/>
                      </a:pPr>
                      <a:r>
                        <a:rPr lang="en-US" sz="1800">
                          <a:solidFill>
                            <a:srgbClr val="FFFFFF"/>
                          </a:solidFill>
                          <a:latin typeface="Source Sans Pro"/>
                          <a:ea typeface="Source Sans Pro"/>
                          <a:cs typeface="Source Sans Pro"/>
                          <a:sym typeface="Source Sans Pro"/>
                        </a:rPr>
                        <a:t>These types of cognitive disabilities are just the beginning, there are many more.</a:t>
                      </a:r>
                      <a:endParaRPr sz="1800">
                        <a:solidFill>
                          <a:srgbClr val="FFFFFF"/>
                        </a:solidFill>
                        <a:latin typeface="Source Sans Pro"/>
                        <a:ea typeface="Source Sans Pro"/>
                        <a:cs typeface="Source Sans Pro"/>
                        <a:sym typeface="Source Sans Pro"/>
                      </a:endParaRPr>
                    </a:p>
                  </a:txBody>
                  <a:tcPr marT="0" marB="0" marR="182875" marL="182875">
                    <a:lnL cap="flat" cmpd="sng" w="9525">
                      <a:solidFill>
                        <a:srgbClr val="10385A">
                          <a:alpha val="0"/>
                        </a:srgbClr>
                      </a:solidFill>
                      <a:prstDash val="dot"/>
                      <a:round/>
                      <a:headEnd len="sm" w="sm" type="none"/>
                      <a:tailEnd len="sm" w="sm" type="none"/>
                    </a:lnL>
                    <a:lnR cap="flat" cmpd="sng" w="9525">
                      <a:solidFill>
                        <a:srgbClr val="10385A">
                          <a:alpha val="0"/>
                        </a:srgbClr>
                      </a:solidFill>
                      <a:prstDash val="dot"/>
                      <a:round/>
                      <a:headEnd len="sm" w="sm" type="none"/>
                      <a:tailEnd len="sm" w="sm" type="none"/>
                    </a:lnR>
                    <a:lnT cap="flat" cmpd="sng" w="9525">
                      <a:solidFill>
                        <a:schemeClr val="accent3"/>
                      </a:solidFill>
                      <a:prstDash val="solid"/>
                      <a:round/>
                      <a:headEnd len="sm" w="sm" type="none"/>
                      <a:tailEnd len="sm" w="sm" type="none"/>
                    </a:lnT>
                    <a:lnB cap="flat" cmpd="sng" w="9525">
                      <a:solidFill>
                        <a:srgbClr val="10385A">
                          <a:alpha val="0"/>
                        </a:srgbClr>
                      </a:solidFill>
                      <a:prstDash val="dot"/>
                      <a:round/>
                      <a:headEnd len="sm" w="sm" type="none"/>
                      <a:tailEnd len="sm" w="sm" type="none"/>
                    </a:lnB>
                    <a:solidFill>
                      <a:srgbClr val="0070BC"/>
                    </a:solidFill>
                  </a:tcPr>
                </a:tc>
                <a:tc h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Cognitive disability spectrum</a:t>
            </a:r>
            <a:endParaRPr/>
          </a:p>
        </p:txBody>
      </p:sp>
      <p:sp>
        <p:nvSpPr>
          <p:cNvPr id="206" name="Google Shape;206;p30"/>
          <p:cNvSpPr txBox="1"/>
          <p:nvPr>
            <p:ph idx="1" type="body"/>
          </p:nvPr>
        </p:nvSpPr>
        <p:spPr>
          <a:xfrm>
            <a:off x="592750" y="1406000"/>
            <a:ext cx="8276400" cy="4752000"/>
          </a:xfrm>
          <a:prstGeom prst="rect">
            <a:avLst/>
          </a:prstGeom>
        </p:spPr>
        <p:txBody>
          <a:bodyPr anchorCtr="0" anchor="t" bIns="45700" lIns="45700" spcFirstLastPara="1" rIns="45700" wrap="square" tIns="45700">
            <a:noAutofit/>
          </a:bodyPr>
          <a:lstStyle/>
          <a:p>
            <a:pPr indent="-355600" lvl="0" marL="457200" rtl="0" algn="l">
              <a:spcBef>
                <a:spcPts val="800"/>
              </a:spcBef>
              <a:spcAft>
                <a:spcPts val="0"/>
              </a:spcAft>
              <a:buSzPts val="2000"/>
              <a:buFont typeface="Source Sans Pro SemiBold"/>
              <a:buChar char="●"/>
            </a:pPr>
            <a:r>
              <a:rPr lang="en-US">
                <a:latin typeface="Source Sans Pro SemiBold"/>
                <a:ea typeface="Source Sans Pro SemiBold"/>
                <a:cs typeface="Source Sans Pro SemiBold"/>
                <a:sym typeface="Source Sans Pro SemiBold"/>
              </a:rPr>
              <a:t>There are so many different kinds, and so many variations. </a:t>
            </a:r>
            <a:endParaRPr>
              <a:latin typeface="Source Sans Pro SemiBold"/>
              <a:ea typeface="Source Sans Pro SemiBold"/>
              <a:cs typeface="Source Sans Pro SemiBold"/>
              <a:sym typeface="Source Sans Pro SemiBold"/>
            </a:endParaRPr>
          </a:p>
          <a:p>
            <a:pPr indent="-355600" lvl="0" marL="457200" marR="520602" rtl="0" algn="l">
              <a:spcBef>
                <a:spcPts val="1000"/>
              </a:spcBef>
              <a:spcAft>
                <a:spcPts val="0"/>
              </a:spcAft>
              <a:buSzPts val="2000"/>
              <a:buChar char="●"/>
            </a:pPr>
            <a:r>
              <a:rPr lang="en-US"/>
              <a:t>An individual may experience a deficit in only one area, rather than all of them. </a:t>
            </a:r>
            <a:endParaRPr/>
          </a:p>
          <a:p>
            <a:pPr indent="-355600" lvl="0" marL="457200" rtl="0" algn="l">
              <a:spcBef>
                <a:spcPts val="1000"/>
              </a:spcBef>
              <a:spcAft>
                <a:spcPts val="1000"/>
              </a:spcAft>
              <a:buSzPts val="2000"/>
              <a:buChar char="●"/>
            </a:pPr>
            <a:r>
              <a:rPr lang="en-US"/>
              <a:t>Some trends or categories are worth listing, not because they apply to everyone, but because they are part of the cognitive disability spectrum.</a:t>
            </a:r>
            <a:endParaRPr/>
          </a:p>
        </p:txBody>
      </p:sp>
      <p:sp>
        <p:nvSpPr>
          <p:cNvPr id="207" name="Google Shape;207;p30"/>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Functional disabilities</a:t>
            </a:r>
            <a:endParaRPr/>
          </a:p>
        </p:txBody>
      </p:sp>
      <p:sp>
        <p:nvSpPr>
          <p:cNvPr id="214" name="Google Shape;214;p31"/>
          <p:cNvSpPr txBox="1"/>
          <p:nvPr>
            <p:ph idx="1" type="body"/>
          </p:nvPr>
        </p:nvSpPr>
        <p:spPr>
          <a:xfrm>
            <a:off x="592750" y="1406000"/>
            <a:ext cx="95835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We consider cognitive disabilities by functional disability. Functional disabilities ignore the medical or behavioral causes of the disability and instead </a:t>
            </a:r>
            <a:r>
              <a:rPr lang="en-US">
                <a:latin typeface="Source Sans Pro SemiBold"/>
                <a:ea typeface="Source Sans Pro SemiBold"/>
                <a:cs typeface="Source Sans Pro SemiBold"/>
                <a:sym typeface="Source Sans Pro SemiBold"/>
              </a:rPr>
              <a:t>focus on the resulting abilities and challenges</a:t>
            </a:r>
            <a:r>
              <a:rPr lang="en-US"/>
              <a:t>. </a:t>
            </a:r>
            <a:r>
              <a:rPr lang="en-US"/>
              <a:t>C</a:t>
            </a:r>
            <a:r>
              <a:rPr lang="en-US"/>
              <a:t>ognitive disabilities impact the capacity of an individual to:</a:t>
            </a:r>
            <a:endParaRPr/>
          </a:p>
          <a:p>
            <a:pPr indent="-355600" lvl="0" marL="457200" rtl="0" algn="l">
              <a:spcBef>
                <a:spcPts val="1000"/>
              </a:spcBef>
              <a:spcAft>
                <a:spcPts val="0"/>
              </a:spcAft>
              <a:buSzPts val="2000"/>
              <a:buChar char="●"/>
            </a:pPr>
            <a:r>
              <a:rPr lang="en-US"/>
              <a:t>think</a:t>
            </a:r>
            <a:endParaRPr/>
          </a:p>
          <a:p>
            <a:pPr indent="-355600" lvl="0" marL="457200" rtl="0" algn="l">
              <a:spcBef>
                <a:spcPts val="0"/>
              </a:spcBef>
              <a:spcAft>
                <a:spcPts val="0"/>
              </a:spcAft>
              <a:buSzPts val="2000"/>
              <a:buChar char="●"/>
            </a:pPr>
            <a:r>
              <a:rPr lang="en-US"/>
              <a:t>concentrate</a:t>
            </a:r>
            <a:endParaRPr/>
          </a:p>
          <a:p>
            <a:pPr indent="-355600" lvl="0" marL="457200" rtl="0" algn="l">
              <a:spcBef>
                <a:spcPts val="0"/>
              </a:spcBef>
              <a:spcAft>
                <a:spcPts val="0"/>
              </a:spcAft>
              <a:buSzPts val="2000"/>
              <a:buChar char="●"/>
            </a:pPr>
            <a:r>
              <a:rPr lang="en-US"/>
              <a:t>react to emotions</a:t>
            </a:r>
            <a:endParaRPr/>
          </a:p>
          <a:p>
            <a:pPr indent="-355600" lvl="0" marL="457200" rtl="0" algn="l">
              <a:spcBef>
                <a:spcPts val="0"/>
              </a:spcBef>
              <a:spcAft>
                <a:spcPts val="0"/>
              </a:spcAft>
              <a:buSzPts val="2000"/>
              <a:buChar char="●"/>
            </a:pPr>
            <a:r>
              <a:rPr lang="en-US"/>
              <a:t>formulate ideas</a:t>
            </a:r>
            <a:endParaRPr/>
          </a:p>
          <a:p>
            <a:pPr indent="-355600" lvl="0" marL="457200" rtl="0" algn="l">
              <a:spcBef>
                <a:spcPts val="0"/>
              </a:spcBef>
              <a:spcAft>
                <a:spcPts val="0"/>
              </a:spcAft>
              <a:buSzPts val="2000"/>
              <a:buChar char="●"/>
            </a:pPr>
            <a:r>
              <a:rPr lang="en-US"/>
              <a:t>problem solve</a:t>
            </a:r>
            <a:endParaRPr/>
          </a:p>
          <a:p>
            <a:pPr indent="-355600" lvl="0" marL="457200" rtl="0" algn="l">
              <a:spcBef>
                <a:spcPts val="0"/>
              </a:spcBef>
              <a:spcAft>
                <a:spcPts val="0"/>
              </a:spcAft>
              <a:buSzPts val="2000"/>
              <a:buChar char="●"/>
            </a:pPr>
            <a:r>
              <a:rPr lang="en-US"/>
              <a:t>reason</a:t>
            </a:r>
            <a:endParaRPr/>
          </a:p>
          <a:p>
            <a:pPr indent="-355600" lvl="0" marL="457200" rtl="0" algn="l">
              <a:spcBef>
                <a:spcPts val="0"/>
              </a:spcBef>
              <a:spcAft>
                <a:spcPts val="0"/>
              </a:spcAft>
              <a:buSzPts val="2000"/>
              <a:buChar char="●"/>
            </a:pPr>
            <a:r>
              <a:rPr lang="en-US"/>
              <a:t>remember</a:t>
            </a:r>
            <a:endParaRPr/>
          </a:p>
        </p:txBody>
      </p:sp>
      <p:sp>
        <p:nvSpPr>
          <p:cNvPr id="215" name="Google Shape;215;p3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ABC »  Cognitive Considerations</a:t>
            </a:r>
            <a:endParaRPr/>
          </a:p>
        </p:txBody>
      </p:sp>
      <p:sp>
        <p:nvSpPr>
          <p:cNvPr id="222" name="Google Shape;222;p32"/>
          <p:cNvSpPr txBox="1"/>
          <p:nvPr>
            <p:ph type="title"/>
          </p:nvPr>
        </p:nvSpPr>
        <p:spPr>
          <a:xfrm>
            <a:off x="609600" y="2944048"/>
            <a:ext cx="10972800" cy="9699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Design Considerations</a:t>
            </a:r>
            <a:endParaRPr/>
          </a:p>
          <a:p>
            <a:pPr indent="0" lvl="0" marL="0" rtl="0" algn="l">
              <a:spcBef>
                <a:spcPts val="4000"/>
              </a:spcBef>
              <a:spcAft>
                <a:spcPts val="0"/>
              </a:spcAft>
              <a:buNone/>
            </a:pPr>
            <a:r>
              <a:rPr lang="en-US" sz="2400"/>
              <a:t>How to incorporate this info into your day-to-day</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4" name="Shape 94"/>
        <p:cNvGrpSpPr/>
        <p:nvPr/>
      </p:nvGrpSpPr>
      <p:grpSpPr>
        <a:xfrm>
          <a:off x="0" y="0"/>
          <a:ext cx="0" cy="0"/>
          <a:chOff x="0" y="0"/>
          <a:chExt cx="0" cy="0"/>
        </a:xfrm>
      </p:grpSpPr>
      <p:sp>
        <p:nvSpPr>
          <p:cNvPr id="95" name="Google Shape;95;p15"/>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114300" lvl="0" marL="914400" marR="816244" rtl="0" algn="l">
              <a:lnSpc>
                <a:spcPct val="115000"/>
              </a:lnSpc>
              <a:spcBef>
                <a:spcPts val="0"/>
              </a:spcBef>
              <a:spcAft>
                <a:spcPts val="0"/>
              </a:spcAft>
              <a:buNone/>
            </a:pPr>
            <a:r>
              <a:rPr b="1" lang="en-US" sz="3000"/>
              <a:t>“</a:t>
            </a:r>
            <a:r>
              <a:rPr b="1" lang="en-US" sz="3000"/>
              <a:t>For most people, technology makes things easier. But for people with disabilities, technology makes things </a:t>
            </a:r>
            <a:r>
              <a:rPr b="1" lang="en-US" sz="3000">
                <a:solidFill>
                  <a:srgbClr val="FFE599"/>
                </a:solidFill>
              </a:rPr>
              <a:t>possible</a:t>
            </a:r>
            <a:r>
              <a:rPr b="1" lang="en-US" sz="3000"/>
              <a:t>.” </a:t>
            </a:r>
            <a:endParaRPr b="1" sz="3000"/>
          </a:p>
          <a:p>
            <a:pPr indent="0" lvl="0" marL="914400" marR="816244" rtl="0" algn="l">
              <a:lnSpc>
                <a:spcPct val="115000"/>
              </a:lnSpc>
              <a:spcBef>
                <a:spcPts val="1000"/>
              </a:spcBef>
              <a:spcAft>
                <a:spcPts val="1000"/>
              </a:spcAft>
              <a:buNone/>
            </a:pPr>
            <a:r>
              <a:rPr lang="en-US" sz="2400">
                <a:solidFill>
                  <a:srgbClr val="0B2439"/>
                </a:solidFill>
              </a:rPr>
              <a:t>– Mary Pat Radabaugh</a:t>
            </a:r>
            <a:endParaRPr sz="2400">
              <a:solidFill>
                <a:srgbClr val="0B243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7" name="Shape 227"/>
        <p:cNvGrpSpPr/>
        <p:nvPr/>
      </p:nvGrpSpPr>
      <p:grpSpPr>
        <a:xfrm>
          <a:off x="0" y="0"/>
          <a:ext cx="0" cy="0"/>
          <a:chOff x="0" y="0"/>
          <a:chExt cx="0" cy="0"/>
        </a:xfrm>
      </p:grpSpPr>
      <p:pic>
        <p:nvPicPr>
          <p:cNvPr descr="See more information and links at: https://www.w3.org/WAI/perspectives/understandable&#10;&#10;Web accessibility is essential for people with disabilities and useful for all. Learn about the impact of accessibility and the benefits for everyone in a variety of situations.&#10;&#10;Copyright © 2016 W3C ®" id="228" name="Google Shape;228;p33" title="Web Accessibility Perspectives: Understandable Content">
            <a:hlinkClick r:id="rId3"/>
          </p:cNvPr>
          <p:cNvPicPr preferRelativeResize="0"/>
          <p:nvPr/>
        </p:nvPicPr>
        <p:blipFill>
          <a:blip r:embed="rId4">
            <a:alphaModFix/>
          </a:blip>
          <a:stretch>
            <a:fillRect/>
          </a:stretch>
        </p:blipFill>
        <p:spPr>
          <a:xfrm>
            <a:off x="1625600" y="152400"/>
            <a:ext cx="8940800" cy="6705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Limited Comprehension</a:t>
            </a:r>
            <a:endParaRPr/>
          </a:p>
        </p:txBody>
      </p:sp>
      <p:sp>
        <p:nvSpPr>
          <p:cNvPr id="235" name="Google Shape;235;p34"/>
          <p:cNvSpPr txBox="1"/>
          <p:nvPr>
            <p:ph idx="1" type="body"/>
          </p:nvPr>
        </p:nvSpPr>
        <p:spPr>
          <a:xfrm>
            <a:off x="592750" y="1406000"/>
            <a:ext cx="85338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Most people with cognitive disabilities experience limited comprehension of one kind or another. </a:t>
            </a:r>
            <a:endParaRPr/>
          </a:p>
          <a:p>
            <a:pPr indent="-355600" lvl="0" marL="457200" rtl="0" algn="l">
              <a:spcBef>
                <a:spcPts val="1000"/>
              </a:spcBef>
              <a:spcAft>
                <a:spcPts val="0"/>
              </a:spcAft>
              <a:buSzPts val="2000"/>
              <a:buChar char="●"/>
            </a:pPr>
            <a:r>
              <a:rPr lang="en-US"/>
              <a:t>They may not be able to understand complex ideas. </a:t>
            </a:r>
            <a:endParaRPr/>
          </a:p>
          <a:p>
            <a:pPr indent="-355600" lvl="0" marL="457200" rtl="0" algn="l">
              <a:spcBef>
                <a:spcPts val="1000"/>
              </a:spcBef>
              <a:spcAft>
                <a:spcPts val="0"/>
              </a:spcAft>
              <a:buSzPts val="2000"/>
              <a:buChar char="●"/>
            </a:pPr>
            <a:r>
              <a:rPr lang="en-US"/>
              <a:t>They may have difficulty with metaphors or abstract language. </a:t>
            </a:r>
            <a:endParaRPr/>
          </a:p>
          <a:p>
            <a:pPr indent="-355600" lvl="0" marL="457200" rtl="0" algn="l">
              <a:spcBef>
                <a:spcPts val="1000"/>
              </a:spcBef>
              <a:spcAft>
                <a:spcPts val="0"/>
              </a:spcAft>
              <a:buSzPts val="2000"/>
              <a:buChar char="●"/>
            </a:pPr>
            <a:r>
              <a:rPr lang="en-US"/>
              <a:t>They may not understand some kinds of slang or idiomatic expressions. </a:t>
            </a:r>
            <a:endParaRPr/>
          </a:p>
          <a:p>
            <a:pPr indent="-355600" lvl="0" marL="457200" marR="486420" rtl="0" algn="l">
              <a:spcBef>
                <a:spcPts val="1000"/>
              </a:spcBef>
              <a:spcAft>
                <a:spcPts val="1000"/>
              </a:spcAft>
              <a:buSzPts val="2000"/>
              <a:buChar char="●"/>
            </a:pPr>
            <a:r>
              <a:rPr lang="en-US"/>
              <a:t>Some people with cognitive disabilities have exceptionally high cognitive functions in one area — the ability to remember numbers or conversations — but low cognitive functions in other areas, such as social skills or emotional awareness.</a:t>
            </a:r>
            <a:endParaRPr/>
          </a:p>
        </p:txBody>
      </p:sp>
      <p:sp>
        <p:nvSpPr>
          <p:cNvPr id="236" name="Google Shape;236;p34"/>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p:nvPr/>
        </p:nvSpPr>
        <p:spPr>
          <a:xfrm>
            <a:off x="4138625" y="1551125"/>
            <a:ext cx="7751400" cy="5058000"/>
          </a:xfrm>
          <a:prstGeom prst="rect">
            <a:avLst/>
          </a:prstGeom>
          <a:solidFill>
            <a:srgbClr val="10385A">
              <a:alpha val="12920"/>
            </a:srgbClr>
          </a:solidFill>
          <a:ln>
            <a:noFill/>
          </a:ln>
        </p:spPr>
        <p:txBody>
          <a:bodyPr anchorCtr="0" anchor="t" bIns="91425" lIns="91425" spcFirstLastPara="1" rIns="91425" wrap="square" tIns="274300">
            <a:noAutofit/>
          </a:bodyPr>
          <a:lstStyle/>
          <a:p>
            <a:pPr indent="-342900" lvl="0" marL="457200" marR="252248" rtl="0" algn="l">
              <a:lnSpc>
                <a:spcPct val="120000"/>
              </a:lnSpc>
              <a:spcBef>
                <a:spcPts val="0"/>
              </a:spcBef>
              <a:spcAft>
                <a:spcPts val="0"/>
              </a:spcAft>
              <a:buClr>
                <a:srgbClr val="F2F2F2"/>
              </a:buClr>
              <a:buSzPts val="1800"/>
              <a:buFont typeface="Source Sans Pro"/>
              <a:buChar char="●"/>
            </a:pPr>
            <a:r>
              <a:rPr lang="en-US" sz="1800">
                <a:solidFill>
                  <a:srgbClr val="F2F2F2"/>
                </a:solidFill>
                <a:latin typeface="Source Sans Pro"/>
                <a:ea typeface="Source Sans Pro"/>
                <a:cs typeface="Source Sans Pro"/>
                <a:sym typeface="Source Sans Pro"/>
              </a:rPr>
              <a:t>Simplify the interface as much as possible (reduce content, provide structure). </a:t>
            </a:r>
            <a:endParaRPr sz="1800">
              <a:solidFill>
                <a:srgbClr val="F2F2F2"/>
              </a:solidFill>
              <a:latin typeface="Source Sans Pro"/>
              <a:ea typeface="Source Sans Pro"/>
              <a:cs typeface="Source Sans Pro"/>
              <a:sym typeface="Source Sans Pro"/>
            </a:endParaRPr>
          </a:p>
          <a:p>
            <a:pPr indent="-342900" lvl="0" marL="457200" marR="252248" rtl="0" algn="l">
              <a:lnSpc>
                <a:spcPct val="120000"/>
              </a:lnSpc>
              <a:spcBef>
                <a:spcPts val="500"/>
              </a:spcBef>
              <a:spcAft>
                <a:spcPts val="0"/>
              </a:spcAft>
              <a:buClr>
                <a:srgbClr val="F2F2F2"/>
              </a:buClr>
              <a:buSzPts val="1800"/>
              <a:buFont typeface="Source Sans Pro"/>
              <a:buChar char="●"/>
            </a:pPr>
            <a:r>
              <a:rPr lang="en-US" sz="1800">
                <a:solidFill>
                  <a:srgbClr val="F2F2F2"/>
                </a:solidFill>
                <a:latin typeface="Source Sans Pro"/>
                <a:ea typeface="Source Sans Pro"/>
                <a:cs typeface="Source Sans Pro"/>
                <a:sym typeface="Source Sans Pro"/>
              </a:rPr>
              <a:t>Simplify the content as much as possible (i.e., PlainLanguage.gov). </a:t>
            </a:r>
            <a:endParaRPr sz="1800">
              <a:solidFill>
                <a:srgbClr val="F2F2F2"/>
              </a:solidFill>
              <a:latin typeface="Source Sans Pro"/>
              <a:ea typeface="Source Sans Pro"/>
              <a:cs typeface="Source Sans Pro"/>
              <a:sym typeface="Source Sans Pro"/>
            </a:endParaRPr>
          </a:p>
          <a:p>
            <a:pPr indent="-342900" lvl="0" marL="457200" marR="252248" rtl="0" algn="l">
              <a:lnSpc>
                <a:spcPct val="120000"/>
              </a:lnSpc>
              <a:spcBef>
                <a:spcPts val="500"/>
              </a:spcBef>
              <a:spcAft>
                <a:spcPts val="0"/>
              </a:spcAft>
              <a:buClr>
                <a:srgbClr val="F2F2F2"/>
              </a:buClr>
              <a:buSzPts val="1800"/>
              <a:buFont typeface="Source Sans Pro"/>
              <a:buChar char="●"/>
            </a:pPr>
            <a:r>
              <a:rPr lang="en-US" sz="1800">
                <a:solidFill>
                  <a:srgbClr val="F2F2F2"/>
                </a:solidFill>
                <a:latin typeface="Source Sans Pro"/>
                <a:ea typeface="Source Sans Pro"/>
                <a:cs typeface="Source Sans Pro"/>
                <a:sym typeface="Source Sans Pro"/>
              </a:rPr>
              <a:t>Keep content to short sentences, bullets, good summarizing headings.</a:t>
            </a:r>
            <a:endParaRPr sz="1800">
              <a:solidFill>
                <a:srgbClr val="F2F2F2"/>
              </a:solidFill>
              <a:latin typeface="Source Sans Pro"/>
              <a:ea typeface="Source Sans Pro"/>
              <a:cs typeface="Source Sans Pro"/>
              <a:sym typeface="Source Sans Pro"/>
            </a:endParaRPr>
          </a:p>
          <a:p>
            <a:pPr indent="-342900" lvl="0" marL="457200" marR="252248" rtl="0" algn="l">
              <a:lnSpc>
                <a:spcPct val="120000"/>
              </a:lnSpc>
              <a:spcBef>
                <a:spcPts val="500"/>
              </a:spcBef>
              <a:spcAft>
                <a:spcPts val="0"/>
              </a:spcAft>
              <a:buClr>
                <a:srgbClr val="F2F2F2"/>
              </a:buClr>
              <a:buSzPts val="1800"/>
              <a:buFont typeface="Source Sans Pro"/>
              <a:buChar char="●"/>
            </a:pPr>
            <a:r>
              <a:rPr lang="en-US" sz="1800">
                <a:solidFill>
                  <a:srgbClr val="F2F2F2"/>
                </a:solidFill>
                <a:latin typeface="Source Sans Pro"/>
                <a:ea typeface="Source Sans Pro"/>
                <a:cs typeface="Source Sans Pro"/>
                <a:sym typeface="Source Sans Pro"/>
              </a:rPr>
              <a:t>Keep videos and audio as short as possible.</a:t>
            </a:r>
            <a:endParaRPr sz="1800">
              <a:solidFill>
                <a:srgbClr val="F2F2F2"/>
              </a:solidFill>
              <a:latin typeface="Source Sans Pro"/>
              <a:ea typeface="Source Sans Pro"/>
              <a:cs typeface="Source Sans Pro"/>
              <a:sym typeface="Source Sans Pro"/>
            </a:endParaRPr>
          </a:p>
          <a:p>
            <a:pPr indent="-342900" lvl="0" marL="457200" marR="252248" rtl="0" algn="l">
              <a:lnSpc>
                <a:spcPct val="120000"/>
              </a:lnSpc>
              <a:spcBef>
                <a:spcPts val="500"/>
              </a:spcBef>
              <a:spcAft>
                <a:spcPts val="0"/>
              </a:spcAft>
              <a:buClr>
                <a:srgbClr val="F2F2F2"/>
              </a:buClr>
              <a:buSzPts val="1800"/>
              <a:buFont typeface="Source Sans Pro"/>
              <a:buChar char="●"/>
            </a:pPr>
            <a:r>
              <a:rPr lang="en-US" sz="1800">
                <a:solidFill>
                  <a:srgbClr val="F2F2F2"/>
                </a:solidFill>
                <a:latin typeface="Source Sans Pro"/>
                <a:ea typeface="Source Sans Pro"/>
                <a:cs typeface="Source Sans Pro"/>
                <a:sym typeface="Source Sans Pro"/>
              </a:rPr>
              <a:t>Limit the number of choices on the screen.</a:t>
            </a:r>
            <a:endParaRPr sz="1800">
              <a:solidFill>
                <a:srgbClr val="F2F2F2"/>
              </a:solidFill>
              <a:latin typeface="Source Sans Pro"/>
              <a:ea typeface="Source Sans Pro"/>
              <a:cs typeface="Source Sans Pro"/>
              <a:sym typeface="Source Sans Pro"/>
            </a:endParaRPr>
          </a:p>
          <a:p>
            <a:pPr indent="-342900" lvl="0" marL="457200" marR="252248" rtl="0" algn="l">
              <a:lnSpc>
                <a:spcPct val="120000"/>
              </a:lnSpc>
              <a:spcBef>
                <a:spcPts val="500"/>
              </a:spcBef>
              <a:spcAft>
                <a:spcPts val="0"/>
              </a:spcAft>
              <a:buClr>
                <a:srgbClr val="F2F2F2"/>
              </a:buClr>
              <a:buSzPts val="1800"/>
              <a:buFont typeface="Source Sans Pro"/>
              <a:buChar char="●"/>
            </a:pPr>
            <a:r>
              <a:rPr lang="en-US" sz="1800">
                <a:solidFill>
                  <a:srgbClr val="F2F2F2"/>
                </a:solidFill>
                <a:latin typeface="Source Sans Pro"/>
                <a:ea typeface="Source Sans Pro"/>
                <a:cs typeface="Source Sans Pro"/>
                <a:sym typeface="Source Sans Pro"/>
              </a:rPr>
              <a:t>Provide help features, especially contextual help.</a:t>
            </a:r>
            <a:endParaRPr sz="1800">
              <a:solidFill>
                <a:srgbClr val="F2F2F2"/>
              </a:solidFill>
              <a:latin typeface="Source Sans Pro"/>
              <a:ea typeface="Source Sans Pro"/>
              <a:cs typeface="Source Sans Pro"/>
              <a:sym typeface="Source Sans Pro"/>
            </a:endParaRPr>
          </a:p>
          <a:p>
            <a:pPr indent="-342900" lvl="0" marL="457200" marR="252248" rtl="0" algn="l">
              <a:lnSpc>
                <a:spcPct val="120000"/>
              </a:lnSpc>
              <a:spcBef>
                <a:spcPts val="500"/>
              </a:spcBef>
              <a:spcAft>
                <a:spcPts val="0"/>
              </a:spcAft>
              <a:buClr>
                <a:srgbClr val="F2F2F2"/>
              </a:buClr>
              <a:buSzPts val="1800"/>
              <a:buFont typeface="Source Sans Pro"/>
              <a:buChar char="●"/>
            </a:pPr>
            <a:r>
              <a:rPr lang="en-US" sz="1800">
                <a:solidFill>
                  <a:srgbClr val="F2F2F2"/>
                </a:solidFill>
                <a:latin typeface="Source Sans Pro"/>
                <a:ea typeface="Source Sans Pro"/>
                <a:cs typeface="Source Sans Pro"/>
                <a:sym typeface="Source Sans Pro"/>
              </a:rPr>
              <a:t>Design for ease of use, anticipate possible errors.</a:t>
            </a:r>
            <a:endParaRPr sz="1800">
              <a:solidFill>
                <a:srgbClr val="F2F2F2"/>
              </a:solidFill>
              <a:latin typeface="Source Sans Pro"/>
              <a:ea typeface="Source Sans Pro"/>
              <a:cs typeface="Source Sans Pro"/>
              <a:sym typeface="Source Sans Pro"/>
            </a:endParaRPr>
          </a:p>
          <a:p>
            <a:pPr indent="-342900" lvl="0" marL="457200" marR="252248" rtl="0" algn="l">
              <a:lnSpc>
                <a:spcPct val="120000"/>
              </a:lnSpc>
              <a:spcBef>
                <a:spcPts val="500"/>
              </a:spcBef>
              <a:spcAft>
                <a:spcPts val="500"/>
              </a:spcAft>
              <a:buClr>
                <a:srgbClr val="F2F2F2"/>
              </a:buClr>
              <a:buSzPts val="1800"/>
              <a:buFont typeface="Source Sans Pro"/>
              <a:buChar char="●"/>
            </a:pPr>
            <a:r>
              <a:rPr lang="en-US" sz="1800">
                <a:solidFill>
                  <a:srgbClr val="F2F2F2"/>
                </a:solidFill>
                <a:latin typeface="Source Sans Pro"/>
                <a:ea typeface="Source Sans Pro"/>
                <a:cs typeface="Source Sans Pro"/>
                <a:sym typeface="Source Sans Pro"/>
              </a:rPr>
              <a:t>Test the usability of the interface with actual users, preferably including users with cognitive disabilities.</a:t>
            </a:r>
            <a:endParaRPr sz="1800"/>
          </a:p>
        </p:txBody>
      </p:sp>
      <p:sp>
        <p:nvSpPr>
          <p:cNvPr id="243" name="Google Shape;243;p35"/>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Considerations for lower comprehension</a:t>
            </a:r>
            <a:endParaRPr/>
          </a:p>
        </p:txBody>
      </p:sp>
      <p:sp>
        <p:nvSpPr>
          <p:cNvPr id="244" name="Google Shape;244;p35"/>
          <p:cNvSpPr txBox="1"/>
          <p:nvPr>
            <p:ph idx="1" type="body"/>
          </p:nvPr>
        </p:nvSpPr>
        <p:spPr>
          <a:xfrm>
            <a:off x="592750" y="1406000"/>
            <a:ext cx="32307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2000"/>
              </a:spcAft>
              <a:buNone/>
            </a:pPr>
            <a:r>
              <a:rPr lang="en-US"/>
              <a:t>Users who have lower comprehension will have a better experience if the interface and content are easy to use and understand. Too many options and complex information may be difficult for them to process.</a:t>
            </a:r>
            <a:endParaRPr/>
          </a:p>
        </p:txBody>
      </p:sp>
      <p:sp>
        <p:nvSpPr>
          <p:cNvPr id="245" name="Google Shape;245;p35"/>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50" name="Shape 250"/>
        <p:cNvGrpSpPr/>
        <p:nvPr/>
      </p:nvGrpSpPr>
      <p:grpSpPr>
        <a:xfrm>
          <a:off x="0" y="0"/>
          <a:ext cx="0" cy="0"/>
          <a:chOff x="0" y="0"/>
          <a:chExt cx="0" cy="0"/>
        </a:xfrm>
      </p:grpSpPr>
      <p:pic>
        <p:nvPicPr>
          <p:cNvPr id="251" name="Google Shape;251;p36" title="vagov-lowercomp.mov">
            <a:hlinkClick r:id="rId3"/>
          </p:cNvPr>
          <p:cNvPicPr preferRelativeResize="0"/>
          <p:nvPr/>
        </p:nvPicPr>
        <p:blipFill>
          <a:blip r:embed="rId4">
            <a:alphaModFix/>
          </a:blip>
          <a:stretch>
            <a:fillRect/>
          </a:stretch>
        </p:blipFill>
        <p:spPr>
          <a:xfrm>
            <a:off x="1778425" y="207700"/>
            <a:ext cx="8366575" cy="6274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Short-Term Memory </a:t>
            </a:r>
            <a:r>
              <a:rPr lang="en-US"/>
              <a:t>Loss</a:t>
            </a:r>
            <a:endParaRPr/>
          </a:p>
        </p:txBody>
      </p:sp>
      <p:sp>
        <p:nvSpPr>
          <p:cNvPr id="258" name="Google Shape;258;p37"/>
          <p:cNvSpPr txBox="1"/>
          <p:nvPr>
            <p:ph idx="1" type="body"/>
          </p:nvPr>
        </p:nvSpPr>
        <p:spPr>
          <a:xfrm>
            <a:off x="592750" y="1406000"/>
            <a:ext cx="59100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Some people with cognitive disabilities have a hard time remembering things from one moment to the next. Their brains don’t allow them to focus on new information, so they don’t retain it in the short term. </a:t>
            </a:r>
            <a:endParaRPr/>
          </a:p>
          <a:p>
            <a:pPr indent="0" lvl="0" marL="0" rtl="0" algn="l">
              <a:spcBef>
                <a:spcPts val="1000"/>
              </a:spcBef>
              <a:spcAft>
                <a:spcPts val="1000"/>
              </a:spcAft>
              <a:buNone/>
            </a:pPr>
            <a:r>
              <a:rPr lang="en-US"/>
              <a:t>Long web processes — such as online purchasing procedures, account sign-up procedures, or setting preferences — can cause users to forget what they were doing, or to lose track of information that they may need to remember from one step to the next.</a:t>
            </a:r>
            <a:endParaRPr/>
          </a:p>
        </p:txBody>
      </p:sp>
      <p:sp>
        <p:nvSpPr>
          <p:cNvPr id="259" name="Google Shape;259;p37"/>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pic>
        <p:nvPicPr>
          <p:cNvPr id="260" name="Google Shape;260;p37" title="vagov-lonnngform.mov">
            <a:hlinkClick r:id="rId3"/>
          </p:cNvPr>
          <p:cNvPicPr preferRelativeResize="0"/>
          <p:nvPr/>
        </p:nvPicPr>
        <p:blipFill>
          <a:blip r:embed="rId4">
            <a:alphaModFix/>
          </a:blip>
          <a:stretch>
            <a:fillRect/>
          </a:stretch>
        </p:blipFill>
        <p:spPr>
          <a:xfrm>
            <a:off x="6413850" y="1419575"/>
            <a:ext cx="5327875" cy="3995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8"/>
          <p:cNvSpPr/>
          <p:nvPr/>
        </p:nvSpPr>
        <p:spPr>
          <a:xfrm>
            <a:off x="4664150" y="1624075"/>
            <a:ext cx="7239300" cy="4752000"/>
          </a:xfrm>
          <a:prstGeom prst="rect">
            <a:avLst/>
          </a:prstGeom>
          <a:solidFill>
            <a:srgbClr val="10385A">
              <a:alpha val="12920"/>
            </a:srgbClr>
          </a:solidFill>
          <a:ln>
            <a:noFill/>
          </a:ln>
        </p:spPr>
        <p:txBody>
          <a:bodyPr anchorCtr="0" anchor="t" bIns="91425" lIns="91425" spcFirstLastPara="1" rIns="91425" wrap="square" tIns="91425">
            <a:noAutofit/>
          </a:bodyPr>
          <a:lstStyle/>
          <a:p>
            <a:pPr indent="-355600" lvl="0" marL="457200" rtl="0" algn="l">
              <a:lnSpc>
                <a:spcPct val="120000"/>
              </a:lnSpc>
              <a:spcBef>
                <a:spcPts val="0"/>
              </a:spcBef>
              <a:spcAft>
                <a:spcPts val="0"/>
              </a:spcAft>
              <a:buClr>
                <a:srgbClr val="F2F2F2"/>
              </a:buClr>
              <a:buSzPts val="2000"/>
              <a:buFont typeface="Source Sans Pro"/>
              <a:buChar char="●"/>
            </a:pPr>
            <a:r>
              <a:rPr lang="en-US" sz="2000">
                <a:solidFill>
                  <a:srgbClr val="F2F2F2"/>
                </a:solidFill>
                <a:latin typeface="Source Sans Pro"/>
                <a:ea typeface="Source Sans Pro"/>
                <a:cs typeface="Source Sans Pro"/>
                <a:sym typeface="Source Sans Pro"/>
              </a:rPr>
              <a:t>Retain information across screens, and within a path.</a:t>
            </a:r>
            <a:endParaRPr sz="2000">
              <a:solidFill>
                <a:srgbClr val="F2F2F2"/>
              </a:solidFill>
              <a:latin typeface="Source Sans Pro"/>
              <a:ea typeface="Source Sans Pro"/>
              <a:cs typeface="Source Sans Pro"/>
              <a:sym typeface="Source Sans Pro"/>
            </a:endParaRPr>
          </a:p>
          <a:p>
            <a:pPr indent="-355600" lvl="0" marL="457200" rtl="0" algn="l">
              <a:lnSpc>
                <a:spcPct val="120000"/>
              </a:lnSpc>
              <a:spcBef>
                <a:spcPts val="1000"/>
              </a:spcBef>
              <a:spcAft>
                <a:spcPts val="1000"/>
              </a:spcAft>
              <a:buClr>
                <a:srgbClr val="F2F2F2"/>
              </a:buClr>
              <a:buSzPts val="2000"/>
              <a:buFont typeface="Source Sans Pro"/>
              <a:buChar char="●"/>
            </a:pPr>
            <a:r>
              <a:rPr lang="en-US" sz="2000">
                <a:solidFill>
                  <a:srgbClr val="F2F2F2"/>
                </a:solidFill>
                <a:latin typeface="Source Sans Pro"/>
                <a:ea typeface="Source Sans Pro"/>
                <a:cs typeface="Source Sans Pro"/>
                <a:sym typeface="Source Sans Pro"/>
              </a:rPr>
              <a:t>Provide help features, particularly contextual help.</a:t>
            </a:r>
            <a:endParaRPr/>
          </a:p>
        </p:txBody>
      </p:sp>
      <p:sp>
        <p:nvSpPr>
          <p:cNvPr id="267" name="Google Shape;267;p38"/>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People with memory loss</a:t>
            </a:r>
            <a:endParaRPr/>
          </a:p>
        </p:txBody>
      </p:sp>
      <p:sp>
        <p:nvSpPr>
          <p:cNvPr id="268" name="Google Shape;268;p38"/>
          <p:cNvSpPr txBox="1"/>
          <p:nvPr>
            <p:ph idx="1" type="body"/>
          </p:nvPr>
        </p:nvSpPr>
        <p:spPr>
          <a:xfrm>
            <a:off x="592750" y="1406000"/>
            <a:ext cx="35064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2000"/>
              </a:spcAft>
              <a:buNone/>
            </a:pPr>
            <a:r>
              <a:rPr lang="en-US"/>
              <a:t>A website that has predictability across all its pages (same navigation, same structure, etc.) will greatly benefit users with memory loss. Sites that are too complicated may fatigue users with memory loss. If users have difficulty interacting with the web page, help features can assist them with navigating the web page.</a:t>
            </a:r>
            <a:endParaRPr/>
          </a:p>
        </p:txBody>
      </p:sp>
      <p:sp>
        <p:nvSpPr>
          <p:cNvPr id="269" name="Google Shape;269;p38"/>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pic>
        <p:nvPicPr>
          <p:cNvPr id="270" name="Google Shape;270;p38"/>
          <p:cNvPicPr preferRelativeResize="0"/>
          <p:nvPr/>
        </p:nvPicPr>
        <p:blipFill>
          <a:blip r:embed="rId3">
            <a:alphaModFix/>
          </a:blip>
          <a:stretch>
            <a:fillRect/>
          </a:stretch>
        </p:blipFill>
        <p:spPr>
          <a:xfrm>
            <a:off x="5863825" y="2889475"/>
            <a:ext cx="2497410" cy="2503368"/>
          </a:xfrm>
          <a:prstGeom prst="rect">
            <a:avLst/>
          </a:prstGeom>
          <a:noFill/>
          <a:ln cap="flat" cmpd="sng" w="9525">
            <a:solidFill>
              <a:srgbClr val="0B2439"/>
            </a:solidFill>
            <a:prstDash val="solid"/>
            <a:round/>
            <a:headEnd len="sm" w="sm" type="none"/>
            <a:tailEnd len="sm" w="sm" type="none"/>
          </a:ln>
        </p:spPr>
      </p:pic>
      <p:pic>
        <p:nvPicPr>
          <p:cNvPr id="271" name="Google Shape;271;p38"/>
          <p:cNvPicPr preferRelativeResize="0"/>
          <p:nvPr/>
        </p:nvPicPr>
        <p:blipFill>
          <a:blip r:embed="rId4">
            <a:alphaModFix/>
          </a:blip>
          <a:stretch>
            <a:fillRect/>
          </a:stretch>
        </p:blipFill>
        <p:spPr>
          <a:xfrm>
            <a:off x="8110690" y="3297892"/>
            <a:ext cx="2497410" cy="2774333"/>
          </a:xfrm>
          <a:prstGeom prst="rect">
            <a:avLst/>
          </a:prstGeom>
          <a:noFill/>
          <a:ln cap="flat" cmpd="sng" w="9525">
            <a:solidFill>
              <a:srgbClr val="0B2439"/>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Attention Deficit</a:t>
            </a:r>
            <a:endParaRPr/>
          </a:p>
        </p:txBody>
      </p:sp>
      <p:sp>
        <p:nvSpPr>
          <p:cNvPr id="278" name="Google Shape;278;p39"/>
          <p:cNvSpPr txBox="1"/>
          <p:nvPr>
            <p:ph idx="1" type="body"/>
          </p:nvPr>
        </p:nvSpPr>
        <p:spPr>
          <a:xfrm>
            <a:off x="592750" y="1406000"/>
            <a:ext cx="80523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Some users experience attention deficits, making it hard for them to focus on the task at hand. They may </a:t>
            </a:r>
            <a:endParaRPr/>
          </a:p>
          <a:p>
            <a:pPr indent="-355600" lvl="0" marL="457200" rtl="0" algn="l">
              <a:spcBef>
                <a:spcPts val="1000"/>
              </a:spcBef>
              <a:spcAft>
                <a:spcPts val="0"/>
              </a:spcAft>
              <a:buSzPts val="2000"/>
              <a:buChar char="●"/>
            </a:pPr>
            <a:r>
              <a:rPr lang="en-US"/>
              <a:t>get lost in their own thoughts…</a:t>
            </a:r>
            <a:endParaRPr/>
          </a:p>
          <a:p>
            <a:pPr indent="-355600" lvl="0" marL="457200" rtl="0" algn="l">
              <a:spcBef>
                <a:spcPts val="1000"/>
              </a:spcBef>
              <a:spcAft>
                <a:spcPts val="0"/>
              </a:spcAft>
              <a:buSzPts val="2000"/>
              <a:buChar char="●"/>
            </a:pPr>
            <a:r>
              <a:rPr lang="en-US"/>
              <a:t>find online ads or long loading indicators distracting…</a:t>
            </a:r>
            <a:endParaRPr/>
          </a:p>
          <a:p>
            <a:pPr indent="0" lvl="0" marL="457200" marR="0" rtl="0" algn="l">
              <a:spcBef>
                <a:spcPts val="1000"/>
              </a:spcBef>
              <a:spcAft>
                <a:spcPts val="1000"/>
              </a:spcAft>
              <a:buNone/>
            </a:pPr>
            <a:r>
              <a:rPr lang="en-US"/>
              <a:t>causing them to forget why they went to the website in the first place.</a:t>
            </a:r>
            <a:endParaRPr/>
          </a:p>
        </p:txBody>
      </p:sp>
      <p:sp>
        <p:nvSpPr>
          <p:cNvPr id="279" name="Google Shape;279;p39"/>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p:nvPr/>
        </p:nvSpPr>
        <p:spPr>
          <a:xfrm>
            <a:off x="4585325" y="1624000"/>
            <a:ext cx="7291500" cy="4752000"/>
          </a:xfrm>
          <a:prstGeom prst="rect">
            <a:avLst/>
          </a:prstGeom>
          <a:solidFill>
            <a:srgbClr val="10385A">
              <a:alpha val="12920"/>
            </a:srgbClr>
          </a:solidFill>
          <a:ln>
            <a:noFill/>
          </a:ln>
        </p:spPr>
        <p:txBody>
          <a:bodyPr anchorCtr="0" anchor="t" bIns="91425" lIns="91425" spcFirstLastPara="1" rIns="91425" wrap="square" tIns="91425">
            <a:noAutofit/>
          </a:bodyPr>
          <a:lstStyle/>
          <a:p>
            <a:pPr indent="-355600" lvl="0" marL="457200" marR="706821" rtl="0" algn="l">
              <a:lnSpc>
                <a:spcPct val="120000"/>
              </a:lnSpc>
              <a:spcBef>
                <a:spcPts val="0"/>
              </a:spcBef>
              <a:spcAft>
                <a:spcPts val="0"/>
              </a:spcAft>
              <a:buClr>
                <a:srgbClr val="F2F2F2"/>
              </a:buClr>
              <a:buSzPts val="2000"/>
              <a:buFont typeface="Source Sans Pro"/>
              <a:buChar char="●"/>
            </a:pPr>
            <a:r>
              <a:rPr lang="en-US" sz="2000">
                <a:solidFill>
                  <a:srgbClr val="F2F2F2"/>
                </a:solidFill>
                <a:latin typeface="Source Sans Pro"/>
                <a:ea typeface="Source Sans Pro"/>
                <a:cs typeface="Source Sans Pro"/>
                <a:sym typeface="Source Sans Pro"/>
              </a:rPr>
              <a:t>Reduce or eliminate distractions </a:t>
            </a:r>
            <a:endParaRPr sz="2000">
              <a:solidFill>
                <a:srgbClr val="F2F2F2"/>
              </a:solidFill>
              <a:latin typeface="Source Sans Pro"/>
              <a:ea typeface="Source Sans Pro"/>
              <a:cs typeface="Source Sans Pro"/>
              <a:sym typeface="Source Sans Pro"/>
            </a:endParaRPr>
          </a:p>
          <a:p>
            <a:pPr indent="-355600" lvl="0" marL="457200" marR="706821" rtl="0" algn="l">
              <a:lnSpc>
                <a:spcPct val="120000"/>
              </a:lnSpc>
              <a:spcBef>
                <a:spcPts val="0"/>
              </a:spcBef>
              <a:spcAft>
                <a:spcPts val="0"/>
              </a:spcAft>
              <a:buClr>
                <a:srgbClr val="F2F2F2"/>
              </a:buClr>
              <a:buSzPts val="2000"/>
              <a:buFont typeface="Source Sans Pro"/>
              <a:buChar char="●"/>
            </a:pPr>
            <a:r>
              <a:rPr lang="en-US" sz="2000">
                <a:solidFill>
                  <a:srgbClr val="F2F2F2"/>
                </a:solidFill>
                <a:latin typeface="Source Sans Pro"/>
                <a:ea typeface="Source Sans Pro"/>
                <a:cs typeface="Source Sans Pro"/>
                <a:sym typeface="Source Sans Pro"/>
              </a:rPr>
              <a:t>Be careful with motion, ads, carousels, intrusive audio, intrusive video, etc.</a:t>
            </a:r>
            <a:endParaRPr sz="2000">
              <a:solidFill>
                <a:srgbClr val="F2F2F2"/>
              </a:solidFill>
              <a:latin typeface="Source Sans Pro"/>
              <a:ea typeface="Source Sans Pro"/>
              <a:cs typeface="Source Sans Pro"/>
              <a:sym typeface="Source Sans Pro"/>
            </a:endParaRPr>
          </a:p>
          <a:p>
            <a:pPr indent="-355600" lvl="0" marL="457200" marR="706821" rtl="0" algn="l">
              <a:lnSpc>
                <a:spcPct val="120000"/>
              </a:lnSpc>
              <a:spcBef>
                <a:spcPts val="0"/>
              </a:spcBef>
              <a:spcAft>
                <a:spcPts val="0"/>
              </a:spcAft>
              <a:buClr>
                <a:srgbClr val="F2F2F2"/>
              </a:buClr>
              <a:buSzPts val="2000"/>
              <a:buFont typeface="Source Sans Pro"/>
              <a:buChar char="●"/>
            </a:pPr>
            <a:r>
              <a:rPr lang="en-US" sz="2000">
                <a:solidFill>
                  <a:srgbClr val="F2F2F2"/>
                </a:solidFill>
                <a:latin typeface="Source Sans Pro"/>
                <a:ea typeface="Source Sans Pro"/>
                <a:cs typeface="Source Sans Pro"/>
                <a:sym typeface="Source Sans Pro"/>
              </a:rPr>
              <a:t>Allow user to stop / control </a:t>
            </a:r>
            <a:endParaRPr/>
          </a:p>
        </p:txBody>
      </p:sp>
      <p:sp>
        <p:nvSpPr>
          <p:cNvPr id="286" name="Google Shape;286;p40"/>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People with distractibility</a:t>
            </a:r>
            <a:endParaRPr/>
          </a:p>
        </p:txBody>
      </p:sp>
      <p:sp>
        <p:nvSpPr>
          <p:cNvPr id="287" name="Google Shape;287;p40"/>
          <p:cNvSpPr txBox="1"/>
          <p:nvPr>
            <p:ph idx="1" type="body"/>
          </p:nvPr>
        </p:nvSpPr>
        <p:spPr>
          <a:xfrm>
            <a:off x="592750" y="1406000"/>
            <a:ext cx="35328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2000"/>
              </a:spcAft>
              <a:buNone/>
            </a:pPr>
            <a:r>
              <a:rPr lang="en-US"/>
              <a:t>Too many distractions on a web page may cause people with cognitive disabilities to miss important information being conveyed on a web page. Distractions may cause them to lose focus or overwhelm them, and users may navigate from the web page.</a:t>
            </a:r>
            <a:endParaRPr/>
          </a:p>
        </p:txBody>
      </p:sp>
      <p:sp>
        <p:nvSpPr>
          <p:cNvPr id="288" name="Google Shape;288;p40"/>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pic>
        <p:nvPicPr>
          <p:cNvPr id="289" name="Google Shape;289;p40" title="vagov-distractability-vestibular.mov">
            <a:hlinkClick r:id="rId3"/>
          </p:cNvPr>
          <p:cNvPicPr preferRelativeResize="0"/>
          <p:nvPr/>
        </p:nvPicPr>
        <p:blipFill>
          <a:blip r:embed="rId4">
            <a:alphaModFix/>
          </a:blip>
          <a:stretch>
            <a:fillRect/>
          </a:stretch>
        </p:blipFill>
        <p:spPr>
          <a:xfrm>
            <a:off x="7937525" y="3272225"/>
            <a:ext cx="3814976" cy="3011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Low Tolerance for Cognitive Overload</a:t>
            </a:r>
            <a:endParaRPr/>
          </a:p>
        </p:txBody>
      </p:sp>
      <p:sp>
        <p:nvSpPr>
          <p:cNvPr id="296" name="Google Shape;296;p41"/>
          <p:cNvSpPr txBox="1"/>
          <p:nvPr>
            <p:ph idx="1" type="body"/>
          </p:nvPr>
        </p:nvSpPr>
        <p:spPr>
          <a:xfrm>
            <a:off x="592750" y="1406000"/>
            <a:ext cx="73287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1000"/>
              </a:spcAft>
              <a:buNone/>
            </a:pPr>
            <a:r>
              <a:rPr lang="en-US"/>
              <a:t>Some people with cognitive disabilities easily become frustrated or upset when they sense difficult situations, or when there are too many things in their environment happening at the same time. They cannot handle the complexity of the moment, may need to take a break. They need things to be simple and straightforward. Too many choices can cause them to freeze, and they may be emotionally unable to change their state of mind for a period of time.</a:t>
            </a:r>
            <a:endParaRPr/>
          </a:p>
        </p:txBody>
      </p:sp>
      <p:sp>
        <p:nvSpPr>
          <p:cNvPr id="297" name="Google Shape;297;p4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pic>
        <p:nvPicPr>
          <p:cNvPr id="298" name="Google Shape;298;p41"/>
          <p:cNvPicPr preferRelativeResize="0"/>
          <p:nvPr/>
        </p:nvPicPr>
        <p:blipFill>
          <a:blip r:embed="rId3">
            <a:alphaModFix/>
          </a:blip>
          <a:stretch>
            <a:fillRect/>
          </a:stretch>
        </p:blipFill>
        <p:spPr>
          <a:xfrm>
            <a:off x="6238950" y="4338713"/>
            <a:ext cx="5219700" cy="1895475"/>
          </a:xfrm>
          <a:prstGeom prst="rect">
            <a:avLst/>
          </a:prstGeom>
          <a:noFill/>
          <a:ln cap="flat" cmpd="sng" w="9525">
            <a:solidFill>
              <a:srgbClr val="0B2439"/>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Limited Problem-Solving Skills</a:t>
            </a:r>
            <a:endParaRPr/>
          </a:p>
        </p:txBody>
      </p:sp>
      <p:sp>
        <p:nvSpPr>
          <p:cNvPr id="305" name="Google Shape;305;p42"/>
          <p:cNvSpPr txBox="1"/>
          <p:nvPr>
            <p:ph idx="1" type="body"/>
          </p:nvPr>
        </p:nvSpPr>
        <p:spPr>
          <a:xfrm>
            <a:off x="592750" y="1406000"/>
            <a:ext cx="88257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When presented with a problem to solve, some people with cognitive disabilities may simply be unable to solve it, so they may not even attempt to solve it. If a website requires users to type text in a CAPTCHA, for instance, they may not be able to process what kind of action is required.</a:t>
            </a:r>
            <a:endParaRPr/>
          </a:p>
          <a:p>
            <a:pPr indent="0" lvl="0" marL="0" marR="2898057" rtl="0" algn="l">
              <a:spcBef>
                <a:spcPts val="1000"/>
              </a:spcBef>
              <a:spcAft>
                <a:spcPts val="1000"/>
              </a:spcAft>
              <a:buNone/>
            </a:pPr>
            <a:r>
              <a:rPr lang="en-US"/>
              <a:t>If they type an incorrect response and get an error message, they may not be able to figure out why they got the error message, or how to solve the problem.</a:t>
            </a:r>
            <a:endParaRPr/>
          </a:p>
        </p:txBody>
      </p:sp>
      <p:sp>
        <p:nvSpPr>
          <p:cNvPr id="306" name="Google Shape;306;p4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pic>
        <p:nvPicPr>
          <p:cNvPr id="307" name="Google Shape;307;p42"/>
          <p:cNvPicPr preferRelativeResize="0"/>
          <p:nvPr/>
        </p:nvPicPr>
        <p:blipFill>
          <a:blip r:embed="rId3">
            <a:alphaModFix/>
          </a:blip>
          <a:stretch>
            <a:fillRect/>
          </a:stretch>
        </p:blipFill>
        <p:spPr>
          <a:xfrm>
            <a:off x="6877513" y="3415963"/>
            <a:ext cx="4562475" cy="204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592750" y="1406000"/>
            <a:ext cx="5973000" cy="4752000"/>
          </a:xfrm>
          <a:prstGeom prst="rect">
            <a:avLst/>
          </a:prstGeom>
          <a:noFill/>
        </p:spPr>
        <p:txBody>
          <a:bodyPr anchorCtr="0" anchor="t" bIns="45700" lIns="45700" spcFirstLastPara="1" rIns="45700" wrap="square" tIns="45700">
            <a:noAutofit/>
          </a:bodyPr>
          <a:lstStyle/>
          <a:p>
            <a:pPr indent="-342900" lvl="0" marL="457200" rtl="0" algn="l">
              <a:spcBef>
                <a:spcPts val="0"/>
              </a:spcBef>
              <a:spcAft>
                <a:spcPts val="0"/>
              </a:spcAft>
              <a:buSzPts val="1800"/>
              <a:buAutoNum type="arabicPeriod"/>
            </a:pPr>
            <a:r>
              <a:rPr lang="en-US" sz="1800"/>
              <a:t> 5-minutes — Chat, wait for stragglers</a:t>
            </a:r>
            <a:endParaRPr sz="1800"/>
          </a:p>
          <a:p>
            <a:pPr indent="-342900" lvl="0" marL="457200" rtl="0" algn="l">
              <a:spcBef>
                <a:spcPts val="500"/>
              </a:spcBef>
              <a:spcAft>
                <a:spcPts val="0"/>
              </a:spcAft>
              <a:buSzPts val="1800"/>
              <a:buAutoNum type="arabicPeriod"/>
            </a:pPr>
            <a:r>
              <a:rPr lang="en-US" sz="1800"/>
              <a:t> 5-minutes — Introduction</a:t>
            </a:r>
            <a:endParaRPr sz="1800"/>
          </a:p>
          <a:p>
            <a:pPr indent="-342900" lvl="0" marL="457200" rtl="0" algn="l">
              <a:spcBef>
                <a:spcPts val="500"/>
              </a:spcBef>
              <a:spcAft>
                <a:spcPts val="0"/>
              </a:spcAft>
              <a:buSzPts val="1800"/>
              <a:buAutoNum type="arabicPeriod"/>
            </a:pPr>
            <a:r>
              <a:rPr lang="en-US" sz="1800"/>
              <a:t>20-minutes — Content</a:t>
            </a:r>
            <a:endParaRPr sz="1800"/>
          </a:p>
          <a:p>
            <a:pPr indent="-342900" lvl="0" marL="457200" rtl="0" algn="l">
              <a:spcBef>
                <a:spcPts val="500"/>
              </a:spcBef>
              <a:spcAft>
                <a:spcPts val="0"/>
              </a:spcAft>
              <a:buSzPts val="1800"/>
              <a:buAutoNum type="arabicPeriod"/>
            </a:pPr>
            <a:r>
              <a:rPr lang="en-US" sz="1800"/>
              <a:t>20-minutes — Q&amp;A</a:t>
            </a:r>
            <a:endParaRPr sz="1800"/>
          </a:p>
          <a:p>
            <a:pPr indent="-342900" lvl="0" marL="457200" rtl="0" algn="l">
              <a:spcBef>
                <a:spcPts val="500"/>
              </a:spcBef>
              <a:spcAft>
                <a:spcPts val="0"/>
              </a:spcAft>
              <a:buSzPts val="1800"/>
              <a:buAutoNum type="arabicPeriod"/>
            </a:pPr>
            <a:r>
              <a:rPr lang="en-US" sz="1800"/>
              <a:t>10-minutes — Wiggle room, or free for a bio break before your next meeting</a:t>
            </a:r>
            <a:endParaRPr sz="1800"/>
          </a:p>
          <a:p>
            <a:pPr indent="0" lvl="0" marL="0" rtl="0" algn="l">
              <a:spcBef>
                <a:spcPts val="1000"/>
              </a:spcBef>
              <a:spcAft>
                <a:spcPts val="0"/>
              </a:spcAft>
              <a:buNone/>
            </a:pPr>
            <a:r>
              <a:rPr lang="en-US" sz="2400">
                <a:latin typeface="Source Sans Pro SemiBold"/>
                <a:ea typeface="Source Sans Pro SemiBold"/>
                <a:cs typeface="Source Sans Pro SemiBold"/>
                <a:sym typeface="Source Sans Pro SemiBold"/>
              </a:rPr>
              <a:t>Upcoming Learning Sessions</a:t>
            </a:r>
            <a:endParaRPr sz="2400">
              <a:latin typeface="Source Sans Pro SemiBold"/>
              <a:ea typeface="Source Sans Pro SemiBold"/>
              <a:cs typeface="Source Sans Pro SemiBold"/>
              <a:sym typeface="Source Sans Pro SemiBold"/>
            </a:endParaRPr>
          </a:p>
          <a:p>
            <a:pPr indent="0" lvl="0" marL="0" rtl="0" algn="l">
              <a:spcBef>
                <a:spcPts val="500"/>
              </a:spcBef>
              <a:spcAft>
                <a:spcPts val="0"/>
              </a:spcAft>
              <a:buNone/>
            </a:pPr>
            <a:r>
              <a:rPr lang="en-US" sz="1800">
                <a:latin typeface="Source Sans Pro SemiBold"/>
                <a:ea typeface="Source Sans Pro SemiBold"/>
                <a:cs typeface="Source Sans Pro SemiBold"/>
                <a:sym typeface="Source Sans Pro SemiBold"/>
              </a:rPr>
              <a:t>February 21</a:t>
            </a:r>
            <a:r>
              <a:rPr lang="en-US" sz="1800"/>
              <a:t>	Web Performance Impact on UX &amp; Accessibility</a:t>
            </a:r>
            <a:endParaRPr sz="1800"/>
          </a:p>
          <a:p>
            <a:pPr indent="0" lvl="0" marL="0" rtl="0" algn="l">
              <a:spcBef>
                <a:spcPts val="500"/>
              </a:spcBef>
              <a:spcAft>
                <a:spcPts val="0"/>
              </a:spcAft>
              <a:buNone/>
            </a:pPr>
            <a:r>
              <a:rPr lang="en-US" sz="1800"/>
              <a:t>Then, we’ll evaluate how these learning sessions are going, to ensure this is a useful format.</a:t>
            </a:r>
            <a:endParaRPr sz="1800"/>
          </a:p>
          <a:p>
            <a:pPr indent="0" lvl="0" marL="0" rtl="0" algn="l">
              <a:spcBef>
                <a:spcPts val="500"/>
              </a:spcBef>
              <a:spcAft>
                <a:spcPts val="500"/>
              </a:spcAft>
              <a:buNone/>
            </a:pPr>
            <a:r>
              <a:rPr lang="en-US" sz="1800" u="sng">
                <a:solidFill>
                  <a:srgbClr val="D0E0E3"/>
                </a:solidFill>
                <a:hlinkClick r:id="rId3"/>
              </a:rPr>
              <a:t>Previous ABC Learning Sessions</a:t>
            </a:r>
            <a:r>
              <a:rPr lang="en-US" sz="1800"/>
              <a:t> </a:t>
            </a:r>
            <a:r>
              <a:rPr lang="en-US" sz="1800">
                <a:solidFill>
                  <a:srgbClr val="FFFFFF"/>
                </a:solidFill>
              </a:rPr>
              <a:t>are available in our repo.</a:t>
            </a:r>
            <a:endParaRPr sz="1800">
              <a:solidFill>
                <a:srgbClr val="FFFFFF"/>
              </a:solidFill>
            </a:endParaRPr>
          </a:p>
        </p:txBody>
      </p:sp>
      <p:sp>
        <p:nvSpPr>
          <p:cNvPr id="102" name="Google Shape;102;p16"/>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Schedule and upcoming sessions</a:t>
            </a:r>
            <a:endParaRPr/>
          </a:p>
        </p:txBody>
      </p:sp>
      <p:sp>
        <p:nvSpPr>
          <p:cNvPr id="103" name="Google Shape;103;p16"/>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Difficulty Reading</a:t>
            </a:r>
            <a:endParaRPr/>
          </a:p>
        </p:txBody>
      </p:sp>
      <p:sp>
        <p:nvSpPr>
          <p:cNvPr id="314" name="Google Shape;314;p43"/>
          <p:cNvSpPr txBox="1"/>
          <p:nvPr>
            <p:ph idx="1" type="body"/>
          </p:nvPr>
        </p:nvSpPr>
        <p:spPr>
          <a:xfrm>
            <a:off x="592750" y="1406000"/>
            <a:ext cx="75258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Many people with cognitive disabilities experience difficulty reading. </a:t>
            </a:r>
            <a:endParaRPr/>
          </a:p>
          <a:p>
            <a:pPr indent="-355600" lvl="0" marL="457200" rtl="0" algn="l">
              <a:spcBef>
                <a:spcPts val="1000"/>
              </a:spcBef>
              <a:spcAft>
                <a:spcPts val="0"/>
              </a:spcAft>
              <a:buSzPts val="2000"/>
              <a:buChar char="●"/>
            </a:pPr>
            <a:r>
              <a:rPr lang="en-US"/>
              <a:t>Some read at a lower level than their peers of the same age, and some can't read at all. It can help to provide illustrations or audio to supplement text. </a:t>
            </a:r>
            <a:endParaRPr/>
          </a:p>
          <a:p>
            <a:pPr indent="-355600" lvl="0" marL="457200" marR="1550619" rtl="0" algn="l">
              <a:spcBef>
                <a:spcPts val="1000"/>
              </a:spcBef>
              <a:spcAft>
                <a:spcPts val="0"/>
              </a:spcAft>
              <a:buSzPts val="2000"/>
              <a:buChar char="●"/>
            </a:pPr>
            <a:r>
              <a:rPr lang="en-US"/>
              <a:t>Some people with dyslexia have high levels of cognitive function at a conceptual level, but visual encoding of text can be difficult, so they have a hard time spelling or reading words.</a:t>
            </a:r>
            <a:endParaRPr/>
          </a:p>
          <a:p>
            <a:pPr indent="-355600" lvl="0" marL="457200" marR="980433" rtl="0" algn="l">
              <a:spcBef>
                <a:spcPts val="1000"/>
              </a:spcBef>
              <a:spcAft>
                <a:spcPts val="1000"/>
              </a:spcAft>
              <a:buSzPts val="2000"/>
              <a:buChar char="●"/>
            </a:pPr>
            <a:r>
              <a:rPr lang="en-US"/>
              <a:t>Some with dyslexia read the ‘shapes’ rather than letters.</a:t>
            </a:r>
            <a:endParaRPr/>
          </a:p>
        </p:txBody>
      </p:sp>
      <p:sp>
        <p:nvSpPr>
          <p:cNvPr id="315" name="Google Shape;315;p43"/>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
        <p:nvSpPr>
          <p:cNvPr id="316" name="Google Shape;316;p43"/>
          <p:cNvSpPr/>
          <p:nvPr/>
        </p:nvSpPr>
        <p:spPr>
          <a:xfrm>
            <a:off x="7834275" y="4492275"/>
            <a:ext cx="3684300" cy="990600"/>
          </a:xfrm>
          <a:prstGeom prst="rect">
            <a:avLst/>
          </a:prstGeom>
          <a:solidFill>
            <a:srgbClr val="F3F3F3"/>
          </a:solidFill>
          <a:ln>
            <a:noFill/>
          </a:ln>
        </p:spPr>
        <p:txBody>
          <a:bodyPr anchorCtr="0" anchor="ctr" bIns="182875" lIns="182875" spcFirstLastPara="1" rIns="182875" wrap="square" tIns="274300">
            <a:noAutofit/>
          </a:bodyPr>
          <a:lstStyle/>
          <a:p>
            <a:pPr indent="0" lvl="0" marL="0" rtl="0" algn="l">
              <a:spcBef>
                <a:spcPts val="0"/>
              </a:spcBef>
              <a:spcAft>
                <a:spcPts val="0"/>
              </a:spcAft>
              <a:buNone/>
            </a:pPr>
            <a:r>
              <a:rPr lang="en-US" sz="1600">
                <a:solidFill>
                  <a:schemeClr val="accent2"/>
                </a:solidFill>
                <a:latin typeface="Source Sans Pro SemiBold"/>
                <a:ea typeface="Source Sans Pro SemiBold"/>
                <a:cs typeface="Source Sans Pro SemiBold"/>
                <a:sym typeface="Source Sans Pro SemiBold"/>
              </a:rPr>
              <a:t>Dyslexia Bookmarklet </a:t>
            </a:r>
            <a:br>
              <a:rPr lang="en-US" sz="1600">
                <a:solidFill>
                  <a:schemeClr val="accent2"/>
                </a:solidFill>
                <a:latin typeface="Source Sans Pro SemiBold"/>
                <a:ea typeface="Source Sans Pro SemiBold"/>
                <a:cs typeface="Source Sans Pro SemiBold"/>
                <a:sym typeface="Source Sans Pro SemiBold"/>
              </a:rPr>
            </a:br>
            <a:r>
              <a:rPr lang="en-US" sz="1600" u="sng">
                <a:solidFill>
                  <a:schemeClr val="lt1"/>
                </a:solidFill>
                <a:latin typeface="Source Sans Pro SemiBold"/>
                <a:ea typeface="Source Sans Pro SemiBold"/>
                <a:cs typeface="Source Sans Pro SemiBold"/>
                <a:sym typeface="Source Sans Pro SemiBold"/>
                <a:hlinkClick r:id="rId3"/>
              </a:rPr>
              <a:t>https://data.qz.com/2016/dyslexia/</a:t>
            </a:r>
            <a:endParaRPr sz="1600">
              <a:solidFill>
                <a:schemeClr val="accent2"/>
              </a:solidFill>
              <a:latin typeface="Source Sans Pro SemiBold"/>
              <a:ea typeface="Source Sans Pro SemiBold"/>
              <a:cs typeface="Source Sans Pro SemiBold"/>
              <a:sym typeface="Source Sans Pro SemiBold"/>
            </a:endParaRPr>
          </a:p>
          <a:p>
            <a:pPr indent="0" lvl="0" marL="0" rtl="0" algn="l">
              <a:spcBef>
                <a:spcPts val="1000"/>
              </a:spcBef>
              <a:spcAft>
                <a:spcPts val="1000"/>
              </a:spcAft>
              <a:buNone/>
            </a:pPr>
            <a:r>
              <a:rPr lang="en-US" sz="1600">
                <a:solidFill>
                  <a:schemeClr val="accent2"/>
                </a:solidFill>
                <a:latin typeface="Source Sans Pro SemiBold"/>
                <a:ea typeface="Source Sans Pro SemiBold"/>
                <a:cs typeface="Source Sans Pro SemiBold"/>
                <a:sym typeface="Source Sans Pro SemiBold"/>
              </a:rPr>
              <a:t>Show on </a:t>
            </a:r>
            <a:r>
              <a:rPr lang="en-US" sz="1600" u="sng">
                <a:solidFill>
                  <a:schemeClr val="lt1"/>
                </a:solidFill>
                <a:latin typeface="Source Sans Pro SemiBold"/>
                <a:ea typeface="Source Sans Pro SemiBold"/>
                <a:cs typeface="Source Sans Pro SemiBold"/>
                <a:sym typeface="Source Sans Pro SemiBold"/>
                <a:hlinkClick r:id="rId4"/>
              </a:rPr>
              <a:t>https://www.va.gov/</a:t>
            </a:r>
            <a:r>
              <a:rPr lang="en-US" sz="1600">
                <a:solidFill>
                  <a:schemeClr val="accent2"/>
                </a:solidFill>
                <a:latin typeface="Source Sans Pro SemiBold"/>
                <a:ea typeface="Source Sans Pro SemiBold"/>
                <a:cs typeface="Source Sans Pro SemiBold"/>
                <a:sym typeface="Source Sans Pro SemiBold"/>
              </a:rPr>
              <a:t> </a:t>
            </a:r>
            <a:endParaRPr sz="1600">
              <a:solidFill>
                <a:schemeClr val="accent2"/>
              </a:solidFill>
              <a:latin typeface="Source Sans Pro SemiBold"/>
              <a:ea typeface="Source Sans Pro SemiBold"/>
              <a:cs typeface="Source Sans Pro SemiBold"/>
              <a:sym typeface="Source Sans Pro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4"/>
          <p:cNvSpPr/>
          <p:nvPr/>
        </p:nvSpPr>
        <p:spPr>
          <a:xfrm>
            <a:off x="4572175" y="1511725"/>
            <a:ext cx="7304700" cy="5086500"/>
          </a:xfrm>
          <a:prstGeom prst="rect">
            <a:avLst/>
          </a:prstGeom>
          <a:solidFill>
            <a:srgbClr val="10385A">
              <a:alpha val="12920"/>
            </a:srgbClr>
          </a:solidFill>
          <a:ln>
            <a:noFill/>
          </a:ln>
        </p:spPr>
        <p:txBody>
          <a:bodyPr anchorCtr="0" anchor="t" bIns="91425" lIns="182875" spcFirstLastPara="1" rIns="91425" wrap="square" tIns="91425">
            <a:noAutofit/>
          </a:bodyPr>
          <a:lstStyle/>
          <a:p>
            <a:pPr indent="0" lvl="0" marL="0" rtl="0" algn="l">
              <a:lnSpc>
                <a:spcPct val="120000"/>
              </a:lnSpc>
              <a:spcBef>
                <a:spcPts val="1000"/>
              </a:spcBef>
              <a:spcAft>
                <a:spcPts val="0"/>
              </a:spcAft>
              <a:buNone/>
            </a:pPr>
            <a:r>
              <a:rPr lang="en-US" sz="1600">
                <a:solidFill>
                  <a:srgbClr val="F2F2F2"/>
                </a:solidFill>
                <a:latin typeface="Source Sans Pro SemiBold"/>
                <a:ea typeface="Source Sans Pro SemiBold"/>
                <a:cs typeface="Source Sans Pro SemiBold"/>
                <a:sym typeface="Source Sans Pro SemiBold"/>
              </a:rPr>
              <a:t>Typography</a:t>
            </a:r>
            <a:r>
              <a:rPr lang="en-US" sz="1600">
                <a:solidFill>
                  <a:srgbClr val="F2F2F2"/>
                </a:solidFill>
                <a:latin typeface="Source Sans Pro"/>
                <a:ea typeface="Source Sans Pro"/>
                <a:cs typeface="Source Sans Pro"/>
                <a:sym typeface="Source Sans Pro"/>
              </a:rPr>
              <a:t> </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100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 try to use a sans-serif font</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‘hooks’ on serif letters may distort shapes</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if you must use a serif, reduce letter-spacing slightly</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explore typefaces developed for dyslexic users</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avoid using italics and underlines which can visually distort text</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bold is recommended for emphasis </a:t>
            </a:r>
            <a:endParaRPr/>
          </a:p>
        </p:txBody>
      </p:sp>
      <p:sp>
        <p:nvSpPr>
          <p:cNvPr id="323" name="Google Shape;323;p44"/>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Designing for dyslexia</a:t>
            </a:r>
            <a:endParaRPr/>
          </a:p>
        </p:txBody>
      </p:sp>
      <p:sp>
        <p:nvSpPr>
          <p:cNvPr id="324" name="Google Shape;324;p44"/>
          <p:cNvSpPr txBox="1"/>
          <p:nvPr>
            <p:ph idx="1" type="body"/>
          </p:nvPr>
        </p:nvSpPr>
        <p:spPr>
          <a:xfrm>
            <a:off x="592750" y="1362900"/>
            <a:ext cx="3348900" cy="5424600"/>
          </a:xfrm>
          <a:prstGeom prst="rect">
            <a:avLst/>
          </a:prstGeom>
        </p:spPr>
        <p:txBody>
          <a:bodyPr anchorCtr="0" anchor="t" bIns="45700" lIns="45700" spcFirstLastPara="1" rIns="45700" wrap="square" tIns="45700">
            <a:noAutofit/>
          </a:bodyPr>
          <a:lstStyle/>
          <a:p>
            <a:pPr indent="0" lvl="0" marL="0" rtl="0" algn="l">
              <a:spcBef>
                <a:spcPts val="800"/>
              </a:spcBef>
              <a:spcAft>
                <a:spcPts val="1000"/>
              </a:spcAft>
              <a:buNone/>
            </a:pPr>
            <a:r>
              <a:rPr lang="en-US" sz="1800"/>
              <a:t>Although the number of people with dyslexia is far greater than the number of blind users, few building experiences know how to design for them.</a:t>
            </a:r>
            <a:endParaRPr sz="1600"/>
          </a:p>
        </p:txBody>
      </p:sp>
      <p:sp>
        <p:nvSpPr>
          <p:cNvPr id="325" name="Google Shape;325;p44"/>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5"/>
          <p:cNvSpPr/>
          <p:nvPr/>
        </p:nvSpPr>
        <p:spPr>
          <a:xfrm>
            <a:off x="4559050" y="1538000"/>
            <a:ext cx="7344000" cy="5060400"/>
          </a:xfrm>
          <a:prstGeom prst="rect">
            <a:avLst/>
          </a:prstGeom>
          <a:solidFill>
            <a:srgbClr val="10385A">
              <a:alpha val="12920"/>
            </a:srgbClr>
          </a:solidFill>
          <a:ln>
            <a:noFill/>
          </a:ln>
        </p:spPr>
        <p:txBody>
          <a:bodyPr anchorCtr="0" anchor="t" bIns="91425" lIns="182875" spcFirstLastPara="1" rIns="91425" wrap="square" tIns="91425">
            <a:noAutofit/>
          </a:bodyPr>
          <a:lstStyle/>
          <a:p>
            <a:pPr indent="0" lvl="0" marL="0" rtl="0" algn="l">
              <a:lnSpc>
                <a:spcPct val="120000"/>
              </a:lnSpc>
              <a:spcBef>
                <a:spcPts val="1000"/>
              </a:spcBef>
              <a:spcAft>
                <a:spcPts val="0"/>
              </a:spcAft>
              <a:buNone/>
            </a:pPr>
            <a:r>
              <a:rPr lang="en-US" sz="1600">
                <a:solidFill>
                  <a:srgbClr val="F2F2F2"/>
                </a:solidFill>
                <a:latin typeface="Source Sans Pro SemiBold"/>
                <a:ea typeface="Source Sans Pro SemiBold"/>
                <a:cs typeface="Source Sans Pro SemiBold"/>
                <a:sym typeface="Source Sans Pro SemiBold"/>
              </a:rPr>
              <a:t>Layout</a:t>
            </a:r>
            <a:r>
              <a:rPr lang="en-US" sz="1600">
                <a:solidFill>
                  <a:srgbClr val="F2F2F2"/>
                </a:solidFill>
                <a:latin typeface="Source Sans Pro"/>
                <a:ea typeface="Source Sans Pro"/>
                <a:cs typeface="Source Sans Pro"/>
                <a:sym typeface="Source Sans Pro"/>
              </a:rPr>
              <a:t> </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100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aim for columns of no more than 80 characters per line</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narrower columns make reading easier</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use percentage widths for text areas </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set margins to “0 auto” via CSS so margins adjust proportionately</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white space is your friend, but must be consistent</a:t>
            </a:r>
            <a:endParaRPr/>
          </a:p>
        </p:txBody>
      </p:sp>
      <p:sp>
        <p:nvSpPr>
          <p:cNvPr id="332" name="Google Shape;332;p45"/>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Designing for dyslexia</a:t>
            </a:r>
            <a:endParaRPr/>
          </a:p>
        </p:txBody>
      </p:sp>
      <p:sp>
        <p:nvSpPr>
          <p:cNvPr id="333" name="Google Shape;333;p45"/>
          <p:cNvSpPr txBox="1"/>
          <p:nvPr>
            <p:ph idx="1" type="body"/>
          </p:nvPr>
        </p:nvSpPr>
        <p:spPr>
          <a:xfrm>
            <a:off x="592750" y="1351050"/>
            <a:ext cx="3309300" cy="5436600"/>
          </a:xfrm>
          <a:prstGeom prst="rect">
            <a:avLst/>
          </a:prstGeom>
        </p:spPr>
        <p:txBody>
          <a:bodyPr anchorCtr="0" anchor="t" bIns="45700" lIns="45700" spcFirstLastPara="1" rIns="45700" wrap="square" tIns="45700">
            <a:noAutofit/>
          </a:bodyPr>
          <a:lstStyle/>
          <a:p>
            <a:pPr indent="0" lvl="0" marL="0" rtl="0" algn="l">
              <a:spcBef>
                <a:spcPts val="800"/>
              </a:spcBef>
              <a:spcAft>
                <a:spcPts val="1000"/>
              </a:spcAft>
              <a:buNone/>
            </a:pPr>
            <a:r>
              <a:rPr lang="en-US" sz="1800"/>
              <a:t>Although the number of people with dyslexia is far greater than the number of blind users, few building experiences know how to design for them.</a:t>
            </a:r>
            <a:r>
              <a:rPr lang="en-US" sz="1600"/>
              <a:t> </a:t>
            </a:r>
            <a:endParaRPr sz="1600"/>
          </a:p>
        </p:txBody>
      </p:sp>
      <p:sp>
        <p:nvSpPr>
          <p:cNvPr id="334" name="Google Shape;334;p45"/>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6"/>
          <p:cNvSpPr/>
          <p:nvPr/>
        </p:nvSpPr>
        <p:spPr>
          <a:xfrm>
            <a:off x="4532775" y="1564275"/>
            <a:ext cx="7331100" cy="5034000"/>
          </a:xfrm>
          <a:prstGeom prst="rect">
            <a:avLst/>
          </a:prstGeom>
          <a:solidFill>
            <a:srgbClr val="10385A">
              <a:alpha val="12920"/>
            </a:srgbClr>
          </a:solidFill>
          <a:ln>
            <a:noFill/>
          </a:ln>
        </p:spPr>
        <p:txBody>
          <a:bodyPr anchorCtr="0" anchor="t" bIns="91425" lIns="182875" spcFirstLastPara="1" rIns="91425" wrap="square" tIns="91425">
            <a:noAutofit/>
          </a:bodyPr>
          <a:lstStyle/>
          <a:p>
            <a:pPr indent="0" lvl="0" marL="0" rtl="0" algn="l">
              <a:lnSpc>
                <a:spcPct val="120000"/>
              </a:lnSpc>
              <a:spcBef>
                <a:spcPts val="1000"/>
              </a:spcBef>
              <a:spcAft>
                <a:spcPts val="0"/>
              </a:spcAft>
              <a:buNone/>
            </a:pPr>
            <a:r>
              <a:rPr lang="en-US" sz="1600">
                <a:solidFill>
                  <a:srgbClr val="F2F2F2"/>
                </a:solidFill>
                <a:latin typeface="Source Sans Pro SemiBold"/>
                <a:ea typeface="Source Sans Pro SemiBold"/>
                <a:cs typeface="Source Sans Pro SemiBold"/>
                <a:sym typeface="Source Sans Pro SemiBold"/>
              </a:rPr>
              <a:t>Tools</a:t>
            </a:r>
            <a:r>
              <a:rPr lang="en-US" sz="1600">
                <a:solidFill>
                  <a:srgbClr val="F2F2F2"/>
                </a:solidFill>
                <a:latin typeface="Source Sans Pro"/>
                <a:ea typeface="Source Sans Pro"/>
                <a:cs typeface="Source Sans Pro"/>
                <a:sym typeface="Source Sans Pro"/>
              </a:rPr>
              <a:t> </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100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offer readability tools, such as text-to-audio option via an automated tool </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ensure your markup activates functionality like iOS Reader Mode</a:t>
            </a:r>
            <a:endParaRPr sz="1600">
              <a:solidFill>
                <a:srgbClr val="F2F2F2"/>
              </a:solidFill>
              <a:latin typeface="Source Sans Pro"/>
              <a:ea typeface="Source Sans Pro"/>
              <a:cs typeface="Source Sans Pro"/>
              <a:sym typeface="Source Sans Pro"/>
            </a:endParaRPr>
          </a:p>
          <a:p>
            <a:pPr indent="0" lvl="0" marL="0" rtl="0" algn="l">
              <a:lnSpc>
                <a:spcPct val="120000"/>
              </a:lnSpc>
              <a:spcBef>
                <a:spcPts val="1000"/>
              </a:spcBef>
              <a:spcAft>
                <a:spcPts val="0"/>
              </a:spcAft>
              <a:buNone/>
            </a:pPr>
            <a:r>
              <a:rPr lang="en-US" sz="1600">
                <a:solidFill>
                  <a:srgbClr val="F2F2F2"/>
                </a:solidFill>
                <a:latin typeface="Source Sans Pro SemiBold"/>
                <a:ea typeface="Source Sans Pro SemiBold"/>
                <a:cs typeface="Source Sans Pro SemiBold"/>
                <a:sym typeface="Source Sans Pro SemiBold"/>
              </a:rPr>
              <a:t>Navigation</a:t>
            </a:r>
            <a:r>
              <a:rPr lang="en-US" sz="1600">
                <a:solidFill>
                  <a:srgbClr val="F2F2F2"/>
                </a:solidFill>
                <a:latin typeface="Source Sans Pro"/>
                <a:ea typeface="Source Sans Pro"/>
                <a:cs typeface="Source Sans Pro"/>
                <a:sym typeface="Source Sans Pro"/>
              </a:rPr>
              <a:t> </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100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keep navigation as logical as possible</a:t>
            </a:r>
            <a:endParaRPr sz="1600">
              <a:solidFill>
                <a:srgbClr val="F2F2F2"/>
              </a:solidFill>
              <a:latin typeface="Source Sans Pro"/>
              <a:ea typeface="Source Sans Pro"/>
              <a:cs typeface="Source Sans Pro"/>
              <a:sym typeface="Source Sans Pro"/>
            </a:endParaRPr>
          </a:p>
          <a:p>
            <a:pPr indent="-330200" lvl="0" marL="457200" rtl="0" algn="l">
              <a:lnSpc>
                <a:spcPct val="120000"/>
              </a:lnSpc>
              <a:spcBef>
                <a:spcPts val="0"/>
              </a:spcBef>
              <a:spcAft>
                <a:spcPts val="0"/>
              </a:spcAft>
              <a:buClr>
                <a:srgbClr val="F2F2F2"/>
              </a:buClr>
              <a:buSzPts val="1600"/>
              <a:buFont typeface="Source Sans Pro"/>
              <a:buChar char="●"/>
            </a:pPr>
            <a:r>
              <a:rPr lang="en-US" sz="1600">
                <a:solidFill>
                  <a:srgbClr val="F2F2F2"/>
                </a:solidFill>
                <a:latin typeface="Source Sans Pro"/>
                <a:ea typeface="Source Sans Pro"/>
                <a:cs typeface="Source Sans Pro"/>
                <a:sym typeface="Source Sans Pro"/>
              </a:rPr>
              <a:t>ensure Home page is accessible throughout your website or app, offering reassurance if people start feeling confused</a:t>
            </a:r>
            <a:endParaRPr/>
          </a:p>
        </p:txBody>
      </p:sp>
      <p:sp>
        <p:nvSpPr>
          <p:cNvPr id="341" name="Google Shape;341;p46"/>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Designing for dyslexia</a:t>
            </a:r>
            <a:endParaRPr/>
          </a:p>
        </p:txBody>
      </p:sp>
      <p:sp>
        <p:nvSpPr>
          <p:cNvPr id="342" name="Google Shape;342;p46"/>
          <p:cNvSpPr txBox="1"/>
          <p:nvPr>
            <p:ph idx="1" type="body"/>
          </p:nvPr>
        </p:nvSpPr>
        <p:spPr>
          <a:xfrm>
            <a:off x="592750" y="1351050"/>
            <a:ext cx="3309300" cy="5436600"/>
          </a:xfrm>
          <a:prstGeom prst="rect">
            <a:avLst/>
          </a:prstGeom>
        </p:spPr>
        <p:txBody>
          <a:bodyPr anchorCtr="0" anchor="t" bIns="45700" lIns="45700" spcFirstLastPara="1" rIns="45700" wrap="square" tIns="45700">
            <a:noAutofit/>
          </a:bodyPr>
          <a:lstStyle/>
          <a:p>
            <a:pPr indent="0" lvl="0" marL="0" rtl="0" algn="l">
              <a:spcBef>
                <a:spcPts val="800"/>
              </a:spcBef>
              <a:spcAft>
                <a:spcPts val="1000"/>
              </a:spcAft>
              <a:buNone/>
            </a:pPr>
            <a:r>
              <a:rPr lang="en-US" sz="1800"/>
              <a:t>Although the number of people with dyslexia is far greater than the number of blind users, few building experiences know how to design for them.</a:t>
            </a:r>
            <a:endParaRPr sz="1600"/>
          </a:p>
        </p:txBody>
      </p:sp>
      <p:sp>
        <p:nvSpPr>
          <p:cNvPr id="343" name="Google Shape;343;p46"/>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Difficulty Understanding or Using Math</a:t>
            </a:r>
            <a:endParaRPr/>
          </a:p>
        </p:txBody>
      </p:sp>
      <p:sp>
        <p:nvSpPr>
          <p:cNvPr id="350" name="Google Shape;350;p47"/>
          <p:cNvSpPr txBox="1"/>
          <p:nvPr>
            <p:ph idx="1" type="body"/>
          </p:nvPr>
        </p:nvSpPr>
        <p:spPr>
          <a:xfrm>
            <a:off x="592750" y="1406000"/>
            <a:ext cx="6857700" cy="4752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Some people experience math anxiety, which is an emotional or psychological fear that grips some people when confronted with math problems. This is less of an intellectual deficit than a psychological deficit. Other people truly cannot solve mathematical problems because their brains are not capable of that kind of thinking.</a:t>
            </a:r>
            <a:endParaRPr/>
          </a:p>
        </p:txBody>
      </p:sp>
      <p:sp>
        <p:nvSpPr>
          <p:cNvPr id="351" name="Google Shape;351;p47"/>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pic>
        <p:nvPicPr>
          <p:cNvPr id="352" name="Google Shape;352;p47"/>
          <p:cNvPicPr preferRelativeResize="0"/>
          <p:nvPr/>
        </p:nvPicPr>
        <p:blipFill>
          <a:blip r:embed="rId3">
            <a:alphaModFix/>
          </a:blip>
          <a:stretch>
            <a:fillRect/>
          </a:stretch>
        </p:blipFill>
        <p:spPr>
          <a:xfrm>
            <a:off x="8401875" y="1507625"/>
            <a:ext cx="2649200" cy="5064851"/>
          </a:xfrm>
          <a:prstGeom prst="rect">
            <a:avLst/>
          </a:prstGeom>
          <a:noFill/>
          <a:ln cap="flat" cmpd="sng" w="9525">
            <a:solidFill>
              <a:srgbClr val="0B2439"/>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Examples of user needs</a:t>
            </a:r>
            <a:endParaRPr/>
          </a:p>
        </p:txBody>
      </p:sp>
      <p:sp>
        <p:nvSpPr>
          <p:cNvPr id="359" name="Google Shape;359;p48"/>
          <p:cNvSpPr txBox="1"/>
          <p:nvPr>
            <p:ph idx="1" type="body"/>
          </p:nvPr>
        </p:nvSpPr>
        <p:spPr>
          <a:xfrm>
            <a:off x="592750" y="1406000"/>
            <a:ext cx="98298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For reference in documenting acceptance criteria and scenarios, h</a:t>
            </a:r>
            <a:r>
              <a:rPr lang="en-US"/>
              <a:t>ere are three examples of types of user needs for people with cognitive disabilities:</a:t>
            </a:r>
            <a:endParaRPr/>
          </a:p>
          <a:p>
            <a:pPr indent="-355600" lvl="0" marL="457200" rtl="0" algn="l">
              <a:spcBef>
                <a:spcPts val="1000"/>
              </a:spcBef>
              <a:spcAft>
                <a:spcPts val="0"/>
              </a:spcAft>
              <a:buSzPts val="2000"/>
              <a:buChar char="●"/>
            </a:pPr>
            <a:r>
              <a:rPr lang="en-US"/>
              <a:t>Easy to use and secure authentication</a:t>
            </a:r>
            <a:endParaRPr/>
          </a:p>
          <a:p>
            <a:pPr indent="-355600" lvl="1" marL="914400" rtl="0" algn="l">
              <a:spcBef>
                <a:spcPts val="0"/>
              </a:spcBef>
              <a:spcAft>
                <a:spcPts val="0"/>
              </a:spcAft>
              <a:buSzPts val="2000"/>
              <a:buChar char="○"/>
            </a:pPr>
            <a:r>
              <a:rPr lang="en-US"/>
              <a:t>i.e. “I need a secure way to log in that is easy enough for me to use.”</a:t>
            </a:r>
            <a:endParaRPr/>
          </a:p>
          <a:p>
            <a:pPr indent="-355600" lvl="0" marL="457200" rtl="0" algn="l">
              <a:spcBef>
                <a:spcPts val="1000"/>
              </a:spcBef>
              <a:spcAft>
                <a:spcPts val="0"/>
              </a:spcAft>
              <a:buSzPts val="2000"/>
              <a:buChar char="●"/>
            </a:pPr>
            <a:r>
              <a:rPr lang="en-US"/>
              <a:t>No distractions</a:t>
            </a:r>
            <a:endParaRPr/>
          </a:p>
          <a:p>
            <a:pPr indent="-355600" lvl="1" marL="914400" rtl="0" algn="l">
              <a:spcBef>
                <a:spcPts val="0"/>
              </a:spcBef>
              <a:spcAft>
                <a:spcPts val="0"/>
              </a:spcAft>
              <a:buSzPts val="2000"/>
              <a:buChar char="○"/>
            </a:pPr>
            <a:r>
              <a:rPr lang="en-US"/>
              <a:t>i.e. “I need to be able to read content or complete a task without distractions.”</a:t>
            </a:r>
            <a:endParaRPr/>
          </a:p>
          <a:p>
            <a:pPr indent="-355600" lvl="0" marL="457200" rtl="0" algn="l">
              <a:spcBef>
                <a:spcPts val="1000"/>
              </a:spcBef>
              <a:spcAft>
                <a:spcPts val="0"/>
              </a:spcAft>
              <a:buSzPts val="2000"/>
              <a:buChar char="●"/>
            </a:pPr>
            <a:r>
              <a:rPr lang="en-US"/>
              <a:t>Prevent errors</a:t>
            </a:r>
            <a:endParaRPr/>
          </a:p>
          <a:p>
            <a:pPr indent="-355600" lvl="1" marL="914400" rtl="0" algn="l">
              <a:spcBef>
                <a:spcPts val="0"/>
              </a:spcBef>
              <a:spcAft>
                <a:spcPts val="0"/>
              </a:spcAft>
              <a:buSzPts val="2000"/>
              <a:buChar char="○"/>
            </a:pPr>
            <a:r>
              <a:rPr lang="en-US"/>
              <a:t>i.e. “I need help avoiding mistakes, and minimizing mistakes I might make.”</a:t>
            </a:r>
            <a:endParaRPr/>
          </a:p>
        </p:txBody>
      </p:sp>
      <p:sp>
        <p:nvSpPr>
          <p:cNvPr id="360" name="Google Shape;360;p48"/>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65" name="Shape 365"/>
        <p:cNvGrpSpPr/>
        <p:nvPr/>
      </p:nvGrpSpPr>
      <p:grpSpPr>
        <a:xfrm>
          <a:off x="0" y="0"/>
          <a:ext cx="0" cy="0"/>
          <a:chOff x="0" y="0"/>
          <a:chExt cx="0" cy="0"/>
        </a:xfrm>
      </p:grpSpPr>
      <p:sp>
        <p:nvSpPr>
          <p:cNvPr id="366" name="Google Shape;366;p49"/>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857250" marR="762656" rtl="0" algn="ctr">
              <a:lnSpc>
                <a:spcPct val="120000"/>
              </a:lnSpc>
              <a:spcBef>
                <a:spcPts val="0"/>
              </a:spcBef>
              <a:spcAft>
                <a:spcPts val="0"/>
              </a:spcAft>
              <a:buNone/>
            </a:pPr>
            <a:r>
              <a:rPr lang="en-US"/>
              <a:t>What are some examples of digital design that support cognitive considerations?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0"/>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ABC »  Cognitive Considerations</a:t>
            </a:r>
            <a:endParaRPr/>
          </a:p>
        </p:txBody>
      </p:sp>
      <p:sp>
        <p:nvSpPr>
          <p:cNvPr id="373" name="Google Shape;373;p50"/>
          <p:cNvSpPr txBox="1"/>
          <p:nvPr>
            <p:ph type="title"/>
          </p:nvPr>
        </p:nvSpPr>
        <p:spPr>
          <a:xfrm>
            <a:off x="609600" y="2944048"/>
            <a:ext cx="10972800" cy="9699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Technology Solutions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Assistive Technology (Software/Hardware)</a:t>
            </a:r>
            <a:endParaRPr/>
          </a:p>
        </p:txBody>
      </p:sp>
      <p:sp>
        <p:nvSpPr>
          <p:cNvPr id="380" name="Google Shape;380;p51"/>
          <p:cNvSpPr txBox="1"/>
          <p:nvPr>
            <p:ph idx="1" type="body"/>
          </p:nvPr>
        </p:nvSpPr>
        <p:spPr>
          <a:xfrm>
            <a:off x="592750" y="1406000"/>
            <a:ext cx="9038100" cy="47520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There are many solutions to help people with disabilities access content online. Assistive technologies can help people with disabilities:</a:t>
            </a:r>
            <a:endParaRPr/>
          </a:p>
          <a:p>
            <a:pPr indent="-355600" lvl="0" marL="457200" rtl="0" algn="l">
              <a:spcBef>
                <a:spcPts val="800"/>
              </a:spcBef>
              <a:spcAft>
                <a:spcPts val="0"/>
              </a:spcAft>
              <a:buSzPts val="2000"/>
              <a:buChar char="●"/>
            </a:pPr>
            <a:r>
              <a:rPr lang="en-US"/>
              <a:t>Type or speak to their computer to help them write emails</a:t>
            </a:r>
            <a:endParaRPr/>
          </a:p>
          <a:p>
            <a:pPr indent="-355600" lvl="0" marL="457200" rtl="0" algn="l">
              <a:spcBef>
                <a:spcPts val="0"/>
              </a:spcBef>
              <a:spcAft>
                <a:spcPts val="0"/>
              </a:spcAft>
              <a:buSzPts val="2000"/>
              <a:buChar char="●"/>
            </a:pPr>
            <a:r>
              <a:rPr lang="en-US"/>
              <a:t>Search the internet</a:t>
            </a:r>
            <a:endParaRPr/>
          </a:p>
          <a:p>
            <a:pPr indent="-355600" lvl="0" marL="457200" rtl="0" algn="l">
              <a:spcBef>
                <a:spcPts val="0"/>
              </a:spcBef>
              <a:spcAft>
                <a:spcPts val="0"/>
              </a:spcAft>
              <a:buSzPts val="2000"/>
              <a:buChar char="●"/>
            </a:pPr>
            <a:r>
              <a:rPr lang="en-US"/>
              <a:t>Post to Facebook</a:t>
            </a:r>
            <a:endParaRPr/>
          </a:p>
          <a:p>
            <a:pPr indent="-355600" lvl="0" marL="457200" rtl="0" algn="l">
              <a:spcBef>
                <a:spcPts val="0"/>
              </a:spcBef>
              <a:spcAft>
                <a:spcPts val="0"/>
              </a:spcAft>
              <a:buSzPts val="2000"/>
              <a:buChar char="●"/>
            </a:pPr>
            <a:r>
              <a:rPr lang="en-US"/>
              <a:t>Keep records</a:t>
            </a:r>
            <a:endParaRPr/>
          </a:p>
          <a:p>
            <a:pPr indent="-355600" lvl="0" marL="457200" rtl="0" algn="l">
              <a:spcBef>
                <a:spcPts val="0"/>
              </a:spcBef>
              <a:spcAft>
                <a:spcPts val="0"/>
              </a:spcAft>
              <a:buSzPts val="2000"/>
              <a:buChar char="●"/>
            </a:pPr>
            <a:r>
              <a:rPr lang="en-US"/>
              <a:t>Make documents</a:t>
            </a:r>
            <a:endParaRPr/>
          </a:p>
          <a:p>
            <a:pPr indent="0" lvl="0" marL="0" rtl="0" algn="l">
              <a:spcBef>
                <a:spcPts val="800"/>
              </a:spcBef>
              <a:spcAft>
                <a:spcPts val="0"/>
              </a:spcAft>
              <a:buNone/>
            </a:pPr>
            <a:r>
              <a:rPr lang="en-US"/>
              <a:t>For cognitive disabilities, there are also assistive technologies that can:</a:t>
            </a:r>
            <a:endParaRPr/>
          </a:p>
          <a:p>
            <a:pPr indent="-355600" lvl="0" marL="457200" rtl="0" algn="l">
              <a:spcBef>
                <a:spcPts val="800"/>
              </a:spcBef>
              <a:spcAft>
                <a:spcPts val="0"/>
              </a:spcAft>
              <a:buSzPts val="2000"/>
              <a:buChar char="●"/>
            </a:pPr>
            <a:r>
              <a:rPr lang="en-US"/>
              <a:t>Remember passwords</a:t>
            </a:r>
            <a:endParaRPr/>
          </a:p>
          <a:p>
            <a:pPr indent="-355600" lvl="0" marL="457200" rtl="0" algn="l">
              <a:spcBef>
                <a:spcPts val="0"/>
              </a:spcBef>
              <a:spcAft>
                <a:spcPts val="0"/>
              </a:spcAft>
              <a:buSzPts val="2000"/>
              <a:buChar char="●"/>
            </a:pPr>
            <a:r>
              <a:rPr lang="en-US"/>
              <a:t>Help a person organize their thoughts before writing a letter</a:t>
            </a:r>
            <a:endParaRPr/>
          </a:p>
          <a:p>
            <a:pPr indent="-355600" lvl="0" marL="457200" rtl="0" algn="l">
              <a:spcBef>
                <a:spcPts val="0"/>
              </a:spcBef>
              <a:spcAft>
                <a:spcPts val="0"/>
              </a:spcAft>
              <a:buSzPts val="2000"/>
              <a:buChar char="●"/>
            </a:pPr>
            <a:r>
              <a:rPr lang="en-US"/>
              <a:t>Keep track of where they are in a project</a:t>
            </a:r>
            <a:endParaRPr/>
          </a:p>
        </p:txBody>
      </p:sp>
      <p:sp>
        <p:nvSpPr>
          <p:cNvPr id="381" name="Google Shape;381;p5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86" name="Shape 386"/>
        <p:cNvGrpSpPr/>
        <p:nvPr/>
      </p:nvGrpSpPr>
      <p:grpSpPr>
        <a:xfrm>
          <a:off x="0" y="0"/>
          <a:ext cx="0" cy="0"/>
          <a:chOff x="0" y="0"/>
          <a:chExt cx="0" cy="0"/>
        </a:xfrm>
      </p:grpSpPr>
      <p:sp>
        <p:nvSpPr>
          <p:cNvPr id="387" name="Google Shape;387;p52"/>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857250" marR="762656" rtl="0" algn="ctr">
              <a:lnSpc>
                <a:spcPct val="120000"/>
              </a:lnSpc>
              <a:spcBef>
                <a:spcPts val="0"/>
              </a:spcBef>
              <a:spcAft>
                <a:spcPts val="0"/>
              </a:spcAft>
              <a:buNone/>
            </a:pPr>
            <a:r>
              <a:rPr lang="en-US"/>
              <a:t>What are some tools that support cognitive considerations?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Subject Matter </a:t>
            </a:r>
            <a:endParaRPr/>
          </a:p>
          <a:p>
            <a:pPr indent="0" lvl="0" marL="0" marR="2129355" rtl="0" algn="l">
              <a:lnSpc>
                <a:spcPct val="150000"/>
              </a:lnSpc>
              <a:spcBef>
                <a:spcPts val="1000"/>
              </a:spcBef>
              <a:spcAft>
                <a:spcPts val="0"/>
              </a:spcAft>
              <a:buNone/>
            </a:pPr>
            <a:r>
              <a:rPr lang="en-US" sz="2000">
                <a:solidFill>
                  <a:srgbClr val="0B2439"/>
                </a:solidFill>
              </a:rPr>
              <a:t>We are going to touch on PTSD, mental injuries/illness, and other cognitive considerations. I aim for this to be a safe space where we may speak about these tough subjects, but acknowledge this may be hard.</a:t>
            </a:r>
            <a:endParaRPr sz="2000">
              <a:solidFill>
                <a:srgbClr val="0B2439"/>
              </a:solidFill>
            </a:endParaRPr>
          </a:p>
          <a:p>
            <a:pPr indent="0" lvl="0" marL="0" rtl="0" algn="l">
              <a:lnSpc>
                <a:spcPct val="150000"/>
              </a:lnSpc>
              <a:spcBef>
                <a:spcPts val="1000"/>
              </a:spcBef>
              <a:spcAft>
                <a:spcPts val="1000"/>
              </a:spcAft>
              <a:buNone/>
            </a:pPr>
            <a:r>
              <a:rPr lang="en-US" sz="2000">
                <a:solidFill>
                  <a:srgbClr val="0B2439"/>
                </a:solidFill>
              </a:rPr>
              <a:t>It’s okay</a:t>
            </a:r>
            <a:r>
              <a:rPr lang="en-US" sz="2000">
                <a:solidFill>
                  <a:srgbClr val="0B2439"/>
                </a:solidFill>
              </a:rPr>
              <a:t> to take a break if you need to. </a:t>
            </a:r>
            <a:endParaRPr sz="2000">
              <a:solidFill>
                <a:srgbClr val="0B243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3"/>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ABC »  Cognitive Considerations</a:t>
            </a:r>
            <a:endParaRPr/>
          </a:p>
        </p:txBody>
      </p:sp>
      <p:sp>
        <p:nvSpPr>
          <p:cNvPr id="394" name="Google Shape;394;p53"/>
          <p:cNvSpPr txBox="1"/>
          <p:nvPr>
            <p:ph type="title"/>
          </p:nvPr>
        </p:nvSpPr>
        <p:spPr>
          <a:xfrm>
            <a:off x="609600" y="2944048"/>
            <a:ext cx="10972800" cy="9699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trike="sngStrike"/>
              <a:t>“Just ask for help.”</a:t>
            </a:r>
            <a:endParaRPr strike="sngStrike"/>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0" marR="473528" rtl="0" algn="l">
              <a:lnSpc>
                <a:spcPct val="115000"/>
              </a:lnSpc>
              <a:spcBef>
                <a:spcPts val="0"/>
              </a:spcBef>
              <a:spcAft>
                <a:spcPts val="0"/>
              </a:spcAft>
              <a:buNone/>
            </a:pPr>
            <a:r>
              <a:rPr lang="en-US" sz="3000"/>
              <a:t>Often, if you cannot do something on your own, or encounter inaccessible experiences, the common response is “just ask for help.” </a:t>
            </a:r>
            <a:endParaRPr sz="3000"/>
          </a:p>
          <a:p>
            <a:pPr indent="0" lvl="0" marL="0" marR="473528" rtl="0" algn="l">
              <a:lnSpc>
                <a:spcPct val="115000"/>
              </a:lnSpc>
              <a:spcBef>
                <a:spcPts val="1000"/>
              </a:spcBef>
              <a:spcAft>
                <a:spcPts val="1000"/>
              </a:spcAft>
              <a:buNone/>
            </a:pPr>
            <a:r>
              <a:rPr lang="en-US" sz="3000"/>
              <a:t>However, this is not an appropriate response to a person with a cognitive disability, as they should be able to access the web with the same independence as a person without a disability.</a:t>
            </a:r>
            <a:endParaRPr sz="3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5"/>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Keeping information private</a:t>
            </a:r>
            <a:endParaRPr i="1"/>
          </a:p>
        </p:txBody>
      </p:sp>
      <p:sp>
        <p:nvSpPr>
          <p:cNvPr id="407" name="Google Shape;407;p55"/>
          <p:cNvSpPr txBox="1"/>
          <p:nvPr>
            <p:ph idx="1" type="body"/>
          </p:nvPr>
        </p:nvSpPr>
        <p:spPr>
          <a:xfrm>
            <a:off x="592750" y="1406000"/>
            <a:ext cx="6703500" cy="4752000"/>
          </a:xfrm>
          <a:prstGeom prst="rect">
            <a:avLst/>
          </a:prstGeom>
        </p:spPr>
        <p:txBody>
          <a:bodyPr anchorCtr="0" anchor="t" bIns="45700" lIns="45700" spcFirstLastPara="1" rIns="45700" wrap="square" tIns="45700">
            <a:noAutofit/>
          </a:bodyPr>
          <a:lstStyle/>
          <a:p>
            <a:pPr indent="0" lvl="0" marL="0" marR="388783" rtl="0" algn="l">
              <a:spcBef>
                <a:spcPts val="0"/>
              </a:spcBef>
              <a:spcAft>
                <a:spcPts val="0"/>
              </a:spcAft>
              <a:buNone/>
            </a:pPr>
            <a:r>
              <a:rPr lang="en-US" sz="1800"/>
              <a:t>Being able to access your information independently is a civil right. This is very important when the information about you is personal and something you want to keep private. </a:t>
            </a:r>
            <a:endParaRPr sz="1800"/>
          </a:p>
          <a:p>
            <a:pPr indent="0" lvl="0" marL="0" marR="388783" rtl="0" algn="l">
              <a:spcBef>
                <a:spcPts val="1000"/>
              </a:spcBef>
              <a:spcAft>
                <a:spcPts val="0"/>
              </a:spcAft>
              <a:buNone/>
            </a:pPr>
            <a:r>
              <a:rPr lang="en-US" sz="1800"/>
              <a:t>Asking for help means having to sacrifice not only independence, but may become vulnerable to sharing personal information, such as medical information in the following example. Potential accessibility blockers:</a:t>
            </a:r>
            <a:endParaRPr sz="1800"/>
          </a:p>
          <a:p>
            <a:pPr indent="-342900" lvl="0" marL="457200" rtl="0" algn="l">
              <a:spcBef>
                <a:spcPts val="1000"/>
              </a:spcBef>
              <a:spcAft>
                <a:spcPts val="0"/>
              </a:spcAft>
              <a:buSzPts val="1800"/>
              <a:buChar char="●"/>
            </a:pPr>
            <a:r>
              <a:rPr lang="en-US" sz="1800"/>
              <a:t>The website does not work with your assistive technology.</a:t>
            </a:r>
            <a:endParaRPr sz="1800"/>
          </a:p>
          <a:p>
            <a:pPr indent="-342900" lvl="0" marL="457200" marR="217333" rtl="0" algn="l">
              <a:spcBef>
                <a:spcPts val="1000"/>
              </a:spcBef>
              <a:spcAft>
                <a:spcPts val="0"/>
              </a:spcAft>
              <a:buSzPts val="1800"/>
              <a:buChar char="●"/>
            </a:pPr>
            <a:r>
              <a:rPr lang="en-US" sz="1800"/>
              <a:t>You can’t remember your login and password, then have trouble resetting it because the steps are not easy to follow.</a:t>
            </a:r>
            <a:endParaRPr sz="1800"/>
          </a:p>
          <a:p>
            <a:pPr indent="-342900" lvl="0" marL="457200" rtl="0" algn="l">
              <a:spcBef>
                <a:spcPts val="1000"/>
              </a:spcBef>
              <a:spcAft>
                <a:spcPts val="0"/>
              </a:spcAft>
              <a:buSzPts val="1800"/>
              <a:buChar char="●"/>
            </a:pPr>
            <a:r>
              <a:rPr lang="en-US" sz="1800"/>
              <a:t>Once you open the results, they are in a PDF that doesn’t work with your assistive technology.</a:t>
            </a:r>
            <a:endParaRPr sz="1800"/>
          </a:p>
          <a:p>
            <a:pPr indent="0" lvl="0" marL="0" marR="0" rtl="0" algn="l">
              <a:spcBef>
                <a:spcPts val="1000"/>
              </a:spcBef>
              <a:spcAft>
                <a:spcPts val="0"/>
              </a:spcAft>
              <a:buNone/>
            </a:pPr>
            <a:r>
              <a:rPr lang="en-US" sz="1800"/>
              <a:t>It may happen with password information on VA.gov, if the person encounters issues with login.</a:t>
            </a:r>
            <a:endParaRPr sz="1800"/>
          </a:p>
          <a:p>
            <a:pPr indent="0" lvl="0" marL="0" rtl="0" algn="l">
              <a:spcBef>
                <a:spcPts val="1000"/>
              </a:spcBef>
              <a:spcAft>
                <a:spcPts val="0"/>
              </a:spcAft>
              <a:buNone/>
            </a:pPr>
            <a:r>
              <a:t/>
            </a:r>
            <a:endParaRPr sz="1800"/>
          </a:p>
          <a:p>
            <a:pPr indent="0" lvl="0" marL="0" rtl="0" algn="l">
              <a:spcBef>
                <a:spcPts val="1000"/>
              </a:spcBef>
              <a:spcAft>
                <a:spcPts val="1000"/>
              </a:spcAft>
              <a:buNone/>
            </a:pPr>
            <a:r>
              <a:t/>
            </a:r>
            <a:endParaRPr sz="1800"/>
          </a:p>
        </p:txBody>
      </p:sp>
      <p:sp>
        <p:nvSpPr>
          <p:cNvPr id="408" name="Google Shape;408;p55"/>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pic>
        <p:nvPicPr>
          <p:cNvPr id="409" name="Google Shape;409;p55" title="vagov-login.mov">
            <a:hlinkClick r:id="rId3"/>
          </p:cNvPr>
          <p:cNvPicPr preferRelativeResize="0"/>
          <p:nvPr/>
        </p:nvPicPr>
        <p:blipFill>
          <a:blip r:embed="rId4">
            <a:alphaModFix/>
          </a:blip>
          <a:stretch>
            <a:fillRect/>
          </a:stretch>
        </p:blipFill>
        <p:spPr>
          <a:xfrm>
            <a:off x="7446300" y="1419575"/>
            <a:ext cx="4572000" cy="3429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marR="0" rtl="0" algn="l">
              <a:spcBef>
                <a:spcPts val="0"/>
              </a:spcBef>
              <a:spcAft>
                <a:spcPts val="0"/>
              </a:spcAft>
              <a:buNone/>
            </a:pPr>
            <a:r>
              <a:rPr lang="en-US"/>
              <a:t>Deliver for the range of possibilities</a:t>
            </a:r>
            <a:endParaRPr i="1"/>
          </a:p>
        </p:txBody>
      </p:sp>
      <p:sp>
        <p:nvSpPr>
          <p:cNvPr id="416" name="Google Shape;416;p56"/>
          <p:cNvSpPr txBox="1"/>
          <p:nvPr>
            <p:ph idx="1" type="body"/>
          </p:nvPr>
        </p:nvSpPr>
        <p:spPr>
          <a:xfrm>
            <a:off x="592750" y="1406000"/>
            <a:ext cx="10334400" cy="4752000"/>
          </a:xfrm>
          <a:prstGeom prst="rect">
            <a:avLst/>
          </a:prstGeom>
        </p:spPr>
        <p:txBody>
          <a:bodyPr anchorCtr="0" anchor="t" bIns="45700" lIns="45700" spcFirstLastPara="1" rIns="45700" wrap="square" tIns="45700">
            <a:noAutofit/>
          </a:bodyPr>
          <a:lstStyle/>
          <a:p>
            <a:pPr indent="0" lvl="0" marL="0" marR="0" rtl="0" algn="l">
              <a:spcBef>
                <a:spcPts val="0"/>
              </a:spcBef>
              <a:spcAft>
                <a:spcPts val="0"/>
              </a:spcAft>
              <a:buNone/>
            </a:pPr>
            <a:r>
              <a:rPr lang="en-US" sz="1800"/>
              <a:t>Sometimes people just need information presented in a different way in order to retain their independence. How might that apply for someone who learns best from videos? </a:t>
            </a:r>
            <a:r>
              <a:rPr lang="en-US" sz="1800"/>
              <a:t>Here are a few examples of accessibility blockers in a video that may exist for a person with a cognitive disability.</a:t>
            </a:r>
            <a:endParaRPr sz="1800"/>
          </a:p>
          <a:p>
            <a:pPr indent="-342900" lvl="0" marL="457200" rtl="0" algn="l">
              <a:spcBef>
                <a:spcPts val="1000"/>
              </a:spcBef>
              <a:spcAft>
                <a:spcPts val="0"/>
              </a:spcAft>
              <a:buSzPts val="1800"/>
              <a:buChar char="●"/>
            </a:pPr>
            <a:r>
              <a:rPr lang="en-US" sz="1800">
                <a:latin typeface="Source Sans Pro SemiBold"/>
                <a:ea typeface="Source Sans Pro SemiBold"/>
                <a:cs typeface="Source Sans Pro SemiBold"/>
                <a:sym typeface="Source Sans Pro SemiBold"/>
              </a:rPr>
              <a:t>Difficult words </a:t>
            </a:r>
            <a:r>
              <a:rPr lang="en-US" sz="1800"/>
              <a:t>—</a:t>
            </a:r>
            <a:r>
              <a:rPr lang="en-US" sz="1800"/>
              <a:t> The words and examples in the video script might be too difficult.</a:t>
            </a:r>
            <a:endParaRPr sz="1800"/>
          </a:p>
          <a:p>
            <a:pPr indent="-342900" lvl="0" marL="457200" marR="512716" rtl="0" algn="l">
              <a:spcBef>
                <a:spcPts val="1000"/>
              </a:spcBef>
              <a:spcAft>
                <a:spcPts val="0"/>
              </a:spcAft>
              <a:buSzPts val="1800"/>
              <a:buChar char="●"/>
            </a:pPr>
            <a:r>
              <a:rPr lang="en-US" sz="1800">
                <a:latin typeface="Source Sans Pro SemiBold"/>
                <a:ea typeface="Source Sans Pro SemiBold"/>
                <a:cs typeface="Source Sans Pro SemiBold"/>
                <a:sym typeface="Source Sans Pro SemiBold"/>
              </a:rPr>
              <a:t>Complicated directions</a:t>
            </a:r>
            <a:r>
              <a:rPr lang="en-US" sz="1800"/>
              <a:t> — The video may not break things down so the steps are easy to follow. Do you ever get lost when the directions are too complicated?</a:t>
            </a:r>
            <a:endParaRPr sz="1800"/>
          </a:p>
          <a:p>
            <a:pPr indent="-342900" lvl="0" marL="457200" rtl="0" algn="l">
              <a:spcBef>
                <a:spcPts val="1000"/>
              </a:spcBef>
              <a:spcAft>
                <a:spcPts val="0"/>
              </a:spcAft>
              <a:buSzPts val="1800"/>
              <a:buChar char="●"/>
            </a:pPr>
            <a:r>
              <a:rPr lang="en-US" sz="1800">
                <a:latin typeface="Source Sans Pro SemiBold"/>
                <a:ea typeface="Source Sans Pro SemiBold"/>
                <a:cs typeface="Source Sans Pro SemiBold"/>
                <a:sym typeface="Source Sans Pro SemiBold"/>
              </a:rPr>
              <a:t>No captions</a:t>
            </a:r>
            <a:r>
              <a:rPr lang="en-US" sz="1800"/>
              <a:t> — Many people use captions, including some people with cognitive disabilities. If the captions are not there, some people may not be able to follow along. They may not remember the information as well. Or they may not learn the new vocabulary.</a:t>
            </a:r>
            <a:endParaRPr sz="1800"/>
          </a:p>
          <a:p>
            <a:pPr indent="-342900" lvl="0" marL="457200" marR="226966" rtl="0" algn="l">
              <a:spcBef>
                <a:spcPts val="1000"/>
              </a:spcBef>
              <a:spcAft>
                <a:spcPts val="0"/>
              </a:spcAft>
              <a:buSzPts val="1800"/>
              <a:buChar char="●"/>
            </a:pPr>
            <a:r>
              <a:rPr lang="en-US" sz="1800">
                <a:latin typeface="Source Sans Pro SemiBold"/>
                <a:ea typeface="Source Sans Pro SemiBold"/>
                <a:cs typeface="Source Sans Pro SemiBold"/>
                <a:sym typeface="Source Sans Pro SemiBold"/>
              </a:rPr>
              <a:t>Not able to turn captions of</a:t>
            </a:r>
            <a:r>
              <a:rPr lang="en-US" sz="1800"/>
              <a:t>f — For other people the captions can be distracting. If unable to turn off the captions, they may have difficulty focusing on your content.</a:t>
            </a:r>
            <a:endParaRPr sz="1800"/>
          </a:p>
          <a:p>
            <a:pPr indent="-342900" lvl="0" marL="457200" rtl="0" algn="l">
              <a:spcBef>
                <a:spcPts val="1000"/>
              </a:spcBef>
              <a:spcAft>
                <a:spcPts val="1000"/>
              </a:spcAft>
              <a:buSzPts val="1800"/>
              <a:buChar char="●"/>
            </a:pPr>
            <a:r>
              <a:rPr lang="en-US" sz="1800">
                <a:latin typeface="Source Sans Pro SemiBold"/>
                <a:ea typeface="Source Sans Pro SemiBold"/>
                <a:cs typeface="Source Sans Pro SemiBold"/>
                <a:sym typeface="Source Sans Pro SemiBold"/>
              </a:rPr>
              <a:t>Can’t play video</a:t>
            </a:r>
            <a:r>
              <a:rPr lang="en-US" sz="1800"/>
              <a:t> — What if you can’t control the video player using your way of interacting with a computer (such as your voice)? You may not be able to use the video at all.</a:t>
            </a:r>
            <a:endParaRPr sz="1800"/>
          </a:p>
        </p:txBody>
      </p:sp>
      <p:sp>
        <p:nvSpPr>
          <p:cNvPr id="417" name="Google Shape;417;p56"/>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228600" lvl="0" marL="1371600" marR="1277006" rtl="0" algn="l">
              <a:spcBef>
                <a:spcPts val="0"/>
              </a:spcBef>
              <a:spcAft>
                <a:spcPts val="0"/>
              </a:spcAft>
              <a:buNone/>
            </a:pPr>
            <a:r>
              <a:rPr lang="en-US"/>
              <a:t>“Our job isn’t to tell them how to interact with what we create; our job is to create something that they can interact with in whatever way they choose to interact.”</a:t>
            </a:r>
            <a:endParaRPr/>
          </a:p>
          <a:p>
            <a:pPr indent="0" lvl="0" marL="1371600" marR="1277006" rtl="0" algn="l">
              <a:spcBef>
                <a:spcPts val="1000"/>
              </a:spcBef>
              <a:spcAft>
                <a:spcPts val="0"/>
              </a:spcAft>
              <a:buNone/>
            </a:pPr>
            <a:r>
              <a:rPr lang="en-US" sz="2400">
                <a:solidFill>
                  <a:srgbClr val="0B2439"/>
                </a:solidFill>
              </a:rPr>
              <a:t>– John Porter</a:t>
            </a:r>
            <a:endParaRPr sz="2400">
              <a:solidFill>
                <a:srgbClr val="0B243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28" name="Shape 428"/>
        <p:cNvGrpSpPr/>
        <p:nvPr/>
      </p:nvGrpSpPr>
      <p:grpSpPr>
        <a:xfrm>
          <a:off x="0" y="0"/>
          <a:ext cx="0" cy="0"/>
          <a:chOff x="0" y="0"/>
          <a:chExt cx="0" cy="0"/>
        </a:xfrm>
      </p:grpSpPr>
      <p:sp>
        <p:nvSpPr>
          <p:cNvPr id="429" name="Google Shape;429;p58"/>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857250" marR="762656" rtl="0" algn="ctr">
              <a:lnSpc>
                <a:spcPct val="120000"/>
              </a:lnSpc>
              <a:spcBef>
                <a:spcPts val="0"/>
              </a:spcBef>
              <a:spcAft>
                <a:spcPts val="0"/>
              </a:spcAft>
              <a:buNone/>
            </a:pPr>
            <a:r>
              <a:rPr lang="en-US"/>
              <a:t>How do you react when you have to ask for help with something, and have to reveal your SSN, for example?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9"/>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ABC »  Cognitive Considerations</a:t>
            </a:r>
            <a:endParaRPr/>
          </a:p>
        </p:txBody>
      </p:sp>
      <p:sp>
        <p:nvSpPr>
          <p:cNvPr id="436" name="Google Shape;436;p59"/>
          <p:cNvSpPr txBox="1"/>
          <p:nvPr>
            <p:ph type="title"/>
          </p:nvPr>
        </p:nvSpPr>
        <p:spPr>
          <a:xfrm>
            <a:off x="609600" y="2944048"/>
            <a:ext cx="10972800" cy="9699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Accessibility Compliance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0"/>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marR="0" rtl="0" algn="l">
              <a:spcBef>
                <a:spcPts val="0"/>
              </a:spcBef>
              <a:spcAft>
                <a:spcPts val="0"/>
              </a:spcAft>
              <a:buNone/>
            </a:pPr>
            <a:r>
              <a:rPr lang="en-US"/>
              <a:t>Is There Existing Web Accessibility Legislation?</a:t>
            </a:r>
            <a:endParaRPr/>
          </a:p>
        </p:txBody>
      </p:sp>
      <p:sp>
        <p:nvSpPr>
          <p:cNvPr id="443" name="Google Shape;443;p60"/>
          <p:cNvSpPr txBox="1"/>
          <p:nvPr>
            <p:ph idx="1" type="body"/>
          </p:nvPr>
        </p:nvSpPr>
        <p:spPr>
          <a:xfrm>
            <a:off x="592750" y="1406000"/>
            <a:ext cx="8112600" cy="4752000"/>
          </a:xfrm>
          <a:prstGeom prst="rect">
            <a:avLst/>
          </a:prstGeom>
        </p:spPr>
        <p:txBody>
          <a:bodyPr anchorCtr="0" anchor="t" bIns="45700" lIns="45700" spcFirstLastPara="1" rIns="45700" wrap="square" tIns="45700">
            <a:noAutofit/>
          </a:bodyPr>
          <a:lstStyle/>
          <a:p>
            <a:pPr indent="-355600" lvl="0" marL="457200" rtl="0" algn="l">
              <a:spcBef>
                <a:spcPts val="0"/>
              </a:spcBef>
              <a:spcAft>
                <a:spcPts val="0"/>
              </a:spcAft>
              <a:buSzPts val="2000"/>
              <a:buChar char="●"/>
            </a:pPr>
            <a:r>
              <a:rPr lang="en-US"/>
              <a:t>A group of people at the </a:t>
            </a:r>
            <a:r>
              <a:rPr lang="en-US" u="sng">
                <a:solidFill>
                  <a:srgbClr val="D0E0E3"/>
                </a:solidFill>
                <a:hlinkClick r:id="rId3"/>
              </a:rPr>
              <a:t>W3C</a:t>
            </a:r>
            <a:r>
              <a:rPr lang="en-US">
                <a:solidFill>
                  <a:srgbClr val="D0E0E3"/>
                </a:solidFill>
              </a:rPr>
              <a:t> </a:t>
            </a:r>
            <a:r>
              <a:rPr lang="en-US"/>
              <a:t>created a rule called the Web Content Accessibility Guidelines (</a:t>
            </a:r>
            <a:r>
              <a:rPr lang="en-US" u="sng">
                <a:solidFill>
                  <a:srgbClr val="D0E0E3"/>
                </a:solidFill>
                <a:hlinkClick r:id="rId4"/>
              </a:rPr>
              <a:t>WCAG</a:t>
            </a:r>
            <a:r>
              <a:rPr lang="en-US"/>
              <a:t>). </a:t>
            </a:r>
            <a:endParaRPr/>
          </a:p>
          <a:p>
            <a:pPr indent="-355600" lvl="0" marL="457200" marR="584638" rtl="0" algn="l">
              <a:spcBef>
                <a:spcPts val="1000"/>
              </a:spcBef>
              <a:spcAft>
                <a:spcPts val="0"/>
              </a:spcAft>
              <a:buSzPts val="2000"/>
              <a:buChar char="●"/>
            </a:pPr>
            <a:r>
              <a:rPr lang="en-US"/>
              <a:t>This rule explains how to make the web work better for people with disabilities. </a:t>
            </a:r>
            <a:endParaRPr/>
          </a:p>
          <a:p>
            <a:pPr indent="-355600" lvl="0" marL="457200" rtl="0" algn="l">
              <a:spcBef>
                <a:spcPts val="1000"/>
              </a:spcBef>
              <a:spcAft>
                <a:spcPts val="1000"/>
              </a:spcAft>
              <a:buSzPts val="2000"/>
              <a:buChar char="●"/>
            </a:pPr>
            <a:r>
              <a:rPr lang="en-US"/>
              <a:t>Some countries have made this rule required for governments to follow. Examples are the United States, Canada, and Europe.</a:t>
            </a:r>
            <a:endParaRPr/>
          </a:p>
        </p:txBody>
      </p:sp>
      <p:sp>
        <p:nvSpPr>
          <p:cNvPr id="444" name="Google Shape;444;p60"/>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613175" y="685800"/>
            <a:ext cx="10058400" cy="730500"/>
          </a:xfrm>
          <a:prstGeom prst="rect">
            <a:avLst/>
          </a:prstGeom>
        </p:spPr>
        <p:txBody>
          <a:bodyPr anchorCtr="0" anchor="t" bIns="45700" lIns="45700" spcFirstLastPara="1" rIns="45700" wrap="square" tIns="45700">
            <a:noAutofit/>
          </a:bodyPr>
          <a:lstStyle/>
          <a:p>
            <a:pPr indent="0" lvl="0" marL="0" marR="316922" rtl="0" algn="l">
              <a:spcBef>
                <a:spcPts val="0"/>
              </a:spcBef>
              <a:spcAft>
                <a:spcPts val="0"/>
              </a:spcAft>
              <a:buNone/>
            </a:pPr>
            <a:r>
              <a:rPr lang="en-US"/>
              <a:t>Do these </a:t>
            </a:r>
            <a:r>
              <a:rPr lang="en-US"/>
              <a:t>rules </a:t>
            </a:r>
            <a:r>
              <a:rPr lang="en-US"/>
              <a:t>apply for supporting people with cognitive disabilities?</a:t>
            </a:r>
            <a:endParaRPr/>
          </a:p>
        </p:txBody>
      </p:sp>
      <p:sp>
        <p:nvSpPr>
          <p:cNvPr id="451" name="Google Shape;451;p61"/>
          <p:cNvSpPr txBox="1"/>
          <p:nvPr>
            <p:ph idx="1" type="body"/>
          </p:nvPr>
        </p:nvSpPr>
        <p:spPr>
          <a:xfrm>
            <a:off x="592750" y="1787000"/>
            <a:ext cx="7527600" cy="4752000"/>
          </a:xfrm>
          <a:prstGeom prst="rect">
            <a:avLst/>
          </a:prstGeom>
        </p:spPr>
        <p:txBody>
          <a:bodyPr anchorCtr="0" anchor="t" bIns="45700" lIns="45700" spcFirstLastPara="1" rIns="45700" wrap="square" tIns="45700">
            <a:noAutofit/>
          </a:bodyPr>
          <a:lstStyle/>
          <a:p>
            <a:pPr indent="0" lvl="0" marL="0" marR="0" rtl="0" algn="l">
              <a:spcBef>
                <a:spcPts val="800"/>
              </a:spcBef>
              <a:spcAft>
                <a:spcPts val="0"/>
              </a:spcAft>
              <a:buNone/>
            </a:pPr>
            <a:r>
              <a:rPr lang="en-US" sz="1800"/>
              <a:t>The </a:t>
            </a:r>
            <a:r>
              <a:rPr lang="en-US" sz="1800" u="sng">
                <a:solidFill>
                  <a:srgbClr val="D0E0E3"/>
                </a:solidFill>
                <a:hlinkClick r:id="rId3"/>
              </a:rPr>
              <a:t>Cognitive Accessibility Task Force</a:t>
            </a:r>
            <a:r>
              <a:rPr lang="en-US" sz="1800"/>
              <a:t> at the W3C is working on making the web more accessible for people with cognitive disabilities. They identify where user needs are not being met and are writing a guide for “</a:t>
            </a:r>
            <a:r>
              <a:rPr lang="en-US" sz="1800" u="sng">
                <a:solidFill>
                  <a:srgbClr val="D0E0E3"/>
                </a:solidFill>
                <a:hlinkClick r:id="rId4"/>
              </a:rPr>
              <a:t>Making Content Usable for People with Cognitive and Learning Disabilities</a:t>
            </a:r>
            <a:r>
              <a:rPr lang="en-US" sz="1800"/>
              <a:t>.”</a:t>
            </a:r>
            <a:endParaRPr sz="1800"/>
          </a:p>
          <a:p>
            <a:pPr indent="-342900" lvl="0" marL="457200" marR="0" rtl="0" algn="l">
              <a:spcBef>
                <a:spcPts val="1000"/>
              </a:spcBef>
              <a:spcAft>
                <a:spcPts val="0"/>
              </a:spcAft>
              <a:buSzPts val="1800"/>
              <a:buChar char="●"/>
            </a:pPr>
            <a:r>
              <a:rPr lang="en-US" sz="1800"/>
              <a:t>Their efforts informed </a:t>
            </a:r>
            <a:r>
              <a:rPr lang="en-US" sz="1800" u="sng">
                <a:solidFill>
                  <a:srgbClr val="D0E0E3"/>
                </a:solidFill>
                <a:hlinkClick r:id="rId5"/>
              </a:rPr>
              <a:t>WCAG 2.1</a:t>
            </a:r>
            <a:r>
              <a:rPr lang="en-US" sz="1800"/>
              <a:t>, which builds on and extends WCAG 2.0, but does not supersede or replace 2.0.  </a:t>
            </a:r>
            <a:endParaRPr sz="1800"/>
          </a:p>
          <a:p>
            <a:pPr indent="-342900" lvl="0" marL="457200" marR="0" rtl="0" algn="l">
              <a:spcBef>
                <a:spcPts val="1000"/>
              </a:spcBef>
              <a:spcAft>
                <a:spcPts val="0"/>
              </a:spcAft>
              <a:buSzPts val="1800"/>
              <a:buChar char="●"/>
            </a:pPr>
            <a:r>
              <a:rPr lang="en-US" sz="1800"/>
              <a:t>WCAG 2.0 doesn’t explicitly list criteria for cognitive considerations. The WCAG 2.0 spec has sections for Perceivable (1) and Understandable (3) that hint at cognitive, but each release builds on the previous one and fills in gaps, adding more clarity and expectation to those seeking to follow that standard. WCAG 2.1 is the next release.</a:t>
            </a:r>
            <a:endParaRPr sz="1800"/>
          </a:p>
          <a:p>
            <a:pPr indent="-342900" lvl="0" marL="457200" marR="0" rtl="0" algn="l">
              <a:spcBef>
                <a:spcPts val="1000"/>
              </a:spcBef>
              <a:spcAft>
                <a:spcPts val="1000"/>
              </a:spcAft>
              <a:buSzPts val="1800"/>
              <a:buChar char="●"/>
            </a:pPr>
            <a:r>
              <a:rPr lang="en-US" sz="1800"/>
              <a:t>The same criteria that ensure an accessible experience — semantic structure, sight and sound, interactivity and dynamic content, understandability — apply for cognitive considerations. </a:t>
            </a:r>
            <a:endParaRPr sz="1800"/>
          </a:p>
        </p:txBody>
      </p:sp>
      <p:sp>
        <p:nvSpPr>
          <p:cNvPr id="452" name="Google Shape;452;p6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2"/>
          <p:cNvSpPr txBox="1"/>
          <p:nvPr>
            <p:ph type="title"/>
          </p:nvPr>
        </p:nvSpPr>
        <p:spPr>
          <a:xfrm>
            <a:off x="613175" y="685800"/>
            <a:ext cx="10058400" cy="730500"/>
          </a:xfrm>
          <a:prstGeom prst="rect">
            <a:avLst/>
          </a:prstGeom>
        </p:spPr>
        <p:txBody>
          <a:bodyPr anchorCtr="0" anchor="t" bIns="45700" lIns="45700" spcFirstLastPara="1" rIns="45700" wrap="square" tIns="45700">
            <a:noAutofit/>
          </a:bodyPr>
          <a:lstStyle/>
          <a:p>
            <a:pPr indent="0" lvl="0" marL="0" marR="316922" rtl="0" algn="l">
              <a:spcBef>
                <a:spcPts val="0"/>
              </a:spcBef>
              <a:spcAft>
                <a:spcPts val="0"/>
              </a:spcAft>
              <a:buNone/>
            </a:pPr>
            <a:r>
              <a:rPr lang="en-US"/>
              <a:t>What’s in WCAG 2.1?</a:t>
            </a:r>
            <a:endParaRPr/>
          </a:p>
        </p:txBody>
      </p:sp>
      <p:sp>
        <p:nvSpPr>
          <p:cNvPr id="459" name="Google Shape;459;p62"/>
          <p:cNvSpPr txBox="1"/>
          <p:nvPr>
            <p:ph idx="1" type="body"/>
          </p:nvPr>
        </p:nvSpPr>
        <p:spPr>
          <a:xfrm>
            <a:off x="592750" y="1787000"/>
            <a:ext cx="7527600" cy="4752000"/>
          </a:xfrm>
          <a:prstGeom prst="rect">
            <a:avLst/>
          </a:prstGeom>
        </p:spPr>
        <p:txBody>
          <a:bodyPr anchorCtr="0" anchor="t" bIns="45700" lIns="45700" spcFirstLastPara="1" rIns="45700" wrap="square" tIns="45700">
            <a:noAutofit/>
          </a:bodyPr>
          <a:lstStyle/>
          <a:p>
            <a:pPr indent="0" lvl="0" marL="0" marR="1949668" rtl="0" algn="l">
              <a:spcBef>
                <a:spcPts val="800"/>
              </a:spcBef>
              <a:spcAft>
                <a:spcPts val="1000"/>
              </a:spcAft>
              <a:buNone/>
            </a:pPr>
            <a:r>
              <a:rPr lang="en-US" sz="1800"/>
              <a:t>WCAG 2.1 success criteria primarily address items related to mobile (small screens and touch screens) that accommodate users with motor and dexterity disabilities, users with low vision, and users with cognitive disabilities. In addition, there are success criteria that benefit users of voice input, users with vestibular disabilities, and users of screen readers.</a:t>
            </a:r>
            <a:endParaRPr sz="1800"/>
          </a:p>
        </p:txBody>
      </p:sp>
      <p:sp>
        <p:nvSpPr>
          <p:cNvPr id="460" name="Google Shape;460;p6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pic>
        <p:nvPicPr>
          <p:cNvPr id="461" name="Google Shape;461;p62"/>
          <p:cNvPicPr preferRelativeResize="0"/>
          <p:nvPr/>
        </p:nvPicPr>
        <p:blipFill>
          <a:blip r:embed="rId3">
            <a:alphaModFix/>
          </a:blip>
          <a:stretch>
            <a:fillRect/>
          </a:stretch>
        </p:blipFill>
        <p:spPr>
          <a:xfrm>
            <a:off x="6478250" y="1959225"/>
            <a:ext cx="5254125" cy="3993125"/>
          </a:xfrm>
          <a:prstGeom prst="rect">
            <a:avLst/>
          </a:prstGeom>
          <a:noFill/>
          <a:ln>
            <a:noFill/>
          </a:ln>
        </p:spPr>
      </p:pic>
      <p:sp>
        <p:nvSpPr>
          <p:cNvPr id="462" name="Google Shape;462;p62"/>
          <p:cNvSpPr txBox="1"/>
          <p:nvPr/>
        </p:nvSpPr>
        <p:spPr>
          <a:xfrm>
            <a:off x="727425" y="6320200"/>
            <a:ext cx="93906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0B2439"/>
                </a:solidFill>
                <a:latin typeface="Source Sans Pro"/>
                <a:ea typeface="Source Sans Pro"/>
                <a:cs typeface="Source Sans Pro"/>
                <a:sym typeface="Source Sans Pro"/>
              </a:rPr>
              <a:t>Sources:   </a:t>
            </a:r>
            <a:r>
              <a:rPr lang="en-US" sz="1600">
                <a:solidFill>
                  <a:srgbClr val="0B2439"/>
                </a:solidFill>
                <a:latin typeface="Source Sans Pro"/>
                <a:ea typeface="Source Sans Pro"/>
                <a:cs typeface="Source Sans Pro"/>
                <a:sym typeface="Source Sans Pro"/>
              </a:rPr>
              <a:t>https://dev-level-access.pantheonsite.io/wcag-2-1-exploring-new-success-criteria/</a:t>
            </a:r>
            <a:endParaRPr sz="1600">
              <a:solidFill>
                <a:srgbClr val="0B2439"/>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Agenda and intro</a:t>
            </a:r>
            <a:endParaRPr/>
          </a:p>
        </p:txBody>
      </p:sp>
      <p:sp>
        <p:nvSpPr>
          <p:cNvPr id="116" name="Google Shape;116;p18"/>
          <p:cNvSpPr txBox="1"/>
          <p:nvPr>
            <p:ph idx="1" type="body"/>
          </p:nvPr>
        </p:nvSpPr>
        <p:spPr>
          <a:xfrm>
            <a:off x="592750" y="1406000"/>
            <a:ext cx="6548400" cy="4752000"/>
          </a:xfrm>
          <a:prstGeom prst="rect">
            <a:avLst/>
          </a:prstGeom>
        </p:spPr>
        <p:txBody>
          <a:bodyPr anchorCtr="0" anchor="t" bIns="45700" lIns="45700" spcFirstLastPara="1" rIns="45700" wrap="square" tIns="45700">
            <a:noAutofit/>
          </a:bodyPr>
          <a:lstStyle/>
          <a:p>
            <a:pPr indent="-381000" lvl="0" marL="457200" rtl="0" algn="l">
              <a:spcBef>
                <a:spcPts val="800"/>
              </a:spcBef>
              <a:spcAft>
                <a:spcPts val="0"/>
              </a:spcAft>
              <a:buSzPts val="2400"/>
              <a:buChar char="●"/>
            </a:pPr>
            <a:r>
              <a:rPr lang="en-US" sz="2400"/>
              <a:t>What are Cognitive Considerations?</a:t>
            </a:r>
            <a:endParaRPr sz="2400"/>
          </a:p>
          <a:p>
            <a:pPr indent="-381000" lvl="0" marL="457200" rtl="0" algn="l">
              <a:spcBef>
                <a:spcPts val="1000"/>
              </a:spcBef>
              <a:spcAft>
                <a:spcPts val="0"/>
              </a:spcAft>
              <a:buSzPts val="2400"/>
              <a:buChar char="●"/>
            </a:pPr>
            <a:r>
              <a:rPr lang="en-US" sz="2400"/>
              <a:t>Design Considerations</a:t>
            </a:r>
            <a:endParaRPr sz="2400"/>
          </a:p>
          <a:p>
            <a:pPr indent="-381000" lvl="0" marL="457200" rtl="0" algn="l">
              <a:spcBef>
                <a:spcPts val="1000"/>
              </a:spcBef>
              <a:spcAft>
                <a:spcPts val="0"/>
              </a:spcAft>
              <a:buSzPts val="2400"/>
              <a:buChar char="●"/>
            </a:pPr>
            <a:r>
              <a:rPr lang="en-US" sz="2400"/>
              <a:t>Technology Solutions</a:t>
            </a:r>
            <a:endParaRPr sz="2400"/>
          </a:p>
          <a:p>
            <a:pPr indent="-381000" lvl="0" marL="457200" rtl="0" algn="l">
              <a:spcBef>
                <a:spcPts val="1000"/>
              </a:spcBef>
              <a:spcAft>
                <a:spcPts val="0"/>
              </a:spcAft>
              <a:buSzPts val="2400"/>
              <a:buChar char="●"/>
            </a:pPr>
            <a:r>
              <a:rPr lang="en-US" sz="2400"/>
              <a:t>“</a:t>
            </a:r>
            <a:r>
              <a:rPr lang="en-US" sz="2400" strike="sngStrike"/>
              <a:t>Just ask for help.</a:t>
            </a:r>
            <a:r>
              <a:rPr lang="en-US" sz="2400"/>
              <a:t>”</a:t>
            </a:r>
            <a:endParaRPr sz="2400"/>
          </a:p>
          <a:p>
            <a:pPr indent="-381000" lvl="0" marL="457200" rtl="0" algn="l">
              <a:spcBef>
                <a:spcPts val="1000"/>
              </a:spcBef>
              <a:spcAft>
                <a:spcPts val="1000"/>
              </a:spcAft>
              <a:buSzPts val="2400"/>
              <a:buChar char="●"/>
            </a:pPr>
            <a:r>
              <a:rPr lang="en-US" sz="2400"/>
              <a:t>Accessibility Compliance</a:t>
            </a:r>
            <a:endParaRPr sz="2400"/>
          </a:p>
        </p:txBody>
      </p:sp>
      <p:sp>
        <p:nvSpPr>
          <p:cNvPr id="117" name="Google Shape;117;p18"/>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a:t>
            </a:r>
            <a:r>
              <a:rPr b="0" lang="en-US">
                <a:latin typeface="Source Sans Pro SemiBold"/>
                <a:ea typeface="Source Sans Pro SemiBold"/>
                <a:cs typeface="Source Sans Pro SemiBold"/>
                <a:sym typeface="Source Sans Pro SemiBold"/>
              </a:rPr>
              <a:t>Cognitive Considerations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7" name="Shape 467"/>
        <p:cNvGrpSpPr/>
        <p:nvPr/>
      </p:nvGrpSpPr>
      <p:grpSpPr>
        <a:xfrm>
          <a:off x="0" y="0"/>
          <a:ext cx="0" cy="0"/>
          <a:chOff x="0" y="0"/>
          <a:chExt cx="0" cy="0"/>
        </a:xfrm>
      </p:grpSpPr>
      <p:sp>
        <p:nvSpPr>
          <p:cNvPr id="468" name="Google Shape;468;p63"/>
          <p:cNvSpPr txBox="1"/>
          <p:nvPr>
            <p:ph idx="1" type="body"/>
          </p:nvPr>
        </p:nvSpPr>
        <p:spPr>
          <a:xfrm>
            <a:off x="592750" y="1406000"/>
            <a:ext cx="9402000" cy="4752000"/>
          </a:xfrm>
          <a:prstGeom prst="rect">
            <a:avLst/>
          </a:prstGeom>
          <a:noFill/>
        </p:spPr>
        <p:txBody>
          <a:bodyPr anchorCtr="0" anchor="t" bIns="45700" lIns="45700" spcFirstLastPara="1" rIns="45700" wrap="square" tIns="45700">
            <a:noAutofit/>
          </a:bodyPr>
          <a:lstStyle/>
          <a:p>
            <a:pPr indent="0" lvl="0" marL="0" rtl="0" algn="l">
              <a:spcBef>
                <a:spcPts val="0"/>
              </a:spcBef>
              <a:spcAft>
                <a:spcPts val="0"/>
              </a:spcAft>
              <a:buNone/>
            </a:pPr>
            <a:r>
              <a:rPr lang="en-US"/>
              <a:t>When thinking about web accessibility, a lot of focus is on ‘checking the boxes’ to meet Section 508 compliance. As Trevor Pierce says, this is a fear mindset: doing accessibility as a way of running away from pain for the company.</a:t>
            </a:r>
            <a:endParaRPr/>
          </a:p>
          <a:p>
            <a:pPr indent="0" lvl="0" marL="0" rtl="0" algn="l">
              <a:spcBef>
                <a:spcPts val="1000"/>
              </a:spcBef>
              <a:spcAft>
                <a:spcPts val="0"/>
              </a:spcAft>
              <a:buNone/>
            </a:pPr>
            <a:r>
              <a:rPr lang="en-US"/>
              <a:t>Accessibility beyond compliance acknowledges needing to meet those standards. But that’s not enough. It’s possible to meet the standards, and a screen reader user still not be able to navigate your site because your headings don’t make sense, your links are styled as buttons (or vice-versa), or you otherwise break expected patterns for how real people use real websites.</a:t>
            </a:r>
            <a:endParaRPr/>
          </a:p>
          <a:p>
            <a:pPr indent="0" lvl="0" marL="0" rtl="0" algn="l">
              <a:spcBef>
                <a:spcPts val="1000"/>
              </a:spcBef>
              <a:spcAft>
                <a:spcPts val="1000"/>
              </a:spcAft>
              <a:buNone/>
            </a:pPr>
            <a:r>
              <a:rPr lang="en-US"/>
              <a:t>Accessibility beyond compliance isn’t about fear,  it’s running </a:t>
            </a:r>
            <a:r>
              <a:rPr i="1" lang="en-US"/>
              <a:t>TO</a:t>
            </a:r>
            <a:r>
              <a:rPr lang="en-US"/>
              <a:t> an equitable, inclusive future, where end users are co-creators, where people building websites think about </a:t>
            </a:r>
            <a:r>
              <a:rPr i="1" lang="en-US"/>
              <a:t>HOW</a:t>
            </a:r>
            <a:r>
              <a:rPr lang="en-US"/>
              <a:t> an actual human being will interact with them. It’s about not resting on the laurels of a clean compliance scan, but embracing the work of welcoming your users in, learning how you can do better, and then doing it.</a:t>
            </a:r>
            <a:endParaRPr/>
          </a:p>
        </p:txBody>
      </p:sp>
      <p:sp>
        <p:nvSpPr>
          <p:cNvPr id="469" name="Google Shape;469;p63"/>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Accessibility Beyond Compliance (ABC)</a:t>
            </a:r>
            <a:endParaRPr/>
          </a:p>
        </p:txBody>
      </p:sp>
      <p:sp>
        <p:nvSpPr>
          <p:cNvPr id="470" name="Google Shape;470;p63"/>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
        <p:nvSpPr>
          <p:cNvPr id="471" name="Google Shape;471;p63"/>
          <p:cNvSpPr txBox="1"/>
          <p:nvPr/>
        </p:nvSpPr>
        <p:spPr>
          <a:xfrm>
            <a:off x="4613375" y="69625"/>
            <a:ext cx="34254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00FF00"/>
                </a:solidFill>
                <a:latin typeface="Source Sans Pro"/>
                <a:ea typeface="Source Sans Pro"/>
                <a:cs typeface="Source Sans Pro"/>
                <a:sym typeface="Source Sans Pro"/>
              </a:rPr>
              <a:t>Still editing</a:t>
            </a:r>
            <a:endParaRPr sz="2400">
              <a:solidFill>
                <a:srgbClr val="00FF00"/>
              </a:solidFill>
              <a:latin typeface="Source Sans Pro"/>
              <a:ea typeface="Source Sans Pro"/>
              <a:cs typeface="Source Sans Pro"/>
              <a:sym typeface="Source Sans Pr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6" name="Shape 476"/>
        <p:cNvGrpSpPr/>
        <p:nvPr/>
      </p:nvGrpSpPr>
      <p:grpSpPr>
        <a:xfrm>
          <a:off x="0" y="0"/>
          <a:ext cx="0" cy="0"/>
          <a:chOff x="0" y="0"/>
          <a:chExt cx="0" cy="0"/>
        </a:xfrm>
      </p:grpSpPr>
      <p:sp>
        <p:nvSpPr>
          <p:cNvPr id="477" name="Google Shape;477;p64"/>
          <p:cNvSpPr txBox="1"/>
          <p:nvPr>
            <p:ph idx="1" type="body"/>
          </p:nvPr>
        </p:nvSpPr>
        <p:spPr>
          <a:xfrm>
            <a:off x="592750" y="1406000"/>
            <a:ext cx="8037000" cy="4752000"/>
          </a:xfrm>
          <a:prstGeom prst="rect">
            <a:avLst/>
          </a:prstGeom>
          <a:noFill/>
        </p:spPr>
        <p:txBody>
          <a:bodyPr anchorCtr="0" anchor="t" bIns="45700" lIns="45700" spcFirstLastPara="1" rIns="45700" wrap="square" tIns="45700">
            <a:noAutofit/>
          </a:bodyPr>
          <a:lstStyle/>
          <a:p>
            <a:pPr indent="0" lvl="0" marL="0" marR="454192" rtl="0" algn="l">
              <a:spcBef>
                <a:spcPts val="0"/>
              </a:spcBef>
              <a:spcAft>
                <a:spcPts val="0"/>
              </a:spcAft>
              <a:buNone/>
            </a:pPr>
            <a:r>
              <a:rPr lang="en-US"/>
              <a:t>Currently, 508 Compliance is based on the Web Content Accessibility Guidelines (WCAG) 2.0 standard. The new standard, WCAG 2.1, was released last year and includes new standards for mobile and cognitive considerations. So, we want to be sure we’re prepared for when Section 508 is based on WCAG 2.1.</a:t>
            </a:r>
            <a:endParaRPr/>
          </a:p>
          <a:p>
            <a:pPr indent="0" lvl="0" marL="0" rtl="0" algn="l">
              <a:spcBef>
                <a:spcPts val="1000"/>
              </a:spcBef>
              <a:spcAft>
                <a:spcPts val="0"/>
              </a:spcAft>
              <a:buNone/>
            </a:pPr>
            <a:r>
              <a:rPr lang="en-US"/>
              <a:t>This isn’t a burden. It's not a negative. It's a craftsmanship. For example, the curb cuts on a sidewalk, is now better for everyone — whether you have a stroller, wheelchair, or joint pain; the bumps are inclusive.</a:t>
            </a:r>
            <a:endParaRPr/>
          </a:p>
          <a:p>
            <a:pPr indent="0" lvl="0" marL="0" rtl="0" algn="l">
              <a:spcBef>
                <a:spcPts val="1000"/>
              </a:spcBef>
              <a:spcAft>
                <a:spcPts val="1000"/>
              </a:spcAft>
              <a:buNone/>
            </a:pPr>
            <a:r>
              <a:t/>
            </a:r>
            <a:endParaRPr/>
          </a:p>
        </p:txBody>
      </p:sp>
      <p:sp>
        <p:nvSpPr>
          <p:cNvPr id="478" name="Google Shape;478;p64"/>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Planning towards the future…</a:t>
            </a:r>
            <a:endParaRPr/>
          </a:p>
        </p:txBody>
      </p:sp>
      <p:sp>
        <p:nvSpPr>
          <p:cNvPr id="479" name="Google Shape;479;p64"/>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
        <p:nvSpPr>
          <p:cNvPr id="480" name="Google Shape;480;p64"/>
          <p:cNvSpPr txBox="1"/>
          <p:nvPr/>
        </p:nvSpPr>
        <p:spPr>
          <a:xfrm>
            <a:off x="4613375" y="69625"/>
            <a:ext cx="34254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00FF00"/>
                </a:solidFill>
                <a:latin typeface="Source Sans Pro"/>
                <a:ea typeface="Source Sans Pro"/>
                <a:cs typeface="Source Sans Pro"/>
                <a:sym typeface="Source Sans Pro"/>
              </a:rPr>
              <a:t>Still editing</a:t>
            </a:r>
            <a:endParaRPr sz="2400">
              <a:solidFill>
                <a:srgbClr val="00FF00"/>
              </a:solidFill>
              <a:latin typeface="Source Sans Pro"/>
              <a:ea typeface="Source Sans Pro"/>
              <a:cs typeface="Source Sans Pro"/>
              <a:sym typeface="Source Sans Pr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5"/>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0" marR="4301055" rtl="0" algn="l">
              <a:lnSpc>
                <a:spcPct val="115000"/>
              </a:lnSpc>
              <a:spcBef>
                <a:spcPts val="0"/>
              </a:spcBef>
              <a:spcAft>
                <a:spcPts val="0"/>
              </a:spcAft>
              <a:buNone/>
            </a:pPr>
            <a:r>
              <a:rPr lang="en-US" sz="3000"/>
              <a:t>As you look at these user needs, </a:t>
            </a:r>
            <a:br>
              <a:rPr lang="en-US" sz="3000"/>
            </a:br>
            <a:r>
              <a:rPr lang="en-US" sz="3000"/>
              <a:t>you may be thinking, everyone will benefit from these improvements.  Correct! </a:t>
            </a:r>
            <a:endParaRPr sz="3000"/>
          </a:p>
          <a:p>
            <a:pPr indent="0" lvl="0" marL="0" marR="4301055" rtl="0" algn="l">
              <a:lnSpc>
                <a:spcPct val="115000"/>
              </a:lnSpc>
              <a:spcBef>
                <a:spcPts val="1000"/>
              </a:spcBef>
              <a:spcAft>
                <a:spcPts val="1000"/>
              </a:spcAft>
              <a:buNone/>
            </a:pPr>
            <a:r>
              <a:rPr lang="en-US" sz="3000"/>
              <a:t>But for a person with a cognitive disability, these user needs are </a:t>
            </a:r>
            <a:r>
              <a:rPr lang="en-US" sz="3000">
                <a:solidFill>
                  <a:srgbClr val="FFD966"/>
                </a:solidFill>
              </a:rPr>
              <a:t>crucial</a:t>
            </a:r>
            <a:r>
              <a:rPr lang="en-US" sz="3000"/>
              <a:t> for them to equally access content online.</a:t>
            </a:r>
            <a:endParaRPr sz="3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91" name="Shape 491"/>
        <p:cNvGrpSpPr/>
        <p:nvPr/>
      </p:nvGrpSpPr>
      <p:grpSpPr>
        <a:xfrm>
          <a:off x="0" y="0"/>
          <a:ext cx="0" cy="0"/>
          <a:chOff x="0" y="0"/>
          <a:chExt cx="0" cy="0"/>
        </a:xfrm>
      </p:grpSpPr>
      <p:sp>
        <p:nvSpPr>
          <p:cNvPr id="492" name="Google Shape;492;p66"/>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857250" marR="762656" rtl="0" algn="ctr">
              <a:lnSpc>
                <a:spcPct val="120000"/>
              </a:lnSpc>
              <a:spcBef>
                <a:spcPts val="0"/>
              </a:spcBef>
              <a:spcAft>
                <a:spcPts val="0"/>
              </a:spcAft>
              <a:buNone/>
            </a:pPr>
            <a:r>
              <a:rPr lang="en-US"/>
              <a:t>Thank you! Any questions?  </a:t>
            </a:r>
            <a:endParaRPr/>
          </a:p>
          <a:p>
            <a:pPr indent="0" lvl="0" marL="857250" marR="762656" rtl="0" algn="l">
              <a:lnSpc>
                <a:spcPct val="120000"/>
              </a:lnSpc>
              <a:spcBef>
                <a:spcPts val="1000"/>
              </a:spcBef>
              <a:spcAft>
                <a:spcPts val="0"/>
              </a:spcAft>
              <a:buNone/>
            </a:pPr>
            <a:r>
              <a:rPr lang="en-US" sz="2400"/>
              <a:t>Contact your accessibility specialists in #vetsgov-accessibility channel in the DSVA Slack, or message Trevor Pierce (VSP) or Jennifer Strickland (VSA).</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7"/>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Takeaways</a:t>
            </a:r>
            <a:endParaRPr/>
          </a:p>
        </p:txBody>
      </p:sp>
      <p:sp>
        <p:nvSpPr>
          <p:cNvPr id="499" name="Google Shape;499;p67"/>
          <p:cNvSpPr txBox="1"/>
          <p:nvPr>
            <p:ph idx="1" type="body"/>
          </p:nvPr>
        </p:nvSpPr>
        <p:spPr>
          <a:xfrm>
            <a:off x="592750" y="1406000"/>
            <a:ext cx="9061500" cy="5349900"/>
          </a:xfrm>
          <a:prstGeom prst="rect">
            <a:avLst/>
          </a:prstGeom>
        </p:spPr>
        <p:txBody>
          <a:bodyPr anchorCtr="0" anchor="t" bIns="45700" lIns="45700" spcFirstLastPara="1" rIns="45700" wrap="square" tIns="45700">
            <a:noAutofit/>
          </a:bodyPr>
          <a:lstStyle/>
          <a:p>
            <a:pPr indent="-342900" lvl="0" marL="457200" rtl="0" algn="l">
              <a:spcBef>
                <a:spcPts val="0"/>
              </a:spcBef>
              <a:spcAft>
                <a:spcPts val="0"/>
              </a:spcAft>
              <a:buSzPts val="1800"/>
              <a:buChar char="❏"/>
            </a:pPr>
            <a:r>
              <a:rPr lang="en-US" sz="1800"/>
              <a:t>Simplify the interface as much as possible</a:t>
            </a:r>
            <a:endParaRPr sz="1800"/>
          </a:p>
          <a:p>
            <a:pPr indent="-342900" lvl="0" marL="457200" rtl="0" algn="l">
              <a:spcBef>
                <a:spcPts val="500"/>
              </a:spcBef>
              <a:spcAft>
                <a:spcPts val="0"/>
              </a:spcAft>
              <a:buSzPts val="1800"/>
              <a:buChar char="❏"/>
            </a:pPr>
            <a:r>
              <a:rPr lang="en-US" sz="1800"/>
              <a:t>Simplify and shorten the content as much as possible</a:t>
            </a:r>
            <a:endParaRPr sz="1800"/>
          </a:p>
          <a:p>
            <a:pPr indent="-342900" lvl="0" marL="457200" rtl="0" algn="l">
              <a:spcBef>
                <a:spcPts val="500"/>
              </a:spcBef>
              <a:spcAft>
                <a:spcPts val="0"/>
              </a:spcAft>
              <a:buSzPts val="1800"/>
              <a:buChar char="❏"/>
            </a:pPr>
            <a:r>
              <a:rPr lang="en-US" sz="1800"/>
              <a:t>Keep videos and audio as short as possible</a:t>
            </a:r>
            <a:endParaRPr sz="1800"/>
          </a:p>
          <a:p>
            <a:pPr indent="-342900" lvl="0" marL="457200" rtl="0" algn="l">
              <a:spcBef>
                <a:spcPts val="500"/>
              </a:spcBef>
              <a:spcAft>
                <a:spcPts val="0"/>
              </a:spcAft>
              <a:buSzPts val="1800"/>
              <a:buChar char="❏"/>
            </a:pPr>
            <a:r>
              <a:rPr lang="en-US" sz="1800"/>
              <a:t>Limit the number of choices on the screen</a:t>
            </a:r>
            <a:endParaRPr sz="1800"/>
          </a:p>
          <a:p>
            <a:pPr indent="-342900" lvl="0" marL="457200" rtl="0" algn="l">
              <a:spcBef>
                <a:spcPts val="500"/>
              </a:spcBef>
              <a:spcAft>
                <a:spcPts val="0"/>
              </a:spcAft>
              <a:buSzPts val="1800"/>
              <a:buChar char="❏"/>
            </a:pPr>
            <a:r>
              <a:rPr lang="en-US" sz="1800"/>
              <a:t>Design for ease of use</a:t>
            </a:r>
            <a:endParaRPr sz="1800"/>
          </a:p>
          <a:p>
            <a:pPr indent="-342900" lvl="0" marL="457200" marR="1801714" rtl="0" algn="l">
              <a:spcBef>
                <a:spcPts val="500"/>
              </a:spcBef>
              <a:spcAft>
                <a:spcPts val="0"/>
              </a:spcAft>
              <a:buSzPts val="1800"/>
              <a:buChar char="❏"/>
            </a:pPr>
            <a:r>
              <a:rPr lang="en-US" sz="1800"/>
              <a:t>Test the usability of the interface with actual users, preferably including users with cognitive disabilities</a:t>
            </a:r>
            <a:endParaRPr sz="1800"/>
          </a:p>
          <a:p>
            <a:pPr indent="-342900" lvl="0" marL="457200" rtl="0" algn="l">
              <a:spcBef>
                <a:spcPts val="500"/>
              </a:spcBef>
              <a:spcAft>
                <a:spcPts val="0"/>
              </a:spcAft>
              <a:buSzPts val="1800"/>
              <a:buChar char="❏"/>
            </a:pPr>
            <a:r>
              <a:rPr lang="en-US" sz="1800"/>
              <a:t>Retain information across screens, and within a path</a:t>
            </a:r>
            <a:endParaRPr sz="1800"/>
          </a:p>
          <a:p>
            <a:pPr indent="-342900" lvl="0" marL="457200" rtl="0" algn="l">
              <a:spcBef>
                <a:spcPts val="500"/>
              </a:spcBef>
              <a:spcAft>
                <a:spcPts val="0"/>
              </a:spcAft>
              <a:buSzPts val="1800"/>
              <a:buChar char="❏"/>
            </a:pPr>
            <a:r>
              <a:rPr lang="en-US" sz="1800"/>
              <a:t>Provide help features, particularly contextual help</a:t>
            </a:r>
            <a:endParaRPr sz="1800"/>
          </a:p>
          <a:p>
            <a:pPr indent="-342900" lvl="0" marL="457200" marR="1491858" rtl="0" algn="l">
              <a:spcBef>
                <a:spcPts val="500"/>
              </a:spcBef>
              <a:spcAft>
                <a:spcPts val="0"/>
              </a:spcAft>
              <a:buSzPts val="1800"/>
              <a:buChar char="❏"/>
            </a:pPr>
            <a:r>
              <a:rPr lang="en-US" sz="1800"/>
              <a:t>Reduce or eliminate distractions (be careful with motion, ads, carousels, intrusive audio, intrusive video, etc.)</a:t>
            </a:r>
            <a:endParaRPr sz="1800"/>
          </a:p>
          <a:p>
            <a:pPr indent="-342900" lvl="0" marL="457200" rtl="0" algn="l">
              <a:spcBef>
                <a:spcPts val="500"/>
              </a:spcBef>
              <a:spcAft>
                <a:spcPts val="0"/>
              </a:spcAft>
              <a:buSzPts val="1800"/>
              <a:buChar char="❏"/>
            </a:pPr>
            <a:r>
              <a:rPr lang="en-US" sz="1800"/>
              <a:t>Provide easy to use and secure authentication</a:t>
            </a:r>
            <a:endParaRPr sz="1800"/>
          </a:p>
          <a:p>
            <a:pPr indent="-342900" lvl="0" marL="457200" rtl="0" algn="l">
              <a:spcBef>
                <a:spcPts val="500"/>
              </a:spcBef>
              <a:spcAft>
                <a:spcPts val="500"/>
              </a:spcAft>
              <a:buSzPts val="1800"/>
              <a:buChar char="❏"/>
            </a:pPr>
            <a:r>
              <a:rPr lang="en-US" sz="1800"/>
              <a:t>Prevent errors, and provide clear support for messages</a:t>
            </a:r>
            <a:endParaRPr sz="1800"/>
          </a:p>
        </p:txBody>
      </p:sp>
      <p:sp>
        <p:nvSpPr>
          <p:cNvPr id="500" name="Google Shape;500;p67"/>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a:t>
            </a:r>
            <a:r>
              <a:rPr b="0" lang="en-US">
                <a:latin typeface="Source Sans Pro SemiBold"/>
                <a:ea typeface="Source Sans Pro SemiBold"/>
                <a:cs typeface="Source Sans Pro SemiBold"/>
                <a:sym typeface="Source Sans Pro SemiBold"/>
              </a:rPr>
              <a:t>Cognitive Considerations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8"/>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Resources</a:t>
            </a:r>
            <a:endParaRPr/>
          </a:p>
        </p:txBody>
      </p:sp>
      <p:sp>
        <p:nvSpPr>
          <p:cNvPr id="507" name="Google Shape;507;p68"/>
          <p:cNvSpPr txBox="1"/>
          <p:nvPr>
            <p:ph idx="1" type="body"/>
          </p:nvPr>
        </p:nvSpPr>
        <p:spPr>
          <a:xfrm>
            <a:off x="592750" y="1406000"/>
            <a:ext cx="9061500" cy="4752000"/>
          </a:xfrm>
          <a:prstGeom prst="rect">
            <a:avLst/>
          </a:prstGeom>
        </p:spPr>
        <p:txBody>
          <a:bodyPr anchorCtr="0" anchor="t" bIns="45700" lIns="45700" spcFirstLastPara="1" rIns="45700" wrap="square" tIns="45700">
            <a:noAutofit/>
          </a:bodyPr>
          <a:lstStyle/>
          <a:p>
            <a:pPr indent="-342900" lvl="0" marL="457200" rtl="0" algn="l">
              <a:spcBef>
                <a:spcPts val="800"/>
              </a:spcBef>
              <a:spcAft>
                <a:spcPts val="0"/>
              </a:spcAft>
              <a:buClr>
                <a:srgbClr val="D0E0E3"/>
              </a:buClr>
              <a:buSzPts val="1800"/>
              <a:buChar char="●"/>
            </a:pPr>
            <a:r>
              <a:rPr lang="en-US" sz="1800" u="sng">
                <a:solidFill>
                  <a:srgbClr val="D0E0E3"/>
                </a:solidFill>
                <a:hlinkClick r:id="rId3"/>
              </a:rPr>
              <a:t>Deque University’s curriculum on cognitive disabilities</a:t>
            </a:r>
            <a:r>
              <a:rPr lang="en-US" sz="1800">
                <a:solidFill>
                  <a:srgbClr val="D0E0E3"/>
                </a:solidFill>
                <a:uFill>
                  <a:noFill/>
                </a:uFill>
                <a:hlinkClick r:id="rId4"/>
              </a:rPr>
              <a:t> </a:t>
            </a:r>
            <a:r>
              <a:rPr lang="en-US" sz="1800">
                <a:solidFill>
                  <a:srgbClr val="FFFFFF"/>
                </a:solidFill>
              </a:rPr>
              <a:t>(requires subscription)</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D0E0E3"/>
                </a:solidFill>
                <a:hlinkClick r:id="rId5"/>
              </a:rPr>
              <a:t>Assistive Technology for Individuals with Cognitive Impairments</a:t>
            </a:r>
            <a:r>
              <a:rPr lang="en-US" sz="1800">
                <a:solidFill>
                  <a:srgbClr val="FFFFFF"/>
                </a:solidFill>
              </a:rPr>
              <a:t>, 3.5MB PDF</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D0E0E3"/>
                </a:solidFill>
                <a:hlinkClick r:id="rId6"/>
              </a:rPr>
              <a:t>An Introductory Guide to Understanding Cognitive Disabilities</a:t>
            </a:r>
            <a:r>
              <a:rPr lang="en-US" sz="1800">
                <a:solidFill>
                  <a:srgbClr val="FFFFFF"/>
                </a:solidFill>
              </a:rPr>
              <a:t> Deque</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D0E0E3"/>
                </a:solidFill>
                <a:hlinkClick r:id="rId7"/>
              </a:rPr>
              <a:t>Cognitive Accessibility</a:t>
            </a:r>
            <a:r>
              <a:rPr lang="en-US" sz="1800">
                <a:uFill>
                  <a:noFill/>
                </a:uFill>
                <a:hlinkClick r:id="rId8"/>
              </a:rPr>
              <a:t> </a:t>
            </a:r>
            <a:r>
              <a:rPr lang="en-US" sz="1800">
                <a:solidFill>
                  <a:srgbClr val="FFFFFF"/>
                </a:solidFill>
              </a:rPr>
              <a:t>Mozilla Developer Network</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D0E0E3"/>
                </a:solidFill>
                <a:hlinkClick r:id="rId9"/>
              </a:rPr>
              <a:t>WCAG 2.1, exploring the new success criteria</a:t>
            </a:r>
            <a:r>
              <a:rPr lang="en-US" sz="1800">
                <a:solidFill>
                  <a:srgbClr val="FFFFFF"/>
                </a:solidFill>
              </a:rPr>
              <a:t> Level Access</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a:solidFill>
                  <a:srgbClr val="FFFFFF"/>
                </a:solidFill>
              </a:rPr>
              <a:t> </a:t>
            </a:r>
            <a:r>
              <a:rPr lang="en-US" sz="1800" u="sng">
                <a:solidFill>
                  <a:srgbClr val="D0E0E3"/>
                </a:solidFill>
                <a:hlinkClick r:id="rId10"/>
              </a:rPr>
              <a:t>Web Accessibility Perspectives Videos</a:t>
            </a:r>
            <a:r>
              <a:rPr lang="en-US" sz="1800">
                <a:solidFill>
                  <a:srgbClr val="FFFFFF"/>
                </a:solidFill>
              </a:rPr>
              <a:t> W3C</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u="sng">
                <a:solidFill>
                  <a:srgbClr val="D0E0E3"/>
                </a:solidFill>
                <a:hlinkClick r:id="rId11"/>
              </a:rPr>
              <a:t>How to Design for Dyslexia</a:t>
            </a:r>
            <a:r>
              <a:rPr lang="en-US" sz="1800">
                <a:solidFill>
                  <a:srgbClr val="FFFFFF"/>
                </a:solidFill>
              </a:rPr>
              <a:t> Usabilla/UX Booth</a:t>
            </a:r>
            <a:endParaRPr sz="1800">
              <a:solidFill>
                <a:srgbClr val="FFFFFF"/>
              </a:solidFill>
            </a:endParaRPr>
          </a:p>
          <a:p>
            <a:pPr indent="-342900" lvl="0" marL="457200" rtl="0" algn="l">
              <a:spcBef>
                <a:spcPts val="1000"/>
              </a:spcBef>
              <a:spcAft>
                <a:spcPts val="0"/>
              </a:spcAft>
              <a:buClr>
                <a:srgbClr val="FFFFFF"/>
              </a:buClr>
              <a:buSzPts val="1800"/>
              <a:buChar char="●"/>
            </a:pPr>
            <a:r>
              <a:rPr lang="en-US" sz="1800">
                <a:solidFill>
                  <a:srgbClr val="FFFFFF"/>
                </a:solidFill>
              </a:rPr>
              <a:t>Dyslexia Bookmarklet </a:t>
            </a:r>
            <a:r>
              <a:rPr lang="en-US" sz="1800" u="sng">
                <a:solidFill>
                  <a:srgbClr val="D0E0E3"/>
                </a:solidFill>
                <a:hlinkClick r:id="rId12"/>
              </a:rPr>
              <a:t>https://data.qz.com/2016/dyslexia/</a:t>
            </a:r>
            <a:r>
              <a:rPr lang="en-US" sz="1800">
                <a:solidFill>
                  <a:srgbClr val="D0E0E3"/>
                </a:solidFill>
              </a:rPr>
              <a:t> </a:t>
            </a:r>
            <a:endParaRPr sz="1800">
              <a:solidFill>
                <a:srgbClr val="D0E0E3"/>
              </a:solidFill>
            </a:endParaRPr>
          </a:p>
          <a:p>
            <a:pPr indent="-342900" lvl="0" marL="457200" rtl="0" algn="l">
              <a:spcBef>
                <a:spcPts val="1000"/>
              </a:spcBef>
              <a:spcAft>
                <a:spcPts val="0"/>
              </a:spcAft>
              <a:buClr>
                <a:srgbClr val="D0E0E3"/>
              </a:buClr>
              <a:buSzPts val="1800"/>
              <a:buChar char="●"/>
            </a:pPr>
            <a:r>
              <a:rPr lang="en-US" sz="1800">
                <a:solidFill>
                  <a:srgbClr val="FFFFFF"/>
                </a:solidFill>
              </a:rPr>
              <a:t>Funkify, Disability Simulator</a:t>
            </a:r>
            <a:r>
              <a:rPr lang="en-US" sz="1800">
                <a:solidFill>
                  <a:srgbClr val="D0E0E3"/>
                </a:solidFill>
              </a:rPr>
              <a:t> </a:t>
            </a:r>
            <a:r>
              <a:rPr lang="en-US" sz="1800" u="sng">
                <a:solidFill>
                  <a:srgbClr val="D0E0E3"/>
                </a:solidFill>
                <a:hlinkClick r:id="rId13"/>
              </a:rPr>
              <a:t>https://www.funkify.org</a:t>
            </a:r>
            <a:r>
              <a:rPr lang="en-US" sz="1800">
                <a:solidFill>
                  <a:srgbClr val="D0E0E3"/>
                </a:solidFill>
              </a:rPr>
              <a:t> </a:t>
            </a:r>
            <a:endParaRPr sz="1800">
              <a:solidFill>
                <a:srgbClr val="D0E0E3"/>
              </a:solidFill>
            </a:endParaRPr>
          </a:p>
          <a:p>
            <a:pPr indent="-342900" lvl="0" marL="457200" rtl="0" algn="l">
              <a:spcBef>
                <a:spcPts val="1000"/>
              </a:spcBef>
              <a:spcAft>
                <a:spcPts val="1000"/>
              </a:spcAft>
              <a:buClr>
                <a:srgbClr val="D0E0E3"/>
              </a:buClr>
              <a:buSzPts val="1800"/>
              <a:buChar char="●"/>
            </a:pPr>
            <a:r>
              <a:rPr lang="en-US" sz="1800" u="sng">
                <a:solidFill>
                  <a:srgbClr val="D0E0E3"/>
                </a:solidFill>
                <a:hlinkClick r:id="rId14"/>
              </a:rPr>
              <a:t>How to enable Reader Mode on your site</a:t>
            </a:r>
            <a:endParaRPr sz="1800">
              <a:solidFill>
                <a:srgbClr val="D0E0E3"/>
              </a:solidFill>
            </a:endParaRPr>
          </a:p>
        </p:txBody>
      </p:sp>
      <p:sp>
        <p:nvSpPr>
          <p:cNvPr id="508" name="Google Shape;508;p68"/>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0" rtl="0" algn="l">
              <a:lnSpc>
                <a:spcPct val="120000"/>
              </a:lnSpc>
              <a:spcBef>
                <a:spcPts val="0"/>
              </a:spcBef>
              <a:spcAft>
                <a:spcPts val="0"/>
              </a:spcAft>
              <a:buNone/>
            </a:pPr>
            <a:r>
              <a:rPr lang="en-US" sz="2400">
                <a:latin typeface="Source Sans Pro SemiBold"/>
                <a:ea typeface="Source Sans Pro SemiBold"/>
                <a:cs typeface="Source Sans Pro SemiBold"/>
                <a:sym typeface="Source Sans Pro SemiBold"/>
              </a:rPr>
              <a:t> According to the World Health Organization (WHO), mental health is </a:t>
            </a:r>
            <a:br>
              <a:rPr lang="en-US" sz="2400">
                <a:latin typeface="Source Sans Pro SemiBold"/>
                <a:ea typeface="Source Sans Pro SemiBold"/>
                <a:cs typeface="Source Sans Pro SemiBold"/>
                <a:sym typeface="Source Sans Pro SemiBold"/>
              </a:rPr>
            </a:br>
            <a:r>
              <a:rPr lang="en-US" sz="2400">
                <a:latin typeface="Source Sans Pro SemiBold"/>
                <a:ea typeface="Source Sans Pro SemiBold"/>
                <a:cs typeface="Source Sans Pro SemiBold"/>
                <a:sym typeface="Source Sans Pro SemiBold"/>
              </a:rPr>
              <a:t>“a state of well-being in which the individual </a:t>
            </a:r>
            <a:endParaRPr sz="2400">
              <a:latin typeface="Source Sans Pro SemiBold"/>
              <a:ea typeface="Source Sans Pro SemiBold"/>
              <a:cs typeface="Source Sans Pro SemiBold"/>
              <a:sym typeface="Source Sans Pro SemiBold"/>
            </a:endParaRPr>
          </a:p>
          <a:p>
            <a:pPr indent="-381000" lvl="0" marL="457200" rtl="0" algn="l">
              <a:lnSpc>
                <a:spcPct val="120000"/>
              </a:lnSpc>
              <a:spcBef>
                <a:spcPts val="10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realizes [their] own abilities, </a:t>
            </a:r>
            <a:endParaRPr sz="2400">
              <a:latin typeface="Source Sans Pro SemiBold"/>
              <a:ea typeface="Source Sans Pro SemiBold"/>
              <a:cs typeface="Source Sans Pro SemiBold"/>
              <a:sym typeface="Source Sans Pro SemiBold"/>
            </a:endParaRPr>
          </a:p>
          <a:p>
            <a:pPr indent="-381000" lvl="0" marL="457200" rtl="0" algn="l">
              <a:lnSpc>
                <a:spcPct val="120000"/>
              </a:lnSpc>
              <a:spcBef>
                <a:spcPts val="10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can cope with the normal stresses of life, </a:t>
            </a:r>
            <a:endParaRPr sz="2400">
              <a:latin typeface="Source Sans Pro SemiBold"/>
              <a:ea typeface="Source Sans Pro SemiBold"/>
              <a:cs typeface="Source Sans Pro SemiBold"/>
              <a:sym typeface="Source Sans Pro SemiBold"/>
            </a:endParaRPr>
          </a:p>
          <a:p>
            <a:pPr indent="-381000" lvl="0" marL="457200" rtl="0" algn="l">
              <a:lnSpc>
                <a:spcPct val="120000"/>
              </a:lnSpc>
              <a:spcBef>
                <a:spcPts val="10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can work productively and fruitfully, </a:t>
            </a:r>
            <a:endParaRPr sz="2400">
              <a:latin typeface="Source Sans Pro SemiBold"/>
              <a:ea typeface="Source Sans Pro SemiBold"/>
              <a:cs typeface="Source Sans Pro SemiBold"/>
              <a:sym typeface="Source Sans Pro SemiBold"/>
            </a:endParaRPr>
          </a:p>
          <a:p>
            <a:pPr indent="-381000" lvl="0" marL="457200" rtl="0" algn="l">
              <a:lnSpc>
                <a:spcPct val="120000"/>
              </a:lnSpc>
              <a:spcBef>
                <a:spcPts val="1000"/>
              </a:spcBef>
              <a:spcAft>
                <a:spcPts val="100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and is able to make a contribution to [their] community” </a:t>
            </a:r>
            <a:endParaRPr sz="2400">
              <a:latin typeface="Source Sans Pro SemiBold"/>
              <a:ea typeface="Source Sans Pro SemiBold"/>
              <a:cs typeface="Source Sans Pro SemiBold"/>
              <a:sym typeface="Source Sans Pr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sz="2400">
                <a:latin typeface="Source Sans Pro SemiBold"/>
                <a:ea typeface="Source Sans Pro SemiBold"/>
                <a:cs typeface="Source Sans Pro SemiBold"/>
                <a:sym typeface="Source Sans Pro SemiBold"/>
              </a:rPr>
              <a:t> In the United States</a:t>
            </a:r>
            <a:endParaRPr sz="2400">
              <a:latin typeface="Source Sans Pro SemiBold"/>
              <a:ea typeface="Source Sans Pro SemiBold"/>
              <a:cs typeface="Source Sans Pro SemiBold"/>
              <a:sym typeface="Source Sans Pro SemiBold"/>
            </a:endParaRPr>
          </a:p>
          <a:p>
            <a:pPr indent="-381000" lvl="0" marL="457200" rtl="0" algn="l">
              <a:spcBef>
                <a:spcPts val="5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1 in 5 adults experience a mental illness in a given year.</a:t>
            </a:r>
            <a:endParaRPr sz="2400">
              <a:latin typeface="Source Sans Pro SemiBold"/>
              <a:ea typeface="Source Sans Pro SemiBold"/>
              <a:cs typeface="Source Sans Pro SemiBold"/>
              <a:sym typeface="Source Sans Pro SemiBold"/>
            </a:endParaRPr>
          </a:p>
          <a:p>
            <a:pPr indent="-381000" lvl="0" marL="457200" rtl="0" algn="l">
              <a:spcBef>
                <a:spcPts val="5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1 in 25 adults live with a serious mental illness.</a:t>
            </a:r>
            <a:endParaRPr sz="2400">
              <a:latin typeface="Source Sans Pro SemiBold"/>
              <a:ea typeface="Source Sans Pro SemiBold"/>
              <a:cs typeface="Source Sans Pro SemiBold"/>
              <a:sym typeface="Source Sans Pro SemiBold"/>
            </a:endParaRPr>
          </a:p>
          <a:p>
            <a:pPr indent="-381000" lvl="0" marL="457200" rtl="0" algn="l">
              <a:spcBef>
                <a:spcPts val="5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6.9 percent of adults live with major depression.</a:t>
            </a:r>
            <a:endParaRPr sz="2400">
              <a:latin typeface="Source Sans Pro SemiBold"/>
              <a:ea typeface="Source Sans Pro SemiBold"/>
              <a:cs typeface="Source Sans Pro SemiBold"/>
              <a:sym typeface="Source Sans Pro SemiBold"/>
            </a:endParaRPr>
          </a:p>
          <a:p>
            <a:pPr indent="-381000" lvl="0" marL="457200" rtl="0" algn="l">
              <a:spcBef>
                <a:spcPts val="5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18.1 percent of adults live with an anxiety disorder.</a:t>
            </a:r>
            <a:endParaRPr sz="2400">
              <a:latin typeface="Source Sans Pro SemiBold"/>
              <a:ea typeface="Source Sans Pro SemiBold"/>
              <a:cs typeface="Source Sans Pro SemiBold"/>
              <a:sym typeface="Source Sans Pro SemiBold"/>
            </a:endParaRPr>
          </a:p>
          <a:p>
            <a:pPr indent="-381000" lvl="0" marL="457200" marR="1038587" rtl="0" algn="l">
              <a:spcBef>
                <a:spcPts val="5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African Americans and Hispanic Americans use mental health services at ½ the rate of whites. </a:t>
            </a:r>
            <a:endParaRPr sz="2400">
              <a:latin typeface="Source Sans Pro SemiBold"/>
              <a:ea typeface="Source Sans Pro SemiBold"/>
              <a:cs typeface="Source Sans Pro SemiBold"/>
              <a:sym typeface="Source Sans Pro SemiBold"/>
            </a:endParaRPr>
          </a:p>
          <a:p>
            <a:pPr indent="-381000" lvl="0" marL="457200" rtl="0" algn="l">
              <a:spcBef>
                <a:spcPts val="5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Asian Americans at ⅓ the rate of whites.</a:t>
            </a:r>
            <a:endParaRPr sz="2400">
              <a:latin typeface="Source Sans Pro SemiBold"/>
              <a:ea typeface="Source Sans Pro SemiBold"/>
              <a:cs typeface="Source Sans Pro SemiBold"/>
              <a:sym typeface="Source Sans Pro SemiBold"/>
            </a:endParaRPr>
          </a:p>
          <a:p>
            <a:pPr indent="-381000" lvl="0" marL="457200" marR="695686" rtl="0" algn="l">
              <a:spcBef>
                <a:spcPts val="500"/>
              </a:spcBef>
              <a:spcAft>
                <a:spcPts val="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LGBTQ individuals are 2 or more times more likely as straight individuals to have a mental health condition.</a:t>
            </a:r>
            <a:endParaRPr sz="2400">
              <a:latin typeface="Source Sans Pro SemiBold"/>
              <a:ea typeface="Source Sans Pro SemiBold"/>
              <a:cs typeface="Source Sans Pro SemiBold"/>
              <a:sym typeface="Source Sans Pro SemiBold"/>
            </a:endParaRPr>
          </a:p>
          <a:p>
            <a:pPr indent="-381000" lvl="0" marL="457200" marR="581386" rtl="0" algn="l">
              <a:spcBef>
                <a:spcPts val="500"/>
              </a:spcBef>
              <a:spcAft>
                <a:spcPts val="500"/>
              </a:spcAft>
              <a:buClr>
                <a:srgbClr val="FFFFFF"/>
              </a:buClr>
              <a:buSzPts val="2400"/>
              <a:buFont typeface="Source Sans Pro SemiBold"/>
              <a:buChar char="●"/>
            </a:pPr>
            <a:r>
              <a:rPr lang="en-US" sz="2400">
                <a:latin typeface="Source Sans Pro SemiBold"/>
                <a:ea typeface="Source Sans Pro SemiBold"/>
                <a:cs typeface="Source Sans Pro SemiBold"/>
                <a:sym typeface="Source Sans Pro SemiBold"/>
              </a:rPr>
              <a:t>Depression and anxiety have a significant economic impact; the estimated cost to the global economy is US$ 1 trillion per year in lost productivity. </a:t>
            </a:r>
            <a:endParaRPr sz="2400">
              <a:latin typeface="Source Sans Pro SemiBold"/>
              <a:ea typeface="Source Sans Pro SemiBold"/>
              <a:cs typeface="Source Sans Pro SemiBold"/>
              <a:sym typeface="Source Sans Pro SemiBold"/>
            </a:endParaRPr>
          </a:p>
        </p:txBody>
      </p:sp>
      <p:sp>
        <p:nvSpPr>
          <p:cNvPr id="130" name="Google Shape;130;p20"/>
          <p:cNvSpPr txBox="1"/>
          <p:nvPr/>
        </p:nvSpPr>
        <p:spPr>
          <a:xfrm>
            <a:off x="727425" y="5883825"/>
            <a:ext cx="9390600" cy="9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0B2439"/>
                </a:solidFill>
                <a:latin typeface="Source Sans Pro"/>
                <a:ea typeface="Source Sans Pro"/>
                <a:cs typeface="Source Sans Pro"/>
                <a:sym typeface="Source Sans Pro"/>
              </a:rPr>
              <a:t>Sources:  </a:t>
            </a:r>
            <a:r>
              <a:rPr lang="en-US" sz="1600">
                <a:solidFill>
                  <a:srgbClr val="0B2439"/>
                </a:solidFill>
                <a:latin typeface="Source Sans Pro"/>
                <a:ea typeface="Source Sans Pro"/>
                <a:cs typeface="Source Sans Pro"/>
                <a:sym typeface="Source Sans Pro"/>
              </a:rPr>
              <a:t> https://www.nami.org/NAMI/media/NAMI-Media/Infographics/GeneralMHFacts.pdf</a:t>
            </a:r>
            <a:endParaRPr sz="1600">
              <a:solidFill>
                <a:srgbClr val="0B2439"/>
              </a:solidFill>
              <a:latin typeface="Source Sans Pro"/>
              <a:ea typeface="Source Sans Pro"/>
              <a:cs typeface="Source Sans Pro"/>
              <a:sym typeface="Source Sans Pro"/>
            </a:endParaRPr>
          </a:p>
          <a:p>
            <a:pPr indent="0" lvl="0" marL="0" rtl="0" algn="l">
              <a:spcBef>
                <a:spcPts val="0"/>
              </a:spcBef>
              <a:spcAft>
                <a:spcPts val="0"/>
              </a:spcAft>
              <a:buNone/>
            </a:pPr>
            <a:r>
              <a:rPr lang="en-US" sz="1600">
                <a:solidFill>
                  <a:srgbClr val="0B2439"/>
                </a:solidFill>
                <a:latin typeface="Source Sans Pro"/>
                <a:ea typeface="Source Sans Pro"/>
                <a:cs typeface="Source Sans Pro"/>
                <a:sym typeface="Source Sans Pro"/>
              </a:rPr>
              <a:t>https://www.nami.org/NAMI/media/NAMI-Media/Infographics/MulticulturalMHFacts10-23-15.pdf</a:t>
            </a:r>
            <a:endParaRPr sz="1600">
              <a:solidFill>
                <a:srgbClr val="0B2439"/>
              </a:solidFill>
              <a:latin typeface="Source Sans Pro"/>
              <a:ea typeface="Source Sans Pro"/>
              <a:cs typeface="Source Sans Pro"/>
              <a:sym typeface="Source Sans Pro"/>
            </a:endParaRPr>
          </a:p>
          <a:p>
            <a:pPr indent="0" lvl="0" marL="0" rtl="0" algn="l">
              <a:spcBef>
                <a:spcPts val="0"/>
              </a:spcBef>
              <a:spcAft>
                <a:spcPts val="0"/>
              </a:spcAft>
              <a:buNone/>
            </a:pPr>
            <a:r>
              <a:rPr lang="en-US" sz="1600">
                <a:solidFill>
                  <a:srgbClr val="0B2439"/>
                </a:solidFill>
                <a:latin typeface="Source Sans Pro"/>
                <a:ea typeface="Source Sans Pro"/>
                <a:cs typeface="Source Sans Pro"/>
                <a:sym typeface="Source Sans Pro"/>
              </a:rPr>
              <a:t>https://www.who.int/mental_health/in_the_workplace/en/</a:t>
            </a:r>
            <a:endParaRPr sz="1600">
              <a:solidFill>
                <a:srgbClr val="0B2439"/>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0" marR="524236" rtl="0" algn="l">
              <a:lnSpc>
                <a:spcPct val="120000"/>
              </a:lnSpc>
              <a:spcBef>
                <a:spcPts val="0"/>
              </a:spcBef>
              <a:spcAft>
                <a:spcPts val="3000"/>
              </a:spcAft>
              <a:buNone/>
            </a:pPr>
            <a:r>
              <a:rPr lang="en-US">
                <a:latin typeface="Source Sans Pro SemiBold"/>
                <a:ea typeface="Source Sans Pro SemiBold"/>
                <a:cs typeface="Source Sans Pro SemiBold"/>
                <a:sym typeface="Source Sans Pro SemiBold"/>
              </a:rPr>
              <a:t>Nearly half (47.7 percent) of all Gulf War II veterans with a disability reported a cognitive difficulty. </a:t>
            </a:r>
            <a:endParaRPr>
              <a:latin typeface="Source Sans Pro SemiBold"/>
              <a:ea typeface="Source Sans Pro SemiBold"/>
              <a:cs typeface="Source Sans Pro SemiBold"/>
              <a:sym typeface="Source Sans Pro SemiBold"/>
            </a:endParaRPr>
          </a:p>
        </p:txBody>
      </p:sp>
      <p:sp>
        <p:nvSpPr>
          <p:cNvPr id="137" name="Google Shape;137;p21"/>
          <p:cNvSpPr txBox="1"/>
          <p:nvPr/>
        </p:nvSpPr>
        <p:spPr>
          <a:xfrm>
            <a:off x="727425" y="5883825"/>
            <a:ext cx="10283400" cy="9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0B2439"/>
                </a:solidFill>
                <a:latin typeface="Source Sans Pro"/>
                <a:ea typeface="Source Sans Pro"/>
                <a:cs typeface="Source Sans Pro"/>
                <a:sym typeface="Source Sans Pro"/>
              </a:rPr>
              <a:t>Source: https://www.census.gov/content/dam/Census/library/working-papers/2016/demo/Holder-2016-01.pdf</a:t>
            </a:r>
            <a:endParaRPr sz="1600">
              <a:solidFill>
                <a:srgbClr val="0B2439"/>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13175" y="316800"/>
            <a:ext cx="10332300" cy="5845500"/>
          </a:xfrm>
          <a:prstGeom prst="rect">
            <a:avLst/>
          </a:prstGeom>
        </p:spPr>
        <p:txBody>
          <a:bodyPr anchorCtr="0" anchor="ctr" bIns="45700" lIns="45700" spcFirstLastPara="1" rIns="45700" wrap="square" tIns="45700">
            <a:noAutofit/>
          </a:bodyPr>
          <a:lstStyle/>
          <a:p>
            <a:pPr indent="0" lvl="0" marL="0" marR="3258281" rtl="0" algn="l">
              <a:lnSpc>
                <a:spcPct val="120000"/>
              </a:lnSpc>
              <a:spcBef>
                <a:spcPts val="0"/>
              </a:spcBef>
              <a:spcAft>
                <a:spcPts val="0"/>
              </a:spcAft>
              <a:buNone/>
            </a:pPr>
            <a:r>
              <a:rPr lang="en-US" sz="2000">
                <a:latin typeface="Source Sans Pro SemiBold"/>
                <a:ea typeface="Source Sans Pro SemiBold"/>
                <a:cs typeface="Source Sans Pro SemiBold"/>
                <a:sym typeface="Source Sans Pro SemiBold"/>
              </a:rPr>
              <a:t>Since October 2001, approximately 1.64 million U.S. troops have deployed to support operations in Afghanistan and Iraq. </a:t>
            </a:r>
            <a:endParaRPr sz="2000">
              <a:latin typeface="Source Sans Pro SemiBold"/>
              <a:ea typeface="Source Sans Pro SemiBold"/>
              <a:cs typeface="Source Sans Pro SemiBold"/>
              <a:sym typeface="Source Sans Pro SemiBold"/>
            </a:endParaRPr>
          </a:p>
          <a:p>
            <a:pPr indent="-355600" lvl="0" marL="457200" marR="803949" rtl="0" algn="l">
              <a:lnSpc>
                <a:spcPct val="120000"/>
              </a:lnSpc>
              <a:spcBef>
                <a:spcPts val="1000"/>
              </a:spcBef>
              <a:spcAft>
                <a:spcPts val="0"/>
              </a:spcAft>
              <a:buClr>
                <a:srgbClr val="FFFFFF"/>
              </a:buClr>
              <a:buSzPts val="2000"/>
              <a:buFont typeface="Source Sans Pro SemiBold"/>
              <a:buChar char="●"/>
            </a:pPr>
            <a:r>
              <a:rPr lang="en-US" sz="2000">
                <a:latin typeface="Source Sans Pro SemiBold"/>
                <a:ea typeface="Source Sans Pro SemiBold"/>
                <a:cs typeface="Source Sans Pro SemiBold"/>
                <a:sym typeface="Source Sans Pro SemiBold"/>
              </a:rPr>
              <a:t>A study conducted by the RAND corporation estimates approximately </a:t>
            </a:r>
            <a:br>
              <a:rPr lang="en-US" sz="2000">
                <a:latin typeface="Source Sans Pro SemiBold"/>
                <a:ea typeface="Source Sans Pro SemiBold"/>
                <a:cs typeface="Source Sans Pro SemiBold"/>
                <a:sym typeface="Source Sans Pro SemiBold"/>
              </a:rPr>
            </a:br>
            <a:r>
              <a:rPr lang="en-US" sz="2000">
                <a:latin typeface="Source Sans Pro SemiBold"/>
                <a:ea typeface="Source Sans Pro SemiBold"/>
                <a:cs typeface="Source Sans Pro SemiBold"/>
                <a:sym typeface="Source Sans Pro SemiBold"/>
              </a:rPr>
              <a:t>300,000 veterans who have returned from Afghanistan and Iraq are </a:t>
            </a:r>
            <a:br>
              <a:rPr lang="en-US" sz="2000">
                <a:latin typeface="Source Sans Pro SemiBold"/>
                <a:ea typeface="Source Sans Pro SemiBold"/>
                <a:cs typeface="Source Sans Pro SemiBold"/>
                <a:sym typeface="Source Sans Pro SemiBold"/>
              </a:rPr>
            </a:br>
            <a:r>
              <a:rPr lang="en-US" sz="2000">
                <a:latin typeface="Source Sans Pro SemiBold"/>
                <a:ea typeface="Source Sans Pro SemiBold"/>
                <a:cs typeface="Source Sans Pro SemiBold"/>
                <a:sym typeface="Source Sans Pro SemiBold"/>
              </a:rPr>
              <a:t>currently suffering from PTSD or major depression, and about </a:t>
            </a:r>
            <a:br>
              <a:rPr lang="en-US" sz="2000">
                <a:latin typeface="Source Sans Pro SemiBold"/>
                <a:ea typeface="Source Sans Pro SemiBold"/>
                <a:cs typeface="Source Sans Pro SemiBold"/>
                <a:sym typeface="Source Sans Pro SemiBold"/>
              </a:rPr>
            </a:br>
            <a:r>
              <a:rPr lang="en-US" sz="2000">
                <a:latin typeface="Source Sans Pro SemiBold"/>
                <a:ea typeface="Source Sans Pro SemiBold"/>
                <a:cs typeface="Source Sans Pro SemiBold"/>
                <a:sym typeface="Source Sans Pro SemiBold"/>
              </a:rPr>
              <a:t>320,000 may have experienced a traumatic brain injury (TBI) during deployment.</a:t>
            </a:r>
            <a:endParaRPr sz="2000">
              <a:latin typeface="Source Sans Pro SemiBold"/>
              <a:ea typeface="Source Sans Pro SemiBold"/>
              <a:cs typeface="Source Sans Pro SemiBold"/>
              <a:sym typeface="Source Sans Pro SemiBold"/>
            </a:endParaRPr>
          </a:p>
          <a:p>
            <a:pPr indent="-355600" lvl="0" marL="457200" marR="1086581" rtl="0" algn="l">
              <a:lnSpc>
                <a:spcPct val="120000"/>
              </a:lnSpc>
              <a:spcBef>
                <a:spcPts val="1000"/>
              </a:spcBef>
              <a:spcAft>
                <a:spcPts val="1000"/>
              </a:spcAft>
              <a:buClr>
                <a:srgbClr val="FFFFFF"/>
              </a:buClr>
              <a:buSzPts val="2000"/>
              <a:buFont typeface="Source Sans Pro SemiBold"/>
              <a:buChar char="●"/>
            </a:pPr>
            <a:r>
              <a:rPr lang="en-US" sz="2000">
                <a:latin typeface="Source Sans Pro SemiBold"/>
                <a:ea typeface="Source Sans Pro SemiBold"/>
                <a:cs typeface="Source Sans Pro SemiBold"/>
                <a:sym typeface="Source Sans Pro SemiBold"/>
              </a:rPr>
              <a:t>Approximately 18.5 percent of U.S. service members who have returned from Afghanistan and Iraq currently have post-traumatic stress disorder or depression; and 19.5 percent report experiencing a traumatic brain injury during deployment.</a:t>
            </a:r>
            <a:endParaRPr sz="2000">
              <a:latin typeface="Source Sans Pro SemiBold"/>
              <a:ea typeface="Source Sans Pro SemiBold"/>
              <a:cs typeface="Source Sans Pro SemiBold"/>
              <a:sym typeface="Source Sans Pro SemiBold"/>
            </a:endParaRPr>
          </a:p>
        </p:txBody>
      </p:sp>
      <p:sp>
        <p:nvSpPr>
          <p:cNvPr id="144" name="Google Shape;144;p22"/>
          <p:cNvSpPr txBox="1"/>
          <p:nvPr/>
        </p:nvSpPr>
        <p:spPr>
          <a:xfrm>
            <a:off x="727425" y="5883825"/>
            <a:ext cx="9390600" cy="9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0B2439"/>
                </a:solidFill>
                <a:latin typeface="Source Sans Pro"/>
                <a:ea typeface="Source Sans Pro"/>
                <a:cs typeface="Source Sans Pro"/>
                <a:sym typeface="Source Sans Pro"/>
              </a:rPr>
              <a:t>Sources: </a:t>
            </a:r>
            <a:r>
              <a:rPr lang="en-US" sz="1600">
                <a:solidFill>
                  <a:srgbClr val="0B2439"/>
                </a:solidFill>
                <a:uFill>
                  <a:noFill/>
                </a:uFill>
                <a:latin typeface="Source Sans Pro"/>
                <a:ea typeface="Source Sans Pro"/>
                <a:cs typeface="Source Sans Pro"/>
                <a:sym typeface="Source Sans Pro"/>
                <a:hlinkClick r:id="rId3"/>
              </a:rPr>
              <a:t>https://www.rand.org/pubs/monographs/MG720.html</a:t>
            </a:r>
            <a:r>
              <a:rPr lang="en-US" sz="1600">
                <a:solidFill>
                  <a:srgbClr val="0B2439"/>
                </a:solidFill>
                <a:latin typeface="Source Sans Pro"/>
                <a:ea typeface="Source Sans Pro"/>
                <a:cs typeface="Source Sans Pro"/>
                <a:sym typeface="Source Sans Pro"/>
              </a:rPr>
              <a:t> and https://www.rand.org/news/press/2008/04/17.html</a:t>
            </a:r>
            <a:br>
              <a:rPr lang="en-US" sz="1600">
                <a:solidFill>
                  <a:srgbClr val="0B2439"/>
                </a:solidFill>
                <a:latin typeface="Source Sans Pro"/>
                <a:ea typeface="Source Sans Pro"/>
                <a:cs typeface="Source Sans Pro"/>
                <a:sym typeface="Source Sans Pro"/>
              </a:rPr>
            </a:br>
            <a:endParaRPr sz="1600">
              <a:solidFill>
                <a:srgbClr val="0B2439"/>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