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Proxima Nova"/>
      <p:regular r:id="rId38"/>
      <p:bold r:id="rId39"/>
      <p:italic r:id="rId40"/>
      <p:boldItalic r:id="rId41"/>
    </p:embeddedFont>
    <p:embeddedFont>
      <p:font typeface="Bitter"/>
      <p:regular r:id="rId42"/>
      <p:bold r:id="rId43"/>
      <p: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Bitter-regular.fntdata"/><Relationship Id="rId41" Type="http://schemas.openxmlformats.org/officeDocument/2006/relationships/font" Target="fonts/ProximaNova-boldItalic.fntdata"/><Relationship Id="rId22" Type="http://schemas.openxmlformats.org/officeDocument/2006/relationships/slide" Target="slides/slide17.xml"/><Relationship Id="rId44" Type="http://schemas.openxmlformats.org/officeDocument/2006/relationships/font" Target="fonts/Bitter-italic.fntdata"/><Relationship Id="rId21" Type="http://schemas.openxmlformats.org/officeDocument/2006/relationships/slide" Target="slides/slide16.xml"/><Relationship Id="rId43" Type="http://schemas.openxmlformats.org/officeDocument/2006/relationships/font" Target="fonts/Bitter-bold.fntdata"/><Relationship Id="rId24" Type="http://schemas.openxmlformats.org/officeDocument/2006/relationships/slide" Target="slides/slide19.xml"/><Relationship Id="rId46" Type="http://schemas.openxmlformats.org/officeDocument/2006/relationships/font" Target="fonts/SourceSansPro-bold.fntdata"/><Relationship Id="rId23" Type="http://schemas.openxmlformats.org/officeDocument/2006/relationships/slide" Target="slides/slide18.xml"/><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SansPro-boldItalic.fntdata"/><Relationship Id="rId25" Type="http://schemas.openxmlformats.org/officeDocument/2006/relationships/slide" Target="slides/slide20.xml"/><Relationship Id="rId47" Type="http://schemas.openxmlformats.org/officeDocument/2006/relationships/font" Target="fonts/SourceSans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5eb06de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625eb06de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5eb06de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5eb06de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625eb06de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0b7b796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b7b796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60b7b796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e4fad6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e4fad67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6ee4fad677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e4fad67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e4fad67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6ee4fad67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e4fad67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e4fad67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6ee4fad677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ee4fad67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e4fad67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6ee4fad67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e4fad67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e4fad677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6ee4fad67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e4fad67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e4fad677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6ee4fad677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e4fad677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e4fad677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6ee4fad677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9651d10e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9651d10e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609651d10e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ee4fad677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ee4fad677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6ee4fad677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25eb06de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25eb06de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625eb06de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e4fad67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e4fad677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6ee4fad67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0a69530f0_22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60a69530f0_2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09651d10e_2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09651d10e_2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609651d10e_24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ee4fad677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ee4fad677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6ee4fad677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ee4fad677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ee4fad677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6ee4fad677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0b0dd50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60b0dd5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0a69530f0_1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0a69530f0_1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283" name="Google Shape;283;g60a69530f0_1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e4fad677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e4fad677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290" name="Google Shape;290;g6ee4fad677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a69530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a69530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60a69530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0a69530f0_22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60a69530f0_2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ee4fad677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ee4fad677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2" name="Google Shape;302;g6ee4fad677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ee4fad677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ee4fad677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g6ee4fad677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be83f451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e83f451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7be83f451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8f93152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8f93152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608f93152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25eb06de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625eb06de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5eb06de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5eb06de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625eb06de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8f93152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08f93152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g608f931520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e4fad677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e4fad677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1" marL="914400" rtl="0" algn="l">
              <a:lnSpc>
                <a:spcPct val="114000"/>
              </a:lnSpc>
              <a:spcBef>
                <a:spcPts val="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role does Yellow Ribbon participation play in their decision making process?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well do Veterans understand Yellow Ribbon benefits and how the program works?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do Veterans currently look for Yellow Ribbon schools?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do Veterans react to the existing Yellow Ribbon content presentation?</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information about Yellow Ribbon is most meaningful to Veterans?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questions do they have as they go through this process?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criteria do Veterans have set in their minds when they begin the research process?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would filtering or sorting improve the experience for Veterans?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Is side-by-side comparison functionality useful at this stage in their research?</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Should the data be presented differently at the research vs comparison phases?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Once a Veteran has the Yellow Ribbon information they're looking for, what would they do next?</a:t>
            </a:r>
            <a:endParaRPr sz="1400">
              <a:solidFill>
                <a:srgbClr val="454454"/>
              </a:solidFill>
              <a:latin typeface="Source Sans Pro"/>
              <a:ea typeface="Source Sans Pro"/>
              <a:cs typeface="Source Sans Pro"/>
              <a:sym typeface="Source Sans Pro"/>
            </a:endParaRPr>
          </a:p>
          <a:p>
            <a:pPr indent="0" lvl="0" marL="914400" rtl="0" algn="l">
              <a:lnSpc>
                <a:spcPct val="114000"/>
              </a:lnSpc>
              <a:spcBef>
                <a:spcPts val="1000"/>
              </a:spcBef>
              <a:spcAft>
                <a:spcPts val="1000"/>
              </a:spcAft>
              <a:buNone/>
            </a:pPr>
            <a:r>
              <a:t/>
            </a:r>
            <a:endParaRPr sz="1400">
              <a:solidFill>
                <a:srgbClr val="454454"/>
              </a:solidFill>
              <a:latin typeface="Source Sans Pro"/>
              <a:ea typeface="Source Sans Pro"/>
              <a:cs typeface="Source Sans Pro"/>
              <a:sym typeface="Source Sans Pro"/>
            </a:endParaRPr>
          </a:p>
        </p:txBody>
      </p:sp>
      <p:sp>
        <p:nvSpPr>
          <p:cNvPr id="143" name="Google Shape;143;g6ee4fad677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3"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Liz Lantz</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rPr>
              <a:t>liz.lantz@adhoc.team</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February 12,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1524000" y="20663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Yellow Ribbon MVP</a:t>
            </a:r>
            <a:endParaRPr/>
          </a:p>
          <a:p>
            <a:pPr indent="0" lvl="0" marL="0" rtl="0" algn="ctr">
              <a:lnSpc>
                <a:spcPct val="120000"/>
              </a:lnSpc>
              <a:spcBef>
                <a:spcPts val="800"/>
              </a:spcBef>
              <a:spcAft>
                <a:spcPts val="0"/>
              </a:spcAft>
              <a:buNone/>
            </a:pPr>
            <a:r>
              <a:rPr b="1" lang="en-US" sz="1800">
                <a:latin typeface="Source Sans Pro"/>
                <a:ea typeface="Source Sans Pro"/>
                <a:cs typeface="Source Sans Pro"/>
                <a:sym typeface="Source Sans Pro"/>
              </a:rPr>
              <a:t>Discovery Readout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Key</a:t>
            </a:r>
            <a:r>
              <a:rPr lang="en-US"/>
              <a:t> Findings</a:t>
            </a:r>
            <a:endParaRPr/>
          </a:p>
        </p:txBody>
      </p:sp>
      <p:sp>
        <p:nvSpPr>
          <p:cNvPr id="159" name="Google Shape;159;p2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0" name="Google Shape;160;p24"/>
          <p:cNvSpPr txBox="1"/>
          <p:nvPr>
            <p:ph idx="4294967295" type="body"/>
          </p:nvPr>
        </p:nvSpPr>
        <p:spPr>
          <a:xfrm>
            <a:off x="613175" y="1435750"/>
            <a:ext cx="11304000" cy="4938900"/>
          </a:xfrm>
          <a:prstGeom prst="rect">
            <a:avLst/>
          </a:prstGeom>
        </p:spPr>
        <p:txBody>
          <a:bodyPr anchorCtr="0" anchor="t" bIns="45700" lIns="45700" spcFirstLastPara="1" rIns="45700" wrap="square" tIns="45700">
            <a:noAutofit/>
          </a:bodyPr>
          <a:lstStyle/>
          <a:p>
            <a:pPr indent="-355600" lvl="0" marL="457200" rtl="0" algn="l">
              <a:lnSpc>
                <a:spcPct val="115000"/>
              </a:lnSpc>
              <a:spcBef>
                <a:spcPts val="1900"/>
              </a:spcBef>
              <a:spcAft>
                <a:spcPts val="0"/>
              </a:spcAft>
              <a:buClr>
                <a:srgbClr val="333333"/>
              </a:buClr>
              <a:buSzPts val="2000"/>
              <a:buAutoNum type="arabicPeriod"/>
            </a:pPr>
            <a:r>
              <a:rPr b="1" lang="en-US">
                <a:solidFill>
                  <a:srgbClr val="333333"/>
                </a:solidFill>
                <a:highlight>
                  <a:srgbClr val="FFFFFF"/>
                </a:highlight>
              </a:rPr>
              <a:t>Only 3 of the 10 users understood Yellow Ribbon benefits</a:t>
            </a:r>
            <a:r>
              <a:rPr lang="en-US">
                <a:solidFill>
                  <a:srgbClr val="333333"/>
                </a:solidFill>
                <a:highlight>
                  <a:srgbClr val="FFFFFF"/>
                </a:highlight>
              </a:rPr>
              <a:t>. Half could not explain how they work.</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Yellow Ribbon benefits </a:t>
            </a:r>
            <a:r>
              <a:rPr b="1" lang="en-US">
                <a:solidFill>
                  <a:srgbClr val="333333"/>
                </a:solidFill>
                <a:highlight>
                  <a:srgbClr val="FFFFFF"/>
                </a:highlight>
              </a:rPr>
              <a:t>play a supporting role in the decision-making process</a:t>
            </a:r>
            <a:r>
              <a:rPr lang="en-US">
                <a:solidFill>
                  <a:srgbClr val="333333"/>
                </a:solidFill>
                <a:highlight>
                  <a:srgbClr val="FFFFFF"/>
                </a:highlight>
              </a:rPr>
              <a:t> for school selection.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8 of the 10 users </a:t>
            </a:r>
            <a:r>
              <a:rPr b="1" lang="en-US">
                <a:solidFill>
                  <a:srgbClr val="333333"/>
                </a:solidFill>
                <a:highlight>
                  <a:srgbClr val="FFFFFF"/>
                </a:highlight>
              </a:rPr>
              <a:t>already had a few schools selected </a:t>
            </a:r>
            <a:r>
              <a:rPr lang="en-US">
                <a:solidFill>
                  <a:srgbClr val="333333"/>
                </a:solidFill>
                <a:highlight>
                  <a:srgbClr val="FFFFFF"/>
                </a:highlight>
              </a:rPr>
              <a:t>when they began researching benefits.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b="1" lang="en-US">
                <a:solidFill>
                  <a:srgbClr val="333333"/>
                </a:solidFill>
                <a:highlight>
                  <a:srgbClr val="FFFFFF"/>
                </a:highlight>
              </a:rPr>
              <a:t>Users were easily able to complete research on both</a:t>
            </a:r>
            <a:r>
              <a:rPr lang="en-US">
                <a:solidFill>
                  <a:srgbClr val="333333"/>
                </a:solidFill>
                <a:highlight>
                  <a:srgbClr val="FFFFFF"/>
                </a:highlight>
              </a:rPr>
              <a:t> the current presentation of Yellow Ribbon information, and the prototype.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Some </a:t>
            </a:r>
            <a:r>
              <a:rPr b="1" lang="en-US">
                <a:solidFill>
                  <a:srgbClr val="333333"/>
                </a:solidFill>
                <a:highlight>
                  <a:srgbClr val="FFFFFF"/>
                </a:highlight>
              </a:rPr>
              <a:t>language was confusing and/or ambiguous</a:t>
            </a:r>
            <a:r>
              <a:rPr lang="en-US">
                <a:solidFill>
                  <a:srgbClr val="333333"/>
                </a:solidFill>
                <a:highlight>
                  <a:srgbClr val="FFFFFF"/>
                </a:highlight>
              </a:rPr>
              <a:t> to users at first.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Once users had identified schools matching degree and program interests, </a:t>
            </a:r>
            <a:r>
              <a:rPr b="1" lang="en-US">
                <a:solidFill>
                  <a:srgbClr val="333333"/>
                </a:solidFill>
                <a:highlight>
                  <a:srgbClr val="FFFFFF"/>
                </a:highlight>
              </a:rPr>
              <a:t>benefit amount and the likelihood of receiving that benefit</a:t>
            </a:r>
            <a:r>
              <a:rPr lang="en-US">
                <a:solidFill>
                  <a:srgbClr val="333333"/>
                </a:solidFill>
                <a:highlight>
                  <a:srgbClr val="FFFFFF"/>
                </a:highlight>
              </a:rPr>
              <a:t> were the next most important pieces of information.</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Users would benefit from </a:t>
            </a:r>
            <a:r>
              <a:rPr b="1" lang="en-US">
                <a:solidFill>
                  <a:srgbClr val="333333"/>
                </a:solidFill>
                <a:highlight>
                  <a:srgbClr val="FFFFFF"/>
                </a:highlight>
              </a:rPr>
              <a:t>entering specific criteria</a:t>
            </a:r>
            <a:r>
              <a:rPr lang="en-US">
                <a:solidFill>
                  <a:srgbClr val="333333"/>
                </a:solidFill>
                <a:highlight>
                  <a:srgbClr val="FFFFFF"/>
                </a:highlight>
              </a:rPr>
              <a:t> to find schools of interest.</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9 out of 10 users found the side-by-side </a:t>
            </a:r>
            <a:r>
              <a:rPr b="1" lang="en-US">
                <a:solidFill>
                  <a:srgbClr val="333333"/>
                </a:solidFill>
                <a:highlight>
                  <a:srgbClr val="FFFFFF"/>
                </a:highlight>
              </a:rPr>
              <a:t>comparison functionality helpful, but expected more info.</a:t>
            </a:r>
            <a:endParaRPr b="1">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After completing a comparison and narrowing down school choices, a</a:t>
            </a:r>
            <a:r>
              <a:rPr b="1" lang="en-US">
                <a:solidFill>
                  <a:srgbClr val="333333"/>
                </a:solidFill>
                <a:highlight>
                  <a:srgbClr val="FFFFFF"/>
                </a:highlight>
              </a:rPr>
              <a:t> users next step would be to get more information from the school</a:t>
            </a:r>
            <a:r>
              <a:rPr lang="en-US">
                <a:solidFill>
                  <a:srgbClr val="333333"/>
                </a:solidFill>
                <a:highlight>
                  <a:srgbClr val="FFFFFF"/>
                </a:highlight>
              </a:rPr>
              <a:t>.</a:t>
            </a:r>
            <a:endParaRPr>
              <a:solidFill>
                <a:srgbClr val="333333"/>
              </a:solidFill>
              <a:highlight>
                <a:srgbClr val="FFFFFF"/>
              </a:highlight>
            </a:endParaRPr>
          </a:p>
          <a:p>
            <a:pPr indent="0" lvl="0" marL="457200" rtl="0" algn="l">
              <a:lnSpc>
                <a:spcPct val="113000"/>
              </a:lnSpc>
              <a:spcBef>
                <a:spcPts val="19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419100" lvl="0" marL="457200" rtl="0" algn="l">
              <a:lnSpc>
                <a:spcPct val="115000"/>
              </a:lnSpc>
              <a:spcBef>
                <a:spcPts val="0"/>
              </a:spcBef>
              <a:spcAft>
                <a:spcPts val="0"/>
              </a:spcAft>
              <a:buSzPts val="3000"/>
              <a:buAutoNum type="arabicPeriod"/>
            </a:pPr>
            <a:r>
              <a:rPr lang="en-US" sz="3000"/>
              <a:t>Only 3 of the 10 users understood Yellow Ribbon benefits. Half could not explain how they work.</a:t>
            </a:r>
            <a:endParaRPr sz="3000"/>
          </a:p>
          <a:p>
            <a:pPr indent="0" lvl="0" marL="457200" rtl="0" algn="l">
              <a:lnSpc>
                <a:spcPct val="115000"/>
              </a:lnSpc>
              <a:spcBef>
                <a:spcPts val="0"/>
              </a:spcBef>
              <a:spcAft>
                <a:spcPts val="0"/>
              </a:spcAft>
              <a:buNone/>
            </a:pPr>
            <a:r>
              <a:t/>
            </a:r>
            <a:endParaRPr sz="3000"/>
          </a:p>
        </p:txBody>
      </p:sp>
      <p:sp>
        <p:nvSpPr>
          <p:cNvPr id="167" name="Google Shape;167;p2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8" name="Google Shape;168;p25"/>
          <p:cNvSpPr txBox="1"/>
          <p:nvPr>
            <p:ph idx="4294967295" type="body"/>
          </p:nvPr>
        </p:nvSpPr>
        <p:spPr>
          <a:xfrm>
            <a:off x="613175" y="1818781"/>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The few that fully understood the benefit had done their own research, mostly through Google, to come to the understanding they have.  One Veteran received the benefit without even knowing what it was - it just appeared on their tuition statement.</a:t>
            </a:r>
            <a:endParaRPr/>
          </a:p>
          <a:p>
            <a:pPr indent="-355600" lvl="0" marL="457200" rtl="0" algn="l">
              <a:lnSpc>
                <a:spcPct val="114000"/>
              </a:lnSpc>
              <a:spcBef>
                <a:spcPts val="1000"/>
              </a:spcBef>
              <a:spcAft>
                <a:spcPts val="0"/>
              </a:spcAft>
              <a:buSzPts val="2000"/>
              <a:buChar char="●"/>
            </a:pPr>
            <a:r>
              <a:rPr lang="en-US"/>
              <a:t>A participant with Traumatic Brain Injury (TBI) and Post-Traumatic Stress Disorder (PTSD) shared they have been struggling to understand the program and have been unable to find information in a way they can mentally digest. </a:t>
            </a:r>
            <a:endParaRPr/>
          </a:p>
          <a:p>
            <a:pPr indent="0" lvl="0" marL="914400" rtl="0" algn="l">
              <a:lnSpc>
                <a:spcPct val="114000"/>
              </a:lnSpc>
              <a:spcBef>
                <a:spcPts val="1000"/>
              </a:spcBef>
              <a:spcAft>
                <a:spcPts val="0"/>
              </a:spcAft>
              <a:buNone/>
            </a:pPr>
            <a:r>
              <a:rPr i="1" lang="en-US">
                <a:solidFill>
                  <a:schemeClr val="lt1"/>
                </a:solidFill>
              </a:rPr>
              <a:t>“Having a brain injury and PTSD, it's extremely important to me that it is set up in a format that's easy to understand without having to follow rabbit trails and click links, and call people, and do research. It gets too distracting.”</a:t>
            </a:r>
            <a:endParaRPr i="1">
              <a:solidFill>
                <a:schemeClr val="lt1"/>
              </a:solidFill>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2.  Yellow Ribbon benefits play a supporting role in the decision-making process for school selection. </a:t>
            </a:r>
            <a:endParaRPr sz="3000"/>
          </a:p>
          <a:p>
            <a:pPr indent="0" lvl="0" marL="457200" rtl="0" algn="l">
              <a:lnSpc>
                <a:spcPct val="115000"/>
              </a:lnSpc>
              <a:spcBef>
                <a:spcPts val="0"/>
              </a:spcBef>
              <a:spcAft>
                <a:spcPts val="0"/>
              </a:spcAft>
              <a:buNone/>
            </a:pPr>
            <a:r>
              <a:t/>
            </a:r>
            <a:endParaRPr sz="3000"/>
          </a:p>
        </p:txBody>
      </p:sp>
      <p:sp>
        <p:nvSpPr>
          <p:cNvPr id="175" name="Google Shape;175;p2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76" name="Google Shape;176;p26"/>
          <p:cNvSpPr txBox="1"/>
          <p:nvPr>
            <p:ph idx="4294967295" type="body"/>
          </p:nvPr>
        </p:nvSpPr>
        <p:spPr>
          <a:xfrm>
            <a:off x="613175" y="1818781"/>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Primary factors when making are decision about higher education are </a:t>
            </a:r>
            <a:r>
              <a:rPr b="1" lang="en-US"/>
              <a:t>area of study, degree level, and location</a:t>
            </a:r>
            <a:r>
              <a:rPr lang="en-US"/>
              <a:t>. Many users were also interested specifically in online programs. </a:t>
            </a:r>
            <a:endParaRPr/>
          </a:p>
          <a:p>
            <a:pPr indent="-355600" lvl="0" marL="457200" rtl="0" algn="l">
              <a:lnSpc>
                <a:spcPct val="114000"/>
              </a:lnSpc>
              <a:spcBef>
                <a:spcPts val="1000"/>
              </a:spcBef>
              <a:spcAft>
                <a:spcPts val="0"/>
              </a:spcAft>
              <a:buSzPts val="2000"/>
              <a:buChar char="●"/>
            </a:pPr>
            <a:r>
              <a:rPr lang="en-US"/>
              <a:t>Once the user has made some selections based on the primary criteria, benefits that reduce out-of-pocket expenses play a larger role in narrowing down choices.  When asked what factors played into their school selection process, users named:</a:t>
            </a:r>
            <a:endParaRPr/>
          </a:p>
          <a:p>
            <a:pPr indent="-355600" lvl="1" marL="914400" rtl="0" algn="l">
              <a:lnSpc>
                <a:spcPct val="114000"/>
              </a:lnSpc>
              <a:spcBef>
                <a:spcPts val="1000"/>
              </a:spcBef>
              <a:spcAft>
                <a:spcPts val="0"/>
              </a:spcAft>
              <a:buSzPts val="2000"/>
              <a:buChar char="○"/>
            </a:pPr>
            <a:r>
              <a:rPr lang="en-US"/>
              <a:t>Proximity of the school to their home or family, offering a program and degree of interest, school ranking / quality of education, and learning format.</a:t>
            </a:r>
            <a:endParaRPr/>
          </a:p>
          <a:p>
            <a:pPr indent="-355600" lvl="1" marL="914400" rtl="0" algn="l">
              <a:lnSpc>
                <a:spcPct val="114000"/>
              </a:lnSpc>
              <a:spcBef>
                <a:spcPts val="1000"/>
              </a:spcBef>
              <a:spcAft>
                <a:spcPts val="0"/>
              </a:spcAft>
              <a:buSzPts val="2000"/>
              <a:buChar char="○"/>
            </a:pPr>
            <a:r>
              <a:rPr lang="en-US"/>
              <a:t>Multiple users were interested only in online classes, and one was interested strictly in in-person learning environments</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dk1"/>
                </a:solidFill>
              </a:rPr>
              <a:t>It'll be a combination of cost, and who has the best program for what I'm looking for in our area</a:t>
            </a:r>
            <a:r>
              <a:rPr i="1" lang="en-US">
                <a:solidFill>
                  <a:schemeClr val="lt1"/>
                </a:solidFill>
              </a:rPr>
              <a:t>”</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3</a:t>
            </a:r>
            <a:r>
              <a:rPr lang="en-US" sz="3000"/>
              <a:t>.  </a:t>
            </a:r>
            <a:r>
              <a:rPr lang="en-US" sz="3000"/>
              <a:t>8 of the 10 users already had a few schools selected when they began researching benefits.</a:t>
            </a:r>
            <a:r>
              <a:rPr lang="en-US" sz="3000"/>
              <a:t> </a:t>
            </a:r>
            <a:endParaRPr sz="3000"/>
          </a:p>
          <a:p>
            <a:pPr indent="0" lvl="0" marL="457200" rtl="0" algn="l">
              <a:lnSpc>
                <a:spcPct val="115000"/>
              </a:lnSpc>
              <a:spcBef>
                <a:spcPts val="0"/>
              </a:spcBef>
              <a:spcAft>
                <a:spcPts val="0"/>
              </a:spcAft>
              <a:buNone/>
            </a:pPr>
            <a:r>
              <a:t/>
            </a:r>
            <a:endParaRPr sz="3000"/>
          </a:p>
        </p:txBody>
      </p:sp>
      <p:sp>
        <p:nvSpPr>
          <p:cNvPr id="183" name="Google Shape;183;p2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84" name="Google Shape;184;p27"/>
          <p:cNvSpPr txBox="1"/>
          <p:nvPr>
            <p:ph idx="4294967295" type="body"/>
          </p:nvPr>
        </p:nvSpPr>
        <p:spPr>
          <a:xfrm>
            <a:off x="613175" y="1818781"/>
            <a:ext cx="10694100" cy="4307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The majority don't approach this task with a browsing mindset.  To learn more about benefits they initially heard about as they transitioned out of the military, users </a:t>
            </a:r>
            <a:r>
              <a:rPr lang="en-US"/>
              <a:t>primarily</a:t>
            </a:r>
            <a:r>
              <a:rPr lang="en-US"/>
              <a:t> use Google, and then follow-up with the school to confirm what they learned.</a:t>
            </a:r>
            <a:endParaRPr/>
          </a:p>
          <a:p>
            <a:pPr indent="-355600" lvl="1" marL="914400" rtl="0" algn="l">
              <a:lnSpc>
                <a:spcPct val="114000"/>
              </a:lnSpc>
              <a:spcBef>
                <a:spcPts val="1000"/>
              </a:spcBef>
              <a:spcAft>
                <a:spcPts val="0"/>
              </a:spcAft>
              <a:buSzPts val="2000"/>
              <a:buChar char="○"/>
            </a:pPr>
            <a:r>
              <a:rPr lang="en-US"/>
              <a:t>Most users we spoke to don't currently rely on the VA for education or benefit information. </a:t>
            </a:r>
            <a:endParaRPr/>
          </a:p>
          <a:p>
            <a:pPr indent="-355600" lvl="1" marL="914400" rtl="0" algn="l">
              <a:lnSpc>
                <a:spcPct val="114000"/>
              </a:lnSpc>
              <a:spcBef>
                <a:spcPts val="1000"/>
              </a:spcBef>
              <a:spcAft>
                <a:spcPts val="0"/>
              </a:spcAft>
              <a:buSzPts val="2000"/>
              <a:buChar char="○"/>
            </a:pPr>
            <a:r>
              <a:rPr lang="en-US"/>
              <a:t>Many users were focused on the Post-9/11 GI Bill benefit more than others because of its comprehensive coverage of education costs </a:t>
            </a:r>
            <a:r>
              <a:rPr i="1" lang="en-US"/>
              <a:t>and</a:t>
            </a:r>
            <a:r>
              <a:rPr lang="en-US"/>
              <a:t> housing.</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dk1"/>
                </a:solidFill>
              </a:rPr>
              <a:t>I'd start on the VA website, and get confused and lost in the infinite pages that lead back to each other, and then just google and go to the military websites that essentially decrypt the VA website</a:t>
            </a:r>
            <a:r>
              <a:rPr i="1" lang="en-US">
                <a:solidFill>
                  <a:schemeClr val="lt1"/>
                </a:solidFill>
              </a:rPr>
              <a:t>”</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4</a:t>
            </a:r>
            <a:r>
              <a:rPr lang="en-US" sz="3000"/>
              <a:t>.  </a:t>
            </a:r>
            <a:r>
              <a:rPr lang="en-US" sz="3000"/>
              <a:t>Users were easily able to complete research on both formats of Yellow Ribbon information</a:t>
            </a:r>
            <a:endParaRPr sz="3000"/>
          </a:p>
          <a:p>
            <a:pPr indent="0" lvl="0" marL="457200" rtl="0" algn="l">
              <a:lnSpc>
                <a:spcPct val="115000"/>
              </a:lnSpc>
              <a:spcBef>
                <a:spcPts val="0"/>
              </a:spcBef>
              <a:spcAft>
                <a:spcPts val="0"/>
              </a:spcAft>
              <a:buNone/>
            </a:pPr>
            <a:r>
              <a:t/>
            </a:r>
            <a:endParaRPr sz="3000"/>
          </a:p>
        </p:txBody>
      </p:sp>
      <p:sp>
        <p:nvSpPr>
          <p:cNvPr id="191" name="Google Shape;191;p2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92" name="Google Shape;192;p28"/>
          <p:cNvSpPr txBox="1"/>
          <p:nvPr>
            <p:ph idx="4294967295" type="body"/>
          </p:nvPr>
        </p:nvSpPr>
        <p:spPr>
          <a:xfrm>
            <a:off x="582525" y="1848256"/>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Users were able to easily complete the tasks in both current and proposed formats, largely due to the fact that they have specific criteria in mind when researching school benefits</a:t>
            </a:r>
            <a:endParaRPr/>
          </a:p>
          <a:p>
            <a:pPr indent="-355600" lvl="0" marL="457200" rtl="0" algn="l">
              <a:lnSpc>
                <a:spcPct val="114000"/>
              </a:lnSpc>
              <a:spcBef>
                <a:spcPts val="1000"/>
              </a:spcBef>
              <a:spcAft>
                <a:spcPts val="0"/>
              </a:spcAft>
              <a:buSzPts val="2000"/>
              <a:buChar char="●"/>
            </a:pPr>
            <a:r>
              <a:rPr lang="en-US"/>
              <a:t>Some of the language in both formats was confusing to users</a:t>
            </a:r>
            <a:endParaRPr/>
          </a:p>
          <a:p>
            <a:pPr indent="-355600" lvl="0" marL="457200" rtl="0" algn="l">
              <a:lnSpc>
                <a:spcPct val="114000"/>
              </a:lnSpc>
              <a:spcBef>
                <a:spcPts val="1000"/>
              </a:spcBef>
              <a:spcAft>
                <a:spcPts val="0"/>
              </a:spcAft>
              <a:buSzPts val="2000"/>
              <a:buChar char="●"/>
            </a:pPr>
            <a:r>
              <a:rPr lang="en-US"/>
              <a:t>Multiple users reacted positively to the simplicity and straightforward presentation of the content in the prototype.</a:t>
            </a:r>
            <a:endParaRPr/>
          </a:p>
          <a:p>
            <a:pPr indent="-355600" lvl="0" marL="457200" rtl="0" algn="l">
              <a:lnSpc>
                <a:spcPct val="114000"/>
              </a:lnSpc>
              <a:spcBef>
                <a:spcPts val="1000"/>
              </a:spcBef>
              <a:spcAft>
                <a:spcPts val="0"/>
              </a:spcAft>
              <a:buSzPts val="2000"/>
              <a:buChar char="●"/>
            </a:pPr>
            <a:r>
              <a:rPr lang="en-US"/>
              <a:t>Users who performed the tasks on the current presentation identified some pain points that can be solved with our MVP</a:t>
            </a:r>
            <a:endParaRPr/>
          </a:p>
          <a:p>
            <a:pPr indent="-355600" lvl="1" marL="914400" rtl="0" algn="l">
              <a:lnSpc>
                <a:spcPct val="114000"/>
              </a:lnSpc>
              <a:spcBef>
                <a:spcPts val="1000"/>
              </a:spcBef>
              <a:spcAft>
                <a:spcPts val="0"/>
              </a:spcAft>
              <a:buSzPts val="2000"/>
              <a:buChar char="○"/>
            </a:pPr>
            <a:r>
              <a:rPr lang="en-US"/>
              <a:t>2 of 3 users commented some kind of filter or search would be helpful</a:t>
            </a:r>
            <a:endParaRPr/>
          </a:p>
          <a:p>
            <a:pPr indent="-355600" lvl="1" marL="914400" rtl="0" algn="l">
              <a:lnSpc>
                <a:spcPct val="114000"/>
              </a:lnSpc>
              <a:spcBef>
                <a:spcPts val="1000"/>
              </a:spcBef>
              <a:spcAft>
                <a:spcPts val="0"/>
              </a:spcAft>
              <a:buSzPts val="2000"/>
              <a:buChar char="○"/>
            </a:pPr>
            <a:r>
              <a:rPr lang="en-US"/>
              <a:t>One user was frustrated by having to scroll up and down the table</a:t>
            </a:r>
            <a:endParaRPr/>
          </a:p>
          <a:p>
            <a:pPr indent="-355600" lvl="1" marL="914400" rtl="0" algn="l">
              <a:lnSpc>
                <a:spcPct val="114000"/>
              </a:lnSpc>
              <a:spcBef>
                <a:spcPts val="1000"/>
              </a:spcBef>
              <a:spcAft>
                <a:spcPts val="0"/>
              </a:spcAft>
              <a:buSzPts val="2000"/>
              <a:buChar char="○"/>
            </a:pPr>
            <a:r>
              <a:rPr lang="en-US"/>
              <a:t>Starting with a geographic location made it unintuitive to find online programs. </a:t>
            </a:r>
            <a:r>
              <a:rPr i="1" lang="en-US">
                <a:solidFill>
                  <a:schemeClr val="dk1"/>
                </a:solidFill>
              </a:rPr>
              <a:t>"Trying to identify an online school by the state that it's based out of might make it difficult"</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5</a:t>
            </a:r>
            <a:r>
              <a:rPr lang="en-US" sz="3000"/>
              <a:t>.  </a:t>
            </a:r>
            <a:r>
              <a:rPr lang="en-US" sz="3000"/>
              <a:t>Some language was confusing and/or ambiguous to users at first. Eventually, most deduced the meaning.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199" name="Google Shape;199;p2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00" name="Google Shape;200;p29"/>
          <p:cNvSpPr txBox="1"/>
          <p:nvPr>
            <p:ph idx="4294967295" type="body"/>
          </p:nvPr>
        </p:nvSpPr>
        <p:spPr>
          <a:xfrm>
            <a:off x="582525" y="1848256"/>
            <a:ext cx="10694100" cy="4307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After comparing values against one another in search results, they had a better guess, but weren't fully confident on the meaning.  Many users stated they would contact a person the school (admissions or VA Resource office) to confirm information.  Specific terms that confused users:</a:t>
            </a:r>
            <a:endParaRPr/>
          </a:p>
          <a:p>
            <a:pPr indent="-355600" lvl="0" marL="457200" rtl="0" algn="l">
              <a:lnSpc>
                <a:spcPct val="114000"/>
              </a:lnSpc>
              <a:spcBef>
                <a:spcPts val="1000"/>
              </a:spcBef>
              <a:spcAft>
                <a:spcPts val="0"/>
              </a:spcAft>
              <a:buSzPts val="2000"/>
              <a:buChar char="●"/>
            </a:pPr>
            <a:r>
              <a:rPr b="1" lang="en-US"/>
              <a:t>Maximum Benefit Amount </a:t>
            </a:r>
            <a:r>
              <a:rPr lang="en-US"/>
              <a:t>left users unsure whether that applied to a specific period of time, or how many students it applied to.  </a:t>
            </a:r>
            <a:endParaRPr/>
          </a:p>
          <a:p>
            <a:pPr indent="-355600" lvl="0" marL="457200" rtl="0" algn="l">
              <a:lnSpc>
                <a:spcPct val="114000"/>
              </a:lnSpc>
              <a:spcBef>
                <a:spcPts val="1000"/>
              </a:spcBef>
              <a:spcAft>
                <a:spcPts val="0"/>
              </a:spcAft>
              <a:buSzPts val="2000"/>
              <a:buChar char="●"/>
            </a:pPr>
            <a:r>
              <a:rPr lang="en-US"/>
              <a:t>Unlimited </a:t>
            </a:r>
            <a:r>
              <a:rPr i="1" lang="en-US">
                <a:solidFill>
                  <a:schemeClr val="dk1"/>
                </a:solidFill>
              </a:rPr>
              <a:t>"What does unlimited mean? Everything has a limit."</a:t>
            </a:r>
            <a:endParaRPr i="1">
              <a:solidFill>
                <a:schemeClr val="dk1"/>
              </a:solidFill>
            </a:endParaRPr>
          </a:p>
          <a:p>
            <a:pPr indent="-355600" lvl="0" marL="457200" rtl="0" algn="l">
              <a:lnSpc>
                <a:spcPct val="114000"/>
              </a:lnSpc>
              <a:spcBef>
                <a:spcPts val="1000"/>
              </a:spcBef>
              <a:spcAft>
                <a:spcPts val="0"/>
              </a:spcAft>
              <a:buSzPts val="2000"/>
              <a:buChar char="●"/>
            </a:pPr>
            <a:r>
              <a:rPr lang="en-US"/>
              <a:t>Division </a:t>
            </a:r>
            <a:r>
              <a:rPr i="1" lang="en-US">
                <a:solidFill>
                  <a:schemeClr val="dk1"/>
                </a:solidFill>
              </a:rPr>
              <a:t>"I think there's four divisions in a school...and I'm assuming it doesn't matter what the school is in?"</a:t>
            </a:r>
            <a:endParaRPr i="1">
              <a:solidFill>
                <a:schemeClr val="dk1"/>
              </a:solidFill>
            </a:endParaRPr>
          </a:p>
          <a:p>
            <a:pPr indent="-355600" lvl="0" marL="457200" rtl="0" algn="l">
              <a:lnSpc>
                <a:spcPct val="114000"/>
              </a:lnSpc>
              <a:spcBef>
                <a:spcPts val="1000"/>
              </a:spcBef>
              <a:spcAft>
                <a:spcPts val="0"/>
              </a:spcAft>
              <a:buSzPts val="2000"/>
              <a:buChar char="●"/>
            </a:pPr>
            <a:r>
              <a:rPr lang="en-US"/>
              <a:t>School location, state, or campus</a:t>
            </a:r>
            <a:r>
              <a:rPr b="1" lang="en-US"/>
              <a:t> </a:t>
            </a:r>
            <a:r>
              <a:rPr i="1" lang="en-US">
                <a:solidFill>
                  <a:schemeClr val="dk1"/>
                </a:solidFill>
              </a:rPr>
              <a:t>"All three of those are different, unless it'll list it as one option?"</a:t>
            </a:r>
            <a:endParaRPr i="1">
              <a:solidFill>
                <a:schemeClr val="dk1"/>
              </a:solidFill>
            </a:endParaRPr>
          </a:p>
          <a:p>
            <a:pPr indent="-355600" lvl="0" marL="457200" rtl="0" algn="l">
              <a:lnSpc>
                <a:spcPct val="114000"/>
              </a:lnSpc>
              <a:spcBef>
                <a:spcPts val="1000"/>
              </a:spcBef>
              <a:spcAft>
                <a:spcPts val="0"/>
              </a:spcAft>
              <a:buSzPts val="2000"/>
              <a:buChar char="●"/>
            </a:pPr>
            <a:r>
              <a:rPr b="1" lang="en-US"/>
              <a:t>Degree Type</a:t>
            </a:r>
            <a:r>
              <a:rPr lang="en-US"/>
              <a:t> presented problems in both the search field label, and in the search results; users expected it to be more specific (e.g. MBA)</a:t>
            </a:r>
            <a:endParaRPr/>
          </a:p>
          <a:p>
            <a:pPr indent="0" lvl="0" marL="0" rtl="0" algn="l">
              <a:lnSpc>
                <a:spcPct val="114000"/>
              </a:lnSpc>
              <a:spcBef>
                <a:spcPts val="1000"/>
              </a:spcBef>
              <a:spcAft>
                <a:spcPts val="0"/>
              </a:spcAft>
              <a:buNone/>
            </a:pPr>
            <a:r>
              <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6</a:t>
            </a:r>
            <a:r>
              <a:rPr lang="en-US" sz="3000"/>
              <a:t>.  </a:t>
            </a:r>
            <a:r>
              <a:rPr lang="en-US" sz="3000"/>
              <a:t>Once users had identified schools matching degree and program interests, benefit amount and the likelihood of receiving that benefit were the next most important pieces of information.</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07" name="Google Shape;207;p3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08" name="Google Shape;208;p30"/>
          <p:cNvSpPr txBox="1"/>
          <p:nvPr>
            <p:ph idx="4294967295" type="body"/>
          </p:nvPr>
        </p:nvSpPr>
        <p:spPr>
          <a:xfrm>
            <a:off x="582525" y="2949378"/>
            <a:ext cx="10694100" cy="25713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Upon reading the "funding available for" value, many users asked some variation of "what are my chances of actually getting this money?" and stated that would be an important factor in determining whether or not they'd want to move forward with that school.</a:t>
            </a:r>
            <a:endParaRPr/>
          </a:p>
          <a:p>
            <a:pPr indent="0" lvl="0" marL="4572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rPr i="1" lang="en-US">
                <a:solidFill>
                  <a:schemeClr val="lt1"/>
                </a:solidFill>
              </a:rPr>
              <a:t>“If I'm applying to the school, I'm definitely going to ask ‘how many students did you already give the funding to?’”</a:t>
            </a:r>
            <a:endParaRPr i="1">
              <a:solidFill>
                <a:schemeClr val="lt1"/>
              </a:solidFill>
            </a:endParaRPr>
          </a:p>
          <a:p>
            <a:pPr indent="0" lvl="0" marL="0" rtl="0" algn="l">
              <a:lnSpc>
                <a:spcPct val="114000"/>
              </a:lnSpc>
              <a:spcBef>
                <a:spcPts val="1000"/>
              </a:spcBef>
              <a:spcAft>
                <a:spcPts val="0"/>
              </a:spcAft>
              <a:buNone/>
            </a:pPr>
            <a:r>
              <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7</a:t>
            </a:r>
            <a:r>
              <a:rPr lang="en-US" sz="3000"/>
              <a:t>.  </a:t>
            </a:r>
            <a:r>
              <a:rPr lang="en-US" sz="3000"/>
              <a:t>Users would benefit from entering specific criteria to find schools of interest.</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15" name="Google Shape;215;p3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16" name="Google Shape;216;p31"/>
          <p:cNvSpPr txBox="1"/>
          <p:nvPr>
            <p:ph idx="4294967295" type="body"/>
          </p:nvPr>
        </p:nvSpPr>
        <p:spPr>
          <a:xfrm>
            <a:off x="582525" y="1877223"/>
            <a:ext cx="10694100" cy="50925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The prototype included 3 search fields (</a:t>
            </a:r>
            <a:r>
              <a:rPr lang="en-US">
                <a:highlight>
                  <a:srgbClr val="EFEFEF"/>
                </a:highlight>
              </a:rPr>
              <a:t>school name</a:t>
            </a:r>
            <a:r>
              <a:rPr lang="en-US"/>
              <a:t>, </a:t>
            </a:r>
            <a:r>
              <a:rPr lang="en-US">
                <a:highlight>
                  <a:srgbClr val="EFEFEF"/>
                </a:highlight>
              </a:rPr>
              <a:t>degree type</a:t>
            </a:r>
            <a:r>
              <a:rPr lang="en-US"/>
              <a:t>, and </a:t>
            </a:r>
            <a:r>
              <a:rPr lang="en-US">
                <a:highlight>
                  <a:srgbClr val="EFEFEF"/>
                </a:highlight>
              </a:rPr>
              <a:t>location, state, or school campus)</a:t>
            </a:r>
            <a:r>
              <a:rPr lang="en-US"/>
              <a:t> that could update  results, and users were prompted to show the moderator how they might reduce the number of results. Multiple users felt the applying following criteria would give them a set of results more relevant to their interests:</a:t>
            </a:r>
            <a:endParaRPr/>
          </a:p>
          <a:p>
            <a:pPr indent="-355600" lvl="0" marL="914400" rtl="0" algn="l">
              <a:lnSpc>
                <a:spcPct val="114000"/>
              </a:lnSpc>
              <a:spcBef>
                <a:spcPts val="1000"/>
              </a:spcBef>
              <a:spcAft>
                <a:spcPts val="0"/>
              </a:spcAft>
              <a:buSzPts val="2000"/>
              <a:buChar char="●"/>
            </a:pPr>
            <a:r>
              <a:rPr lang="en-US"/>
              <a:t>Specific area of study</a:t>
            </a:r>
            <a:endParaRPr/>
          </a:p>
          <a:p>
            <a:pPr indent="-355600" lvl="0" marL="914400" rtl="0" algn="l">
              <a:lnSpc>
                <a:spcPct val="114000"/>
              </a:lnSpc>
              <a:spcBef>
                <a:spcPts val="0"/>
              </a:spcBef>
              <a:spcAft>
                <a:spcPts val="0"/>
              </a:spcAft>
              <a:buSzPts val="2000"/>
              <a:buChar char="●"/>
            </a:pPr>
            <a:r>
              <a:rPr lang="en-US"/>
              <a:t>More specific with the location (e.g. a specific city or zip code radius)</a:t>
            </a:r>
            <a:endParaRPr/>
          </a:p>
          <a:p>
            <a:pPr indent="-355600" lvl="0" marL="914400" rtl="0" algn="l">
              <a:lnSpc>
                <a:spcPct val="114000"/>
              </a:lnSpc>
              <a:spcBef>
                <a:spcPts val="0"/>
              </a:spcBef>
              <a:spcAft>
                <a:spcPts val="0"/>
              </a:spcAft>
              <a:buSzPts val="2000"/>
              <a:buChar char="●"/>
            </a:pPr>
            <a:r>
              <a:rPr lang="en-US"/>
              <a:t>Maximum benefit amount</a:t>
            </a:r>
            <a:endParaRPr/>
          </a:p>
          <a:p>
            <a:pPr indent="-355600" lvl="0" marL="914400" rtl="0" algn="l">
              <a:lnSpc>
                <a:spcPct val="114000"/>
              </a:lnSpc>
              <a:spcBef>
                <a:spcPts val="0"/>
              </a:spcBef>
              <a:spcAft>
                <a:spcPts val="0"/>
              </a:spcAft>
              <a:buSzPts val="2000"/>
              <a:buChar char="●"/>
            </a:pPr>
            <a:r>
              <a:rPr lang="en-US"/>
              <a:t>Benefit available for most students</a:t>
            </a:r>
            <a:endParaRPr/>
          </a:p>
          <a:p>
            <a:pPr indent="-355600" lvl="0" marL="914400" rtl="0" algn="l">
              <a:lnSpc>
                <a:spcPct val="114000"/>
              </a:lnSpc>
              <a:spcBef>
                <a:spcPts val="0"/>
              </a:spcBef>
              <a:spcAft>
                <a:spcPts val="0"/>
              </a:spcAft>
              <a:buSzPts val="2000"/>
              <a:buChar char="●"/>
            </a:pPr>
            <a:r>
              <a:rPr lang="en-US"/>
              <a:t>Online or in-person only</a:t>
            </a:r>
            <a:endParaRPr i="1">
              <a:solidFill>
                <a:schemeClr val="lt1"/>
              </a:solidFill>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The more metrics you could put to allow someone to further specify search, would make it more usable and more likely to be used.”</a:t>
            </a:r>
            <a:endParaRPr/>
          </a:p>
          <a:p>
            <a:pPr indent="0" lvl="0" marL="0" rtl="0" algn="l">
              <a:lnSpc>
                <a:spcPct val="114000"/>
              </a:lnSpc>
              <a:spcBef>
                <a:spcPts val="1000"/>
              </a:spcBef>
              <a:spcAft>
                <a:spcPts val="0"/>
              </a:spcAft>
              <a:buNone/>
            </a:pPr>
            <a:r>
              <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8</a:t>
            </a:r>
            <a:r>
              <a:rPr lang="en-US" sz="3000"/>
              <a:t>.  </a:t>
            </a:r>
            <a:r>
              <a:rPr lang="en-US" sz="3000"/>
              <a:t>9 out of 10 users found the side-by-side comparison functionality helpful, but expected more info</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23" name="Google Shape;223;p3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24" name="Google Shape;224;p32"/>
          <p:cNvSpPr txBox="1"/>
          <p:nvPr>
            <p:ph idx="4294967295" type="body"/>
          </p:nvPr>
        </p:nvSpPr>
        <p:spPr>
          <a:xfrm>
            <a:off x="582525" y="1877223"/>
            <a:ext cx="10694100" cy="50925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On the search results page, u</a:t>
            </a:r>
            <a:r>
              <a:rPr lang="en-US"/>
              <a:t>sers immediately noticed the </a:t>
            </a:r>
            <a:r>
              <a:rPr lang="en-US">
                <a:highlight>
                  <a:srgbClr val="EFEFEF"/>
                </a:highlight>
              </a:rPr>
              <a:t>add to compare</a:t>
            </a:r>
            <a:r>
              <a:rPr lang="en-US"/>
              <a:t> and </a:t>
            </a:r>
            <a:r>
              <a:rPr lang="en-US">
                <a:highlight>
                  <a:srgbClr val="EFEFEF"/>
                </a:highlight>
              </a:rPr>
              <a:t>compare selected schools</a:t>
            </a:r>
            <a:r>
              <a:rPr lang="en-US"/>
              <a:t> buttons when they appeared</a:t>
            </a:r>
            <a:endParaRPr/>
          </a:p>
          <a:p>
            <a:pPr indent="-355600" lvl="0" marL="914400" rtl="0" algn="l">
              <a:lnSpc>
                <a:spcPct val="114000"/>
              </a:lnSpc>
              <a:spcBef>
                <a:spcPts val="1000"/>
              </a:spcBef>
              <a:spcAft>
                <a:spcPts val="0"/>
              </a:spcAft>
              <a:buSzPts val="2000"/>
              <a:buChar char="●"/>
            </a:pPr>
            <a:r>
              <a:rPr lang="en-US"/>
              <a:t>One user commented that the green color made them think it wasn't part of the tool because all everything else was blue, and </a:t>
            </a:r>
            <a:endParaRPr/>
          </a:p>
          <a:p>
            <a:pPr indent="-355600" lvl="0" marL="914400" rtl="0" algn="l">
              <a:lnSpc>
                <a:spcPct val="114000"/>
              </a:lnSpc>
              <a:spcBef>
                <a:spcPts val="0"/>
              </a:spcBef>
              <a:spcAft>
                <a:spcPts val="0"/>
              </a:spcAft>
              <a:buClr>
                <a:schemeClr val="accent1"/>
              </a:buClr>
              <a:buSzPts val="2000"/>
              <a:buChar char="●"/>
            </a:pPr>
            <a:r>
              <a:rPr i="1" lang="en-US">
                <a:solidFill>
                  <a:schemeClr val="accent1"/>
                </a:solidFill>
              </a:rPr>
              <a:t>“You don't normally look down at the bottom because that's where all of your junk stuff pops up”</a:t>
            </a:r>
            <a:endParaRPr i="1">
              <a:solidFill>
                <a:schemeClr val="accent1"/>
              </a:solidFill>
            </a:endParaRPr>
          </a:p>
          <a:p>
            <a:pPr indent="0" lvl="0" marL="0" rtl="0" algn="l">
              <a:lnSpc>
                <a:spcPct val="114000"/>
              </a:lnSpc>
              <a:spcBef>
                <a:spcPts val="1000"/>
              </a:spcBef>
              <a:spcAft>
                <a:spcPts val="0"/>
              </a:spcAft>
              <a:buNone/>
            </a:pPr>
            <a:r>
              <a:rPr lang="en-US"/>
              <a:t>On the comparison table page, when asked how they might update the list they created, 9 out of 10 users clearly understood the functionality to remove a school, and stated they'd go back to the search results if they wanted to add more. </a:t>
            </a:r>
            <a:endParaRPr/>
          </a:p>
          <a:p>
            <a:pPr indent="0" lvl="0" marL="0" rtl="0" algn="l">
              <a:lnSpc>
                <a:spcPct val="114000"/>
              </a:lnSpc>
              <a:spcBef>
                <a:spcPts val="1000"/>
              </a:spcBef>
              <a:spcAft>
                <a:spcPts val="0"/>
              </a:spcAft>
              <a:buNone/>
            </a:pPr>
            <a:r>
              <a:rPr lang="en-US"/>
              <a:t>Additional information users expected to see on the comparison page included </a:t>
            </a:r>
            <a:r>
              <a:rPr b="1" lang="en-US"/>
              <a:t>total out-of-pocket costs</a:t>
            </a:r>
            <a:r>
              <a:rPr lang="en-US"/>
              <a:t>, </a:t>
            </a:r>
            <a:r>
              <a:rPr b="1" lang="en-US"/>
              <a:t>school ranking</a:t>
            </a:r>
            <a:r>
              <a:rPr lang="en-US"/>
              <a:t> information, and </a:t>
            </a:r>
            <a:r>
              <a:rPr b="1" lang="en-US"/>
              <a:t>a way to contact </a:t>
            </a:r>
            <a:r>
              <a:rPr lang="en-US"/>
              <a:t>the school</a:t>
            </a:r>
            <a:r>
              <a:rPr b="1" lang="en-US"/>
              <a:t>.</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9</a:t>
            </a:r>
            <a:r>
              <a:rPr lang="en-US" sz="3000"/>
              <a:t>.  </a:t>
            </a:r>
            <a:r>
              <a:rPr lang="en-US" sz="3000"/>
              <a:t>After completing a comparison and narrowing down school choices, a users next step would be to get more information from the school.</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31" name="Google Shape;231;p3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32" name="Google Shape;232;p33"/>
          <p:cNvSpPr txBox="1"/>
          <p:nvPr>
            <p:ph idx="4294967295" type="body"/>
          </p:nvPr>
        </p:nvSpPr>
        <p:spPr>
          <a:xfrm>
            <a:off x="582525" y="2514723"/>
            <a:ext cx="10694100" cy="50925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The majority stated they expected to go to the school website; 2 users said they expected contact information or a way to get in touch with a VA resource at the school.  The school name was the most common area a user expected to click to get this additional info. </a:t>
            </a:r>
            <a:endParaRPr i="1">
              <a:solidFill>
                <a:schemeClr val="lt1"/>
              </a:solidFill>
            </a:endParaRPr>
          </a:p>
          <a:p>
            <a:pPr indent="0" lvl="0" marL="914400" rtl="0" algn="l">
              <a:lnSpc>
                <a:spcPct val="114000"/>
              </a:lnSpc>
              <a:spcBef>
                <a:spcPts val="1000"/>
              </a:spcBef>
              <a:spcAft>
                <a:spcPts val="0"/>
              </a:spcAft>
              <a:buNone/>
            </a:pPr>
            <a:r>
              <a:t/>
            </a:r>
            <a:endParaRPr i="1">
              <a:solidFill>
                <a:schemeClr val="lt1"/>
              </a:solidFill>
            </a:endParaRPr>
          </a:p>
          <a:p>
            <a:pPr indent="0" lvl="0" marL="0" rtl="0" algn="l">
              <a:lnSpc>
                <a:spcPct val="114000"/>
              </a:lnSpc>
              <a:spcBef>
                <a:spcPts val="1000"/>
              </a:spcBef>
              <a:spcAft>
                <a:spcPts val="1000"/>
              </a:spcAft>
              <a:buNone/>
            </a:pPr>
            <a:r>
              <a:rPr i="1" lang="en-US">
                <a:solidFill>
                  <a:schemeClr val="lt1"/>
                </a:solidFill>
              </a:rPr>
              <a:t>“</a:t>
            </a:r>
            <a:r>
              <a:rPr i="1" lang="en-US">
                <a:solidFill>
                  <a:schemeClr val="lt1"/>
                </a:solidFill>
              </a:rPr>
              <a:t>Now, how do I contact the schools?</a:t>
            </a:r>
            <a:r>
              <a:rPr i="1" lang="en-US">
                <a:solidFill>
                  <a:schemeClr val="lt1"/>
                </a:solidFil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239" name="Google Shape;239;p3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40" name="Google Shape;240;p34"/>
          <p:cNvSpPr txBox="1"/>
          <p:nvPr>
            <p:ph idx="4294967295"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Half of users stated it was difficult to find information about their Yellow Ribbon benefit that they trusted and could understand. </a:t>
            </a:r>
            <a:r>
              <a:rPr i="1" lang="en-US">
                <a:solidFill>
                  <a:schemeClr val="lt1"/>
                </a:solidFill>
              </a:rPr>
              <a:t>“Honestly, the only thing I know about Yellow Ribbon is conflicting information.”  </a:t>
            </a:r>
            <a:endParaRPr i="1">
              <a:solidFill>
                <a:schemeClr val="lt1"/>
              </a:solidFill>
            </a:endParaRPr>
          </a:p>
          <a:p>
            <a:pPr indent="-355600" lvl="0" marL="457200" rtl="0" algn="l">
              <a:lnSpc>
                <a:spcPct val="114000"/>
              </a:lnSpc>
              <a:spcBef>
                <a:spcPts val="1000"/>
              </a:spcBef>
              <a:spcAft>
                <a:spcPts val="0"/>
              </a:spcAft>
              <a:buSzPts val="2000"/>
              <a:buChar char="●"/>
            </a:pPr>
            <a:r>
              <a:rPr lang="en-US"/>
              <a:t>Multiple users were unclear how Yellow Ribbon worked with other non-VA scholarships or assistance, such as FAFSA and expressed needing more clarity in that area.  One user was also unsure how their benefits worked across state lines.</a:t>
            </a:r>
            <a:endParaRPr/>
          </a:p>
          <a:p>
            <a:pPr indent="-355600" lvl="0" marL="457200" rtl="0" algn="l">
              <a:lnSpc>
                <a:spcPct val="114000"/>
              </a:lnSpc>
              <a:spcBef>
                <a:spcPts val="1000"/>
              </a:spcBef>
              <a:spcAft>
                <a:spcPts val="0"/>
              </a:spcAft>
              <a:buSzPts val="2000"/>
              <a:buChar char="●"/>
            </a:pPr>
            <a:r>
              <a:rPr lang="en-US"/>
              <a:t>Users had a difficult time finding Yellow Ribbon information through the information architecture on va.gov. However, most stated they'd start their research on Google, and the Yellow Ribbon page ranks first in search results for that term.</a:t>
            </a:r>
            <a:endParaRPr>
              <a:solidFill>
                <a:srgbClr val="333333"/>
              </a:solidFill>
            </a:endParaRPr>
          </a:p>
          <a:p>
            <a:pPr indent="-355600" lvl="1" marL="914400" rtl="0" algn="l">
              <a:lnSpc>
                <a:spcPct val="115000"/>
              </a:lnSpc>
              <a:spcBef>
                <a:spcPts val="1000"/>
              </a:spcBef>
              <a:spcAft>
                <a:spcPts val="0"/>
              </a:spcAft>
              <a:buClr>
                <a:srgbClr val="333333"/>
              </a:buClr>
              <a:buSzPts val="2000"/>
              <a:buChar char="○"/>
            </a:pPr>
            <a:r>
              <a:rPr lang="en-US">
                <a:solidFill>
                  <a:srgbClr val="333333"/>
                </a:solidFill>
              </a:rPr>
              <a:t>Many resorted to site search when they were unsuccessful after 2-3 clicks on hub pages.</a:t>
            </a:r>
            <a:endParaRPr>
              <a:solidFill>
                <a:srgbClr val="333333"/>
              </a:solidFill>
            </a:endParaRPr>
          </a:p>
          <a:p>
            <a:pPr indent="-355600" lvl="1" marL="914400" rtl="0" algn="l">
              <a:lnSpc>
                <a:spcPct val="115000"/>
              </a:lnSpc>
              <a:spcBef>
                <a:spcPts val="0"/>
              </a:spcBef>
              <a:spcAft>
                <a:spcPts val="0"/>
              </a:spcAft>
              <a:buClr>
                <a:srgbClr val="333333"/>
              </a:buClr>
              <a:buSzPts val="2000"/>
              <a:buChar char="○"/>
            </a:pPr>
            <a:r>
              <a:rPr lang="en-US">
                <a:solidFill>
                  <a:srgbClr val="333333"/>
                </a:solidFill>
              </a:rPr>
              <a:t>Most users first clicked on the Education heading in the card on the homepage (not a link) when looking for this information.</a:t>
            </a:r>
            <a:endParaRPr>
              <a:solidFill>
                <a:srgbClr val="333333"/>
              </a:solidFill>
            </a:endParaRPr>
          </a:p>
          <a:p>
            <a:pPr indent="0" lvl="0" marL="0" rtl="0" algn="l">
              <a:lnSpc>
                <a:spcPct val="114000"/>
              </a:lnSpc>
              <a:spcBef>
                <a:spcPts val="0"/>
              </a:spcBef>
              <a:spcAft>
                <a:spcPts val="10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247" name="Google Shape;247;p3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48" name="Google Shape;248;p35"/>
          <p:cNvSpPr txBox="1"/>
          <p:nvPr>
            <p:ph idx="4294967295" type="body"/>
          </p:nvPr>
        </p:nvSpPr>
        <p:spPr>
          <a:xfrm>
            <a:off x="613175" y="1511950"/>
            <a:ext cx="10743600" cy="49308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Once they landed on the page, the majority of users found the Yellow Ribbon hub page to be easy to understand and helpful.  Some commented that while it was a lot of information to digest, they were glad it was all in one place.</a:t>
            </a:r>
            <a:endParaRPr/>
          </a:p>
          <a:p>
            <a:pPr indent="-355600" lvl="0" marL="457200" rtl="0" algn="l">
              <a:lnSpc>
                <a:spcPct val="114000"/>
              </a:lnSpc>
              <a:spcBef>
                <a:spcPts val="1000"/>
              </a:spcBef>
              <a:spcAft>
                <a:spcPts val="0"/>
              </a:spcAft>
              <a:buSzPts val="2000"/>
              <a:buChar char="●"/>
            </a:pPr>
            <a:r>
              <a:rPr lang="en-US"/>
              <a:t>2 users expressed confusion around "decision" language on the Yellow Ribbon hub page (subway map). They were unsure as to what the decision process was, or how they would be informed of the decision (phone, email, or mail) </a:t>
            </a:r>
            <a:r>
              <a:rPr i="1" lang="en-US">
                <a:solidFill>
                  <a:schemeClr val="lt1"/>
                </a:solidFill>
              </a:rPr>
              <a:t>“This tells me someone is making a decision about this - what are the deciding factors, if I know I'm eligible?”</a:t>
            </a:r>
            <a:endParaRPr i="1">
              <a:solidFill>
                <a:schemeClr val="lt1"/>
              </a:solidFill>
            </a:endParaRPr>
          </a:p>
          <a:p>
            <a:pPr indent="-355600" lvl="0" marL="457200" rtl="0" algn="l">
              <a:lnSpc>
                <a:spcPct val="114000"/>
              </a:lnSpc>
              <a:spcBef>
                <a:spcPts val="1000"/>
              </a:spcBef>
              <a:spcAft>
                <a:spcPts val="0"/>
              </a:spcAft>
              <a:buSzPts val="2000"/>
              <a:buChar char="●"/>
            </a:pPr>
            <a:r>
              <a:rPr lang="en-US"/>
              <a:t> One user commented that they felt the eligibility information would be overwhelming for someone with TBI (this user is a full-time caregiver for her partner, who suffers from TBI)</a:t>
            </a:r>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60" name="Google Shape;260;p37"/>
          <p:cNvSpPr txBox="1"/>
          <p:nvPr>
            <p:ph idx="2"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000000"/>
              </a:buClr>
              <a:buSzPts val="2000"/>
              <a:buChar char="●"/>
            </a:pPr>
            <a:r>
              <a:rPr b="0" lang="en-US">
                <a:solidFill>
                  <a:srgbClr val="000000"/>
                </a:solidFill>
              </a:rPr>
              <a:t>The overall user flow, and interface of the prototype worked well for the users interviewed; no changes recommended to those aspects.</a:t>
            </a:r>
            <a:br>
              <a:rPr b="0" lang="en-US">
                <a:solidFill>
                  <a:srgbClr val="000000"/>
                </a:solidFill>
              </a:rPr>
            </a:br>
            <a:endParaRPr b="0">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Provide a way for users to get more information about a specific school</a:t>
            </a:r>
            <a:endParaRPr b="0">
              <a:solidFill>
                <a:srgbClr val="000000"/>
              </a:solidFill>
            </a:endParaRPr>
          </a:p>
          <a:p>
            <a:pPr indent="0" lvl="0" marL="457200" rtl="0" algn="l">
              <a:lnSpc>
                <a:spcPct val="115000"/>
              </a:lnSpc>
              <a:spcBef>
                <a:spcPts val="0"/>
              </a:spcBef>
              <a:spcAft>
                <a:spcPts val="0"/>
              </a:spcAft>
              <a:buNone/>
            </a:pPr>
            <a:r>
              <a:t/>
            </a:r>
            <a:endParaRPr b="0">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Based on the data we have available, explore options for users to enter more specific criteria to find relevant schools</a:t>
            </a:r>
            <a:endParaRPr b="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when conducting the </a:t>
            </a:r>
            <a:r>
              <a:rPr lang="en-US">
                <a:solidFill>
                  <a:srgbClr val="000000"/>
                </a:solidFill>
              </a:rPr>
              <a:t>initial</a:t>
            </a:r>
            <a:r>
              <a:rPr lang="en-US">
                <a:solidFill>
                  <a:srgbClr val="000000"/>
                </a:solidFill>
              </a:rPr>
              <a:t> search, or</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on the results page, filtering by the data points available for each school (program, degree, benefit amount, number of students)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Note: because we do not have accurate data around specific programs, on-line or in-person classes, we can’t include these as criteria</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67" name="Google Shape;267;p38"/>
          <p:cNvSpPr txBox="1"/>
          <p:nvPr>
            <p:ph idx="2" type="body"/>
          </p:nvPr>
        </p:nvSpPr>
        <p:spPr>
          <a:xfrm>
            <a:off x="613175" y="1118850"/>
            <a:ext cx="10743600" cy="5788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t/>
            </a:r>
            <a:endParaRPr>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Improve clarity of content across the product</a:t>
            </a:r>
            <a:endParaRPr b="0">
              <a:solidFill>
                <a:srgbClr val="000000"/>
              </a:solidFill>
            </a:endParaRPr>
          </a:p>
          <a:p>
            <a:pPr indent="-355600" lvl="1" marL="914400" rtl="0" algn="l">
              <a:lnSpc>
                <a:spcPct val="115000"/>
              </a:lnSpc>
              <a:spcBef>
                <a:spcPts val="0"/>
              </a:spcBef>
              <a:spcAft>
                <a:spcPts val="0"/>
              </a:spcAft>
              <a:buClr>
                <a:srgbClr val="333333"/>
              </a:buClr>
              <a:buSzPts val="2000"/>
              <a:buChar char="○"/>
            </a:pPr>
            <a:r>
              <a:rPr lang="en-US">
                <a:solidFill>
                  <a:srgbClr val="333333"/>
                </a:solidFill>
              </a:rPr>
              <a:t>Revisit </a:t>
            </a:r>
            <a:r>
              <a:rPr lang="en-US">
                <a:solidFill>
                  <a:srgbClr val="333333"/>
                </a:solidFill>
                <a:highlight>
                  <a:srgbClr val="F3F4F4"/>
                </a:highlight>
              </a:rPr>
              <a:t> Location, state, or campus </a:t>
            </a:r>
            <a:r>
              <a:rPr lang="en-US">
                <a:solidFill>
                  <a:srgbClr val="333333"/>
                </a:solidFill>
              </a:rPr>
              <a:t> field so finding a school by location is more </a:t>
            </a:r>
            <a:r>
              <a:rPr lang="en-US">
                <a:solidFill>
                  <a:srgbClr val="333333"/>
                </a:solidFill>
              </a:rPr>
              <a:t>intuitive</a:t>
            </a:r>
            <a:r>
              <a:rPr lang="en-US">
                <a:solidFill>
                  <a:srgbClr val="333333"/>
                </a:solidFill>
              </a:rPr>
              <a:t> to users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b="1" lang="en-US">
                <a:solidFill>
                  <a:srgbClr val="000000"/>
                </a:solidFill>
              </a:rPr>
              <a:t>Maximum Yellow Ribbon Benefit Amount</a:t>
            </a:r>
            <a:r>
              <a:rPr lang="en-US">
                <a:solidFill>
                  <a:srgbClr val="000000"/>
                </a:solidFill>
              </a:rPr>
              <a:t> label should include </a:t>
            </a:r>
            <a:r>
              <a:rPr b="1" lang="en-US">
                <a:solidFill>
                  <a:srgbClr val="000000"/>
                </a:solidFill>
              </a:rPr>
              <a:t>(per student, per year)</a:t>
            </a:r>
            <a:endParaRPr b="1">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Remove School or program from the MVP; the data is ambiguous and will not provide a positive user experience</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Learn more about the data we have available. </a:t>
            </a:r>
            <a:endParaRPr>
              <a:solidFill>
                <a:srgbClr val="000000"/>
              </a:solidFill>
            </a:endParaRPr>
          </a:p>
          <a:p>
            <a:pPr indent="-355600" lvl="2" marL="1371600" rtl="0" algn="l">
              <a:lnSpc>
                <a:spcPct val="115000"/>
              </a:lnSpc>
              <a:spcBef>
                <a:spcPts val="0"/>
              </a:spcBef>
              <a:spcAft>
                <a:spcPts val="0"/>
              </a:spcAft>
              <a:buClr>
                <a:srgbClr val="000000"/>
              </a:buClr>
              <a:buSzPts val="2000"/>
              <a:buChar char="■"/>
            </a:pPr>
            <a:r>
              <a:rPr lang="en-US">
                <a:solidFill>
                  <a:srgbClr val="000000"/>
                </a:solidFill>
              </a:rPr>
              <a:t>Degree Type/Level may be removed based on what we learn; the term “All” is ambiguous. If we decide to keep it, u</a:t>
            </a:r>
            <a:r>
              <a:rPr lang="en-US">
                <a:solidFill>
                  <a:srgbClr val="000000"/>
                </a:solidFill>
              </a:rPr>
              <a:t>pdate label to </a:t>
            </a:r>
            <a:r>
              <a:rPr b="1" lang="en-US">
                <a:solidFill>
                  <a:srgbClr val="000000"/>
                </a:solidFill>
              </a:rPr>
              <a:t>Degree Level</a:t>
            </a:r>
            <a:r>
              <a:rPr lang="en-US">
                <a:solidFill>
                  <a:srgbClr val="000000"/>
                </a:solidFill>
              </a:rPr>
              <a:t> (or something similar that will not lead users to expect specific programs)</a:t>
            </a:r>
            <a:endParaRPr>
              <a:solidFill>
                <a:srgbClr val="000000"/>
              </a:solidFill>
            </a:endParaRPr>
          </a:p>
          <a:p>
            <a:pPr indent="-355600" lvl="2" marL="1371600" rtl="0" algn="l">
              <a:lnSpc>
                <a:spcPct val="115000"/>
              </a:lnSpc>
              <a:spcBef>
                <a:spcPts val="0"/>
              </a:spcBef>
              <a:spcAft>
                <a:spcPts val="0"/>
              </a:spcAft>
              <a:buClr>
                <a:srgbClr val="000000"/>
              </a:buClr>
              <a:buSzPts val="2000"/>
              <a:buChar char="■"/>
            </a:pPr>
            <a:r>
              <a:rPr lang="en-US">
                <a:solidFill>
                  <a:srgbClr val="000000"/>
                </a:solidFill>
              </a:rPr>
              <a:t>Add clarity around the term "unlimited" for benefit amount and number of students</a:t>
            </a:r>
            <a:endParaRPr>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Shelf comparison functionality for launch and keep as a stretch goal.  The study suggests that with more specific search criteria, or filters, users could refine results to the point where comparison would not be burdensome in the search result itself.</a:t>
            </a:r>
            <a:endParaRPr b="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74" name="Google Shape;274;p39"/>
          <p:cNvSpPr txBox="1"/>
          <p:nvPr>
            <p:ph idx="2" type="body"/>
          </p:nvPr>
        </p:nvSpPr>
        <p:spPr>
          <a:xfrm>
            <a:off x="613175" y="1220525"/>
            <a:ext cx="10743600" cy="4930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a:solidFill>
                  <a:srgbClr val="000000"/>
                </a:solidFill>
              </a:rPr>
              <a:t>Additional Opportunities</a:t>
            </a:r>
            <a:endParaRPr>
              <a:solidFill>
                <a:srgbClr val="000000"/>
              </a:solidFill>
            </a:endParaRPr>
          </a:p>
          <a:p>
            <a:pPr indent="-355600" lvl="0" marL="457200" rtl="0" algn="l">
              <a:lnSpc>
                <a:spcPct val="115000"/>
              </a:lnSpc>
              <a:spcBef>
                <a:spcPts val="1900"/>
              </a:spcBef>
              <a:spcAft>
                <a:spcPts val="0"/>
              </a:spcAft>
              <a:buClr>
                <a:srgbClr val="333333"/>
              </a:buClr>
              <a:buSzPts val="2000"/>
              <a:buFont typeface="Source Sans Pro"/>
              <a:buChar char="●"/>
            </a:pPr>
            <a:r>
              <a:rPr b="0" lang="en-US">
                <a:solidFill>
                  <a:srgbClr val="333333"/>
                </a:solidFill>
                <a:highlight>
                  <a:srgbClr val="FFFFFF"/>
                </a:highlight>
              </a:rPr>
              <a:t>Improve outreach efforts to increase awareness around the benefits available to Veterans, and how they can maximize them</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Consider surfacing Yellow Ribbon information at a higher level in the information architecture. </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Consider adding more information to the Yellow Ribbon (and other benefit pages, where applicable) to add clarity around how the benefit works in conjunction with other funding opportunities</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One participant had TBI and PTSD, and the other was a caregiver for a Veteran who was medically discharged for the same diagnosis.  During those sessions, challenges with the complexity of information available about benefits for those with TBI/PTSD came up. It would be worthwhile to conduct a study focusing on this user group to better understand how we can simplify our content to meet their needs.</a:t>
            </a:r>
            <a:endParaRPr b="0">
              <a:solidFill>
                <a:srgbClr val="333333"/>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Next Steps</a:t>
            </a:r>
            <a:endParaRPr/>
          </a:p>
        </p:txBody>
      </p:sp>
      <p:sp>
        <p:nvSpPr>
          <p:cNvPr id="286" name="Google Shape;286;p41"/>
          <p:cNvSpPr txBox="1"/>
          <p:nvPr>
            <p:ph idx="2" type="body"/>
          </p:nvPr>
        </p:nvSpPr>
        <p:spPr>
          <a:xfrm>
            <a:off x="613175" y="1283350"/>
            <a:ext cx="10694100" cy="4884900"/>
          </a:xfrm>
          <a:prstGeom prst="rect">
            <a:avLst/>
          </a:prstGeom>
          <a:noFill/>
        </p:spPr>
        <p:txBody>
          <a:bodyPr anchorCtr="0" anchor="t" bIns="45700" lIns="45700" spcFirstLastPara="1" rIns="45700" wrap="square" tIns="45700">
            <a:noAutofit/>
          </a:bodyPr>
          <a:lstStyle/>
          <a:p>
            <a:pPr indent="0" lvl="0" marL="0" marR="274507" rtl="0" algn="l">
              <a:lnSpc>
                <a:spcPct val="100000"/>
              </a:lnSpc>
              <a:spcBef>
                <a:spcPts val="1000"/>
              </a:spcBef>
              <a:spcAft>
                <a:spcPts val="0"/>
              </a:spcAft>
              <a:buNone/>
            </a:pPr>
            <a:r>
              <a:rPr lang="en-US">
                <a:solidFill>
                  <a:schemeClr val="lt1"/>
                </a:solidFill>
              </a:rPr>
              <a:t>Review findings and update MVP</a:t>
            </a:r>
            <a:endParaRPr b="0"/>
          </a:p>
          <a:p>
            <a:pPr indent="0" lvl="0" marL="0" marR="274507" rtl="0" algn="l">
              <a:lnSpc>
                <a:spcPct val="114000"/>
              </a:lnSpc>
              <a:spcBef>
                <a:spcPts val="1000"/>
              </a:spcBef>
              <a:spcAft>
                <a:spcPts val="0"/>
              </a:spcAft>
              <a:buNone/>
            </a:pPr>
            <a:r>
              <a:rPr b="0" lang="en-US"/>
              <a:t>After reviewing findings with team on 2/11/2020, it was determined that we will  </a:t>
            </a:r>
            <a:endParaRPr b="0"/>
          </a:p>
          <a:p>
            <a:pPr indent="-355600" lvl="0" marL="457200" marR="274507" rtl="0" algn="l">
              <a:lnSpc>
                <a:spcPct val="114000"/>
              </a:lnSpc>
              <a:spcBef>
                <a:spcPts val="2000"/>
              </a:spcBef>
              <a:spcAft>
                <a:spcPts val="0"/>
              </a:spcAft>
              <a:buSzPts val="2000"/>
              <a:buChar char="-"/>
            </a:pPr>
            <a:r>
              <a:rPr b="0" lang="en-US"/>
              <a:t>explore adding more specific criteria for search or filtering to give users a smaller results set</a:t>
            </a:r>
            <a:endParaRPr b="0"/>
          </a:p>
          <a:p>
            <a:pPr indent="-355600" lvl="0" marL="457200" marR="274507" rtl="0" algn="l">
              <a:lnSpc>
                <a:spcPct val="114000"/>
              </a:lnSpc>
              <a:spcBef>
                <a:spcPts val="0"/>
              </a:spcBef>
              <a:spcAft>
                <a:spcPts val="0"/>
              </a:spcAft>
              <a:buSzPts val="2000"/>
              <a:buChar char="-"/>
            </a:pPr>
            <a:r>
              <a:rPr b="0" lang="en-US"/>
              <a:t>remove the school or program information, due to the quality of data for this field</a:t>
            </a:r>
            <a:endParaRPr b="0"/>
          </a:p>
          <a:p>
            <a:pPr indent="-355600" lvl="0" marL="457200" marR="274507" rtl="0" algn="l">
              <a:lnSpc>
                <a:spcPct val="114000"/>
              </a:lnSpc>
              <a:spcBef>
                <a:spcPts val="0"/>
              </a:spcBef>
              <a:spcAft>
                <a:spcPts val="0"/>
              </a:spcAft>
              <a:buSzPts val="2000"/>
              <a:buChar char="-"/>
            </a:pPr>
            <a:r>
              <a:rPr b="0" lang="en-US"/>
              <a:t>add the school website information</a:t>
            </a:r>
            <a:endParaRPr b="0"/>
          </a:p>
          <a:p>
            <a:pPr indent="-355600" lvl="0" marL="457200" marR="274507" rtl="0" algn="l">
              <a:lnSpc>
                <a:spcPct val="114000"/>
              </a:lnSpc>
              <a:spcBef>
                <a:spcPts val="0"/>
              </a:spcBef>
              <a:spcAft>
                <a:spcPts val="0"/>
              </a:spcAft>
              <a:buSzPts val="2000"/>
              <a:buChar char="-"/>
            </a:pPr>
            <a:r>
              <a:rPr b="0" lang="en-US"/>
              <a:t>launch without comparison functionality, keeping it as a stretch goal for the team</a:t>
            </a:r>
            <a:endParaRPr b="0"/>
          </a:p>
          <a:p>
            <a:pPr indent="0" lvl="0" marL="457200" marR="274507" rtl="0" algn="l">
              <a:lnSpc>
                <a:spcPct val="114000"/>
              </a:lnSpc>
              <a:spcBef>
                <a:spcPts val="2000"/>
              </a:spcBef>
              <a:spcAft>
                <a:spcPts val="0"/>
              </a:spcAft>
              <a:buNone/>
            </a:pPr>
            <a:r>
              <a:t/>
            </a:r>
            <a:endParaRPr b="0"/>
          </a:p>
          <a:p>
            <a:pPr indent="0" lvl="0" marL="0" marR="88465" rtl="0" algn="l">
              <a:spcBef>
                <a:spcPts val="2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Next Steps</a:t>
            </a:r>
            <a:endParaRPr/>
          </a:p>
        </p:txBody>
      </p:sp>
      <p:sp>
        <p:nvSpPr>
          <p:cNvPr id="293" name="Google Shape;293;p42"/>
          <p:cNvSpPr txBox="1"/>
          <p:nvPr>
            <p:ph idx="2" type="body"/>
          </p:nvPr>
        </p:nvSpPr>
        <p:spPr>
          <a:xfrm>
            <a:off x="613175" y="1283350"/>
            <a:ext cx="10694100" cy="4884900"/>
          </a:xfrm>
          <a:prstGeom prst="rect">
            <a:avLst/>
          </a:prstGeom>
          <a:noFill/>
        </p:spPr>
        <p:txBody>
          <a:bodyPr anchorCtr="0" anchor="t" bIns="45700" lIns="45700" spcFirstLastPara="1" rIns="45700" wrap="square" tIns="45700">
            <a:noAutofit/>
          </a:bodyPr>
          <a:lstStyle/>
          <a:p>
            <a:pPr indent="0" lvl="0" marL="0" marR="274507" rtl="0" algn="l">
              <a:lnSpc>
                <a:spcPct val="100000"/>
              </a:lnSpc>
              <a:spcBef>
                <a:spcPts val="1000"/>
              </a:spcBef>
              <a:spcAft>
                <a:spcPts val="0"/>
              </a:spcAft>
              <a:buNone/>
            </a:pPr>
            <a:r>
              <a:rPr lang="en-US">
                <a:solidFill>
                  <a:schemeClr val="lt1"/>
                </a:solidFill>
              </a:rPr>
              <a:t>Better understand the data</a:t>
            </a:r>
            <a:endParaRPr b="0"/>
          </a:p>
          <a:p>
            <a:pPr indent="0" lvl="0" marL="0" marR="274507" rtl="0" algn="l">
              <a:lnSpc>
                <a:spcPct val="114000"/>
              </a:lnSpc>
              <a:spcBef>
                <a:spcPts val="1000"/>
              </a:spcBef>
              <a:spcAft>
                <a:spcPts val="0"/>
              </a:spcAft>
              <a:buNone/>
            </a:pPr>
            <a:r>
              <a:rPr b="0" lang="en-US"/>
              <a:t>The team realized we need to get clarity from the Yellow Ribbon team to understand the following questions:</a:t>
            </a:r>
            <a:endParaRPr b="0"/>
          </a:p>
          <a:p>
            <a:pPr indent="-355600" lvl="0" marL="457200" marR="274507" rtl="0" algn="l">
              <a:lnSpc>
                <a:spcPct val="114000"/>
              </a:lnSpc>
              <a:spcBef>
                <a:spcPts val="2000"/>
              </a:spcBef>
              <a:spcAft>
                <a:spcPts val="0"/>
              </a:spcAft>
              <a:buSzPts val="2000"/>
              <a:buChar char="●"/>
            </a:pPr>
            <a:r>
              <a:rPr b="0" lang="en-US"/>
              <a:t>Is the data for Degree Level available as a list for each school, instead of "All"?</a:t>
            </a:r>
            <a:endParaRPr b="0"/>
          </a:p>
          <a:p>
            <a:pPr indent="-355600" lvl="0" marL="457200" marR="274507" rtl="0" algn="l">
              <a:lnSpc>
                <a:spcPct val="114000"/>
              </a:lnSpc>
              <a:spcBef>
                <a:spcPts val="0"/>
              </a:spcBef>
              <a:spcAft>
                <a:spcPts val="0"/>
              </a:spcAft>
              <a:buSzPts val="2000"/>
              <a:buChar char="●"/>
            </a:pPr>
            <a:r>
              <a:rPr b="0" lang="en-US"/>
              <a:t>What does “Unlimited” really mean in school contribution amount, and number of students?</a:t>
            </a:r>
            <a:endParaRPr b="0"/>
          </a:p>
          <a:p>
            <a:pPr indent="0" lvl="0" marL="0" marR="274507" rtl="0" algn="l">
              <a:lnSpc>
                <a:spcPct val="114000"/>
              </a:lnSpc>
              <a:spcBef>
                <a:spcPts val="2000"/>
              </a:spcBef>
              <a:spcAft>
                <a:spcPts val="0"/>
              </a:spcAft>
              <a:buNone/>
            </a:pPr>
            <a:r>
              <a:rPr b="0" lang="en-US"/>
              <a:t>Inquiry sent to Yellow Ribbon team on 2/12/2020</a:t>
            </a:r>
            <a:endParaRPr b="0"/>
          </a:p>
          <a:p>
            <a:pPr indent="0" lvl="0" marL="457200" marR="274507" rtl="0" algn="l">
              <a:lnSpc>
                <a:spcPct val="114000"/>
              </a:lnSpc>
              <a:spcBef>
                <a:spcPts val="2000"/>
              </a:spcBef>
              <a:spcAft>
                <a:spcPts val="0"/>
              </a:spcAft>
              <a:buNone/>
            </a:pPr>
            <a:r>
              <a:t/>
            </a:r>
            <a:endParaRPr b="0"/>
          </a:p>
          <a:p>
            <a:pPr indent="0" lvl="0" marL="0" marR="88465" rtl="0" algn="l">
              <a:spcBef>
                <a:spcPts val="2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58252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Background</a:t>
            </a:r>
            <a:endParaRPr/>
          </a:p>
        </p:txBody>
      </p:sp>
      <p:sp>
        <p:nvSpPr>
          <p:cNvPr id="101" name="Google Shape;101;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02" name="Google Shape;102;p16"/>
          <p:cNvSpPr txBox="1"/>
          <p:nvPr>
            <p:ph idx="2" type="body"/>
          </p:nvPr>
        </p:nvSpPr>
        <p:spPr>
          <a:xfrm>
            <a:off x="582525" y="1533875"/>
            <a:ext cx="10863000" cy="4358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t>Yellow Ribbon funding is a component of the Post 9/11 GI-Bill education benefit that awards Veterans additional funds toward their education. The current front end (FE) experience requires users to navigate one page per state and manually search a static table to find benefit information. </a:t>
            </a:r>
            <a:endParaRPr b="0"/>
          </a:p>
          <a:p>
            <a:pPr indent="0" lvl="0" marL="0" rtl="0" algn="l">
              <a:lnSpc>
                <a:spcPct val="114000"/>
              </a:lnSpc>
              <a:spcBef>
                <a:spcPts val="1000"/>
              </a:spcBef>
              <a:spcAft>
                <a:spcPts val="0"/>
              </a:spcAft>
              <a:buNone/>
            </a:pPr>
            <a:r>
              <a:rPr b="0" lang="en-US"/>
              <a:t>Our MVP seeks to improve this experience with a dynamic tool that Veterans can use to find schools they're interested in, and select a few to compare.</a:t>
            </a:r>
            <a:endParaRPr b="0"/>
          </a:p>
          <a:p>
            <a:pPr indent="0" lvl="0" marL="0" rtl="0" algn="l">
              <a:lnSpc>
                <a:spcPct val="114000"/>
              </a:lnSpc>
              <a:spcBef>
                <a:spcPts val="1000"/>
              </a:spcBef>
              <a:spcAft>
                <a:spcPts val="0"/>
              </a:spcAft>
              <a:buNone/>
            </a:pPr>
            <a:r>
              <a:rPr b="0" lang="en-US"/>
              <a:t>Partial Yellow Ribbon information is also available in the GI Bill Comparison Tool (GIBCT) via the GI Data Service (GIDS). Our solution will utilize the GIDS API to align the information available to Veterans across tools.</a:t>
            </a:r>
            <a:endParaRPr b="0"/>
          </a:p>
          <a:p>
            <a:pPr indent="0" lvl="0" marL="0" rtl="0" algn="l">
              <a:lnSpc>
                <a:spcPct val="114000"/>
              </a:lnSpc>
              <a:spcBef>
                <a:spcPts val="1000"/>
              </a:spcBef>
              <a:spcAft>
                <a:spcPts val="0"/>
              </a:spcAft>
              <a:buNone/>
            </a:pPr>
            <a:r>
              <a:rPr b="0" lang="en-US"/>
              <a:t>The GIBCT, maintained by the Booz-Allen Hamilton (BAH) team, is slated for updates in 2020. Those updates may include improving the Yellow Ribbon user experience. Our MVP will serve as the primary method for Veterans to find Yellow Ribbon information until the GIBCT has a comparable experience.</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Appendix: Who we spoke with</a:t>
            </a:r>
            <a:endParaRPr>
              <a:solidFill>
                <a:srgbClr val="0070BC"/>
              </a:solidFill>
            </a:endParaRPr>
          </a:p>
        </p:txBody>
      </p:sp>
      <p:sp>
        <p:nvSpPr>
          <p:cNvPr id="305" name="Google Shape;305;p4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306" name="Google Shape;306;p44"/>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0" lvl="0" marL="0" rtl="0" algn="l">
              <a:lnSpc>
                <a:spcPct val="140000"/>
              </a:lnSpc>
              <a:spcBef>
                <a:spcPts val="1200"/>
              </a:spcBef>
              <a:spcAft>
                <a:spcPts val="0"/>
              </a:spcAft>
              <a:buNone/>
            </a:pPr>
            <a:r>
              <a:rPr lang="en-US">
                <a:solidFill>
                  <a:srgbClr val="333333"/>
                </a:solidFill>
                <a:highlight>
                  <a:srgbClr val="FFFFFF"/>
                </a:highlight>
              </a:rPr>
              <a:t>Subject types</a:t>
            </a:r>
            <a:endParaRPr>
              <a:solidFill>
                <a:srgbClr val="333333"/>
              </a:solidFill>
              <a:highlight>
                <a:srgbClr val="FFFFFF"/>
              </a:highlight>
            </a:endParaRPr>
          </a:p>
          <a:p>
            <a:pPr indent="-355600" lvl="0" marL="457200" rtl="0" algn="l">
              <a:lnSpc>
                <a:spcPct val="115000"/>
              </a:lnSpc>
              <a:spcBef>
                <a:spcPts val="1900"/>
              </a:spcBef>
              <a:spcAft>
                <a:spcPts val="0"/>
              </a:spcAft>
              <a:buClr>
                <a:srgbClr val="333333"/>
              </a:buClr>
              <a:buSzPts val="2000"/>
              <a:buFont typeface="Source Sans Pro"/>
              <a:buChar char="●"/>
            </a:pPr>
            <a:r>
              <a:rPr b="0" lang="en-US">
                <a:solidFill>
                  <a:srgbClr val="333333"/>
                </a:solidFill>
                <a:highlight>
                  <a:srgbClr val="FFFFFF"/>
                </a:highlight>
              </a:rPr>
              <a:t>9 Veterans, 1 active duty service member</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8 participants are currently in the process of researching their education options and benefits</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1 participant who knows they are eligible for Yellow Ribbon and is considering applying to school in the next 6 months</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1 participant who has received the Yellow Ribbon benefit within the last 12 months.</a:t>
            </a:r>
            <a:endParaRPr b="0">
              <a:solidFill>
                <a:srgbClr val="333333"/>
              </a:solidFill>
              <a:highlight>
                <a:srgbClr val="FFFFFF"/>
              </a:highlight>
            </a:endParaRPr>
          </a:p>
          <a:p>
            <a:pPr indent="0" lvl="0" marL="0" rtl="0" algn="l">
              <a:lnSpc>
                <a:spcPct val="140000"/>
              </a:lnSpc>
              <a:spcBef>
                <a:spcPts val="1900"/>
              </a:spcBef>
              <a:spcAft>
                <a:spcPts val="0"/>
              </a:spcAft>
              <a:buNone/>
            </a:pPr>
            <a:r>
              <a:rPr lang="en-US">
                <a:solidFill>
                  <a:srgbClr val="333333"/>
                </a:solidFill>
                <a:highlight>
                  <a:srgbClr val="FFFFFF"/>
                </a:highlight>
              </a:rPr>
              <a:t>Geographic distribution</a:t>
            </a:r>
            <a:endParaRPr>
              <a:solidFill>
                <a:srgbClr val="333333"/>
              </a:solidFill>
              <a:highlight>
                <a:srgbClr val="FFFFFF"/>
              </a:highlight>
            </a:endParaRPr>
          </a:p>
          <a:p>
            <a:pPr indent="0" lvl="0" marL="0" rtl="0" algn="l">
              <a:lnSpc>
                <a:spcPct val="115000"/>
              </a:lnSpc>
              <a:spcBef>
                <a:spcPts val="1000"/>
              </a:spcBef>
              <a:spcAft>
                <a:spcPts val="1000"/>
              </a:spcAft>
              <a:buNone/>
            </a:pPr>
            <a:r>
              <a:rPr b="0" lang="en-US">
                <a:solidFill>
                  <a:srgbClr val="333333"/>
                </a:solidFill>
                <a:highlight>
                  <a:srgbClr val="FFFFFF"/>
                </a:highlight>
              </a:rPr>
              <a:t>Users were located in Idaho, Maryland, North Carolina, Pennsylvania, Tennessee, Virginia, and Washington D.C.</a:t>
            </a:r>
            <a:endParaRPr b="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Appendix: </a:t>
            </a:r>
            <a:r>
              <a:rPr lang="en-US">
                <a:solidFill>
                  <a:srgbClr val="0070BC"/>
                </a:solidFill>
              </a:rPr>
              <a:t>Who we spoke with</a:t>
            </a:r>
            <a:endParaRPr>
              <a:solidFill>
                <a:srgbClr val="0070BC"/>
              </a:solidFill>
            </a:endParaRPr>
          </a:p>
        </p:txBody>
      </p:sp>
      <p:sp>
        <p:nvSpPr>
          <p:cNvPr id="313" name="Google Shape;313;p4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314" name="Google Shape;314;p45"/>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0" lvl="0" marL="0" rtl="0" algn="l">
              <a:lnSpc>
                <a:spcPct val="115000"/>
              </a:lnSpc>
              <a:spcBef>
                <a:spcPts val="1900"/>
              </a:spcBef>
              <a:spcAft>
                <a:spcPts val="0"/>
              </a:spcAft>
              <a:buNone/>
            </a:pPr>
            <a:r>
              <a:rPr lang="en-US">
                <a:solidFill>
                  <a:srgbClr val="333333"/>
                </a:solidFill>
                <a:highlight>
                  <a:srgbClr val="FFFFFF"/>
                </a:highlight>
              </a:rPr>
              <a:t>Age ranges</a:t>
            </a:r>
            <a:endParaRPr>
              <a:solidFill>
                <a:srgbClr val="333333"/>
              </a:solidFill>
              <a:highlight>
                <a:srgbClr val="FFFFFF"/>
              </a:highlight>
            </a:endParaRPr>
          </a:p>
          <a:p>
            <a:pPr indent="0" lvl="0" marL="0" rtl="0" algn="l">
              <a:lnSpc>
                <a:spcPct val="115000"/>
              </a:lnSpc>
              <a:spcBef>
                <a:spcPts val="1900"/>
              </a:spcBef>
              <a:spcAft>
                <a:spcPts val="0"/>
              </a:spcAft>
              <a:buNone/>
            </a:pPr>
            <a:r>
              <a:rPr b="0" lang="en-US">
                <a:solidFill>
                  <a:srgbClr val="333333"/>
                </a:solidFill>
                <a:highlight>
                  <a:srgbClr val="FFFFFF"/>
                </a:highlight>
              </a:rPr>
              <a:t>Ages of our test subjects ranged from 25 to 74. Most users fell in the age range between 25 and 34.</a:t>
            </a:r>
            <a:endParaRPr b="0">
              <a:solidFill>
                <a:srgbClr val="333333"/>
              </a:solidFill>
              <a:highlight>
                <a:srgbClr val="FFFFFF"/>
              </a:highlight>
            </a:endParaRPr>
          </a:p>
          <a:p>
            <a:pPr indent="0" lvl="0" marL="0" rtl="0" algn="l">
              <a:lnSpc>
                <a:spcPct val="140000"/>
              </a:lnSpc>
              <a:spcBef>
                <a:spcPts val="1900"/>
              </a:spcBef>
              <a:spcAft>
                <a:spcPts val="0"/>
              </a:spcAft>
              <a:buNone/>
            </a:pPr>
            <a:r>
              <a:rPr lang="en-US">
                <a:solidFill>
                  <a:srgbClr val="333333"/>
                </a:solidFill>
                <a:highlight>
                  <a:srgbClr val="FFFFFF"/>
                </a:highlight>
              </a:rPr>
              <a:t>Accessibility Considerations</a:t>
            </a:r>
            <a:endParaRPr>
              <a:solidFill>
                <a:srgbClr val="333333"/>
              </a:solidFill>
              <a:highlight>
                <a:srgbClr val="FFFFFF"/>
              </a:highlight>
            </a:endParaRPr>
          </a:p>
          <a:p>
            <a:pPr indent="0" lvl="0" marL="0" rtl="0" algn="l">
              <a:lnSpc>
                <a:spcPct val="115000"/>
              </a:lnSpc>
              <a:spcBef>
                <a:spcPts val="1000"/>
              </a:spcBef>
              <a:spcAft>
                <a:spcPts val="0"/>
              </a:spcAft>
              <a:buNone/>
            </a:pPr>
            <a:r>
              <a:rPr b="0" lang="en-US">
                <a:solidFill>
                  <a:srgbClr val="333333"/>
                </a:solidFill>
                <a:highlight>
                  <a:srgbClr val="FFFFFF"/>
                </a:highlight>
              </a:rPr>
              <a:t>5 participants identified as having cognitive disabilities or functional impairments</a:t>
            </a:r>
            <a:endParaRPr b="0">
              <a:solidFill>
                <a:srgbClr val="333333"/>
              </a:solidFill>
              <a:highlight>
                <a:srgbClr val="FFFFFF"/>
              </a:highlight>
            </a:endParaRPr>
          </a:p>
          <a:p>
            <a:pPr indent="0" lvl="0" marL="0" rtl="0" algn="l">
              <a:lnSpc>
                <a:spcPct val="140000"/>
              </a:lnSpc>
              <a:spcBef>
                <a:spcPts val="1200"/>
              </a:spcBef>
              <a:spcAft>
                <a:spcPts val="0"/>
              </a:spcAft>
              <a:buNone/>
            </a:pPr>
            <a:r>
              <a:rPr lang="en-US">
                <a:solidFill>
                  <a:srgbClr val="333333"/>
                </a:solidFill>
                <a:highlight>
                  <a:srgbClr val="FFFFFF"/>
                </a:highlight>
              </a:rPr>
              <a:t>Gender distribution</a:t>
            </a:r>
            <a:endParaRPr>
              <a:solidFill>
                <a:srgbClr val="333333"/>
              </a:solidFill>
              <a:highlight>
                <a:srgbClr val="FFFFFF"/>
              </a:highlight>
            </a:endParaRPr>
          </a:p>
          <a:p>
            <a:pPr indent="-355600" lvl="0" marL="457200" rtl="0" algn="l">
              <a:lnSpc>
                <a:spcPct val="115000"/>
              </a:lnSpc>
              <a:spcBef>
                <a:spcPts val="1900"/>
              </a:spcBef>
              <a:spcAft>
                <a:spcPts val="0"/>
              </a:spcAft>
              <a:buClr>
                <a:srgbClr val="333333"/>
              </a:buClr>
              <a:buSzPts val="2000"/>
              <a:buFont typeface="Source Sans Pro"/>
              <a:buChar char="●"/>
            </a:pPr>
            <a:r>
              <a:rPr b="0" lang="en-US">
                <a:solidFill>
                  <a:srgbClr val="333333"/>
                </a:solidFill>
                <a:highlight>
                  <a:srgbClr val="FFFFFF"/>
                </a:highlight>
              </a:rPr>
              <a:t>5 test subjects identified as male</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5 test subjects identified as female</a:t>
            </a:r>
            <a:endParaRPr b="0">
              <a:solidFill>
                <a:srgbClr val="333333"/>
              </a:solidFill>
              <a:highlight>
                <a:srgbClr val="FFFFFF"/>
              </a:highlight>
            </a:endParaRPr>
          </a:p>
          <a:p>
            <a:pPr indent="0" lvl="0" marL="0" rtl="0" algn="l">
              <a:lnSpc>
                <a:spcPct val="114000"/>
              </a:lnSpc>
              <a:spcBef>
                <a:spcPts val="1900"/>
              </a:spcBef>
              <a:spcAft>
                <a:spcPts val="1000"/>
              </a:spcAft>
              <a:buNone/>
            </a:pPr>
            <a:r>
              <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goals</a:t>
            </a:r>
            <a:endParaRPr/>
          </a:p>
        </p:txBody>
      </p:sp>
      <p:sp>
        <p:nvSpPr>
          <p:cNvPr id="109" name="Google Shape;109;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0" name="Google Shape;110;p17"/>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The primary goal of this research is to understand how Veterans research Yellow Ribbon Education benefits</a:t>
            </a:r>
            <a:endParaRPr b="0"/>
          </a:p>
          <a:p>
            <a:pPr indent="-355600" lvl="0" marL="457200" rtl="0" algn="l">
              <a:lnSpc>
                <a:spcPct val="114000"/>
              </a:lnSpc>
              <a:spcBef>
                <a:spcPts val="1000"/>
              </a:spcBef>
              <a:spcAft>
                <a:spcPts val="0"/>
              </a:spcAft>
              <a:buSzPts val="2000"/>
              <a:buChar char="●"/>
            </a:pPr>
            <a:r>
              <a:rPr b="0" lang="en-US"/>
              <a:t>The secondary goal of this research is to understand what next steps a Veteran would want to take once they have completed research</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Hypotheses to be tested</a:t>
            </a:r>
            <a:endParaRPr/>
          </a:p>
        </p:txBody>
      </p:sp>
      <p:sp>
        <p:nvSpPr>
          <p:cNvPr id="117" name="Google Shape;117;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8" name="Google Shape;118;p18"/>
          <p:cNvSpPr txBox="1"/>
          <p:nvPr>
            <p:ph idx="2" type="body"/>
          </p:nvPr>
        </p:nvSpPr>
        <p:spPr>
          <a:xfrm>
            <a:off x="613175" y="1567400"/>
            <a:ext cx="10694100" cy="30819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Veterans find the current presentation of Yellow Ribbon information tedious to parse through</a:t>
            </a:r>
            <a:endParaRPr b="0"/>
          </a:p>
          <a:p>
            <a:pPr indent="-355600" lvl="0" marL="457200" rtl="0" algn="l">
              <a:lnSpc>
                <a:spcPct val="114000"/>
              </a:lnSpc>
              <a:spcBef>
                <a:spcPts val="1000"/>
              </a:spcBef>
              <a:spcAft>
                <a:spcPts val="0"/>
              </a:spcAft>
              <a:buSzPts val="2000"/>
              <a:buChar char="●"/>
            </a:pPr>
            <a:r>
              <a:rPr b="0" lang="en-US"/>
              <a:t>Veterans know the degree level, and either city, state, or name of the school they're interested in when they begin their research</a:t>
            </a:r>
            <a:endParaRPr b="0"/>
          </a:p>
          <a:p>
            <a:pPr indent="-355600" lvl="0" marL="457200" rtl="0" algn="l">
              <a:lnSpc>
                <a:spcPct val="114000"/>
              </a:lnSpc>
              <a:spcBef>
                <a:spcPts val="1000"/>
              </a:spcBef>
              <a:spcAft>
                <a:spcPts val="0"/>
              </a:spcAft>
              <a:buSzPts val="2000"/>
              <a:buChar char="●"/>
            </a:pPr>
            <a:r>
              <a:rPr b="0" lang="en-US"/>
              <a:t>Sorting, filtering, and side-by-side comparison functionality will be helpful for Veterans</a:t>
            </a:r>
            <a:endParaRPr b="0"/>
          </a:p>
          <a:p>
            <a:pPr indent="-355600" lvl="0" marL="457200" rtl="0" algn="l">
              <a:lnSpc>
                <a:spcPct val="114000"/>
              </a:lnSpc>
              <a:spcBef>
                <a:spcPts val="1000"/>
              </a:spcBef>
              <a:spcAft>
                <a:spcPts val="0"/>
              </a:spcAft>
              <a:buSzPts val="2000"/>
              <a:buChar char="●"/>
            </a:pPr>
            <a:r>
              <a:rPr b="0" lang="en-US"/>
              <a:t>Benefit amount will be the most important variable in the search results</a:t>
            </a:r>
            <a:endParaRPr b="0"/>
          </a:p>
          <a:p>
            <a:pPr indent="-355600" lvl="0" marL="457200" rtl="0" algn="l">
              <a:lnSpc>
                <a:spcPct val="114000"/>
              </a:lnSpc>
              <a:spcBef>
                <a:spcPts val="1000"/>
              </a:spcBef>
              <a:spcAft>
                <a:spcPts val="1000"/>
              </a:spcAft>
              <a:buSzPts val="2000"/>
              <a:buChar char="●"/>
            </a:pPr>
            <a:r>
              <a:rPr b="0" lang="en-US"/>
              <a:t>Veterans will be confused about the difference between this and the GIBCT, and not understand the need for two separate tools</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Method </a:t>
            </a:r>
            <a:endParaRPr/>
          </a:p>
        </p:txBody>
      </p:sp>
      <p:sp>
        <p:nvSpPr>
          <p:cNvPr id="130" name="Google Shape;130;p2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31" name="Google Shape;131;p20"/>
          <p:cNvSpPr txBox="1"/>
          <p:nvPr>
            <p:ph idx="2" type="body"/>
          </p:nvPr>
        </p:nvSpPr>
        <p:spPr>
          <a:xfrm>
            <a:off x="613175" y="1507125"/>
            <a:ext cx="10215300" cy="37713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highlight>
                  <a:srgbClr val="FFFFFF"/>
                </a:highlight>
              </a:rPr>
              <a:t>Sessions were a combined interview and task-based usability testing, via remote-moderation using Zoom, between January 30 - February 3, 2020. </a:t>
            </a:r>
            <a:endParaRPr b="0">
              <a:highlight>
                <a:srgbClr val="FFFFFF"/>
              </a:highlight>
            </a:endParaRPr>
          </a:p>
          <a:p>
            <a:pPr indent="0" lvl="0" marL="0" rtl="0" algn="l">
              <a:lnSpc>
                <a:spcPct val="114000"/>
              </a:lnSpc>
              <a:spcBef>
                <a:spcPts val="1000"/>
              </a:spcBef>
              <a:spcAft>
                <a:spcPts val="0"/>
              </a:spcAft>
              <a:buNone/>
            </a:pPr>
            <a:r>
              <a:t/>
            </a:r>
            <a:endParaRPr b="0">
              <a:highlight>
                <a:srgbClr val="FFFFFF"/>
              </a:highlight>
            </a:endParaRPr>
          </a:p>
          <a:p>
            <a:pPr indent="0" lvl="0" marL="0" rtl="0" algn="l">
              <a:lnSpc>
                <a:spcPct val="114000"/>
              </a:lnSpc>
              <a:spcBef>
                <a:spcPts val="1000"/>
              </a:spcBef>
              <a:spcAft>
                <a:spcPts val="0"/>
              </a:spcAft>
              <a:buNone/>
            </a:pPr>
            <a:r>
              <a:rPr b="0" lang="en-US">
                <a:highlight>
                  <a:srgbClr val="FFFFFF"/>
                </a:highlight>
              </a:rPr>
              <a:t>We went through the tasks on the current Yellow Ribbon content with the first 3 users to establish a baseline; the remaining 7 users completed the tasks on an interactive prototype.</a:t>
            </a:r>
            <a:endParaRPr b="0">
              <a:highlight>
                <a:srgbClr val="FFFFFF"/>
              </a:highlight>
            </a:endParaRPr>
          </a:p>
          <a:p>
            <a:pPr indent="0" lvl="0" marL="0" rtl="0" algn="l">
              <a:lnSpc>
                <a:spcPct val="114000"/>
              </a:lnSpc>
              <a:spcBef>
                <a:spcPts val="1000"/>
              </a:spcBef>
              <a:spcAft>
                <a:spcPts val="0"/>
              </a:spcAft>
              <a:buNone/>
            </a:pPr>
            <a:r>
              <a:t/>
            </a:r>
            <a:endParaRPr b="0">
              <a:highlight>
                <a:srgbClr val="FFFFFF"/>
              </a:highlight>
            </a:endParaRPr>
          </a:p>
          <a:p>
            <a:pPr indent="0" lvl="0" marL="0" rtl="0" algn="l">
              <a:lnSpc>
                <a:spcPct val="114000"/>
              </a:lnSpc>
              <a:spcBef>
                <a:spcPts val="1000"/>
              </a:spcBef>
              <a:spcAft>
                <a:spcPts val="0"/>
              </a:spcAft>
              <a:buNone/>
            </a:pPr>
            <a:r>
              <a:rPr b="0" lang="en-US">
                <a:highlight>
                  <a:srgbClr val="FFFFFF"/>
                </a:highlight>
              </a:rPr>
              <a:t>This method was chosen so we could gain insights into our users understanding and thought processes around education decisions, and better understand how our current and proposed solutions might help them get the information they need to make those decisions.</a:t>
            </a:r>
            <a:endParaRPr b="0">
              <a:highlight>
                <a:srgbClr val="FFFFFF"/>
              </a:highlight>
            </a:endParaRPr>
          </a:p>
          <a:p>
            <a:pPr indent="0" lvl="0" marL="0" rtl="0" algn="l">
              <a:spcBef>
                <a:spcPts val="1000"/>
              </a:spcBef>
              <a:spcAft>
                <a:spcPts val="1000"/>
              </a:spcAft>
              <a:buNone/>
            </a:pPr>
            <a:r>
              <a:t/>
            </a:r>
            <a:endParaRPr b="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Who we spoke with</a:t>
            </a:r>
            <a:endParaRPr>
              <a:solidFill>
                <a:srgbClr val="0070BC"/>
              </a:solidFill>
            </a:endParaRPr>
          </a:p>
        </p:txBody>
      </p:sp>
      <p:sp>
        <p:nvSpPr>
          <p:cNvPr id="138" name="Google Shape;138;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39" name="Google Shape;139;p21"/>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t>We spoke to 10 Veterans (referred to as “users”) who were geographically spread throughout the U.S. and demographically diverse. </a:t>
            </a:r>
            <a:endParaRPr b="0"/>
          </a:p>
          <a:p>
            <a:pPr indent="0" lvl="0" marL="0" rtl="0" algn="l">
              <a:lnSpc>
                <a:spcPct val="114000"/>
              </a:lnSpc>
              <a:spcBef>
                <a:spcPts val="1000"/>
              </a:spcBef>
              <a:spcAft>
                <a:spcPts val="0"/>
              </a:spcAft>
              <a:buNone/>
            </a:pPr>
            <a:r>
              <a:t/>
            </a:r>
            <a:endParaRPr b="0"/>
          </a:p>
          <a:p>
            <a:pPr indent="0" lvl="0" marL="0" rtl="0" algn="l">
              <a:lnSpc>
                <a:spcPct val="114000"/>
              </a:lnSpc>
              <a:spcBef>
                <a:spcPts val="1000"/>
              </a:spcBef>
              <a:spcAft>
                <a:spcPts val="0"/>
              </a:spcAft>
              <a:buNone/>
            </a:pPr>
            <a:r>
              <a:rPr b="0" lang="en-US"/>
              <a:t>A full profile of users can be found in the </a:t>
            </a:r>
            <a:r>
              <a:rPr b="0" lang="en-US" u="sng">
                <a:solidFill>
                  <a:schemeClr val="hlink"/>
                </a:solidFill>
                <a:hlinkClick action="ppaction://hlinksldjump" r:id="rId3"/>
              </a:rPr>
              <a:t>appendix</a:t>
            </a:r>
            <a:r>
              <a:rPr b="0" lang="en-US"/>
              <a:t>.</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questions</a:t>
            </a:r>
            <a:endParaRPr/>
          </a:p>
        </p:txBody>
      </p:sp>
      <p:sp>
        <p:nvSpPr>
          <p:cNvPr id="146" name="Google Shape;146;p2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47" name="Google Shape;147;p22"/>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How might we provide an efficient, meaningful way for Veterans to evaluate their education options?</a:t>
            </a:r>
            <a:endParaRPr b="0"/>
          </a:p>
          <a:p>
            <a:pPr indent="-355600" lvl="0" marL="457200" rtl="0" algn="l">
              <a:lnSpc>
                <a:spcPct val="114000"/>
              </a:lnSpc>
              <a:spcBef>
                <a:spcPts val="1000"/>
              </a:spcBef>
              <a:spcAft>
                <a:spcPts val="0"/>
              </a:spcAft>
              <a:buSzPts val="2000"/>
              <a:buChar char="●"/>
            </a:pPr>
            <a:r>
              <a:rPr b="0" lang="en-US"/>
              <a:t>How might we empower Veterans to take the next step in their education process once they found the information needed to make a choice?</a:t>
            </a:r>
            <a:endParaRPr b="0"/>
          </a:p>
          <a:p>
            <a:pPr indent="-355600" lvl="0" marL="457200" rtl="0" algn="l">
              <a:lnSpc>
                <a:spcPct val="114000"/>
              </a:lnSpc>
              <a:spcBef>
                <a:spcPts val="1000"/>
              </a:spcBef>
              <a:spcAft>
                <a:spcPts val="0"/>
              </a:spcAft>
              <a:buSzPts val="2000"/>
              <a:buChar char="●"/>
            </a:pPr>
            <a:r>
              <a:rPr b="0" lang="en-US"/>
              <a:t>The conversation guide is available here</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