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1" r:id="rId3"/>
    <p:sldId id="258" r:id="rId4"/>
    <p:sldId id="257" r:id="rId5"/>
    <p:sldId id="261" r:id="rId6"/>
    <p:sldId id="263" r:id="rId7"/>
    <p:sldId id="259" r:id="rId8"/>
    <p:sldId id="260" r:id="rId9"/>
    <p:sldId id="262"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79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4F3D1-99D0-394C-BEC4-25B5B4634F9C}"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CC75-DDB4-AF42-8F64-C406395DEFFA}" type="slidenum">
              <a:rPr lang="en-US" smtClean="0"/>
              <a:t>‹#›</a:t>
            </a:fld>
            <a:endParaRPr lang="en-US"/>
          </a:p>
        </p:txBody>
      </p:sp>
    </p:spTree>
    <p:extLst>
      <p:ext uri="{BB962C8B-B14F-4D97-AF65-F5344CB8AC3E}">
        <p14:creationId xmlns:p14="http://schemas.microsoft.com/office/powerpoint/2010/main" val="163364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Benefit Facility Office Partner</a:t>
            </a:r>
          </a:p>
          <a:p>
            <a:r>
              <a:rPr lang="en-US" u="none" dirty="0"/>
              <a:t>          CMS </a:t>
            </a:r>
          </a:p>
        </p:txBody>
      </p:sp>
      <p:sp>
        <p:nvSpPr>
          <p:cNvPr id="4" name="Slide Number Placeholder 3"/>
          <p:cNvSpPr>
            <a:spLocks noGrp="1"/>
          </p:cNvSpPr>
          <p:nvPr>
            <p:ph type="sldNum" sz="quarter" idx="5"/>
          </p:nvPr>
        </p:nvSpPr>
        <p:spPr/>
        <p:txBody>
          <a:bodyPr/>
          <a:lstStyle/>
          <a:p>
            <a:fld id="{D6B1CC75-DDB4-AF42-8F64-C406395DEFFA}" type="slidenum">
              <a:rPr lang="en-US" smtClean="0"/>
              <a:t>4</a:t>
            </a:fld>
            <a:endParaRPr lang="en-US"/>
          </a:p>
        </p:txBody>
      </p:sp>
    </p:spTree>
    <p:extLst>
      <p:ext uri="{BB962C8B-B14F-4D97-AF65-F5344CB8AC3E}">
        <p14:creationId xmlns:p14="http://schemas.microsoft.com/office/powerpoint/2010/main" val="164255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B1CC75-DDB4-AF42-8F64-C406395DEFFA}" type="slidenum">
              <a:rPr lang="en-US" smtClean="0"/>
              <a:t>5</a:t>
            </a:fld>
            <a:endParaRPr lang="en-US"/>
          </a:p>
        </p:txBody>
      </p:sp>
    </p:spTree>
    <p:extLst>
      <p:ext uri="{BB962C8B-B14F-4D97-AF65-F5344CB8AC3E}">
        <p14:creationId xmlns:p14="http://schemas.microsoft.com/office/powerpoint/2010/main" val="378181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D6B1CC75-DDB4-AF42-8F64-C406395DEFFA}" type="slidenum">
              <a:rPr lang="en-US" smtClean="0"/>
              <a:t>8</a:t>
            </a:fld>
            <a:endParaRPr lang="en-US"/>
          </a:p>
        </p:txBody>
      </p:sp>
    </p:spTree>
    <p:extLst>
      <p:ext uri="{BB962C8B-B14F-4D97-AF65-F5344CB8AC3E}">
        <p14:creationId xmlns:p14="http://schemas.microsoft.com/office/powerpoint/2010/main" val="179266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D6B1CC75-DDB4-AF42-8F64-C406395DEFFA}" type="slidenum">
              <a:rPr lang="en-US" smtClean="0"/>
              <a:t>11</a:t>
            </a:fld>
            <a:endParaRPr lang="en-US"/>
          </a:p>
        </p:txBody>
      </p:sp>
    </p:spTree>
    <p:extLst>
      <p:ext uri="{BB962C8B-B14F-4D97-AF65-F5344CB8AC3E}">
        <p14:creationId xmlns:p14="http://schemas.microsoft.com/office/powerpoint/2010/main" val="293122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D6B1CC75-DDB4-AF42-8F64-C406395DEFFA}" type="slidenum">
              <a:rPr lang="en-US" smtClean="0"/>
              <a:t>14</a:t>
            </a:fld>
            <a:endParaRPr lang="en-US"/>
          </a:p>
        </p:txBody>
      </p:sp>
    </p:spTree>
    <p:extLst>
      <p:ext uri="{BB962C8B-B14F-4D97-AF65-F5344CB8AC3E}">
        <p14:creationId xmlns:p14="http://schemas.microsoft.com/office/powerpoint/2010/main" val="359555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B1CC75-DDB4-AF42-8F64-C406395DEFFA}" type="slidenum">
              <a:rPr lang="en-US" smtClean="0"/>
              <a:t>16</a:t>
            </a:fld>
            <a:endParaRPr lang="en-US"/>
          </a:p>
        </p:txBody>
      </p:sp>
    </p:spTree>
    <p:extLst>
      <p:ext uri="{BB962C8B-B14F-4D97-AF65-F5344CB8AC3E}">
        <p14:creationId xmlns:p14="http://schemas.microsoft.com/office/powerpoint/2010/main" val="18029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0DBF-3FA2-2549-893E-BE43D988B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D35EBD-4046-3043-8DD9-AD2ABFBCF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C8152-0BF5-E040-8658-559F0A2D2453}"/>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E3A1521C-26CF-0A43-9C3B-8E4306660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7F37D-9184-FB40-B073-B6D2146DDE5B}"/>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117607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BDFF-B8A7-684E-8C2E-9C84F988F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E8ADB-4C8B-8E44-BB7B-145CB9E461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3518B-1F53-744C-9A02-03AB57289742}"/>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F51A7156-D317-B847-8B7C-29A656560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4295E-22E9-DC45-860C-2DA07F8299B3}"/>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323201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6141B-14D6-6643-A125-8345DC6C8D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B99EB-F2E7-BE40-A96D-D672B3BD5A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1BBA4-DCDD-1F45-BF2A-D81580D3617A}"/>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93457CE0-E765-524A-B6BB-99CB9B11F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A6FC1-915F-214F-8E9A-938D917FF83B}"/>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37720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872F-7F5B-0346-8980-F2B086DDC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EF5B4-B026-A54B-AEBC-F7461E9614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BCC75-AB5A-1F44-ACC7-BD85928F9E67}"/>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9C1B9236-D415-7340-9B1D-BF46BE007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C5D48-547A-CB4B-A419-596FCDF91A23}"/>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180106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4D22-3C2C-884E-BCED-4B13322E1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76DDB-ED84-3A42-B483-9CB8F292C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C5868B-FF46-D742-AB32-11C9D8894A61}"/>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CEC698A6-0AD5-A04A-8AF3-F9046766C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3E389-FA2F-F249-A241-E6D2B89BD220}"/>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371753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20EF-6A6C-4F40-A0ED-324D341A4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D9EC6-78B6-C647-AACF-C77C572CB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8DDCCB-F50F-B549-B46F-C4E57C6902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5E048C-AB01-6A46-AB32-1E09773435C6}"/>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6" name="Footer Placeholder 5">
            <a:extLst>
              <a:ext uri="{FF2B5EF4-FFF2-40B4-BE49-F238E27FC236}">
                <a16:creationId xmlns:a16="http://schemas.microsoft.com/office/drawing/2014/main" id="{AA42C3AF-9D21-B24E-8D2A-9ACBD0637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D44B0-E3E5-A24A-9615-6B2EEF27B9F5}"/>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52000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10FA-00BC-264F-813A-EFC733538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4092D-0B6E-0442-B8DE-7EB289C18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95F537-1ACE-6D40-9F06-DA80BD468D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73878E-64A7-594F-A368-9A0106D74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1AF49B-216F-3A44-AE30-331131F74C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09A60C-92A5-8144-A069-E55101290C2B}"/>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8" name="Footer Placeholder 7">
            <a:extLst>
              <a:ext uri="{FF2B5EF4-FFF2-40B4-BE49-F238E27FC236}">
                <a16:creationId xmlns:a16="http://schemas.microsoft.com/office/drawing/2014/main" id="{C85DD51D-8A7B-DD48-A0F9-86452D8C4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D7094-F5F2-EA49-802B-FF45D7B5473D}"/>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411556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850E-B335-3442-8E85-23AB9617F4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4CF9C7-87A3-E842-A812-1D4F303DC95C}"/>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4" name="Footer Placeholder 3">
            <a:extLst>
              <a:ext uri="{FF2B5EF4-FFF2-40B4-BE49-F238E27FC236}">
                <a16:creationId xmlns:a16="http://schemas.microsoft.com/office/drawing/2014/main" id="{BE663238-9DD3-ED41-963D-8A0F0704A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1BEFB5-5628-0E45-980E-98BDDC4663E2}"/>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32120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052A5-738A-FD49-9871-D1A30BD6D15E}"/>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3" name="Footer Placeholder 2">
            <a:extLst>
              <a:ext uri="{FF2B5EF4-FFF2-40B4-BE49-F238E27FC236}">
                <a16:creationId xmlns:a16="http://schemas.microsoft.com/office/drawing/2014/main" id="{EE714048-ED43-B745-B4C0-1CDCB4B50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627CA8-DEC7-D244-ADB1-422E649060C8}"/>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15752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6DF9-7BE8-2048-86EB-4D8A3AB72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F39BC-651C-E743-BD3A-D9A0C3901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6EC02-DDC0-4041-AE51-161F35536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6EF2BB-489D-1F45-9FE8-6D517A334C62}"/>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6" name="Footer Placeholder 5">
            <a:extLst>
              <a:ext uri="{FF2B5EF4-FFF2-40B4-BE49-F238E27FC236}">
                <a16:creationId xmlns:a16="http://schemas.microsoft.com/office/drawing/2014/main" id="{7AEC0E58-11B3-2B42-AE40-532B96FC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99719-3AE9-4945-ABA2-2EA516FBE751}"/>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105516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0380-2B01-6D46-B1BC-9EAA3CF5E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80BE8-3B34-A448-A627-C7A437C00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3AA5E-2872-B54B-8F43-7FA225F65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53ABAB-3CDD-FF42-989C-5850BCCE0773}"/>
              </a:ext>
            </a:extLst>
          </p:cNvPr>
          <p:cNvSpPr>
            <a:spLocks noGrp="1"/>
          </p:cNvSpPr>
          <p:nvPr>
            <p:ph type="dt" sz="half" idx="10"/>
          </p:nvPr>
        </p:nvSpPr>
        <p:spPr/>
        <p:txBody>
          <a:bodyPr/>
          <a:lstStyle/>
          <a:p>
            <a:fld id="{70CA9CCF-71E9-554F-A0F7-3D2445B1DF42}" type="datetimeFigureOut">
              <a:rPr lang="en-US" smtClean="0"/>
              <a:t>3/12/19</a:t>
            </a:fld>
            <a:endParaRPr lang="en-US"/>
          </a:p>
        </p:txBody>
      </p:sp>
      <p:sp>
        <p:nvSpPr>
          <p:cNvPr id="6" name="Footer Placeholder 5">
            <a:extLst>
              <a:ext uri="{FF2B5EF4-FFF2-40B4-BE49-F238E27FC236}">
                <a16:creationId xmlns:a16="http://schemas.microsoft.com/office/drawing/2014/main" id="{9724E765-7B83-C446-B8F3-5432F86AD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6FF74-CE39-1342-874E-60ECF8678B88}"/>
              </a:ext>
            </a:extLst>
          </p:cNvPr>
          <p:cNvSpPr>
            <a:spLocks noGrp="1"/>
          </p:cNvSpPr>
          <p:nvPr>
            <p:ph type="sldNum" sz="quarter" idx="12"/>
          </p:nvPr>
        </p:nvSpPr>
        <p:spPr/>
        <p:txBody>
          <a:bodyPr/>
          <a:lstStyle/>
          <a:p>
            <a:fld id="{D52D4DDE-A91F-EA44-A900-4008725134FE}" type="slidenum">
              <a:rPr lang="en-US" smtClean="0"/>
              <a:t>‹#›</a:t>
            </a:fld>
            <a:endParaRPr lang="en-US"/>
          </a:p>
        </p:txBody>
      </p:sp>
    </p:spTree>
    <p:extLst>
      <p:ext uri="{BB962C8B-B14F-4D97-AF65-F5344CB8AC3E}">
        <p14:creationId xmlns:p14="http://schemas.microsoft.com/office/powerpoint/2010/main" val="159459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F0E12-50D2-364D-B691-A81EFB9BF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647083-1764-A542-B737-04F7AF351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6A9E6-3EDB-A042-BC97-97B90A40E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A9CCF-71E9-554F-A0F7-3D2445B1DF42}" type="datetimeFigureOut">
              <a:rPr lang="en-US" smtClean="0"/>
              <a:t>3/12/19</a:t>
            </a:fld>
            <a:endParaRPr lang="en-US"/>
          </a:p>
        </p:txBody>
      </p:sp>
      <p:sp>
        <p:nvSpPr>
          <p:cNvPr id="5" name="Footer Placeholder 4">
            <a:extLst>
              <a:ext uri="{FF2B5EF4-FFF2-40B4-BE49-F238E27FC236}">
                <a16:creationId xmlns:a16="http://schemas.microsoft.com/office/drawing/2014/main" id="{0354AB7B-C2E2-7B47-A862-03DB67F4C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2E5BA-DBB6-FA42-878A-1DF7494D1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D4DDE-A91F-EA44-A900-4008725134FE}" type="slidenum">
              <a:rPr lang="en-US" smtClean="0"/>
              <a:t>‹#›</a:t>
            </a:fld>
            <a:endParaRPr lang="en-US"/>
          </a:p>
        </p:txBody>
      </p:sp>
    </p:spTree>
    <p:extLst>
      <p:ext uri="{BB962C8B-B14F-4D97-AF65-F5344CB8AC3E}">
        <p14:creationId xmlns:p14="http://schemas.microsoft.com/office/powerpoint/2010/main" val="224575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oston.va.gov/locations/Jamaica_Plain_.asp" TargetMode="External"/><Relationship Id="rId2" Type="http://schemas.openxmlformats.org/officeDocument/2006/relationships/hyperlink" Target="https://www.boston.va.gov/" TargetMode="External"/><Relationship Id="rId1" Type="http://schemas.openxmlformats.org/officeDocument/2006/relationships/slideLayout" Target="../slideLayouts/slideLayout2.xml"/><Relationship Id="rId6" Type="http://schemas.openxmlformats.org/officeDocument/2006/relationships/hyperlink" Target="https://www.whiteriver.va.gov/" TargetMode="External"/><Relationship Id="rId5" Type="http://schemas.openxmlformats.org/officeDocument/2006/relationships/hyperlink" Target="https://www.va.gov/directory/guide/facility.asp?ID=478" TargetMode="External"/><Relationship Id="rId4" Type="http://schemas.openxmlformats.org/officeDocument/2006/relationships/hyperlink" Target="https://www.connecticut.va.gov/locations/directions.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losangeles.va.gov/locations/directions.asp" TargetMode="External"/><Relationship Id="rId3" Type="http://schemas.openxmlformats.org/officeDocument/2006/relationships/hyperlink" Target="https://www.va.gov/vetdata/veteran_population.asp" TargetMode="External"/><Relationship Id="rId7" Type="http://schemas.openxmlformats.org/officeDocument/2006/relationships/hyperlink" Target="https://www.losangeles.va.gov/" TargetMode="External"/><Relationship Id="rId12" Type="http://schemas.openxmlformats.org/officeDocument/2006/relationships/hyperlink" Target="https://www.va.gov/directory/guide/facility.asp?ID=6279&amp;map=1&amp;dnum=1&amp;stateid=A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phoenix.va.gov/" TargetMode="External"/><Relationship Id="rId11" Type="http://schemas.openxmlformats.org/officeDocument/2006/relationships/hyperlink" Target="https://www.va.gov/find-locations/facility/vc_0517V" TargetMode="External"/><Relationship Id="rId5" Type="http://schemas.openxmlformats.org/officeDocument/2006/relationships/hyperlink" Target="https://www.aarp.org/content/dam/aarp/research/surveys_statistics/technology/info-2018/atom-nov-2017-tech-module.doi.10.26419/res.00210.001.pdf" TargetMode="External"/><Relationship Id="rId10" Type="http://schemas.openxmlformats.org/officeDocument/2006/relationships/hyperlink" Target="https://www.va.gov/find-locations/facility/vha_644GE" TargetMode="External"/><Relationship Id="rId4" Type="http://schemas.openxmlformats.org/officeDocument/2006/relationships/hyperlink" Target="http://www.pewinternet.org/2017/05/17/technology-use-among-seniors/" TargetMode="External"/><Relationship Id="rId9" Type="http://schemas.openxmlformats.org/officeDocument/2006/relationships/hyperlink" Target="https://www.losangeles.va.gov/locations/directions-LAACC.as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va.gov/directory/guide/facility.asp?ID=6279&amp;map=1&amp;dnum=1&amp;stateid=AZ" TargetMode="External"/><Relationship Id="rId3" Type="http://schemas.openxmlformats.org/officeDocument/2006/relationships/hyperlink" Target="https://www.losangeles.va.gov/" TargetMode="External"/><Relationship Id="rId7" Type="http://schemas.openxmlformats.org/officeDocument/2006/relationships/hyperlink" Target="https://www.va.gov/find-locations/facility/vc_0517V" TargetMode="External"/><Relationship Id="rId2" Type="http://schemas.openxmlformats.org/officeDocument/2006/relationships/hyperlink" Target="https://www.phoenix.va.gov/" TargetMode="External"/><Relationship Id="rId1" Type="http://schemas.openxmlformats.org/officeDocument/2006/relationships/slideLayout" Target="../slideLayouts/slideLayout2.xml"/><Relationship Id="rId6" Type="http://schemas.openxmlformats.org/officeDocument/2006/relationships/hyperlink" Target="https://www.va.gov/find-locations/facility/vha_644GE" TargetMode="External"/><Relationship Id="rId5" Type="http://schemas.openxmlformats.org/officeDocument/2006/relationships/hyperlink" Target="https://www.losangeles.va.gov/locations/directions-LAACC.asp" TargetMode="External"/><Relationship Id="rId4" Type="http://schemas.openxmlformats.org/officeDocument/2006/relationships/hyperlink" Target="https://www.losangeles.va.gov/locations/directions.asp"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va.gov/directory/guide/facility.asp?ID=6279&amp;map=1&amp;dnum=1&amp;stateid=AZ" TargetMode="External"/><Relationship Id="rId3" Type="http://schemas.openxmlformats.org/officeDocument/2006/relationships/hyperlink" Target="https://www.losangeles.va.gov/locations/directions.asp" TargetMode="External"/><Relationship Id="rId7" Type="http://schemas.openxmlformats.org/officeDocument/2006/relationships/hyperlink" Target="https://www.va.gov/directory/guide/facility.asp?ID=380&amp;map=1&amp;dnum=1&amp;stateid=AZ" TargetMode="External"/><Relationship Id="rId2" Type="http://schemas.openxmlformats.org/officeDocument/2006/relationships/hyperlink" Target="https://www.phoenix.va.gov/" TargetMode="External"/><Relationship Id="rId1" Type="http://schemas.openxmlformats.org/officeDocument/2006/relationships/slideLayout" Target="../slideLayouts/slideLayout2.xml"/><Relationship Id="rId6" Type="http://schemas.openxmlformats.org/officeDocument/2006/relationships/hyperlink" Target="https://www.phoenix.va.gov/locations/thunderbird.asp" TargetMode="External"/><Relationship Id="rId5" Type="http://schemas.openxmlformats.org/officeDocument/2006/relationships/hyperlink" Target="https://www.losangeles.va.gov/" TargetMode="External"/><Relationship Id="rId4" Type="http://schemas.openxmlformats.org/officeDocument/2006/relationships/hyperlink" Target="https://www.losangeles.va.gov/locations/directions-LAACC.as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klahoma.va.gov/locations/Ada_OK.asp" TargetMode="External"/><Relationship Id="rId3" Type="http://schemas.openxmlformats.org/officeDocument/2006/relationships/hyperlink" Target="https://newsok.com/article/5594881/suicide-rates-among-these-oklahoma-vets-is-the-highest-in-the-nation" TargetMode="External"/><Relationship Id="rId7" Type="http://schemas.openxmlformats.org/officeDocument/2006/relationships/hyperlink" Target="https://www.va.gov/directory/guide/facility.asp?ID=627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oklahoma.va.gov/" TargetMode="External"/><Relationship Id="rId11" Type="http://schemas.openxmlformats.org/officeDocument/2006/relationships/hyperlink" Target="https://www.va.gov/directory/guide/facility.asp?ID=5458" TargetMode="External"/><Relationship Id="rId5" Type="http://schemas.openxmlformats.org/officeDocument/2006/relationships/hyperlink" Target="https://www.muskogee.va.gov/" TargetMode="External"/><Relationship Id="rId10" Type="http://schemas.openxmlformats.org/officeDocument/2006/relationships/hyperlink" Target="https://www.va.gov/directory/guide/facility.asp?ID=5892" TargetMode="External"/><Relationship Id="rId4" Type="http://schemas.openxmlformats.org/officeDocument/2006/relationships/hyperlink" Target="https://www.tulsaworld.com/news/state/panel-studies-ways-to-reduce-suicide-among-oklahoma-veterans/article_5c3aa9e9-e053-5819-81fa-d006bf978f1c.html" TargetMode="External"/><Relationship Id="rId9" Type="http://schemas.openxmlformats.org/officeDocument/2006/relationships/hyperlink" Target="https://www.oklahoma.va.gov/locations/Altus_OK.as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va.gov/directory/guide/facility.asp?ID=5458" TargetMode="External"/><Relationship Id="rId3" Type="http://schemas.openxmlformats.org/officeDocument/2006/relationships/hyperlink" Target="https://www.oklahoma.va.gov/" TargetMode="External"/><Relationship Id="rId7" Type="http://schemas.openxmlformats.org/officeDocument/2006/relationships/hyperlink" Target="https://www.va.gov/directory/guide/facility.asp?ID=5892" TargetMode="External"/><Relationship Id="rId2" Type="http://schemas.openxmlformats.org/officeDocument/2006/relationships/hyperlink" Target="https://www.muskogee.va.gov/" TargetMode="External"/><Relationship Id="rId1" Type="http://schemas.openxmlformats.org/officeDocument/2006/relationships/slideLayout" Target="../slideLayouts/slideLayout2.xml"/><Relationship Id="rId6" Type="http://schemas.openxmlformats.org/officeDocument/2006/relationships/hyperlink" Target="https://www.oklahoma.va.gov/locations/Altus_OK.asp" TargetMode="External"/><Relationship Id="rId5" Type="http://schemas.openxmlformats.org/officeDocument/2006/relationships/hyperlink" Target="https://www.oklahoma.va.gov/locations/Ada_OK.asp" TargetMode="External"/><Relationship Id="rId4" Type="http://schemas.openxmlformats.org/officeDocument/2006/relationships/hyperlink" Target="https://www.va.gov/directory/guide/facility.asp?ID=6275"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va.gov/directory/guide/facility.asp?ID=5892" TargetMode="External"/><Relationship Id="rId3" Type="http://schemas.openxmlformats.org/officeDocument/2006/relationships/hyperlink" Target="https://www.muskogee.va.gov/" TargetMode="External"/><Relationship Id="rId7" Type="http://schemas.openxmlformats.org/officeDocument/2006/relationships/hyperlink" Target="https://www.oklahoma.va.gov/locations/Ada_OK.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va.gov/directory/guide/facility.asp?ID=6275" TargetMode="External"/><Relationship Id="rId5" Type="http://schemas.openxmlformats.org/officeDocument/2006/relationships/hyperlink" Target="https://www.va.gov/directory/guide/facility.asp?ID=5458" TargetMode="External"/><Relationship Id="rId4" Type="http://schemas.openxmlformats.org/officeDocument/2006/relationships/hyperlink" Target="https://www.oklahoma.va.gov/" TargetMode="External"/><Relationship Id="rId9" Type="http://schemas.openxmlformats.org/officeDocument/2006/relationships/hyperlink" Target="https://www.oklahoma.va.gov/locations/Altus_OK.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va.gov/find-locations/facility/vha_646GB" TargetMode="External"/><Relationship Id="rId3" Type="http://schemas.openxmlformats.org/officeDocument/2006/relationships/hyperlink" Target="https://www.visn4.va.gov/" TargetMode="External"/><Relationship Id="rId7" Type="http://schemas.openxmlformats.org/officeDocument/2006/relationships/hyperlink" Target="https://www.va.gov/find-locations/facility/vha_529G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va.gov/find-locations/facility/vha_646" TargetMode="External"/><Relationship Id="rId5" Type="http://schemas.openxmlformats.org/officeDocument/2006/relationships/hyperlink" Target="https://www.va.gov/find-locations/facility/vha_646A4" TargetMode="External"/><Relationship Id="rId4" Type="http://schemas.openxmlformats.org/officeDocument/2006/relationships/hyperlink" Target="https://www.pittsburgh.va.gov/?_ga=2.98277535.1019490535.1544479156-50939038.1542144545" TargetMode="External"/><Relationship Id="rId9" Type="http://schemas.openxmlformats.org/officeDocument/2006/relationships/hyperlink" Target="https://www.va.gov/directory/guide/facility.asp?ID=59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va.gov/directory/guide/facility.asp?ID=592" TargetMode="External"/><Relationship Id="rId3" Type="http://schemas.openxmlformats.org/officeDocument/2006/relationships/hyperlink" Target="https://www.pittsburgh.va.gov/?_ga=2.98277535.1019490535.1544479156-50939038.1542144545" TargetMode="External"/><Relationship Id="rId7" Type="http://schemas.openxmlformats.org/officeDocument/2006/relationships/hyperlink" Target="https://www.va.gov/find-locations/facility/vha_646G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va.gov/find-locations/facility/vha_529GF" TargetMode="External"/><Relationship Id="rId5" Type="http://schemas.openxmlformats.org/officeDocument/2006/relationships/hyperlink" Target="https://www.va.gov/find-locations/facility/vha_646" TargetMode="External"/><Relationship Id="rId4" Type="http://schemas.openxmlformats.org/officeDocument/2006/relationships/hyperlink" Target="https://www.va.gov/find-locations/facility/vha_646A4"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butler.va.gov/locations/Cranberry_Township_VA_Outpatient_Clinic.asp" TargetMode="External"/><Relationship Id="rId3" Type="http://schemas.openxmlformats.org/officeDocument/2006/relationships/hyperlink" Target="https://www.pittsburgh.va.gov/locations/university-drive.asp" TargetMode="External"/><Relationship Id="rId7" Type="http://schemas.openxmlformats.org/officeDocument/2006/relationships/hyperlink" Target="https://www.wilmington.va.gov/" TargetMode="External"/><Relationship Id="rId2" Type="http://schemas.openxmlformats.org/officeDocument/2006/relationships/hyperlink" Target="https://www.pittsburgh.va.gov/index.asp" TargetMode="External"/><Relationship Id="rId1" Type="http://schemas.openxmlformats.org/officeDocument/2006/relationships/slideLayout" Target="../slideLayouts/slideLayout2.xml"/><Relationship Id="rId6" Type="http://schemas.openxmlformats.org/officeDocument/2006/relationships/hyperlink" Target="https://www.philadelphia.va.gov/" TargetMode="External"/><Relationship Id="rId5" Type="http://schemas.openxmlformats.org/officeDocument/2006/relationships/hyperlink" Target="https://www.visn4.va.gov/" TargetMode="External"/><Relationship Id="rId10" Type="http://schemas.openxmlformats.org/officeDocument/2006/relationships/hyperlink" Target="https://www.va.gov/directory/guide/facility.asp?ID=592" TargetMode="External"/><Relationship Id="rId4" Type="http://schemas.openxmlformats.org/officeDocument/2006/relationships/hyperlink" Target="https://www.pittsburgh.va.gov/locations/HJ-heinz.asp" TargetMode="External"/><Relationship Id="rId9" Type="http://schemas.openxmlformats.org/officeDocument/2006/relationships/hyperlink" Target="https://www.pittsburgh.va.gov/locations/westmoreland.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va.gov/vetdata/docs/SpecialReports/State_Summaries_Pennsylvania.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boston.va.gov/" TargetMode="External"/><Relationship Id="rId7" Type="http://schemas.openxmlformats.org/officeDocument/2006/relationships/hyperlink" Target="https://www.va.gov/find-locations/facility/vc_0122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va.gov/find-locations/facility/vha_405" TargetMode="External"/><Relationship Id="rId5" Type="http://schemas.openxmlformats.org/officeDocument/2006/relationships/hyperlink" Target="https://www.va.gov/find-locations/facility/vha_523" TargetMode="External"/><Relationship Id="rId4" Type="http://schemas.openxmlformats.org/officeDocument/2006/relationships/hyperlink" Target="https://www.va.gov/find-locations/facility/vha_68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va.gov/find-locations/facility/vc_0122V" TargetMode="External"/><Relationship Id="rId2" Type="http://schemas.openxmlformats.org/officeDocument/2006/relationships/hyperlink" Target="https://www.va.gov/find-locations/facility/vha_523" TargetMode="External"/><Relationship Id="rId1" Type="http://schemas.openxmlformats.org/officeDocument/2006/relationships/slideLayout" Target="../slideLayouts/slideLayout2.xml"/><Relationship Id="rId6" Type="http://schemas.openxmlformats.org/officeDocument/2006/relationships/hyperlink" Target="https://www.va.gov/find-locations/facility/vha_689" TargetMode="External"/><Relationship Id="rId5" Type="http://schemas.openxmlformats.org/officeDocument/2006/relationships/hyperlink" Target="https://www.va.gov/find-locations/facility/vha_405" TargetMode="External"/><Relationship Id="rId4" Type="http://schemas.openxmlformats.org/officeDocument/2006/relationships/hyperlink" Target="https://www.boston.v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A70E-D683-C24C-B47E-94F6D209FD0B}"/>
              </a:ext>
            </a:extLst>
          </p:cNvPr>
          <p:cNvSpPr>
            <a:spLocks noGrp="1"/>
          </p:cNvSpPr>
          <p:nvPr>
            <p:ph type="ctrTitle"/>
          </p:nvPr>
        </p:nvSpPr>
        <p:spPr/>
        <p:txBody>
          <a:bodyPr/>
          <a:lstStyle/>
          <a:p>
            <a:r>
              <a:rPr lang="en-US" dirty="0"/>
              <a:t>VAMC Facilities</a:t>
            </a:r>
          </a:p>
        </p:txBody>
      </p:sp>
    </p:spTree>
    <p:extLst>
      <p:ext uri="{BB962C8B-B14F-4D97-AF65-F5344CB8AC3E}">
        <p14:creationId xmlns:p14="http://schemas.microsoft.com/office/powerpoint/2010/main" val="411839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35BA-FEF4-374B-AE42-F9C60766A99D}"/>
              </a:ext>
            </a:extLst>
          </p:cNvPr>
          <p:cNvSpPr>
            <a:spLocks noGrp="1"/>
          </p:cNvSpPr>
          <p:nvPr>
            <p:ph type="title"/>
          </p:nvPr>
        </p:nvSpPr>
        <p:spPr>
          <a:xfrm>
            <a:off x="758832" y="72853"/>
            <a:ext cx="10515600" cy="657725"/>
          </a:xfrm>
        </p:spPr>
        <p:txBody>
          <a:bodyPr>
            <a:normAutofit fontScale="90000"/>
          </a:bodyPr>
          <a:lstStyle/>
          <a:p>
            <a:r>
              <a:rPr lang="en-US" dirty="0"/>
              <a:t>Current Website Tree – VISN 1 downtrace</a:t>
            </a:r>
          </a:p>
        </p:txBody>
      </p:sp>
      <p:sp>
        <p:nvSpPr>
          <p:cNvPr id="24" name="Rectangle 23">
            <a:extLst>
              <a:ext uri="{FF2B5EF4-FFF2-40B4-BE49-F238E27FC236}">
                <a16:creationId xmlns:a16="http://schemas.microsoft.com/office/drawing/2014/main" id="{14EAD32B-48D3-7B49-A74C-246084F1B320}"/>
              </a:ext>
            </a:extLst>
          </p:cNvPr>
          <p:cNvSpPr/>
          <p:nvPr/>
        </p:nvSpPr>
        <p:spPr>
          <a:xfrm>
            <a:off x="709411" y="1202978"/>
            <a:ext cx="1467119" cy="285011"/>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BAFDE39-002D-9540-90A3-9990448C67B3}"/>
              </a:ext>
            </a:extLst>
          </p:cNvPr>
          <p:cNvSpPr/>
          <p:nvPr/>
        </p:nvSpPr>
        <p:spPr>
          <a:xfrm>
            <a:off x="758832" y="1880312"/>
            <a:ext cx="1713912" cy="241253"/>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EDDA70-C881-0D49-AFA8-F62FA46BC5A2}"/>
              </a:ext>
            </a:extLst>
          </p:cNvPr>
          <p:cNvSpPr/>
          <p:nvPr/>
        </p:nvSpPr>
        <p:spPr>
          <a:xfrm>
            <a:off x="4099488" y="3001239"/>
            <a:ext cx="1554337" cy="234355"/>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8D40F9-5B36-1942-B0D4-DCA42FAD4A04}"/>
              </a:ext>
            </a:extLst>
          </p:cNvPr>
          <p:cNvSpPr/>
          <p:nvPr/>
        </p:nvSpPr>
        <p:spPr>
          <a:xfrm>
            <a:off x="4074176" y="3720749"/>
            <a:ext cx="1940257" cy="243356"/>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52B264-879D-8E4D-A24F-C94E47682522}"/>
              </a:ext>
            </a:extLst>
          </p:cNvPr>
          <p:cNvSpPr/>
          <p:nvPr/>
        </p:nvSpPr>
        <p:spPr>
          <a:xfrm>
            <a:off x="3946186" y="6466174"/>
            <a:ext cx="3549318" cy="28064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F56AC25-F671-F940-A25F-6D0CD9419014}"/>
              </a:ext>
            </a:extLst>
          </p:cNvPr>
          <p:cNvSpPr txBox="1"/>
          <p:nvPr/>
        </p:nvSpPr>
        <p:spPr>
          <a:xfrm>
            <a:off x="4172753" y="1056068"/>
            <a:ext cx="2602974" cy="369332"/>
          </a:xfrm>
          <a:prstGeom prst="rect">
            <a:avLst/>
          </a:prstGeom>
          <a:noFill/>
        </p:spPr>
        <p:txBody>
          <a:bodyPr wrap="square" rtlCol="0">
            <a:spAutoFit/>
          </a:bodyPr>
          <a:lstStyle/>
          <a:p>
            <a:r>
              <a:rPr lang="en-US" dirty="0"/>
              <a:t>VISN - Administrative</a:t>
            </a:r>
          </a:p>
        </p:txBody>
      </p:sp>
      <p:sp>
        <p:nvSpPr>
          <p:cNvPr id="44" name="TextBox 43">
            <a:extLst>
              <a:ext uri="{FF2B5EF4-FFF2-40B4-BE49-F238E27FC236}">
                <a16:creationId xmlns:a16="http://schemas.microsoft.com/office/drawing/2014/main" id="{E2707398-4866-9F4A-911D-824A2B843673}"/>
              </a:ext>
            </a:extLst>
          </p:cNvPr>
          <p:cNvSpPr txBox="1"/>
          <p:nvPr/>
        </p:nvSpPr>
        <p:spPr>
          <a:xfrm>
            <a:off x="503233" y="2679998"/>
            <a:ext cx="2602974" cy="1200329"/>
          </a:xfrm>
          <a:prstGeom prst="rect">
            <a:avLst/>
          </a:prstGeom>
          <a:noFill/>
        </p:spPr>
        <p:txBody>
          <a:bodyPr wrap="square" rtlCol="0">
            <a:spAutoFit/>
          </a:bodyPr>
          <a:lstStyle/>
          <a:p>
            <a:r>
              <a:rPr lang="en-US" dirty="0"/>
              <a:t>VAMC – Full Service Clinical / Co-Located with HCS (inpatient/outpatient)</a:t>
            </a:r>
          </a:p>
        </p:txBody>
      </p:sp>
      <p:sp>
        <p:nvSpPr>
          <p:cNvPr id="47" name="TextBox 46">
            <a:extLst>
              <a:ext uri="{FF2B5EF4-FFF2-40B4-BE49-F238E27FC236}">
                <a16:creationId xmlns:a16="http://schemas.microsoft.com/office/drawing/2014/main" id="{56F99C58-E5BC-4341-B834-2B318E810180}"/>
              </a:ext>
            </a:extLst>
          </p:cNvPr>
          <p:cNvSpPr txBox="1"/>
          <p:nvPr/>
        </p:nvSpPr>
        <p:spPr>
          <a:xfrm>
            <a:off x="487248" y="6125864"/>
            <a:ext cx="2602974" cy="646331"/>
          </a:xfrm>
          <a:prstGeom prst="rect">
            <a:avLst/>
          </a:prstGeom>
          <a:noFill/>
        </p:spPr>
        <p:txBody>
          <a:bodyPr wrap="square" rtlCol="0">
            <a:spAutoFit/>
          </a:bodyPr>
          <a:lstStyle/>
          <a:p>
            <a:r>
              <a:rPr lang="en-US" dirty="0"/>
              <a:t>Vet Center– Counseling Services (outpatient)</a:t>
            </a:r>
          </a:p>
        </p:txBody>
      </p:sp>
      <p:sp>
        <p:nvSpPr>
          <p:cNvPr id="48" name="Rounded Rectangle 47">
            <a:extLst>
              <a:ext uri="{FF2B5EF4-FFF2-40B4-BE49-F238E27FC236}">
                <a16:creationId xmlns:a16="http://schemas.microsoft.com/office/drawing/2014/main" id="{1042277D-18B2-FA44-8E8B-6498F89496D3}"/>
              </a:ext>
            </a:extLst>
          </p:cNvPr>
          <p:cNvSpPr/>
          <p:nvPr/>
        </p:nvSpPr>
        <p:spPr>
          <a:xfrm>
            <a:off x="26828" y="868045"/>
            <a:ext cx="6386850" cy="7161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C7DCB395-AAE3-2E49-8185-CDBC51612FF0}"/>
              </a:ext>
            </a:extLst>
          </p:cNvPr>
          <p:cNvSpPr/>
          <p:nvPr/>
        </p:nvSpPr>
        <p:spPr>
          <a:xfrm>
            <a:off x="52524" y="2438565"/>
            <a:ext cx="10662699" cy="1767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1D1199F4-4BB4-7C40-9A2B-6E1C391E029C}"/>
              </a:ext>
            </a:extLst>
          </p:cNvPr>
          <p:cNvSpPr/>
          <p:nvPr/>
        </p:nvSpPr>
        <p:spPr>
          <a:xfrm>
            <a:off x="26828" y="4295495"/>
            <a:ext cx="9564494" cy="1767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1E58D849-1905-2E4B-95F6-C76F8965B830}"/>
              </a:ext>
            </a:extLst>
          </p:cNvPr>
          <p:cNvSpPr/>
          <p:nvPr/>
        </p:nvSpPr>
        <p:spPr>
          <a:xfrm>
            <a:off x="52524" y="6137081"/>
            <a:ext cx="8014232" cy="705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14CC8E3-514D-EC4D-B906-1B4A782ED1ED}"/>
              </a:ext>
            </a:extLst>
          </p:cNvPr>
          <p:cNvSpPr/>
          <p:nvPr/>
        </p:nvSpPr>
        <p:spPr>
          <a:xfrm>
            <a:off x="278869" y="1625456"/>
            <a:ext cx="2328201" cy="523220"/>
          </a:xfrm>
          <a:prstGeom prst="rect">
            <a:avLst/>
          </a:prstGeom>
        </p:spPr>
        <p:txBody>
          <a:bodyPr wrap="none">
            <a:spAutoFit/>
          </a:bodyPr>
          <a:lstStyle/>
          <a:p>
            <a:r>
              <a:rPr lang="en-US" sz="1400" dirty="0"/>
              <a:t>VA Boston Healthcare System</a:t>
            </a:r>
          </a:p>
          <a:p>
            <a:r>
              <a:rPr lang="en-US" sz="1400" dirty="0">
                <a:hlinkClick r:id="rId2"/>
              </a:rPr>
              <a:t>https://www.boston.va.gov/</a:t>
            </a:r>
            <a:r>
              <a:rPr lang="en-US" sz="1400" dirty="0"/>
              <a:t> </a:t>
            </a:r>
          </a:p>
        </p:txBody>
      </p:sp>
      <p:sp>
        <p:nvSpPr>
          <p:cNvPr id="10" name="Rectangle 9">
            <a:extLst>
              <a:ext uri="{FF2B5EF4-FFF2-40B4-BE49-F238E27FC236}">
                <a16:creationId xmlns:a16="http://schemas.microsoft.com/office/drawing/2014/main" id="{F53500B2-5E98-EB42-8B33-296174678ACF}"/>
              </a:ext>
            </a:extLst>
          </p:cNvPr>
          <p:cNvSpPr/>
          <p:nvPr/>
        </p:nvSpPr>
        <p:spPr>
          <a:xfrm>
            <a:off x="3524946" y="2753623"/>
            <a:ext cx="4423647" cy="523220"/>
          </a:xfrm>
          <a:prstGeom prst="rect">
            <a:avLst/>
          </a:prstGeom>
        </p:spPr>
        <p:txBody>
          <a:bodyPr wrap="none">
            <a:spAutoFit/>
          </a:bodyPr>
          <a:lstStyle/>
          <a:p>
            <a:r>
              <a:rPr lang="en-US" sz="1400" dirty="0"/>
              <a:t>Jamaica Plain VA Medical Center</a:t>
            </a:r>
          </a:p>
          <a:p>
            <a:r>
              <a:rPr lang="en-US" sz="1400" dirty="0">
                <a:hlinkClick r:id="rId3"/>
              </a:rPr>
              <a:t>https://www.boston.va.gov/locations/Jamaica_Plain_.asp</a:t>
            </a:r>
            <a:r>
              <a:rPr lang="en-US" sz="1400" dirty="0"/>
              <a:t> </a:t>
            </a:r>
          </a:p>
        </p:txBody>
      </p:sp>
      <p:sp>
        <p:nvSpPr>
          <p:cNvPr id="11" name="Rectangle 10">
            <a:extLst>
              <a:ext uri="{FF2B5EF4-FFF2-40B4-BE49-F238E27FC236}">
                <a16:creationId xmlns:a16="http://schemas.microsoft.com/office/drawing/2014/main" id="{448AE08E-02DC-054D-ABC4-01E11BC1C0A9}"/>
              </a:ext>
            </a:extLst>
          </p:cNvPr>
          <p:cNvSpPr/>
          <p:nvPr/>
        </p:nvSpPr>
        <p:spPr>
          <a:xfrm>
            <a:off x="3459730" y="3460577"/>
            <a:ext cx="4388189" cy="523220"/>
          </a:xfrm>
          <a:prstGeom prst="rect">
            <a:avLst/>
          </a:prstGeom>
        </p:spPr>
        <p:txBody>
          <a:bodyPr wrap="none">
            <a:spAutoFit/>
          </a:bodyPr>
          <a:lstStyle/>
          <a:p>
            <a:r>
              <a:rPr lang="en-US" sz="1400" dirty="0"/>
              <a:t>VA Connecticut Healthcare System West Haven Campus</a:t>
            </a:r>
          </a:p>
          <a:p>
            <a:r>
              <a:rPr lang="en-US" sz="1400" dirty="0">
                <a:hlinkClick r:id="rId4"/>
              </a:rPr>
              <a:t>https://www.connecticut.va.gov/locations/directions.asp</a:t>
            </a:r>
            <a:r>
              <a:rPr lang="en-US" sz="1400" dirty="0"/>
              <a:t> </a:t>
            </a:r>
          </a:p>
        </p:txBody>
      </p:sp>
      <p:sp>
        <p:nvSpPr>
          <p:cNvPr id="13" name="Rectangle 12">
            <a:extLst>
              <a:ext uri="{FF2B5EF4-FFF2-40B4-BE49-F238E27FC236}">
                <a16:creationId xmlns:a16="http://schemas.microsoft.com/office/drawing/2014/main" id="{94F2DE0D-1BB1-ED44-BE5C-7AA4FAB13B9A}"/>
              </a:ext>
            </a:extLst>
          </p:cNvPr>
          <p:cNvSpPr/>
          <p:nvPr/>
        </p:nvSpPr>
        <p:spPr>
          <a:xfrm>
            <a:off x="3339585" y="6228308"/>
            <a:ext cx="4269310" cy="523220"/>
          </a:xfrm>
          <a:prstGeom prst="rect">
            <a:avLst/>
          </a:prstGeom>
        </p:spPr>
        <p:txBody>
          <a:bodyPr wrap="none">
            <a:spAutoFit/>
          </a:bodyPr>
          <a:lstStyle/>
          <a:p>
            <a:r>
              <a:rPr lang="en-US" sz="1400" dirty="0"/>
              <a:t>White River Junction Vet Center</a:t>
            </a:r>
          </a:p>
          <a:p>
            <a:r>
              <a:rPr lang="en-US" sz="1400" dirty="0">
                <a:hlinkClick r:id="rId5"/>
              </a:rPr>
              <a:t>https://www.va.gov/directory/guide/facility.asp?ID=478</a:t>
            </a:r>
            <a:r>
              <a:rPr lang="en-US" sz="1400" dirty="0"/>
              <a:t> </a:t>
            </a:r>
          </a:p>
        </p:txBody>
      </p:sp>
      <p:sp>
        <p:nvSpPr>
          <p:cNvPr id="42" name="TextBox 41">
            <a:extLst>
              <a:ext uri="{FF2B5EF4-FFF2-40B4-BE49-F238E27FC236}">
                <a16:creationId xmlns:a16="http://schemas.microsoft.com/office/drawing/2014/main" id="{7A58CFC3-D38D-2148-B822-9364EF0C474A}"/>
              </a:ext>
            </a:extLst>
          </p:cNvPr>
          <p:cNvSpPr txBox="1"/>
          <p:nvPr/>
        </p:nvSpPr>
        <p:spPr>
          <a:xfrm>
            <a:off x="314301" y="4469168"/>
            <a:ext cx="2602974" cy="1477328"/>
          </a:xfrm>
          <a:prstGeom prst="rect">
            <a:avLst/>
          </a:prstGeom>
          <a:noFill/>
        </p:spPr>
        <p:txBody>
          <a:bodyPr wrap="square" rtlCol="0">
            <a:spAutoFit/>
          </a:bodyPr>
          <a:lstStyle/>
          <a:p>
            <a:r>
              <a:rPr lang="en-US" dirty="0"/>
              <a:t>VAMC – Full Service Clinical / Standalone / Rural Health Resource Center (inpatient/outpatient)</a:t>
            </a:r>
          </a:p>
        </p:txBody>
      </p:sp>
      <p:sp>
        <p:nvSpPr>
          <p:cNvPr id="46" name="Rectangle 45">
            <a:extLst>
              <a:ext uri="{FF2B5EF4-FFF2-40B4-BE49-F238E27FC236}">
                <a16:creationId xmlns:a16="http://schemas.microsoft.com/office/drawing/2014/main" id="{34D1A020-845D-4542-A274-8FD97D0B3BE4}"/>
              </a:ext>
            </a:extLst>
          </p:cNvPr>
          <p:cNvSpPr/>
          <p:nvPr/>
        </p:nvSpPr>
        <p:spPr>
          <a:xfrm>
            <a:off x="4006277" y="5129210"/>
            <a:ext cx="1800553" cy="27560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C023C9-DDD9-3045-A840-4DE97869CA3F}"/>
              </a:ext>
            </a:extLst>
          </p:cNvPr>
          <p:cNvSpPr/>
          <p:nvPr/>
        </p:nvSpPr>
        <p:spPr>
          <a:xfrm>
            <a:off x="3459730" y="4881594"/>
            <a:ext cx="3086614" cy="523220"/>
          </a:xfrm>
          <a:prstGeom prst="rect">
            <a:avLst/>
          </a:prstGeom>
        </p:spPr>
        <p:txBody>
          <a:bodyPr wrap="none">
            <a:spAutoFit/>
          </a:bodyPr>
          <a:lstStyle/>
          <a:p>
            <a:r>
              <a:rPr lang="en-US" sz="1400" dirty="0"/>
              <a:t>White River Junction VA Medical Center</a:t>
            </a:r>
          </a:p>
          <a:p>
            <a:r>
              <a:rPr lang="en-US" sz="1400" dirty="0">
                <a:hlinkClick r:id="rId6"/>
              </a:rPr>
              <a:t>https://www.whiteriver.va.gov/</a:t>
            </a:r>
            <a:r>
              <a:rPr lang="en-US" sz="1400" dirty="0"/>
              <a:t> </a:t>
            </a:r>
          </a:p>
        </p:txBody>
      </p:sp>
      <p:sp>
        <p:nvSpPr>
          <p:cNvPr id="53" name="Rounded Rectangle 52">
            <a:extLst>
              <a:ext uri="{FF2B5EF4-FFF2-40B4-BE49-F238E27FC236}">
                <a16:creationId xmlns:a16="http://schemas.microsoft.com/office/drawing/2014/main" id="{02E2D613-B738-D640-A428-9316788CBA20}"/>
              </a:ext>
            </a:extLst>
          </p:cNvPr>
          <p:cNvSpPr/>
          <p:nvPr/>
        </p:nvSpPr>
        <p:spPr>
          <a:xfrm>
            <a:off x="52523" y="1638738"/>
            <a:ext cx="7556371" cy="7161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BF98169-12CA-DE42-953B-1F0A14BC2DC5}"/>
              </a:ext>
            </a:extLst>
          </p:cNvPr>
          <p:cNvSpPr txBox="1"/>
          <p:nvPr/>
        </p:nvSpPr>
        <p:spPr>
          <a:xfrm>
            <a:off x="4172753" y="1702355"/>
            <a:ext cx="3589881" cy="646331"/>
          </a:xfrm>
          <a:prstGeom prst="rect">
            <a:avLst/>
          </a:prstGeom>
          <a:noFill/>
        </p:spPr>
        <p:txBody>
          <a:bodyPr wrap="square" rtlCol="0">
            <a:spAutoFit/>
          </a:bodyPr>
          <a:lstStyle/>
          <a:p>
            <a:r>
              <a:rPr lang="en-US" dirty="0"/>
              <a:t>HCS – Administrative / Full Service Clinical (inpatient/outpatient)</a:t>
            </a:r>
          </a:p>
        </p:txBody>
      </p:sp>
    </p:spTree>
    <p:extLst>
      <p:ext uri="{BB962C8B-B14F-4D97-AF65-F5344CB8AC3E}">
        <p14:creationId xmlns:p14="http://schemas.microsoft.com/office/powerpoint/2010/main" val="184699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87FC-5DA4-F343-AE11-BC7192C48F9E}"/>
              </a:ext>
            </a:extLst>
          </p:cNvPr>
          <p:cNvSpPr>
            <a:spLocks noGrp="1"/>
          </p:cNvSpPr>
          <p:nvPr>
            <p:ph type="title"/>
          </p:nvPr>
        </p:nvSpPr>
        <p:spPr>
          <a:xfrm>
            <a:off x="838200" y="0"/>
            <a:ext cx="10958848" cy="746975"/>
          </a:xfrm>
        </p:spPr>
        <p:txBody>
          <a:bodyPr>
            <a:normAutofit/>
          </a:bodyPr>
          <a:lstStyle/>
          <a:p>
            <a:r>
              <a:rPr lang="en-US" sz="3600" dirty="0"/>
              <a:t>Site Visit 3: VISN 22 – Desert Pacific Healthcare Network</a:t>
            </a:r>
          </a:p>
        </p:txBody>
      </p:sp>
      <p:sp>
        <p:nvSpPr>
          <p:cNvPr id="3" name="Content Placeholder 2">
            <a:extLst>
              <a:ext uri="{FF2B5EF4-FFF2-40B4-BE49-F238E27FC236}">
                <a16:creationId xmlns:a16="http://schemas.microsoft.com/office/drawing/2014/main" id="{1CD50E06-8D0A-E94F-AB29-88842D0055D4}"/>
              </a:ext>
            </a:extLst>
          </p:cNvPr>
          <p:cNvSpPr>
            <a:spLocks noGrp="1"/>
          </p:cNvSpPr>
          <p:nvPr>
            <p:ph idx="1"/>
          </p:nvPr>
        </p:nvSpPr>
        <p:spPr>
          <a:xfrm>
            <a:off x="283335" y="579549"/>
            <a:ext cx="11513713" cy="6188298"/>
          </a:xfrm>
        </p:spPr>
        <p:txBody>
          <a:bodyPr>
            <a:noAutofit/>
          </a:bodyPr>
          <a:lstStyle/>
          <a:p>
            <a:pPr>
              <a:lnSpc>
                <a:spcPct val="100000"/>
              </a:lnSpc>
              <a:spcBef>
                <a:spcPts val="0"/>
              </a:spcBef>
            </a:pPr>
            <a:r>
              <a:rPr lang="en-US" sz="1500" dirty="0"/>
              <a:t>Covers New Mexico, Arizona, and Southern California</a:t>
            </a:r>
          </a:p>
          <a:p>
            <a:pPr>
              <a:lnSpc>
                <a:spcPct val="100000"/>
              </a:lnSpc>
              <a:spcBef>
                <a:spcPts val="0"/>
              </a:spcBef>
            </a:pPr>
            <a:r>
              <a:rPr lang="en-US" sz="1500" dirty="0"/>
              <a:t>According to the </a:t>
            </a:r>
            <a:r>
              <a:rPr lang="en-US" sz="1500" dirty="0">
                <a:hlinkClick r:id="rId3"/>
              </a:rPr>
              <a:t>VAs Veterans Population Data </a:t>
            </a:r>
            <a:r>
              <a:rPr lang="en-US" sz="1500" dirty="0"/>
              <a:t>from 2016, Los Angeles, CA  and Maricopa, AZ host the largest population of Veterans age 65 and older. </a:t>
            </a:r>
          </a:p>
          <a:p>
            <a:pPr lvl="1">
              <a:lnSpc>
                <a:spcPct val="100000"/>
              </a:lnSpc>
              <a:spcBef>
                <a:spcPts val="0"/>
              </a:spcBef>
            </a:pPr>
            <a:r>
              <a:rPr lang="en-US" sz="1500" dirty="0"/>
              <a:t>Los Angeles: 133,000</a:t>
            </a:r>
          </a:p>
          <a:p>
            <a:pPr lvl="1">
              <a:lnSpc>
                <a:spcPct val="100000"/>
              </a:lnSpc>
              <a:spcBef>
                <a:spcPts val="0"/>
              </a:spcBef>
            </a:pPr>
            <a:r>
              <a:rPr lang="en-US" sz="1500" dirty="0"/>
              <a:t>Maricopa: 124,000</a:t>
            </a:r>
          </a:p>
          <a:p>
            <a:pPr lvl="1">
              <a:lnSpc>
                <a:spcPct val="100000"/>
              </a:lnSpc>
              <a:spcBef>
                <a:spcPts val="0"/>
              </a:spcBef>
            </a:pPr>
            <a:r>
              <a:rPr lang="en-US" sz="1500" dirty="0"/>
              <a:t>It has been well documented that when addressing technology, there are specific needs related to seniors that need to be considered</a:t>
            </a:r>
          </a:p>
          <a:p>
            <a:pPr lvl="2">
              <a:lnSpc>
                <a:spcPct val="100000"/>
              </a:lnSpc>
              <a:spcBef>
                <a:spcPts val="0"/>
              </a:spcBef>
            </a:pPr>
            <a:r>
              <a:rPr lang="en-US" sz="1500" dirty="0">
                <a:hlinkClick r:id="rId4"/>
              </a:rPr>
              <a:t>http://www.pewinternet.org/2017/05/17/technology-use-among-seniors/</a:t>
            </a:r>
            <a:r>
              <a:rPr lang="en-US" sz="1500" dirty="0"/>
              <a:t> </a:t>
            </a:r>
          </a:p>
          <a:p>
            <a:pPr lvl="2">
              <a:lnSpc>
                <a:spcPct val="100000"/>
              </a:lnSpc>
              <a:spcBef>
                <a:spcPts val="0"/>
              </a:spcBef>
            </a:pPr>
            <a:r>
              <a:rPr lang="en-US" sz="1500" dirty="0">
                <a:hlinkClick r:id="rId5"/>
              </a:rPr>
              <a:t>https://www.aarp.org/content/dam/aarp/research/surveys_statistics/technology/info-2018/atom-nov-2017-tech-module.doi.10.26419%252Fres.00210.001.pdf</a:t>
            </a:r>
            <a:r>
              <a:rPr lang="en-US" sz="1500" dirty="0"/>
              <a:t> </a:t>
            </a:r>
          </a:p>
          <a:p>
            <a:pPr>
              <a:lnSpc>
                <a:spcPct val="100000"/>
              </a:lnSpc>
              <a:spcBef>
                <a:spcPts val="0"/>
              </a:spcBef>
            </a:pPr>
            <a:r>
              <a:rPr lang="en-US" sz="1500" dirty="0"/>
              <a:t>The Healthcare Systems and VAMCs in this network are supported by a high number of Outpatient Clinics, Community Based Outpatient Clinics, Vet Centers and two Rural Health Care Coordination Centers</a:t>
            </a:r>
          </a:p>
          <a:p>
            <a:pPr marL="0" indent="0">
              <a:buNone/>
            </a:pPr>
            <a:r>
              <a:rPr lang="en-US" sz="1500" dirty="0"/>
              <a:t>Facilities for Site Visit</a:t>
            </a:r>
          </a:p>
          <a:p>
            <a:pPr lvl="1"/>
            <a:r>
              <a:rPr lang="en-US" sz="1500" b="1" dirty="0"/>
              <a:t>VA Healthcare System and </a:t>
            </a:r>
            <a:r>
              <a:rPr lang="en-US" sz="1500" dirty="0"/>
              <a:t> </a:t>
            </a:r>
            <a:r>
              <a:rPr lang="en-US" sz="1500" b="1" dirty="0"/>
              <a:t>VA Medical Centers (VAMC)</a:t>
            </a:r>
            <a:endParaRPr lang="en-US" sz="1500" dirty="0"/>
          </a:p>
          <a:p>
            <a:pPr lvl="2"/>
            <a:r>
              <a:rPr lang="en-US" sz="1500" dirty="0">
                <a:hlinkClick r:id="rId6"/>
              </a:rPr>
              <a:t>Phoenix VA Healthcare System</a:t>
            </a:r>
            <a:endParaRPr lang="en-US" sz="1500" dirty="0"/>
          </a:p>
          <a:p>
            <a:pPr lvl="2"/>
            <a:r>
              <a:rPr lang="en-US" sz="1500" dirty="0">
                <a:hlinkClick r:id="rId7"/>
              </a:rPr>
              <a:t>VA Greater Los Angeles Healthcare System</a:t>
            </a:r>
            <a:endParaRPr lang="en-US" sz="1500" dirty="0"/>
          </a:p>
          <a:p>
            <a:pPr lvl="2"/>
            <a:r>
              <a:rPr lang="en-US" sz="1500" dirty="0">
                <a:hlinkClick r:id="rId8"/>
              </a:rPr>
              <a:t>VA West Los Angeles Medical Center</a:t>
            </a:r>
            <a:endParaRPr lang="en-US" sz="1500" dirty="0"/>
          </a:p>
          <a:p>
            <a:pPr lvl="1"/>
            <a:r>
              <a:rPr lang="en-US" sz="1500" b="1" dirty="0"/>
              <a:t>Outpatient Clinics – </a:t>
            </a:r>
          </a:p>
          <a:p>
            <a:pPr lvl="2"/>
            <a:r>
              <a:rPr lang="en-US" sz="1500" dirty="0">
                <a:hlinkClick r:id="rId9"/>
              </a:rPr>
              <a:t>VA Los Angeles Ambulatory Care Center</a:t>
            </a:r>
            <a:endParaRPr lang="en-US" sz="1500" dirty="0"/>
          </a:p>
          <a:p>
            <a:pPr lvl="2"/>
            <a:r>
              <a:rPr lang="en-US" sz="1500" dirty="0">
                <a:hlinkClick r:id="rId10"/>
              </a:rPr>
              <a:t>Thunderbird VA Health Care Clinic (Phoenix, AZ)</a:t>
            </a:r>
            <a:endParaRPr lang="en-US" sz="1500" dirty="0"/>
          </a:p>
          <a:p>
            <a:pPr lvl="1"/>
            <a:r>
              <a:rPr lang="en-US" sz="1500" b="1" dirty="0"/>
              <a:t>Vet Center –</a:t>
            </a:r>
          </a:p>
          <a:p>
            <a:pPr lvl="2"/>
            <a:r>
              <a:rPr lang="en-US" sz="1500" dirty="0">
                <a:hlinkClick r:id="rId10"/>
              </a:rPr>
              <a:t>West Los Angeles Vet Center</a:t>
            </a:r>
            <a:endParaRPr lang="en-US" sz="1500" dirty="0"/>
          </a:p>
          <a:p>
            <a:pPr lvl="2"/>
            <a:r>
              <a:rPr lang="en-US" sz="1500" dirty="0">
                <a:hlinkClick r:id="rId11"/>
              </a:rPr>
              <a:t>Phoenix Vet Center</a:t>
            </a:r>
            <a:endParaRPr lang="en-US" sz="1500" dirty="0"/>
          </a:p>
          <a:p>
            <a:pPr lvl="1"/>
            <a:r>
              <a:rPr lang="en-US" sz="1500" b="1" dirty="0"/>
              <a:t>Rural Health</a:t>
            </a:r>
          </a:p>
          <a:p>
            <a:pPr lvl="2"/>
            <a:r>
              <a:rPr lang="en-US" sz="1500" dirty="0">
                <a:hlinkClick r:id="rId12"/>
              </a:rPr>
              <a:t>Casa Grande Rural Health Care coordination Center</a:t>
            </a:r>
            <a:endParaRPr lang="en-US" sz="1500" dirty="0"/>
          </a:p>
          <a:p>
            <a:pPr lvl="2"/>
            <a:endParaRPr lang="en-US" sz="1500" dirty="0"/>
          </a:p>
          <a:p>
            <a:pPr lvl="1"/>
            <a:endParaRPr lang="en-US" sz="1500" dirty="0"/>
          </a:p>
        </p:txBody>
      </p:sp>
    </p:spTree>
    <p:extLst>
      <p:ext uri="{BB962C8B-B14F-4D97-AF65-F5344CB8AC3E}">
        <p14:creationId xmlns:p14="http://schemas.microsoft.com/office/powerpoint/2010/main" val="173458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A39751C-0779-4543-9EEE-009ECBD2F1F2}"/>
              </a:ext>
            </a:extLst>
          </p:cNvPr>
          <p:cNvSpPr txBox="1"/>
          <p:nvPr/>
        </p:nvSpPr>
        <p:spPr>
          <a:xfrm>
            <a:off x="4749217" y="1465558"/>
            <a:ext cx="2535706"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a:t>Healthcare System(s)</a:t>
            </a:r>
          </a:p>
        </p:txBody>
      </p:sp>
      <p:sp>
        <p:nvSpPr>
          <p:cNvPr id="14" name="TextBox 13">
            <a:extLst>
              <a:ext uri="{FF2B5EF4-FFF2-40B4-BE49-F238E27FC236}">
                <a16:creationId xmlns:a16="http://schemas.microsoft.com/office/drawing/2014/main" id="{2E9F4BF1-C73F-D345-BFF0-0D3D1F6B1679}"/>
              </a:ext>
            </a:extLst>
          </p:cNvPr>
          <p:cNvSpPr txBox="1"/>
          <p:nvPr/>
        </p:nvSpPr>
        <p:spPr>
          <a:xfrm>
            <a:off x="4745946" y="1865668"/>
            <a:ext cx="247499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a:t>VA Medical Center(s)</a:t>
            </a:r>
          </a:p>
        </p:txBody>
      </p:sp>
      <p:sp>
        <p:nvSpPr>
          <p:cNvPr id="15" name="TextBox 14">
            <a:extLst>
              <a:ext uri="{FF2B5EF4-FFF2-40B4-BE49-F238E27FC236}">
                <a16:creationId xmlns:a16="http://schemas.microsoft.com/office/drawing/2014/main" id="{E887D1DD-9B49-894A-A3A9-E1E882406F35}"/>
              </a:ext>
            </a:extLst>
          </p:cNvPr>
          <p:cNvSpPr txBox="1"/>
          <p:nvPr/>
        </p:nvSpPr>
        <p:spPr>
          <a:xfrm>
            <a:off x="4231098" y="2783099"/>
            <a:ext cx="348097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a:t>Outpatient Clinics / Community Based Outpatient Clinics</a:t>
            </a:r>
          </a:p>
        </p:txBody>
      </p:sp>
      <p:sp>
        <p:nvSpPr>
          <p:cNvPr id="16" name="TextBox 15">
            <a:extLst>
              <a:ext uri="{FF2B5EF4-FFF2-40B4-BE49-F238E27FC236}">
                <a16:creationId xmlns:a16="http://schemas.microsoft.com/office/drawing/2014/main" id="{BB8FA9D9-5DB6-784A-8ECA-1B62148C96B0}"/>
              </a:ext>
            </a:extLst>
          </p:cNvPr>
          <p:cNvSpPr txBox="1"/>
          <p:nvPr/>
        </p:nvSpPr>
        <p:spPr>
          <a:xfrm>
            <a:off x="5166043" y="4050319"/>
            <a:ext cx="1611085"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a:t>Vet Centers</a:t>
            </a:r>
          </a:p>
        </p:txBody>
      </p:sp>
      <p:sp>
        <p:nvSpPr>
          <p:cNvPr id="17" name="TextBox 16">
            <a:extLst>
              <a:ext uri="{FF2B5EF4-FFF2-40B4-BE49-F238E27FC236}">
                <a16:creationId xmlns:a16="http://schemas.microsoft.com/office/drawing/2014/main" id="{C0D2EFB7-32DD-984B-B8AC-B1D7D28AB3F6}"/>
              </a:ext>
            </a:extLst>
          </p:cNvPr>
          <p:cNvSpPr txBox="1"/>
          <p:nvPr/>
        </p:nvSpPr>
        <p:spPr>
          <a:xfrm>
            <a:off x="4231098" y="61651"/>
            <a:ext cx="3756054"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 VISN 22 Desert Pacific Healthcare Network</a:t>
            </a:r>
          </a:p>
        </p:txBody>
      </p:sp>
      <p:sp>
        <p:nvSpPr>
          <p:cNvPr id="7" name="Rectangle 6">
            <a:extLst>
              <a:ext uri="{FF2B5EF4-FFF2-40B4-BE49-F238E27FC236}">
                <a16:creationId xmlns:a16="http://schemas.microsoft.com/office/drawing/2014/main" id="{C943AD8C-E11E-AB45-AD32-69FAAD7C338A}"/>
              </a:ext>
            </a:extLst>
          </p:cNvPr>
          <p:cNvSpPr/>
          <p:nvPr/>
        </p:nvSpPr>
        <p:spPr>
          <a:xfrm>
            <a:off x="8466155" y="1527114"/>
            <a:ext cx="2745491" cy="338554"/>
          </a:xfrm>
          <a:prstGeom prst="rect">
            <a:avLst/>
          </a:prstGeom>
        </p:spPr>
        <p:txBody>
          <a:bodyPr wrap="square">
            <a:spAutoFit/>
          </a:bodyPr>
          <a:lstStyle/>
          <a:p>
            <a:r>
              <a:rPr lang="en-US" sz="1600" dirty="0">
                <a:hlinkClick r:id="rId2"/>
              </a:rPr>
              <a:t>Phoenix VA Healthcare System</a:t>
            </a:r>
            <a:endParaRPr lang="en-US" sz="1600" dirty="0"/>
          </a:p>
        </p:txBody>
      </p:sp>
      <p:sp>
        <p:nvSpPr>
          <p:cNvPr id="8" name="Rectangle 7">
            <a:extLst>
              <a:ext uri="{FF2B5EF4-FFF2-40B4-BE49-F238E27FC236}">
                <a16:creationId xmlns:a16="http://schemas.microsoft.com/office/drawing/2014/main" id="{EF36B4F8-31B4-B743-B502-3D7DB34F4B2D}"/>
              </a:ext>
            </a:extLst>
          </p:cNvPr>
          <p:cNvSpPr/>
          <p:nvPr/>
        </p:nvSpPr>
        <p:spPr>
          <a:xfrm>
            <a:off x="385629" y="1489426"/>
            <a:ext cx="3797225" cy="584775"/>
          </a:xfrm>
          <a:prstGeom prst="rect">
            <a:avLst/>
          </a:prstGeom>
        </p:spPr>
        <p:txBody>
          <a:bodyPr wrap="square">
            <a:spAutoFit/>
          </a:bodyPr>
          <a:lstStyle/>
          <a:p>
            <a:r>
              <a:rPr lang="en-US" sz="1600" dirty="0">
                <a:hlinkClick r:id="rId3"/>
              </a:rPr>
              <a:t>VA Greater Los Angeles Healthcare System</a:t>
            </a:r>
            <a:endParaRPr lang="en-US" sz="1600" dirty="0"/>
          </a:p>
          <a:p>
            <a:r>
              <a:rPr lang="en-US" sz="1600" dirty="0">
                <a:hlinkClick r:id="rId4"/>
              </a:rPr>
              <a:t>VA West Los Angeles Medical Center</a:t>
            </a:r>
            <a:endParaRPr lang="en-US" sz="1600" dirty="0"/>
          </a:p>
        </p:txBody>
      </p:sp>
      <p:sp>
        <p:nvSpPr>
          <p:cNvPr id="9" name="Rectangle 8">
            <a:extLst>
              <a:ext uri="{FF2B5EF4-FFF2-40B4-BE49-F238E27FC236}">
                <a16:creationId xmlns:a16="http://schemas.microsoft.com/office/drawing/2014/main" id="{AEAEA074-0E09-5C42-AEAD-6EFC853D32CA}"/>
              </a:ext>
            </a:extLst>
          </p:cNvPr>
          <p:cNvSpPr/>
          <p:nvPr/>
        </p:nvSpPr>
        <p:spPr>
          <a:xfrm>
            <a:off x="385629" y="2910813"/>
            <a:ext cx="3489866" cy="338554"/>
          </a:xfrm>
          <a:prstGeom prst="rect">
            <a:avLst/>
          </a:prstGeom>
        </p:spPr>
        <p:txBody>
          <a:bodyPr wrap="none">
            <a:spAutoFit/>
          </a:bodyPr>
          <a:lstStyle/>
          <a:p>
            <a:r>
              <a:rPr lang="en-US" sz="1600" dirty="0">
                <a:hlinkClick r:id="rId5"/>
              </a:rPr>
              <a:t>VA Los Angeles Ambulatory Care Center</a:t>
            </a:r>
            <a:endParaRPr lang="en-US" sz="1600" dirty="0"/>
          </a:p>
        </p:txBody>
      </p:sp>
      <p:sp>
        <p:nvSpPr>
          <p:cNvPr id="10" name="Rectangle 9">
            <a:extLst>
              <a:ext uri="{FF2B5EF4-FFF2-40B4-BE49-F238E27FC236}">
                <a16:creationId xmlns:a16="http://schemas.microsoft.com/office/drawing/2014/main" id="{66FEFFB8-B914-0945-830F-989875A87EE8}"/>
              </a:ext>
            </a:extLst>
          </p:cNvPr>
          <p:cNvSpPr/>
          <p:nvPr/>
        </p:nvSpPr>
        <p:spPr>
          <a:xfrm>
            <a:off x="7987152" y="2947608"/>
            <a:ext cx="4154599" cy="338554"/>
          </a:xfrm>
          <a:prstGeom prst="rect">
            <a:avLst/>
          </a:prstGeom>
        </p:spPr>
        <p:txBody>
          <a:bodyPr wrap="none">
            <a:spAutoFit/>
          </a:bodyPr>
          <a:lstStyle/>
          <a:p>
            <a:r>
              <a:rPr lang="en-US" sz="1600" dirty="0">
                <a:hlinkClick r:id="rId6"/>
              </a:rPr>
              <a:t>Thunderbird VA Health Care Clinic (Phoenix, AZ)</a:t>
            </a:r>
            <a:endParaRPr lang="en-US" sz="1600" dirty="0"/>
          </a:p>
        </p:txBody>
      </p:sp>
      <p:sp>
        <p:nvSpPr>
          <p:cNvPr id="11" name="Rectangle 10">
            <a:extLst>
              <a:ext uri="{FF2B5EF4-FFF2-40B4-BE49-F238E27FC236}">
                <a16:creationId xmlns:a16="http://schemas.microsoft.com/office/drawing/2014/main" id="{FF38DBF3-B066-9540-946C-D891C5656634}"/>
              </a:ext>
            </a:extLst>
          </p:cNvPr>
          <p:cNvSpPr/>
          <p:nvPr/>
        </p:nvSpPr>
        <p:spPr>
          <a:xfrm>
            <a:off x="746586" y="4118921"/>
            <a:ext cx="2559034" cy="338554"/>
          </a:xfrm>
          <a:prstGeom prst="rect">
            <a:avLst/>
          </a:prstGeom>
        </p:spPr>
        <p:txBody>
          <a:bodyPr wrap="none">
            <a:spAutoFit/>
          </a:bodyPr>
          <a:lstStyle/>
          <a:p>
            <a:r>
              <a:rPr lang="en-US" sz="1600" dirty="0">
                <a:hlinkClick r:id="rId6"/>
              </a:rPr>
              <a:t>West Los Angeles Vet Center</a:t>
            </a:r>
            <a:endParaRPr lang="en-US" sz="1600" dirty="0"/>
          </a:p>
        </p:txBody>
      </p:sp>
      <p:sp>
        <p:nvSpPr>
          <p:cNvPr id="13" name="Rectangle 12">
            <a:extLst>
              <a:ext uri="{FF2B5EF4-FFF2-40B4-BE49-F238E27FC236}">
                <a16:creationId xmlns:a16="http://schemas.microsoft.com/office/drawing/2014/main" id="{ECE3D81C-55E4-1C4C-B735-F5092E3745AB}"/>
              </a:ext>
            </a:extLst>
          </p:cNvPr>
          <p:cNvSpPr/>
          <p:nvPr/>
        </p:nvSpPr>
        <p:spPr>
          <a:xfrm>
            <a:off x="9115954" y="4088143"/>
            <a:ext cx="1896994" cy="369332"/>
          </a:xfrm>
          <a:prstGeom prst="rect">
            <a:avLst/>
          </a:prstGeom>
        </p:spPr>
        <p:txBody>
          <a:bodyPr wrap="none">
            <a:spAutoFit/>
          </a:bodyPr>
          <a:lstStyle/>
          <a:p>
            <a:r>
              <a:rPr lang="en-US" sz="1600" dirty="0">
                <a:hlinkClick r:id="rId7"/>
              </a:rPr>
              <a:t>Phoenix</a:t>
            </a:r>
            <a:r>
              <a:rPr lang="en-US" dirty="0">
                <a:hlinkClick r:id="rId7"/>
              </a:rPr>
              <a:t> Vet Center</a:t>
            </a:r>
            <a:endParaRPr lang="en-US" dirty="0"/>
          </a:p>
        </p:txBody>
      </p:sp>
      <p:sp>
        <p:nvSpPr>
          <p:cNvPr id="18" name="Rectangle 17">
            <a:extLst>
              <a:ext uri="{FF2B5EF4-FFF2-40B4-BE49-F238E27FC236}">
                <a16:creationId xmlns:a16="http://schemas.microsoft.com/office/drawing/2014/main" id="{F737ED41-A34B-2346-BB28-BC96ED34F4F4}"/>
              </a:ext>
            </a:extLst>
          </p:cNvPr>
          <p:cNvSpPr/>
          <p:nvPr/>
        </p:nvSpPr>
        <p:spPr>
          <a:xfrm>
            <a:off x="7712074" y="5090179"/>
            <a:ext cx="4442948" cy="338554"/>
          </a:xfrm>
          <a:prstGeom prst="rect">
            <a:avLst/>
          </a:prstGeom>
        </p:spPr>
        <p:txBody>
          <a:bodyPr wrap="none">
            <a:spAutoFit/>
          </a:bodyPr>
          <a:lstStyle/>
          <a:p>
            <a:r>
              <a:rPr lang="en-US" sz="1600" dirty="0">
                <a:hlinkClick r:id="rId8"/>
              </a:rPr>
              <a:t>Casa Grande Rural Health Care coordination Center</a:t>
            </a:r>
            <a:endParaRPr lang="en-US" sz="1600" dirty="0"/>
          </a:p>
        </p:txBody>
      </p:sp>
      <p:sp>
        <p:nvSpPr>
          <p:cNvPr id="20" name="TextBox 19">
            <a:extLst>
              <a:ext uri="{FF2B5EF4-FFF2-40B4-BE49-F238E27FC236}">
                <a16:creationId xmlns:a16="http://schemas.microsoft.com/office/drawing/2014/main" id="{D30FABDB-635C-FD4C-984E-5C3342B111C7}"/>
              </a:ext>
            </a:extLst>
          </p:cNvPr>
          <p:cNvSpPr txBox="1"/>
          <p:nvPr/>
        </p:nvSpPr>
        <p:spPr>
          <a:xfrm>
            <a:off x="1071367" y="1130869"/>
            <a:ext cx="1468192" cy="400110"/>
          </a:xfrm>
          <a:prstGeom prst="rect">
            <a:avLst/>
          </a:prstGeom>
          <a:noFill/>
        </p:spPr>
        <p:txBody>
          <a:bodyPr wrap="square" rtlCol="0">
            <a:spAutoFit/>
          </a:bodyPr>
          <a:lstStyle/>
          <a:p>
            <a:r>
              <a:rPr lang="en-US" sz="2000" dirty="0"/>
              <a:t>Los Angeles</a:t>
            </a:r>
          </a:p>
        </p:txBody>
      </p:sp>
      <p:sp>
        <p:nvSpPr>
          <p:cNvPr id="24" name="TextBox 23">
            <a:extLst>
              <a:ext uri="{FF2B5EF4-FFF2-40B4-BE49-F238E27FC236}">
                <a16:creationId xmlns:a16="http://schemas.microsoft.com/office/drawing/2014/main" id="{5AFC0D7B-C4E1-A44B-A87D-6B4DBB0F1F28}"/>
              </a:ext>
            </a:extLst>
          </p:cNvPr>
          <p:cNvSpPr txBox="1"/>
          <p:nvPr/>
        </p:nvSpPr>
        <p:spPr>
          <a:xfrm>
            <a:off x="9330356" y="1115518"/>
            <a:ext cx="1468192" cy="400110"/>
          </a:xfrm>
          <a:prstGeom prst="rect">
            <a:avLst/>
          </a:prstGeom>
          <a:noFill/>
        </p:spPr>
        <p:txBody>
          <a:bodyPr wrap="square" rtlCol="0">
            <a:spAutoFit/>
          </a:bodyPr>
          <a:lstStyle/>
          <a:p>
            <a:r>
              <a:rPr lang="en-US" sz="2000" dirty="0"/>
              <a:t>Phoenix</a:t>
            </a:r>
          </a:p>
        </p:txBody>
      </p:sp>
      <p:sp>
        <p:nvSpPr>
          <p:cNvPr id="25" name="TextBox 24">
            <a:extLst>
              <a:ext uri="{FF2B5EF4-FFF2-40B4-BE49-F238E27FC236}">
                <a16:creationId xmlns:a16="http://schemas.microsoft.com/office/drawing/2014/main" id="{6278EF8B-35DD-654C-8B20-D0E971BEDE7F}"/>
              </a:ext>
            </a:extLst>
          </p:cNvPr>
          <p:cNvSpPr txBox="1"/>
          <p:nvPr/>
        </p:nvSpPr>
        <p:spPr>
          <a:xfrm>
            <a:off x="5177898" y="5009763"/>
            <a:ext cx="1611085"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a:t>Rural Health</a:t>
            </a:r>
          </a:p>
        </p:txBody>
      </p:sp>
      <p:sp>
        <p:nvSpPr>
          <p:cNvPr id="26" name="Oval 25">
            <a:extLst>
              <a:ext uri="{FF2B5EF4-FFF2-40B4-BE49-F238E27FC236}">
                <a16:creationId xmlns:a16="http://schemas.microsoft.com/office/drawing/2014/main" id="{19EC9087-7FD8-FE4A-919E-2FBDB5DDA832}"/>
              </a:ext>
            </a:extLst>
          </p:cNvPr>
          <p:cNvSpPr/>
          <p:nvPr/>
        </p:nvSpPr>
        <p:spPr>
          <a:xfrm>
            <a:off x="7284923" y="762145"/>
            <a:ext cx="4870100" cy="588335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3B31D9F-3414-254B-B076-2851935F9CE6}"/>
              </a:ext>
            </a:extLst>
          </p:cNvPr>
          <p:cNvSpPr/>
          <p:nvPr/>
        </p:nvSpPr>
        <p:spPr>
          <a:xfrm>
            <a:off x="44544" y="344485"/>
            <a:ext cx="4186553" cy="508424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01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35BA-FEF4-374B-AE42-F9C60766A99D}"/>
              </a:ext>
            </a:extLst>
          </p:cNvPr>
          <p:cNvSpPr>
            <a:spLocks noGrp="1"/>
          </p:cNvSpPr>
          <p:nvPr>
            <p:ph type="title"/>
          </p:nvPr>
        </p:nvSpPr>
        <p:spPr>
          <a:xfrm>
            <a:off x="758832" y="72853"/>
            <a:ext cx="10515600" cy="657725"/>
          </a:xfrm>
        </p:spPr>
        <p:txBody>
          <a:bodyPr>
            <a:normAutofit fontScale="90000"/>
          </a:bodyPr>
          <a:lstStyle/>
          <a:p>
            <a:r>
              <a:rPr lang="en-US" dirty="0"/>
              <a:t>Current Website Tree – VISN 22 downtrace</a:t>
            </a:r>
          </a:p>
        </p:txBody>
      </p:sp>
      <p:sp>
        <p:nvSpPr>
          <p:cNvPr id="24" name="Rectangle 23">
            <a:extLst>
              <a:ext uri="{FF2B5EF4-FFF2-40B4-BE49-F238E27FC236}">
                <a16:creationId xmlns:a16="http://schemas.microsoft.com/office/drawing/2014/main" id="{14EAD32B-48D3-7B49-A74C-246084F1B320}"/>
              </a:ext>
            </a:extLst>
          </p:cNvPr>
          <p:cNvSpPr/>
          <p:nvPr/>
        </p:nvSpPr>
        <p:spPr>
          <a:xfrm>
            <a:off x="503233" y="804241"/>
            <a:ext cx="1467119" cy="285011"/>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Rectangle 25">
            <a:extLst>
              <a:ext uri="{FF2B5EF4-FFF2-40B4-BE49-F238E27FC236}">
                <a16:creationId xmlns:a16="http://schemas.microsoft.com/office/drawing/2014/main" id="{E5EDDA70-C881-0D49-AFA8-F62FA46BC5A2}"/>
              </a:ext>
            </a:extLst>
          </p:cNvPr>
          <p:cNvSpPr/>
          <p:nvPr/>
        </p:nvSpPr>
        <p:spPr>
          <a:xfrm>
            <a:off x="4885099" y="1760640"/>
            <a:ext cx="1707342" cy="236646"/>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8D40F9-5B36-1942-B0D4-DCA42FAD4A04}"/>
              </a:ext>
            </a:extLst>
          </p:cNvPr>
          <p:cNvSpPr/>
          <p:nvPr/>
        </p:nvSpPr>
        <p:spPr>
          <a:xfrm>
            <a:off x="4883966" y="2956765"/>
            <a:ext cx="2439237" cy="274265"/>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52B264-879D-8E4D-A24F-C94E47682522}"/>
              </a:ext>
            </a:extLst>
          </p:cNvPr>
          <p:cNvSpPr/>
          <p:nvPr/>
        </p:nvSpPr>
        <p:spPr>
          <a:xfrm>
            <a:off x="3946185" y="5461617"/>
            <a:ext cx="5828879" cy="28535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F56AC25-F671-F940-A25F-6D0CD9419014}"/>
              </a:ext>
            </a:extLst>
          </p:cNvPr>
          <p:cNvSpPr txBox="1"/>
          <p:nvPr/>
        </p:nvSpPr>
        <p:spPr>
          <a:xfrm>
            <a:off x="4172753" y="719920"/>
            <a:ext cx="2163653" cy="369332"/>
          </a:xfrm>
          <a:prstGeom prst="rect">
            <a:avLst/>
          </a:prstGeom>
          <a:noFill/>
        </p:spPr>
        <p:txBody>
          <a:bodyPr wrap="square" rtlCol="0">
            <a:spAutoFit/>
          </a:bodyPr>
          <a:lstStyle/>
          <a:p>
            <a:r>
              <a:rPr lang="en-US" dirty="0"/>
              <a:t>VISN - Administrative</a:t>
            </a:r>
          </a:p>
        </p:txBody>
      </p:sp>
      <p:sp>
        <p:nvSpPr>
          <p:cNvPr id="44" name="TextBox 43">
            <a:extLst>
              <a:ext uri="{FF2B5EF4-FFF2-40B4-BE49-F238E27FC236}">
                <a16:creationId xmlns:a16="http://schemas.microsoft.com/office/drawing/2014/main" id="{E2707398-4866-9F4A-911D-824A2B843673}"/>
              </a:ext>
            </a:extLst>
          </p:cNvPr>
          <p:cNvSpPr txBox="1"/>
          <p:nvPr/>
        </p:nvSpPr>
        <p:spPr>
          <a:xfrm>
            <a:off x="503233" y="2191803"/>
            <a:ext cx="2602974" cy="1200329"/>
          </a:xfrm>
          <a:prstGeom prst="rect">
            <a:avLst/>
          </a:prstGeom>
          <a:noFill/>
        </p:spPr>
        <p:txBody>
          <a:bodyPr wrap="square" rtlCol="0">
            <a:spAutoFit/>
          </a:bodyPr>
          <a:lstStyle/>
          <a:p>
            <a:r>
              <a:rPr lang="en-US" dirty="0"/>
              <a:t>VAMC – Full Service Clinical / Co-Located with HCS (inpatient/outpatient)</a:t>
            </a:r>
          </a:p>
        </p:txBody>
      </p:sp>
      <p:sp>
        <p:nvSpPr>
          <p:cNvPr id="47" name="TextBox 46">
            <a:extLst>
              <a:ext uri="{FF2B5EF4-FFF2-40B4-BE49-F238E27FC236}">
                <a16:creationId xmlns:a16="http://schemas.microsoft.com/office/drawing/2014/main" id="{56F99C58-E5BC-4341-B834-2B318E810180}"/>
              </a:ext>
            </a:extLst>
          </p:cNvPr>
          <p:cNvSpPr txBox="1"/>
          <p:nvPr/>
        </p:nvSpPr>
        <p:spPr>
          <a:xfrm>
            <a:off x="487248" y="5121307"/>
            <a:ext cx="2602974" cy="646331"/>
          </a:xfrm>
          <a:prstGeom prst="rect">
            <a:avLst/>
          </a:prstGeom>
          <a:noFill/>
        </p:spPr>
        <p:txBody>
          <a:bodyPr wrap="square" rtlCol="0">
            <a:spAutoFit/>
          </a:bodyPr>
          <a:lstStyle/>
          <a:p>
            <a:r>
              <a:rPr lang="en-US" dirty="0"/>
              <a:t>Vet Center– Counseling Services (outpatient)</a:t>
            </a:r>
          </a:p>
        </p:txBody>
      </p:sp>
      <p:sp>
        <p:nvSpPr>
          <p:cNvPr id="48" name="Rounded Rectangle 47">
            <a:extLst>
              <a:ext uri="{FF2B5EF4-FFF2-40B4-BE49-F238E27FC236}">
                <a16:creationId xmlns:a16="http://schemas.microsoft.com/office/drawing/2014/main" id="{1042277D-18B2-FA44-8E8B-6498F89496D3}"/>
              </a:ext>
            </a:extLst>
          </p:cNvPr>
          <p:cNvSpPr/>
          <p:nvPr/>
        </p:nvSpPr>
        <p:spPr>
          <a:xfrm>
            <a:off x="52523" y="661156"/>
            <a:ext cx="6386850" cy="560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C7DCB395-AAE3-2E49-8185-CDBC51612FF0}"/>
              </a:ext>
            </a:extLst>
          </p:cNvPr>
          <p:cNvSpPr/>
          <p:nvPr/>
        </p:nvSpPr>
        <p:spPr>
          <a:xfrm>
            <a:off x="52524" y="1314902"/>
            <a:ext cx="10662699" cy="20772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1D1199F4-4BB4-7C40-9A2B-6E1C391E029C}"/>
              </a:ext>
            </a:extLst>
          </p:cNvPr>
          <p:cNvSpPr/>
          <p:nvPr/>
        </p:nvSpPr>
        <p:spPr>
          <a:xfrm>
            <a:off x="26828" y="3496998"/>
            <a:ext cx="9564494" cy="15462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1E58D849-1905-2E4B-95F6-C76F8965B830}"/>
              </a:ext>
            </a:extLst>
          </p:cNvPr>
          <p:cNvSpPr/>
          <p:nvPr/>
        </p:nvSpPr>
        <p:spPr>
          <a:xfrm>
            <a:off x="52524" y="5132524"/>
            <a:ext cx="9821670" cy="1113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3500B2-5E98-EB42-8B33-296174678ACF}"/>
              </a:ext>
            </a:extLst>
          </p:cNvPr>
          <p:cNvSpPr/>
          <p:nvPr/>
        </p:nvSpPr>
        <p:spPr>
          <a:xfrm>
            <a:off x="4310557" y="1513024"/>
            <a:ext cx="2405659" cy="523220"/>
          </a:xfrm>
          <a:prstGeom prst="rect">
            <a:avLst/>
          </a:prstGeom>
        </p:spPr>
        <p:txBody>
          <a:bodyPr wrap="none">
            <a:spAutoFit/>
          </a:bodyPr>
          <a:lstStyle/>
          <a:p>
            <a:r>
              <a:rPr lang="en-US" sz="1400" dirty="0"/>
              <a:t>Phoenix VA Healthcare System</a:t>
            </a:r>
          </a:p>
          <a:p>
            <a:r>
              <a:rPr lang="en-US" sz="1400" dirty="0">
                <a:hlinkClick r:id="rId2"/>
              </a:rPr>
              <a:t>https://www.phoenix.va.gov/</a:t>
            </a:r>
            <a:r>
              <a:rPr lang="en-US" sz="1400" dirty="0"/>
              <a:t> </a:t>
            </a:r>
          </a:p>
        </p:txBody>
      </p:sp>
      <p:sp>
        <p:nvSpPr>
          <p:cNvPr id="11" name="Rectangle 10">
            <a:extLst>
              <a:ext uri="{FF2B5EF4-FFF2-40B4-BE49-F238E27FC236}">
                <a16:creationId xmlns:a16="http://schemas.microsoft.com/office/drawing/2014/main" id="{448AE08E-02DC-054D-ABC4-01E11BC1C0A9}"/>
              </a:ext>
            </a:extLst>
          </p:cNvPr>
          <p:cNvSpPr/>
          <p:nvPr/>
        </p:nvSpPr>
        <p:spPr>
          <a:xfrm>
            <a:off x="4269520" y="2696594"/>
            <a:ext cx="4388189" cy="523220"/>
          </a:xfrm>
          <a:prstGeom prst="rect">
            <a:avLst/>
          </a:prstGeom>
        </p:spPr>
        <p:txBody>
          <a:bodyPr wrap="none">
            <a:spAutoFit/>
          </a:bodyPr>
          <a:lstStyle/>
          <a:p>
            <a:r>
              <a:rPr lang="en-US" sz="1400" dirty="0"/>
              <a:t>VA West Los Angeles Medical Center</a:t>
            </a:r>
          </a:p>
          <a:p>
            <a:r>
              <a:rPr lang="en-US" sz="1400" dirty="0">
                <a:hlinkClick r:id="rId3"/>
              </a:rPr>
              <a:t>https://www.losangeles.va.gov/locations/directions.asp</a:t>
            </a:r>
            <a:r>
              <a:rPr lang="en-US" sz="1400" dirty="0"/>
              <a:t> </a:t>
            </a:r>
          </a:p>
        </p:txBody>
      </p:sp>
      <p:sp>
        <p:nvSpPr>
          <p:cNvPr id="13" name="Rectangle 12">
            <a:extLst>
              <a:ext uri="{FF2B5EF4-FFF2-40B4-BE49-F238E27FC236}">
                <a16:creationId xmlns:a16="http://schemas.microsoft.com/office/drawing/2014/main" id="{94F2DE0D-1BB1-ED44-BE5C-7AA4FAB13B9A}"/>
              </a:ext>
            </a:extLst>
          </p:cNvPr>
          <p:cNvSpPr/>
          <p:nvPr/>
        </p:nvSpPr>
        <p:spPr>
          <a:xfrm>
            <a:off x="3339585" y="5223751"/>
            <a:ext cx="6534609" cy="523220"/>
          </a:xfrm>
          <a:prstGeom prst="rect">
            <a:avLst/>
          </a:prstGeom>
        </p:spPr>
        <p:txBody>
          <a:bodyPr wrap="none">
            <a:spAutoFit/>
          </a:bodyPr>
          <a:lstStyle/>
          <a:p>
            <a:r>
              <a:rPr lang="en-US" sz="1400" dirty="0"/>
              <a:t>West Los Angeles Vet Center</a:t>
            </a:r>
          </a:p>
          <a:p>
            <a:r>
              <a:rPr lang="en-US" sz="1400" dirty="0"/>
              <a:t>https://</a:t>
            </a:r>
            <a:r>
              <a:rPr lang="en-US" sz="1400" dirty="0" err="1"/>
              <a:t>www.va.gov</a:t>
            </a:r>
            <a:r>
              <a:rPr lang="en-US" sz="1400" dirty="0"/>
              <a:t>/directory/guide/</a:t>
            </a:r>
            <a:r>
              <a:rPr lang="en-US" sz="1400" dirty="0" err="1"/>
              <a:t>facility.asp?ID</a:t>
            </a:r>
            <a:r>
              <a:rPr lang="en-US" sz="1400" dirty="0"/>
              <a:t>=516&amp;map=1&amp;dnum=1&amp;stateid=CA</a:t>
            </a:r>
          </a:p>
        </p:txBody>
      </p:sp>
      <p:sp>
        <p:nvSpPr>
          <p:cNvPr id="42" name="TextBox 41">
            <a:extLst>
              <a:ext uri="{FF2B5EF4-FFF2-40B4-BE49-F238E27FC236}">
                <a16:creationId xmlns:a16="http://schemas.microsoft.com/office/drawing/2014/main" id="{7A58CFC3-D38D-2148-B822-9364EF0C474A}"/>
              </a:ext>
            </a:extLst>
          </p:cNvPr>
          <p:cNvSpPr txBox="1"/>
          <p:nvPr/>
        </p:nvSpPr>
        <p:spPr>
          <a:xfrm>
            <a:off x="301423" y="3984695"/>
            <a:ext cx="2602974" cy="646331"/>
          </a:xfrm>
          <a:prstGeom prst="rect">
            <a:avLst/>
          </a:prstGeom>
          <a:noFill/>
        </p:spPr>
        <p:txBody>
          <a:bodyPr wrap="square" rtlCol="0">
            <a:spAutoFit/>
          </a:bodyPr>
          <a:lstStyle/>
          <a:p>
            <a:r>
              <a:rPr lang="en-US" dirty="0"/>
              <a:t>OC/CBOC – Clinical (outpatient)</a:t>
            </a:r>
          </a:p>
        </p:txBody>
      </p:sp>
      <p:sp>
        <p:nvSpPr>
          <p:cNvPr id="46" name="Rectangle 45">
            <a:extLst>
              <a:ext uri="{FF2B5EF4-FFF2-40B4-BE49-F238E27FC236}">
                <a16:creationId xmlns:a16="http://schemas.microsoft.com/office/drawing/2014/main" id="{34D1A020-845D-4542-A274-8FD97D0B3BE4}"/>
              </a:ext>
            </a:extLst>
          </p:cNvPr>
          <p:cNvSpPr/>
          <p:nvPr/>
        </p:nvSpPr>
        <p:spPr>
          <a:xfrm>
            <a:off x="4816067" y="3888438"/>
            <a:ext cx="2586164" cy="263838"/>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C023C9-DDD9-3045-A840-4DE97869CA3F}"/>
              </a:ext>
            </a:extLst>
          </p:cNvPr>
          <p:cNvSpPr/>
          <p:nvPr/>
        </p:nvSpPr>
        <p:spPr>
          <a:xfrm>
            <a:off x="4269520" y="3640819"/>
            <a:ext cx="4893391" cy="523220"/>
          </a:xfrm>
          <a:prstGeom prst="rect">
            <a:avLst/>
          </a:prstGeom>
        </p:spPr>
        <p:txBody>
          <a:bodyPr wrap="none">
            <a:spAutoFit/>
          </a:bodyPr>
          <a:lstStyle/>
          <a:p>
            <a:r>
              <a:rPr lang="en-US" sz="1400" dirty="0"/>
              <a:t>VA Los Angeles Ambulatory Care Center</a:t>
            </a:r>
          </a:p>
          <a:p>
            <a:r>
              <a:rPr lang="en-US" sz="1400" dirty="0">
                <a:hlinkClick r:id="rId4"/>
              </a:rPr>
              <a:t>https://www.losangeles.va.gov/locations/directions-LAACC.asp/</a:t>
            </a:r>
            <a:r>
              <a:rPr lang="en-US" sz="1400" dirty="0"/>
              <a:t> </a:t>
            </a:r>
          </a:p>
        </p:txBody>
      </p:sp>
      <p:sp>
        <p:nvSpPr>
          <p:cNvPr id="27" name="Rectangle 26">
            <a:extLst>
              <a:ext uri="{FF2B5EF4-FFF2-40B4-BE49-F238E27FC236}">
                <a16:creationId xmlns:a16="http://schemas.microsoft.com/office/drawing/2014/main" id="{C0F6940A-A9CE-2342-A226-3D7D9CD92710}"/>
              </a:ext>
            </a:extLst>
          </p:cNvPr>
          <p:cNvSpPr/>
          <p:nvPr/>
        </p:nvSpPr>
        <p:spPr>
          <a:xfrm>
            <a:off x="7877409" y="1774634"/>
            <a:ext cx="1807503" cy="261610"/>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0EBBD4F-D6AC-A347-9AFF-14EFCEF08800}"/>
              </a:ext>
            </a:extLst>
          </p:cNvPr>
          <p:cNvSpPr/>
          <p:nvPr/>
        </p:nvSpPr>
        <p:spPr>
          <a:xfrm>
            <a:off x="7290758" y="1528685"/>
            <a:ext cx="3273460" cy="523220"/>
          </a:xfrm>
          <a:prstGeom prst="rect">
            <a:avLst/>
          </a:prstGeom>
        </p:spPr>
        <p:txBody>
          <a:bodyPr wrap="none">
            <a:spAutoFit/>
          </a:bodyPr>
          <a:lstStyle/>
          <a:p>
            <a:r>
              <a:rPr lang="en-US" sz="1400" dirty="0"/>
              <a:t>VA Greater Los Angeles Healthcare System</a:t>
            </a:r>
          </a:p>
          <a:p>
            <a:r>
              <a:rPr lang="en-US" sz="1400" dirty="0">
                <a:hlinkClick r:id="rId5"/>
              </a:rPr>
              <a:t>https://www.losangeles.va.gov/</a:t>
            </a:r>
            <a:r>
              <a:rPr lang="en-US" sz="1400" dirty="0"/>
              <a:t> </a:t>
            </a:r>
          </a:p>
        </p:txBody>
      </p:sp>
      <p:sp>
        <p:nvSpPr>
          <p:cNvPr id="30" name="TextBox 29">
            <a:extLst>
              <a:ext uri="{FF2B5EF4-FFF2-40B4-BE49-F238E27FC236}">
                <a16:creationId xmlns:a16="http://schemas.microsoft.com/office/drawing/2014/main" id="{9B32686C-6FCE-C742-9B65-27EA8B71BCA0}"/>
              </a:ext>
            </a:extLst>
          </p:cNvPr>
          <p:cNvSpPr txBox="1"/>
          <p:nvPr/>
        </p:nvSpPr>
        <p:spPr>
          <a:xfrm>
            <a:off x="469759" y="1467130"/>
            <a:ext cx="3589881" cy="646331"/>
          </a:xfrm>
          <a:prstGeom prst="rect">
            <a:avLst/>
          </a:prstGeom>
          <a:noFill/>
        </p:spPr>
        <p:txBody>
          <a:bodyPr wrap="square" rtlCol="0">
            <a:spAutoFit/>
          </a:bodyPr>
          <a:lstStyle/>
          <a:p>
            <a:r>
              <a:rPr lang="en-US" dirty="0"/>
              <a:t>HCS – Administrative / Full Service Clinical (inpatient/outpatient)</a:t>
            </a:r>
          </a:p>
        </p:txBody>
      </p:sp>
      <p:sp>
        <p:nvSpPr>
          <p:cNvPr id="31" name="Rectangle 30">
            <a:extLst>
              <a:ext uri="{FF2B5EF4-FFF2-40B4-BE49-F238E27FC236}">
                <a16:creationId xmlns:a16="http://schemas.microsoft.com/office/drawing/2014/main" id="{A6DF024A-D589-ED4A-B175-C34387D17369}"/>
              </a:ext>
            </a:extLst>
          </p:cNvPr>
          <p:cNvSpPr/>
          <p:nvPr/>
        </p:nvSpPr>
        <p:spPr>
          <a:xfrm>
            <a:off x="4310557" y="4282102"/>
            <a:ext cx="4238917" cy="523220"/>
          </a:xfrm>
          <a:prstGeom prst="rect">
            <a:avLst/>
          </a:prstGeom>
        </p:spPr>
        <p:txBody>
          <a:bodyPr wrap="none">
            <a:spAutoFit/>
          </a:bodyPr>
          <a:lstStyle/>
          <a:p>
            <a:r>
              <a:rPr lang="en-US" sz="1400" dirty="0"/>
              <a:t>Thunderbird VA Health Care Clinic</a:t>
            </a:r>
          </a:p>
          <a:p>
            <a:r>
              <a:rPr lang="en-US" sz="1400" dirty="0">
                <a:hlinkClick r:id="rId6"/>
              </a:rPr>
              <a:t>https://www.phoenix.va.gov/locations/thunderbird.asp</a:t>
            </a:r>
            <a:r>
              <a:rPr lang="en-US" sz="1400" dirty="0"/>
              <a:t> </a:t>
            </a:r>
          </a:p>
        </p:txBody>
      </p:sp>
      <p:sp>
        <p:nvSpPr>
          <p:cNvPr id="32" name="Rectangle 31">
            <a:extLst>
              <a:ext uri="{FF2B5EF4-FFF2-40B4-BE49-F238E27FC236}">
                <a16:creationId xmlns:a16="http://schemas.microsoft.com/office/drawing/2014/main" id="{B0712913-30E1-CF4A-AD5F-C78F98B13F2C}"/>
              </a:ext>
            </a:extLst>
          </p:cNvPr>
          <p:cNvSpPr/>
          <p:nvPr/>
        </p:nvSpPr>
        <p:spPr>
          <a:xfrm>
            <a:off x="4883965" y="4512036"/>
            <a:ext cx="2406793" cy="319045"/>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AE0D88-E03A-0047-88AC-6A7883FE364A}"/>
              </a:ext>
            </a:extLst>
          </p:cNvPr>
          <p:cNvSpPr/>
          <p:nvPr/>
        </p:nvSpPr>
        <p:spPr>
          <a:xfrm>
            <a:off x="3325136" y="5723227"/>
            <a:ext cx="6534609" cy="523220"/>
          </a:xfrm>
          <a:prstGeom prst="rect">
            <a:avLst/>
          </a:prstGeom>
        </p:spPr>
        <p:txBody>
          <a:bodyPr wrap="none">
            <a:spAutoFit/>
          </a:bodyPr>
          <a:lstStyle/>
          <a:p>
            <a:r>
              <a:rPr lang="en-US" sz="1400" dirty="0"/>
              <a:t>Phoenix Vet Center</a:t>
            </a:r>
          </a:p>
          <a:p>
            <a:r>
              <a:rPr lang="en-US" sz="1400" dirty="0">
                <a:hlinkClick r:id="rId7"/>
              </a:rPr>
              <a:t>https://www.va.gov/directory/guide/facility.asp?ID=380&amp;map=1&amp;dnum=1&amp;stateid=AZ</a:t>
            </a:r>
            <a:r>
              <a:rPr lang="en-US" sz="1400" dirty="0"/>
              <a:t> </a:t>
            </a:r>
          </a:p>
        </p:txBody>
      </p:sp>
      <p:sp>
        <p:nvSpPr>
          <p:cNvPr id="34" name="Rectangle 33">
            <a:extLst>
              <a:ext uri="{FF2B5EF4-FFF2-40B4-BE49-F238E27FC236}">
                <a16:creationId xmlns:a16="http://schemas.microsoft.com/office/drawing/2014/main" id="{21F113E9-0B26-494E-A4B3-EDC53E387CFD}"/>
              </a:ext>
            </a:extLst>
          </p:cNvPr>
          <p:cNvSpPr/>
          <p:nvPr/>
        </p:nvSpPr>
        <p:spPr>
          <a:xfrm>
            <a:off x="3946185" y="5954948"/>
            <a:ext cx="5828879" cy="28535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21CD507-2799-9743-9205-68CE82503253}"/>
              </a:ext>
            </a:extLst>
          </p:cNvPr>
          <p:cNvSpPr/>
          <p:nvPr/>
        </p:nvSpPr>
        <p:spPr>
          <a:xfrm>
            <a:off x="52524" y="6296940"/>
            <a:ext cx="9821670" cy="5251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5178615-B6BC-F74F-BC3A-2C9255348C35}"/>
              </a:ext>
            </a:extLst>
          </p:cNvPr>
          <p:cNvSpPr txBox="1"/>
          <p:nvPr/>
        </p:nvSpPr>
        <p:spPr>
          <a:xfrm>
            <a:off x="301423" y="6258089"/>
            <a:ext cx="2602974" cy="646331"/>
          </a:xfrm>
          <a:prstGeom prst="rect">
            <a:avLst/>
          </a:prstGeom>
          <a:noFill/>
        </p:spPr>
        <p:txBody>
          <a:bodyPr wrap="square" rtlCol="0">
            <a:spAutoFit/>
          </a:bodyPr>
          <a:lstStyle/>
          <a:p>
            <a:r>
              <a:rPr lang="en-US" dirty="0"/>
              <a:t>Rural Health Coordination Center</a:t>
            </a:r>
          </a:p>
        </p:txBody>
      </p:sp>
      <p:sp>
        <p:nvSpPr>
          <p:cNvPr id="37" name="Rectangle 36">
            <a:extLst>
              <a:ext uri="{FF2B5EF4-FFF2-40B4-BE49-F238E27FC236}">
                <a16:creationId xmlns:a16="http://schemas.microsoft.com/office/drawing/2014/main" id="{834AF87A-2D33-6845-B903-D68D2EBF273F}"/>
              </a:ext>
            </a:extLst>
          </p:cNvPr>
          <p:cNvSpPr/>
          <p:nvPr/>
        </p:nvSpPr>
        <p:spPr>
          <a:xfrm>
            <a:off x="3325136" y="6303033"/>
            <a:ext cx="6613157" cy="523220"/>
          </a:xfrm>
          <a:prstGeom prst="rect">
            <a:avLst/>
          </a:prstGeom>
        </p:spPr>
        <p:txBody>
          <a:bodyPr wrap="none">
            <a:spAutoFit/>
          </a:bodyPr>
          <a:lstStyle/>
          <a:p>
            <a:r>
              <a:rPr lang="en-US" sz="1400" dirty="0"/>
              <a:t>Casa Grande Rural Health Care Care Coordination Center </a:t>
            </a:r>
          </a:p>
          <a:p>
            <a:r>
              <a:rPr lang="en-US" sz="1400" dirty="0">
                <a:hlinkClick r:id="rId8"/>
              </a:rPr>
              <a:t>https://www.va.gov/directory/guide/facility.asp?ID=6279&amp;map=1&amp;dnum=1&amp;stateid=AZ</a:t>
            </a:r>
            <a:r>
              <a:rPr lang="en-US" sz="1400" dirty="0"/>
              <a:t> </a:t>
            </a:r>
          </a:p>
        </p:txBody>
      </p:sp>
      <p:sp>
        <p:nvSpPr>
          <p:cNvPr id="38" name="Rectangle 37">
            <a:extLst>
              <a:ext uri="{FF2B5EF4-FFF2-40B4-BE49-F238E27FC236}">
                <a16:creationId xmlns:a16="http://schemas.microsoft.com/office/drawing/2014/main" id="{3FF43A7C-228F-5D40-9AB5-F8235C5DB31A}"/>
              </a:ext>
            </a:extLst>
          </p:cNvPr>
          <p:cNvSpPr/>
          <p:nvPr/>
        </p:nvSpPr>
        <p:spPr>
          <a:xfrm>
            <a:off x="3946184" y="6559380"/>
            <a:ext cx="5828879" cy="28535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03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87FC-5DA4-F343-AE11-BC7192C48F9E}"/>
              </a:ext>
            </a:extLst>
          </p:cNvPr>
          <p:cNvSpPr>
            <a:spLocks noGrp="1"/>
          </p:cNvSpPr>
          <p:nvPr>
            <p:ph type="title"/>
          </p:nvPr>
        </p:nvSpPr>
        <p:spPr>
          <a:xfrm>
            <a:off x="838200" y="0"/>
            <a:ext cx="10958848" cy="746975"/>
          </a:xfrm>
        </p:spPr>
        <p:txBody>
          <a:bodyPr>
            <a:normAutofit/>
          </a:bodyPr>
          <a:lstStyle/>
          <a:p>
            <a:r>
              <a:rPr lang="en-US" sz="3600" dirty="0"/>
              <a:t>Site Visit 4: VISN 19 – Rocky Mountain Network</a:t>
            </a:r>
          </a:p>
        </p:txBody>
      </p:sp>
      <p:sp>
        <p:nvSpPr>
          <p:cNvPr id="3" name="Content Placeholder 2">
            <a:extLst>
              <a:ext uri="{FF2B5EF4-FFF2-40B4-BE49-F238E27FC236}">
                <a16:creationId xmlns:a16="http://schemas.microsoft.com/office/drawing/2014/main" id="{1CD50E06-8D0A-E94F-AB29-88842D0055D4}"/>
              </a:ext>
            </a:extLst>
          </p:cNvPr>
          <p:cNvSpPr>
            <a:spLocks noGrp="1"/>
          </p:cNvSpPr>
          <p:nvPr>
            <p:ph idx="1"/>
          </p:nvPr>
        </p:nvSpPr>
        <p:spPr>
          <a:xfrm>
            <a:off x="141668" y="759855"/>
            <a:ext cx="11874321" cy="6098145"/>
          </a:xfrm>
        </p:spPr>
        <p:txBody>
          <a:bodyPr>
            <a:noAutofit/>
          </a:bodyPr>
          <a:lstStyle/>
          <a:p>
            <a:pPr>
              <a:lnSpc>
                <a:spcPct val="100000"/>
              </a:lnSpc>
              <a:spcBef>
                <a:spcPts val="0"/>
              </a:spcBef>
            </a:pPr>
            <a:r>
              <a:rPr lang="en-US" sz="1600" dirty="0"/>
              <a:t>Utah, Montana, Wyoming, Colorado, Oklahoma and portions of Idaho, Kansas, Nebraska, Nevada and North Dakota</a:t>
            </a:r>
          </a:p>
          <a:p>
            <a:pPr>
              <a:lnSpc>
                <a:spcPct val="100000"/>
              </a:lnSpc>
              <a:spcBef>
                <a:spcPts val="0"/>
              </a:spcBef>
            </a:pPr>
            <a:r>
              <a:rPr lang="en-US" sz="1600" dirty="0"/>
              <a:t>This site visit would focus specifically on Oklahoma</a:t>
            </a:r>
          </a:p>
          <a:p>
            <a:pPr>
              <a:lnSpc>
                <a:spcPct val="100000"/>
              </a:lnSpc>
              <a:spcBef>
                <a:spcPts val="0"/>
              </a:spcBef>
            </a:pPr>
            <a:r>
              <a:rPr lang="en-US" sz="1600" b="1" dirty="0"/>
              <a:t>The suicide rate among Veterans in Oklahoma is far higher than the national average, specifically in the 18-34 age bracket</a:t>
            </a:r>
          </a:p>
          <a:p>
            <a:pPr lvl="1">
              <a:lnSpc>
                <a:spcPct val="100000"/>
              </a:lnSpc>
              <a:spcBef>
                <a:spcPts val="0"/>
              </a:spcBef>
            </a:pPr>
            <a:r>
              <a:rPr lang="en-US" sz="1600" dirty="0">
                <a:hlinkClick r:id="rId3"/>
              </a:rPr>
              <a:t>https://www.mentalhealth.va.gov/docs/data-sheets/2016/Oklahoma_2016.pdf</a:t>
            </a:r>
          </a:p>
          <a:p>
            <a:pPr lvl="1">
              <a:lnSpc>
                <a:spcPct val="100000"/>
              </a:lnSpc>
              <a:spcBef>
                <a:spcPts val="0"/>
              </a:spcBef>
            </a:pPr>
            <a:r>
              <a:rPr lang="en-US" sz="1600" dirty="0">
                <a:hlinkClick r:id="rId3"/>
              </a:rPr>
              <a:t>https://newsok.com/article/5594881/suicide-rates-among-these-oklahoma-vets-is-the-highest-in-the-nation</a:t>
            </a:r>
            <a:r>
              <a:rPr lang="en-US" sz="1600" dirty="0"/>
              <a:t> </a:t>
            </a:r>
          </a:p>
          <a:p>
            <a:pPr lvl="1">
              <a:lnSpc>
                <a:spcPct val="100000"/>
              </a:lnSpc>
              <a:spcBef>
                <a:spcPts val="0"/>
              </a:spcBef>
            </a:pPr>
            <a:r>
              <a:rPr lang="en-US" sz="1600" dirty="0">
                <a:hlinkClick r:id="rId4"/>
              </a:rPr>
              <a:t>https://www.tulsaworld.com/news/state/panel-studies-ways-to-reduce-suicide-among-oklahoma-veterans/article_5c3aa9e9-e053-5819-81fa-d006bf978f1c.html</a:t>
            </a:r>
            <a:r>
              <a:rPr lang="en-US" sz="1600" dirty="0"/>
              <a:t> </a:t>
            </a:r>
          </a:p>
          <a:p>
            <a:pPr>
              <a:lnSpc>
                <a:spcPct val="100000"/>
              </a:lnSpc>
              <a:spcBef>
                <a:spcPts val="0"/>
              </a:spcBef>
            </a:pPr>
            <a:r>
              <a:rPr lang="en-US" sz="1600" b="1" dirty="0"/>
              <a:t>Veteran Suicide is the VA’s number one clinical priority, </a:t>
            </a:r>
            <a:r>
              <a:rPr lang="en-US" sz="1600" dirty="0"/>
              <a:t>if there is a way to help reduce Veteran suicide by improving the content on facilities web sites to make it easier for Veterans to get the help they need before it reaches the crisis point that needs to be explored</a:t>
            </a:r>
          </a:p>
          <a:p>
            <a:pPr lvl="1">
              <a:lnSpc>
                <a:spcPct val="100000"/>
              </a:lnSpc>
              <a:spcBef>
                <a:spcPts val="0"/>
              </a:spcBef>
            </a:pPr>
            <a:r>
              <a:rPr lang="en-US" sz="1600" dirty="0"/>
              <a:t>This specific effort should be done in partnership with a number of offices and stakeholders including; VA Office of Mental Health and Suicide Prevention (OMHSP), VSOs in Oklahoma, OPIA for the purpose of working with Oklahoma State Officials and others TBD</a:t>
            </a:r>
          </a:p>
          <a:p>
            <a:pPr marL="0" indent="0">
              <a:buNone/>
            </a:pPr>
            <a:r>
              <a:rPr lang="en-US" sz="1600" dirty="0"/>
              <a:t>Facilities for Site Visit</a:t>
            </a:r>
          </a:p>
          <a:p>
            <a:pPr lvl="1"/>
            <a:r>
              <a:rPr lang="en-US" sz="1600" b="1" dirty="0"/>
              <a:t>VA Healthcare System and </a:t>
            </a:r>
            <a:r>
              <a:rPr lang="en-US" sz="1600" dirty="0"/>
              <a:t> </a:t>
            </a:r>
            <a:r>
              <a:rPr lang="en-US" sz="1600" b="1" dirty="0"/>
              <a:t>VA Medical Centers (VAMC)</a:t>
            </a:r>
            <a:endParaRPr lang="en-US" sz="1600" dirty="0"/>
          </a:p>
          <a:p>
            <a:pPr lvl="2"/>
            <a:r>
              <a:rPr lang="en-US" sz="1600" dirty="0">
                <a:hlinkClick r:id="rId5"/>
              </a:rPr>
              <a:t>Eastern Oklahoma VA Healthcare System</a:t>
            </a:r>
            <a:r>
              <a:rPr lang="en-US" sz="1600" dirty="0"/>
              <a:t> (Jack C. Montgomery VAMC)</a:t>
            </a:r>
          </a:p>
          <a:p>
            <a:pPr lvl="2"/>
            <a:r>
              <a:rPr lang="en-US" sz="1600" dirty="0">
                <a:hlinkClick r:id="rId6"/>
              </a:rPr>
              <a:t>Oklahoma City VA Healthcare System</a:t>
            </a:r>
            <a:endParaRPr lang="en-US" sz="1600" dirty="0"/>
          </a:p>
          <a:p>
            <a:pPr lvl="1"/>
            <a:r>
              <a:rPr lang="en-US" sz="1600" b="1" dirty="0"/>
              <a:t>Outpatient Clinics – </a:t>
            </a:r>
          </a:p>
          <a:p>
            <a:pPr lvl="2"/>
            <a:r>
              <a:rPr lang="en-US" sz="1600" dirty="0">
                <a:hlinkClick r:id="rId7"/>
              </a:rPr>
              <a:t>Tulsa Behavioral Medicine Clinic</a:t>
            </a:r>
            <a:endParaRPr lang="en-US" sz="1600" dirty="0"/>
          </a:p>
          <a:p>
            <a:pPr lvl="2"/>
            <a:r>
              <a:rPr lang="en-US" sz="1600" dirty="0">
                <a:hlinkClick r:id="rId8"/>
              </a:rPr>
              <a:t>Ada CBOC</a:t>
            </a:r>
            <a:endParaRPr lang="en-US" sz="1600" dirty="0"/>
          </a:p>
          <a:p>
            <a:pPr lvl="2"/>
            <a:r>
              <a:rPr lang="en-US" sz="1600" dirty="0">
                <a:hlinkClick r:id="rId9"/>
              </a:rPr>
              <a:t>Altus VA Clinic</a:t>
            </a:r>
            <a:endParaRPr lang="en-US" sz="1600" dirty="0"/>
          </a:p>
          <a:p>
            <a:pPr lvl="1"/>
            <a:r>
              <a:rPr lang="en-US" sz="1600" b="1" dirty="0"/>
              <a:t>Vet Center –</a:t>
            </a:r>
          </a:p>
          <a:p>
            <a:pPr lvl="2"/>
            <a:r>
              <a:rPr lang="en-US" sz="1600" dirty="0">
                <a:hlinkClick r:id="rId10"/>
              </a:rPr>
              <a:t>Lawton Vet Center</a:t>
            </a:r>
            <a:endParaRPr lang="en-US" sz="1600" dirty="0"/>
          </a:p>
          <a:p>
            <a:pPr lvl="2"/>
            <a:r>
              <a:rPr lang="en-US" sz="1600" dirty="0">
                <a:hlinkClick r:id="rId11"/>
              </a:rPr>
              <a:t>Tulsa Vet Center</a:t>
            </a:r>
            <a:endParaRPr lang="en-US" sz="1600" dirty="0"/>
          </a:p>
          <a:p>
            <a:pPr lvl="1"/>
            <a:endParaRPr lang="en-US" sz="1600" dirty="0"/>
          </a:p>
        </p:txBody>
      </p:sp>
    </p:spTree>
    <p:extLst>
      <p:ext uri="{BB962C8B-B14F-4D97-AF65-F5344CB8AC3E}">
        <p14:creationId xmlns:p14="http://schemas.microsoft.com/office/powerpoint/2010/main" val="167718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3D046E5-6A1D-4C4A-8BE0-22D5078EBA60}"/>
              </a:ext>
            </a:extLst>
          </p:cNvPr>
          <p:cNvCxnSpPr>
            <a:cxnSpLocks/>
          </p:cNvCxnSpPr>
          <p:nvPr/>
        </p:nvCxnSpPr>
        <p:spPr>
          <a:xfrm>
            <a:off x="6027313" y="3461656"/>
            <a:ext cx="0" cy="33963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31B824-4A63-7D47-A5A3-40AB4035F47C}"/>
              </a:ext>
            </a:extLst>
          </p:cNvPr>
          <p:cNvCxnSpPr>
            <a:cxnSpLocks/>
          </p:cNvCxnSpPr>
          <p:nvPr/>
        </p:nvCxnSpPr>
        <p:spPr>
          <a:xfrm>
            <a:off x="145143" y="3439886"/>
            <a:ext cx="1185817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39751C-0779-4543-9EEE-009ECBD2F1F2}"/>
              </a:ext>
            </a:extLst>
          </p:cNvPr>
          <p:cNvSpPr txBox="1"/>
          <p:nvPr/>
        </p:nvSpPr>
        <p:spPr>
          <a:xfrm>
            <a:off x="4823855" y="952259"/>
            <a:ext cx="2535706"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Healthcare System(s)</a:t>
            </a:r>
          </a:p>
        </p:txBody>
      </p:sp>
      <p:sp>
        <p:nvSpPr>
          <p:cNvPr id="14" name="TextBox 13">
            <a:extLst>
              <a:ext uri="{FF2B5EF4-FFF2-40B4-BE49-F238E27FC236}">
                <a16:creationId xmlns:a16="http://schemas.microsoft.com/office/drawing/2014/main" id="{2E9F4BF1-C73F-D345-BFF0-0D3D1F6B1679}"/>
              </a:ext>
            </a:extLst>
          </p:cNvPr>
          <p:cNvSpPr txBox="1"/>
          <p:nvPr/>
        </p:nvSpPr>
        <p:spPr>
          <a:xfrm>
            <a:off x="4836733" y="1374138"/>
            <a:ext cx="247499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VA Medical Center(s)</a:t>
            </a:r>
          </a:p>
        </p:txBody>
      </p:sp>
      <p:sp>
        <p:nvSpPr>
          <p:cNvPr id="15" name="TextBox 14">
            <a:extLst>
              <a:ext uri="{FF2B5EF4-FFF2-40B4-BE49-F238E27FC236}">
                <a16:creationId xmlns:a16="http://schemas.microsoft.com/office/drawing/2014/main" id="{E887D1DD-9B49-894A-A3A9-E1E882406F35}"/>
              </a:ext>
            </a:extLst>
          </p:cNvPr>
          <p:cNvSpPr txBox="1"/>
          <p:nvPr/>
        </p:nvSpPr>
        <p:spPr>
          <a:xfrm>
            <a:off x="47835" y="6058428"/>
            <a:ext cx="552994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Outpatient Clinics / Community Based Outpatient Clinics</a:t>
            </a:r>
          </a:p>
        </p:txBody>
      </p:sp>
      <p:sp>
        <p:nvSpPr>
          <p:cNvPr id="16" name="TextBox 15">
            <a:extLst>
              <a:ext uri="{FF2B5EF4-FFF2-40B4-BE49-F238E27FC236}">
                <a16:creationId xmlns:a16="http://schemas.microsoft.com/office/drawing/2014/main" id="{BB8FA9D9-5DB6-784A-8ECA-1B62148C96B0}"/>
              </a:ext>
            </a:extLst>
          </p:cNvPr>
          <p:cNvSpPr txBox="1"/>
          <p:nvPr/>
        </p:nvSpPr>
        <p:spPr>
          <a:xfrm>
            <a:off x="10580915" y="6366204"/>
            <a:ext cx="1611085"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Vet Centers</a:t>
            </a:r>
          </a:p>
        </p:txBody>
      </p:sp>
      <p:sp>
        <p:nvSpPr>
          <p:cNvPr id="17" name="TextBox 16">
            <a:extLst>
              <a:ext uri="{FF2B5EF4-FFF2-40B4-BE49-F238E27FC236}">
                <a16:creationId xmlns:a16="http://schemas.microsoft.com/office/drawing/2014/main" id="{C0D2EFB7-32DD-984B-B8AC-B1D7D28AB3F6}"/>
              </a:ext>
            </a:extLst>
          </p:cNvPr>
          <p:cNvSpPr txBox="1"/>
          <p:nvPr/>
        </p:nvSpPr>
        <p:spPr>
          <a:xfrm>
            <a:off x="4668182" y="21275"/>
            <a:ext cx="2812092"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VISN 19 Rocky Mountain Network</a:t>
            </a:r>
          </a:p>
        </p:txBody>
      </p:sp>
      <p:sp>
        <p:nvSpPr>
          <p:cNvPr id="22" name="Oval 21">
            <a:extLst>
              <a:ext uri="{FF2B5EF4-FFF2-40B4-BE49-F238E27FC236}">
                <a16:creationId xmlns:a16="http://schemas.microsoft.com/office/drawing/2014/main" id="{AEF3DB72-5560-0845-9675-D0BED62039DF}"/>
              </a:ext>
            </a:extLst>
          </p:cNvPr>
          <p:cNvSpPr/>
          <p:nvPr/>
        </p:nvSpPr>
        <p:spPr>
          <a:xfrm>
            <a:off x="1918950" y="2526427"/>
            <a:ext cx="6800045" cy="2072426"/>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E92B19-59A2-4A4F-BA1A-7AFC4D538924}"/>
              </a:ext>
            </a:extLst>
          </p:cNvPr>
          <p:cNvSpPr txBox="1"/>
          <p:nvPr/>
        </p:nvSpPr>
        <p:spPr>
          <a:xfrm>
            <a:off x="3308746" y="2704315"/>
            <a:ext cx="4172755" cy="646331"/>
          </a:xfrm>
          <a:prstGeom prst="rect">
            <a:avLst/>
          </a:prstGeom>
          <a:noFill/>
        </p:spPr>
        <p:txBody>
          <a:bodyPr wrap="square" rtlCol="0">
            <a:spAutoFit/>
          </a:bodyPr>
          <a:lstStyle/>
          <a:p>
            <a:r>
              <a:rPr lang="en-US" dirty="0">
                <a:hlinkClick r:id="rId2"/>
              </a:rPr>
              <a:t>Eastern Oklahoma VA Healthcare System</a:t>
            </a:r>
            <a:r>
              <a:rPr lang="en-US" dirty="0"/>
              <a:t> (Muskogee, OK)</a:t>
            </a:r>
          </a:p>
        </p:txBody>
      </p:sp>
      <p:sp>
        <p:nvSpPr>
          <p:cNvPr id="8" name="Rectangle 7">
            <a:extLst>
              <a:ext uri="{FF2B5EF4-FFF2-40B4-BE49-F238E27FC236}">
                <a16:creationId xmlns:a16="http://schemas.microsoft.com/office/drawing/2014/main" id="{9B11E654-5B01-774C-AF93-FC5C269DC7B2}"/>
              </a:ext>
            </a:extLst>
          </p:cNvPr>
          <p:cNvSpPr/>
          <p:nvPr/>
        </p:nvSpPr>
        <p:spPr>
          <a:xfrm>
            <a:off x="9273943" y="2748935"/>
            <a:ext cx="1925014" cy="646331"/>
          </a:xfrm>
          <a:prstGeom prst="rect">
            <a:avLst/>
          </a:prstGeom>
        </p:spPr>
        <p:txBody>
          <a:bodyPr wrap="none">
            <a:spAutoFit/>
          </a:bodyPr>
          <a:lstStyle/>
          <a:p>
            <a:r>
              <a:rPr lang="en-US" dirty="0">
                <a:hlinkClick r:id="rId3"/>
              </a:rPr>
              <a:t>Oklahoma City VA </a:t>
            </a:r>
          </a:p>
          <a:p>
            <a:r>
              <a:rPr lang="en-US" dirty="0">
                <a:hlinkClick r:id="rId3"/>
              </a:rPr>
              <a:t>Healthcare System</a:t>
            </a:r>
            <a:endParaRPr lang="en-US" dirty="0"/>
          </a:p>
        </p:txBody>
      </p:sp>
      <p:sp>
        <p:nvSpPr>
          <p:cNvPr id="9" name="Rectangle 8">
            <a:extLst>
              <a:ext uri="{FF2B5EF4-FFF2-40B4-BE49-F238E27FC236}">
                <a16:creationId xmlns:a16="http://schemas.microsoft.com/office/drawing/2014/main" id="{D82C127A-8254-FF43-A0F0-E9B44BE03133}"/>
              </a:ext>
            </a:extLst>
          </p:cNvPr>
          <p:cNvSpPr/>
          <p:nvPr/>
        </p:nvSpPr>
        <p:spPr>
          <a:xfrm>
            <a:off x="2790063" y="3705542"/>
            <a:ext cx="3180230" cy="369332"/>
          </a:xfrm>
          <a:prstGeom prst="rect">
            <a:avLst/>
          </a:prstGeom>
        </p:spPr>
        <p:txBody>
          <a:bodyPr wrap="none">
            <a:spAutoFit/>
          </a:bodyPr>
          <a:lstStyle/>
          <a:p>
            <a:r>
              <a:rPr lang="en-US" dirty="0">
                <a:hlinkClick r:id="rId4"/>
              </a:rPr>
              <a:t>Tulsa Behavioral Medicine Clinic</a:t>
            </a:r>
            <a:endParaRPr lang="en-US" dirty="0"/>
          </a:p>
        </p:txBody>
      </p:sp>
      <p:sp>
        <p:nvSpPr>
          <p:cNvPr id="10" name="Rectangle 9">
            <a:extLst>
              <a:ext uri="{FF2B5EF4-FFF2-40B4-BE49-F238E27FC236}">
                <a16:creationId xmlns:a16="http://schemas.microsoft.com/office/drawing/2014/main" id="{285CF6AD-2164-684D-8650-BBFDC2E19CE8}"/>
              </a:ext>
            </a:extLst>
          </p:cNvPr>
          <p:cNvSpPr/>
          <p:nvPr/>
        </p:nvSpPr>
        <p:spPr>
          <a:xfrm>
            <a:off x="4755356" y="5080455"/>
            <a:ext cx="1127232" cy="369332"/>
          </a:xfrm>
          <a:prstGeom prst="rect">
            <a:avLst/>
          </a:prstGeom>
        </p:spPr>
        <p:txBody>
          <a:bodyPr wrap="none">
            <a:spAutoFit/>
          </a:bodyPr>
          <a:lstStyle/>
          <a:p>
            <a:r>
              <a:rPr lang="en-US" dirty="0">
                <a:hlinkClick r:id="rId5"/>
              </a:rPr>
              <a:t>Ada CBOC</a:t>
            </a:r>
            <a:endParaRPr lang="en-US" dirty="0"/>
          </a:p>
        </p:txBody>
      </p:sp>
      <p:sp>
        <p:nvSpPr>
          <p:cNvPr id="11" name="Rectangle 10">
            <a:extLst>
              <a:ext uri="{FF2B5EF4-FFF2-40B4-BE49-F238E27FC236}">
                <a16:creationId xmlns:a16="http://schemas.microsoft.com/office/drawing/2014/main" id="{208E1AB1-AB41-454C-988C-75ECF4CC544D}"/>
              </a:ext>
            </a:extLst>
          </p:cNvPr>
          <p:cNvSpPr/>
          <p:nvPr/>
        </p:nvSpPr>
        <p:spPr>
          <a:xfrm>
            <a:off x="47835" y="5123215"/>
            <a:ext cx="1520353" cy="369332"/>
          </a:xfrm>
          <a:prstGeom prst="rect">
            <a:avLst/>
          </a:prstGeom>
        </p:spPr>
        <p:txBody>
          <a:bodyPr wrap="none">
            <a:spAutoFit/>
          </a:bodyPr>
          <a:lstStyle/>
          <a:p>
            <a:r>
              <a:rPr lang="en-US" dirty="0">
                <a:hlinkClick r:id="rId6"/>
              </a:rPr>
              <a:t>Altus VA Clinic</a:t>
            </a:r>
            <a:endParaRPr lang="en-US" dirty="0"/>
          </a:p>
        </p:txBody>
      </p:sp>
      <p:sp>
        <p:nvSpPr>
          <p:cNvPr id="13" name="Rectangle 12">
            <a:extLst>
              <a:ext uri="{FF2B5EF4-FFF2-40B4-BE49-F238E27FC236}">
                <a16:creationId xmlns:a16="http://schemas.microsoft.com/office/drawing/2014/main" id="{2C3D25C3-50FF-914B-941B-7C20BDD5D15E}"/>
              </a:ext>
            </a:extLst>
          </p:cNvPr>
          <p:cNvSpPr/>
          <p:nvPr/>
        </p:nvSpPr>
        <p:spPr>
          <a:xfrm>
            <a:off x="9728922" y="3586226"/>
            <a:ext cx="1920847" cy="369332"/>
          </a:xfrm>
          <a:prstGeom prst="rect">
            <a:avLst/>
          </a:prstGeom>
        </p:spPr>
        <p:txBody>
          <a:bodyPr wrap="none">
            <a:spAutoFit/>
          </a:bodyPr>
          <a:lstStyle/>
          <a:p>
            <a:r>
              <a:rPr lang="en-US" dirty="0">
                <a:hlinkClick r:id="rId7"/>
              </a:rPr>
              <a:t>Lawton Vet Center</a:t>
            </a:r>
            <a:endParaRPr lang="en-US" dirty="0"/>
          </a:p>
        </p:txBody>
      </p:sp>
      <p:sp>
        <p:nvSpPr>
          <p:cNvPr id="18" name="Rectangle 17">
            <a:extLst>
              <a:ext uri="{FF2B5EF4-FFF2-40B4-BE49-F238E27FC236}">
                <a16:creationId xmlns:a16="http://schemas.microsoft.com/office/drawing/2014/main" id="{7F031823-45CE-E54A-85C0-4C3B8C384BEF}"/>
              </a:ext>
            </a:extLst>
          </p:cNvPr>
          <p:cNvSpPr/>
          <p:nvPr/>
        </p:nvSpPr>
        <p:spPr>
          <a:xfrm>
            <a:off x="6213444" y="3711101"/>
            <a:ext cx="1703159" cy="369332"/>
          </a:xfrm>
          <a:prstGeom prst="rect">
            <a:avLst/>
          </a:prstGeom>
        </p:spPr>
        <p:txBody>
          <a:bodyPr wrap="none">
            <a:spAutoFit/>
          </a:bodyPr>
          <a:lstStyle/>
          <a:p>
            <a:r>
              <a:rPr lang="en-US" dirty="0">
                <a:hlinkClick r:id="rId8"/>
              </a:rPr>
              <a:t>Tulsa Vet Center</a:t>
            </a:r>
            <a:endParaRPr lang="en-US" dirty="0"/>
          </a:p>
        </p:txBody>
      </p:sp>
      <p:sp>
        <p:nvSpPr>
          <p:cNvPr id="24" name="Oval 23">
            <a:extLst>
              <a:ext uri="{FF2B5EF4-FFF2-40B4-BE49-F238E27FC236}">
                <a16:creationId xmlns:a16="http://schemas.microsoft.com/office/drawing/2014/main" id="{244E35F2-23C6-D443-B3DA-4967C85411D3}"/>
              </a:ext>
            </a:extLst>
          </p:cNvPr>
          <p:cNvSpPr/>
          <p:nvPr/>
        </p:nvSpPr>
        <p:spPr>
          <a:xfrm rot="2165279">
            <a:off x="8777246" y="2421251"/>
            <a:ext cx="3139229" cy="205109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25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35BA-FEF4-374B-AE42-F9C60766A99D}"/>
              </a:ext>
            </a:extLst>
          </p:cNvPr>
          <p:cNvSpPr>
            <a:spLocks noGrp="1"/>
          </p:cNvSpPr>
          <p:nvPr>
            <p:ph type="title"/>
          </p:nvPr>
        </p:nvSpPr>
        <p:spPr>
          <a:xfrm>
            <a:off x="758832" y="72853"/>
            <a:ext cx="10515600" cy="657725"/>
          </a:xfrm>
        </p:spPr>
        <p:txBody>
          <a:bodyPr>
            <a:normAutofit fontScale="90000"/>
          </a:bodyPr>
          <a:lstStyle/>
          <a:p>
            <a:r>
              <a:rPr lang="en-US" dirty="0"/>
              <a:t>Current Website Tree – VISN 19 downtrace</a:t>
            </a:r>
          </a:p>
        </p:txBody>
      </p:sp>
      <p:sp>
        <p:nvSpPr>
          <p:cNvPr id="24" name="Rectangle 23">
            <a:extLst>
              <a:ext uri="{FF2B5EF4-FFF2-40B4-BE49-F238E27FC236}">
                <a16:creationId xmlns:a16="http://schemas.microsoft.com/office/drawing/2014/main" id="{14EAD32B-48D3-7B49-A74C-246084F1B320}"/>
              </a:ext>
            </a:extLst>
          </p:cNvPr>
          <p:cNvSpPr/>
          <p:nvPr/>
        </p:nvSpPr>
        <p:spPr>
          <a:xfrm>
            <a:off x="503233" y="804241"/>
            <a:ext cx="1467119" cy="285011"/>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Rectangle 25">
            <a:extLst>
              <a:ext uri="{FF2B5EF4-FFF2-40B4-BE49-F238E27FC236}">
                <a16:creationId xmlns:a16="http://schemas.microsoft.com/office/drawing/2014/main" id="{E5EDDA70-C881-0D49-AFA8-F62FA46BC5A2}"/>
              </a:ext>
            </a:extLst>
          </p:cNvPr>
          <p:cNvSpPr/>
          <p:nvPr/>
        </p:nvSpPr>
        <p:spPr>
          <a:xfrm>
            <a:off x="4885099" y="1760640"/>
            <a:ext cx="1773278" cy="27560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8D40F9-5B36-1942-B0D4-DCA42FAD4A04}"/>
              </a:ext>
            </a:extLst>
          </p:cNvPr>
          <p:cNvSpPr/>
          <p:nvPr/>
        </p:nvSpPr>
        <p:spPr>
          <a:xfrm>
            <a:off x="4974119" y="2596155"/>
            <a:ext cx="1774411" cy="263049"/>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52B264-879D-8E4D-A24F-C94E47682522}"/>
              </a:ext>
            </a:extLst>
          </p:cNvPr>
          <p:cNvSpPr/>
          <p:nvPr/>
        </p:nvSpPr>
        <p:spPr>
          <a:xfrm>
            <a:off x="3946186" y="5989651"/>
            <a:ext cx="3652350" cy="261610"/>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F56AC25-F671-F940-A25F-6D0CD9419014}"/>
              </a:ext>
            </a:extLst>
          </p:cNvPr>
          <p:cNvSpPr txBox="1"/>
          <p:nvPr/>
        </p:nvSpPr>
        <p:spPr>
          <a:xfrm>
            <a:off x="4172753" y="719920"/>
            <a:ext cx="2163653" cy="369332"/>
          </a:xfrm>
          <a:prstGeom prst="rect">
            <a:avLst/>
          </a:prstGeom>
          <a:noFill/>
        </p:spPr>
        <p:txBody>
          <a:bodyPr wrap="square" rtlCol="0">
            <a:spAutoFit/>
          </a:bodyPr>
          <a:lstStyle/>
          <a:p>
            <a:r>
              <a:rPr lang="en-US" dirty="0"/>
              <a:t>VISN - Administrative</a:t>
            </a:r>
          </a:p>
        </p:txBody>
      </p:sp>
      <p:sp>
        <p:nvSpPr>
          <p:cNvPr id="44" name="TextBox 43">
            <a:extLst>
              <a:ext uri="{FF2B5EF4-FFF2-40B4-BE49-F238E27FC236}">
                <a16:creationId xmlns:a16="http://schemas.microsoft.com/office/drawing/2014/main" id="{E2707398-4866-9F4A-911D-824A2B843673}"/>
              </a:ext>
            </a:extLst>
          </p:cNvPr>
          <p:cNvSpPr txBox="1"/>
          <p:nvPr/>
        </p:nvSpPr>
        <p:spPr>
          <a:xfrm>
            <a:off x="503233" y="2191803"/>
            <a:ext cx="2602974" cy="1200329"/>
          </a:xfrm>
          <a:prstGeom prst="rect">
            <a:avLst/>
          </a:prstGeom>
          <a:noFill/>
        </p:spPr>
        <p:txBody>
          <a:bodyPr wrap="square" rtlCol="0">
            <a:spAutoFit/>
          </a:bodyPr>
          <a:lstStyle/>
          <a:p>
            <a:r>
              <a:rPr lang="en-US" dirty="0"/>
              <a:t>VAMC – Full Service Clinical / Co-Located with HCS (inpatient/outpatient)</a:t>
            </a:r>
          </a:p>
        </p:txBody>
      </p:sp>
      <p:sp>
        <p:nvSpPr>
          <p:cNvPr id="48" name="Rounded Rectangle 47">
            <a:extLst>
              <a:ext uri="{FF2B5EF4-FFF2-40B4-BE49-F238E27FC236}">
                <a16:creationId xmlns:a16="http://schemas.microsoft.com/office/drawing/2014/main" id="{1042277D-18B2-FA44-8E8B-6498F89496D3}"/>
              </a:ext>
            </a:extLst>
          </p:cNvPr>
          <p:cNvSpPr/>
          <p:nvPr/>
        </p:nvSpPr>
        <p:spPr>
          <a:xfrm>
            <a:off x="52523" y="661156"/>
            <a:ext cx="6386850" cy="560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C7DCB395-AAE3-2E49-8185-CDBC51612FF0}"/>
              </a:ext>
            </a:extLst>
          </p:cNvPr>
          <p:cNvSpPr/>
          <p:nvPr/>
        </p:nvSpPr>
        <p:spPr>
          <a:xfrm>
            <a:off x="52524" y="1314902"/>
            <a:ext cx="10662699" cy="20772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1D1199F4-4BB4-7C40-9A2B-6E1C391E029C}"/>
              </a:ext>
            </a:extLst>
          </p:cNvPr>
          <p:cNvSpPr/>
          <p:nvPr/>
        </p:nvSpPr>
        <p:spPr>
          <a:xfrm>
            <a:off x="26828" y="3496998"/>
            <a:ext cx="9194445" cy="2046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1E58D849-1905-2E4B-95F6-C76F8965B830}"/>
              </a:ext>
            </a:extLst>
          </p:cNvPr>
          <p:cNvSpPr/>
          <p:nvPr/>
        </p:nvSpPr>
        <p:spPr>
          <a:xfrm>
            <a:off x="52524" y="5686316"/>
            <a:ext cx="7867983" cy="1113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3500B2-5E98-EB42-8B33-296174678ACF}"/>
              </a:ext>
            </a:extLst>
          </p:cNvPr>
          <p:cNvSpPr/>
          <p:nvPr/>
        </p:nvSpPr>
        <p:spPr>
          <a:xfrm>
            <a:off x="4310557" y="1513024"/>
            <a:ext cx="3152210" cy="523220"/>
          </a:xfrm>
          <a:prstGeom prst="rect">
            <a:avLst/>
          </a:prstGeom>
        </p:spPr>
        <p:txBody>
          <a:bodyPr wrap="none">
            <a:spAutoFit/>
          </a:bodyPr>
          <a:lstStyle/>
          <a:p>
            <a:r>
              <a:rPr lang="en-US" sz="1400" dirty="0"/>
              <a:t>Eastern Oklahoma VA Healthcare System</a:t>
            </a:r>
          </a:p>
          <a:p>
            <a:r>
              <a:rPr lang="en-US" sz="1400" dirty="0">
                <a:hlinkClick r:id="rId3"/>
              </a:rPr>
              <a:t>https://www.muskogee.va.gov</a:t>
            </a:r>
            <a:r>
              <a:rPr lang="en-US" sz="1400" dirty="0"/>
              <a:t> /</a:t>
            </a:r>
          </a:p>
        </p:txBody>
      </p:sp>
      <p:sp>
        <p:nvSpPr>
          <p:cNvPr id="11" name="Rectangle 10">
            <a:extLst>
              <a:ext uri="{FF2B5EF4-FFF2-40B4-BE49-F238E27FC236}">
                <a16:creationId xmlns:a16="http://schemas.microsoft.com/office/drawing/2014/main" id="{448AE08E-02DC-054D-ABC4-01E11BC1C0A9}"/>
              </a:ext>
            </a:extLst>
          </p:cNvPr>
          <p:cNvSpPr/>
          <p:nvPr/>
        </p:nvSpPr>
        <p:spPr>
          <a:xfrm>
            <a:off x="4359673" y="2361742"/>
            <a:ext cx="2886559" cy="523220"/>
          </a:xfrm>
          <a:prstGeom prst="rect">
            <a:avLst/>
          </a:prstGeom>
        </p:spPr>
        <p:txBody>
          <a:bodyPr wrap="none">
            <a:spAutoFit/>
          </a:bodyPr>
          <a:lstStyle/>
          <a:p>
            <a:r>
              <a:rPr lang="en-US" sz="1400" dirty="0"/>
              <a:t>Oklahoma City VA Healthcare System</a:t>
            </a:r>
          </a:p>
          <a:p>
            <a:r>
              <a:rPr lang="en-US" sz="1400" dirty="0">
                <a:hlinkClick r:id="rId4"/>
              </a:rPr>
              <a:t>https://www.oklahoma.va.gov/</a:t>
            </a:r>
            <a:r>
              <a:rPr lang="en-US" sz="1400" dirty="0"/>
              <a:t> </a:t>
            </a:r>
          </a:p>
        </p:txBody>
      </p:sp>
      <p:sp>
        <p:nvSpPr>
          <p:cNvPr id="13" name="Rectangle 12">
            <a:extLst>
              <a:ext uri="{FF2B5EF4-FFF2-40B4-BE49-F238E27FC236}">
                <a16:creationId xmlns:a16="http://schemas.microsoft.com/office/drawing/2014/main" id="{94F2DE0D-1BB1-ED44-BE5C-7AA4FAB13B9A}"/>
              </a:ext>
            </a:extLst>
          </p:cNvPr>
          <p:cNvSpPr/>
          <p:nvPr/>
        </p:nvSpPr>
        <p:spPr>
          <a:xfrm>
            <a:off x="3339585" y="5751785"/>
            <a:ext cx="4360681" cy="523220"/>
          </a:xfrm>
          <a:prstGeom prst="rect">
            <a:avLst/>
          </a:prstGeom>
        </p:spPr>
        <p:txBody>
          <a:bodyPr wrap="none">
            <a:spAutoFit/>
          </a:bodyPr>
          <a:lstStyle/>
          <a:p>
            <a:r>
              <a:rPr lang="en-US" sz="1400" dirty="0"/>
              <a:t>Tulsa Vet Center</a:t>
            </a:r>
          </a:p>
          <a:p>
            <a:r>
              <a:rPr lang="en-US" sz="1400" dirty="0">
                <a:hlinkClick r:id="rId5"/>
              </a:rPr>
              <a:t>https://www.va.gov/directory/guide/facility.asp?ID=5458</a:t>
            </a:r>
            <a:r>
              <a:rPr lang="en-US" sz="1400" dirty="0"/>
              <a:t> </a:t>
            </a:r>
          </a:p>
        </p:txBody>
      </p:sp>
      <p:sp>
        <p:nvSpPr>
          <p:cNvPr id="42" name="TextBox 41">
            <a:extLst>
              <a:ext uri="{FF2B5EF4-FFF2-40B4-BE49-F238E27FC236}">
                <a16:creationId xmlns:a16="http://schemas.microsoft.com/office/drawing/2014/main" id="{7A58CFC3-D38D-2148-B822-9364EF0C474A}"/>
              </a:ext>
            </a:extLst>
          </p:cNvPr>
          <p:cNvSpPr txBox="1"/>
          <p:nvPr/>
        </p:nvSpPr>
        <p:spPr>
          <a:xfrm>
            <a:off x="301423" y="3984695"/>
            <a:ext cx="2602974" cy="646331"/>
          </a:xfrm>
          <a:prstGeom prst="rect">
            <a:avLst/>
          </a:prstGeom>
          <a:noFill/>
        </p:spPr>
        <p:txBody>
          <a:bodyPr wrap="square" rtlCol="0">
            <a:spAutoFit/>
          </a:bodyPr>
          <a:lstStyle/>
          <a:p>
            <a:r>
              <a:rPr lang="en-US" dirty="0"/>
              <a:t>OC/CBOC – Clinical (outpatient)</a:t>
            </a:r>
          </a:p>
        </p:txBody>
      </p:sp>
      <p:sp>
        <p:nvSpPr>
          <p:cNvPr id="46" name="Rectangle 45">
            <a:extLst>
              <a:ext uri="{FF2B5EF4-FFF2-40B4-BE49-F238E27FC236}">
                <a16:creationId xmlns:a16="http://schemas.microsoft.com/office/drawing/2014/main" id="{34D1A020-845D-4542-A274-8FD97D0B3BE4}"/>
              </a:ext>
            </a:extLst>
          </p:cNvPr>
          <p:cNvSpPr/>
          <p:nvPr/>
        </p:nvSpPr>
        <p:spPr>
          <a:xfrm>
            <a:off x="4816066" y="3888438"/>
            <a:ext cx="3733407" cy="244171"/>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C023C9-DDD9-3045-A840-4DE97869CA3F}"/>
              </a:ext>
            </a:extLst>
          </p:cNvPr>
          <p:cNvSpPr/>
          <p:nvPr/>
        </p:nvSpPr>
        <p:spPr>
          <a:xfrm>
            <a:off x="4269520" y="3640819"/>
            <a:ext cx="4360681" cy="523220"/>
          </a:xfrm>
          <a:prstGeom prst="rect">
            <a:avLst/>
          </a:prstGeom>
        </p:spPr>
        <p:txBody>
          <a:bodyPr wrap="none">
            <a:spAutoFit/>
          </a:bodyPr>
          <a:lstStyle/>
          <a:p>
            <a:r>
              <a:rPr lang="en-US" sz="1400" dirty="0"/>
              <a:t>Tulsa Behavioral Medicine Clinic</a:t>
            </a:r>
          </a:p>
          <a:p>
            <a:r>
              <a:rPr lang="en-US" sz="1400" dirty="0">
                <a:hlinkClick r:id="rId6"/>
              </a:rPr>
              <a:t>https://www.va.gov/directory/guide/facility.asp?ID=6275</a:t>
            </a:r>
            <a:r>
              <a:rPr lang="en-US" sz="1400" dirty="0"/>
              <a:t> </a:t>
            </a:r>
          </a:p>
        </p:txBody>
      </p:sp>
      <p:sp>
        <p:nvSpPr>
          <p:cNvPr id="30" name="TextBox 29">
            <a:extLst>
              <a:ext uri="{FF2B5EF4-FFF2-40B4-BE49-F238E27FC236}">
                <a16:creationId xmlns:a16="http://schemas.microsoft.com/office/drawing/2014/main" id="{9B32686C-6FCE-C742-9B65-27EA8B71BCA0}"/>
              </a:ext>
            </a:extLst>
          </p:cNvPr>
          <p:cNvSpPr txBox="1"/>
          <p:nvPr/>
        </p:nvSpPr>
        <p:spPr>
          <a:xfrm>
            <a:off x="469759" y="1467130"/>
            <a:ext cx="3589881" cy="646331"/>
          </a:xfrm>
          <a:prstGeom prst="rect">
            <a:avLst/>
          </a:prstGeom>
          <a:noFill/>
        </p:spPr>
        <p:txBody>
          <a:bodyPr wrap="square" rtlCol="0">
            <a:spAutoFit/>
          </a:bodyPr>
          <a:lstStyle/>
          <a:p>
            <a:r>
              <a:rPr lang="en-US" dirty="0"/>
              <a:t>HCS – Administrative / Full Service Clinical (inpatient/outpatient)</a:t>
            </a:r>
          </a:p>
        </p:txBody>
      </p:sp>
      <p:sp>
        <p:nvSpPr>
          <p:cNvPr id="31" name="Rectangle 30">
            <a:extLst>
              <a:ext uri="{FF2B5EF4-FFF2-40B4-BE49-F238E27FC236}">
                <a16:creationId xmlns:a16="http://schemas.microsoft.com/office/drawing/2014/main" id="{A6DF024A-D589-ED4A-B175-C34387D17369}"/>
              </a:ext>
            </a:extLst>
          </p:cNvPr>
          <p:cNvSpPr/>
          <p:nvPr/>
        </p:nvSpPr>
        <p:spPr>
          <a:xfrm>
            <a:off x="4310557" y="4282102"/>
            <a:ext cx="4111703" cy="523220"/>
          </a:xfrm>
          <a:prstGeom prst="rect">
            <a:avLst/>
          </a:prstGeom>
        </p:spPr>
        <p:txBody>
          <a:bodyPr wrap="none">
            <a:spAutoFit/>
          </a:bodyPr>
          <a:lstStyle/>
          <a:p>
            <a:r>
              <a:rPr lang="en-US" sz="1400" dirty="0"/>
              <a:t>Ada CBOC</a:t>
            </a:r>
          </a:p>
          <a:p>
            <a:r>
              <a:rPr lang="en-US" sz="1400" dirty="0">
                <a:hlinkClick r:id="rId7"/>
              </a:rPr>
              <a:t>https://www.oklahoma.va.gov/locations/Ada_OK.asp</a:t>
            </a:r>
            <a:r>
              <a:rPr lang="en-US" sz="1400" dirty="0"/>
              <a:t> </a:t>
            </a:r>
          </a:p>
        </p:txBody>
      </p:sp>
      <p:sp>
        <p:nvSpPr>
          <p:cNvPr id="32" name="Rectangle 31">
            <a:extLst>
              <a:ext uri="{FF2B5EF4-FFF2-40B4-BE49-F238E27FC236}">
                <a16:creationId xmlns:a16="http://schemas.microsoft.com/office/drawing/2014/main" id="{B0712913-30E1-CF4A-AD5F-C78F98B13F2C}"/>
              </a:ext>
            </a:extLst>
          </p:cNvPr>
          <p:cNvSpPr/>
          <p:nvPr/>
        </p:nvSpPr>
        <p:spPr>
          <a:xfrm>
            <a:off x="4883965" y="4512037"/>
            <a:ext cx="3384272" cy="290628"/>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AE0D88-E03A-0047-88AC-6A7883FE364A}"/>
              </a:ext>
            </a:extLst>
          </p:cNvPr>
          <p:cNvSpPr/>
          <p:nvPr/>
        </p:nvSpPr>
        <p:spPr>
          <a:xfrm>
            <a:off x="3325136" y="6251261"/>
            <a:ext cx="4360681" cy="523220"/>
          </a:xfrm>
          <a:prstGeom prst="rect">
            <a:avLst/>
          </a:prstGeom>
        </p:spPr>
        <p:txBody>
          <a:bodyPr wrap="none">
            <a:spAutoFit/>
          </a:bodyPr>
          <a:lstStyle/>
          <a:p>
            <a:r>
              <a:rPr lang="en-US" sz="1400" dirty="0"/>
              <a:t>Lawton Vet Center</a:t>
            </a:r>
          </a:p>
          <a:p>
            <a:r>
              <a:rPr lang="en-US" sz="1400" dirty="0">
                <a:hlinkClick r:id="rId8"/>
              </a:rPr>
              <a:t>https://www.va.gov/directory/guide/facility.asp?ID=5892</a:t>
            </a:r>
            <a:r>
              <a:rPr lang="en-US" sz="1400" dirty="0"/>
              <a:t> </a:t>
            </a:r>
          </a:p>
        </p:txBody>
      </p:sp>
      <p:sp>
        <p:nvSpPr>
          <p:cNvPr id="34" name="Rectangle 33">
            <a:extLst>
              <a:ext uri="{FF2B5EF4-FFF2-40B4-BE49-F238E27FC236}">
                <a16:creationId xmlns:a16="http://schemas.microsoft.com/office/drawing/2014/main" id="{21F113E9-0B26-494E-A4B3-EDC53E387CFD}"/>
              </a:ext>
            </a:extLst>
          </p:cNvPr>
          <p:cNvSpPr/>
          <p:nvPr/>
        </p:nvSpPr>
        <p:spPr>
          <a:xfrm>
            <a:off x="3946185" y="6489126"/>
            <a:ext cx="3652351" cy="279209"/>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FF43A7C-228F-5D40-9AB5-F8235C5DB31A}"/>
              </a:ext>
            </a:extLst>
          </p:cNvPr>
          <p:cNvSpPr/>
          <p:nvPr/>
        </p:nvSpPr>
        <p:spPr>
          <a:xfrm>
            <a:off x="4883965" y="5070457"/>
            <a:ext cx="3538295" cy="285452"/>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48721E9-8578-D24D-93EE-75A42DC30BFC}"/>
              </a:ext>
            </a:extLst>
          </p:cNvPr>
          <p:cNvSpPr txBox="1"/>
          <p:nvPr/>
        </p:nvSpPr>
        <p:spPr>
          <a:xfrm>
            <a:off x="301423" y="5894257"/>
            <a:ext cx="2602974" cy="646331"/>
          </a:xfrm>
          <a:prstGeom prst="rect">
            <a:avLst/>
          </a:prstGeom>
          <a:noFill/>
        </p:spPr>
        <p:txBody>
          <a:bodyPr wrap="square" rtlCol="0">
            <a:spAutoFit/>
          </a:bodyPr>
          <a:lstStyle/>
          <a:p>
            <a:r>
              <a:rPr lang="en-US" dirty="0"/>
              <a:t>Vet Center– Counseling Services (outpatient)</a:t>
            </a:r>
          </a:p>
        </p:txBody>
      </p:sp>
      <p:sp>
        <p:nvSpPr>
          <p:cNvPr id="43" name="Rectangle 42">
            <a:extLst>
              <a:ext uri="{FF2B5EF4-FFF2-40B4-BE49-F238E27FC236}">
                <a16:creationId xmlns:a16="http://schemas.microsoft.com/office/drawing/2014/main" id="{C4C85416-47E0-244F-8AF1-D3277AF8FFAC}"/>
              </a:ext>
            </a:extLst>
          </p:cNvPr>
          <p:cNvSpPr/>
          <p:nvPr/>
        </p:nvSpPr>
        <p:spPr>
          <a:xfrm>
            <a:off x="4310557" y="4832689"/>
            <a:ext cx="4158190" cy="523220"/>
          </a:xfrm>
          <a:prstGeom prst="rect">
            <a:avLst/>
          </a:prstGeom>
        </p:spPr>
        <p:txBody>
          <a:bodyPr wrap="none">
            <a:spAutoFit/>
          </a:bodyPr>
          <a:lstStyle/>
          <a:p>
            <a:r>
              <a:rPr lang="en-US" sz="1400" dirty="0"/>
              <a:t>Altus VA Clinic</a:t>
            </a:r>
          </a:p>
          <a:p>
            <a:r>
              <a:rPr lang="en-US" sz="1400" dirty="0">
                <a:hlinkClick r:id="rId9"/>
              </a:rPr>
              <a:t>https://www.oklahoma.va.gov/locations/Altus_OK.asp</a:t>
            </a:r>
            <a:r>
              <a:rPr lang="en-US" sz="1400" dirty="0"/>
              <a:t> </a:t>
            </a:r>
          </a:p>
        </p:txBody>
      </p:sp>
    </p:spTree>
    <p:extLst>
      <p:ext uri="{BB962C8B-B14F-4D97-AF65-F5344CB8AC3E}">
        <p14:creationId xmlns:p14="http://schemas.microsoft.com/office/powerpoint/2010/main" val="180443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CC90-CDED-3944-911A-EAB3CD52CA9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9B49D2B-7153-8B42-8304-BBEA7321CC37}"/>
              </a:ext>
            </a:extLst>
          </p:cNvPr>
          <p:cNvSpPr>
            <a:spLocks noGrp="1"/>
          </p:cNvSpPr>
          <p:nvPr>
            <p:ph idx="1"/>
          </p:nvPr>
        </p:nvSpPr>
        <p:spPr/>
        <p:txBody>
          <a:bodyPr>
            <a:normAutofit fontScale="77500" lnSpcReduction="20000"/>
          </a:bodyPr>
          <a:lstStyle/>
          <a:p>
            <a:pPr marL="0" indent="0">
              <a:buNone/>
            </a:pPr>
            <a:r>
              <a:rPr lang="en-US" dirty="0"/>
              <a:t>Research on VA Healthcare related facilities for four Potential Site Visits</a:t>
            </a:r>
          </a:p>
          <a:p>
            <a:endParaRPr lang="en-US" dirty="0"/>
          </a:p>
          <a:p>
            <a:pPr marL="514350" indent="-514350">
              <a:spcAft>
                <a:spcPts val="600"/>
              </a:spcAft>
              <a:buFont typeface="+mj-lt"/>
              <a:buAutoNum type="arabicPeriod"/>
            </a:pPr>
            <a:r>
              <a:rPr lang="en-US" b="1" dirty="0"/>
              <a:t>Pittsburgh (VISN 4) </a:t>
            </a:r>
            <a:r>
              <a:rPr lang="en-US" dirty="0"/>
              <a:t>Chosen due to established relationships with DSVA (early January 2019)</a:t>
            </a:r>
          </a:p>
          <a:p>
            <a:pPr marL="514350" indent="-514350">
              <a:spcAft>
                <a:spcPts val="600"/>
              </a:spcAft>
              <a:buFont typeface="+mj-lt"/>
              <a:buAutoNum type="arabicPeriod"/>
            </a:pPr>
            <a:r>
              <a:rPr lang="en-US" b="1" dirty="0"/>
              <a:t>New England (VISN 1) </a:t>
            </a:r>
            <a:r>
              <a:rPr lang="en-US" dirty="0"/>
              <a:t>Recommending due to mix of urban, suburban and rural populations, location of Rural Health Resource (1 of 3 in VA), proximities to existing team members (Dates TBD)</a:t>
            </a:r>
          </a:p>
          <a:p>
            <a:pPr marL="514350" indent="-514350">
              <a:spcAft>
                <a:spcPts val="600"/>
              </a:spcAft>
              <a:buFont typeface="+mj-lt"/>
              <a:buAutoNum type="arabicPeriod"/>
            </a:pPr>
            <a:r>
              <a:rPr lang="en-US" b="1" dirty="0"/>
              <a:t>Los Angeles &amp; Phoenix (VISN 22) </a:t>
            </a:r>
            <a:r>
              <a:rPr lang="en-US" dirty="0"/>
              <a:t>Recommending due to highest population densities of Veterans over the age of 65 and a high number of OCs, CBOCS, Vet Centers and Rural Health Care Coordination Centers (Dates TBD)</a:t>
            </a:r>
          </a:p>
          <a:p>
            <a:pPr marL="514350" indent="-514350">
              <a:spcAft>
                <a:spcPts val="600"/>
              </a:spcAft>
              <a:buFont typeface="+mj-lt"/>
              <a:buAutoNum type="arabicPeriod"/>
            </a:pPr>
            <a:r>
              <a:rPr lang="en-US" b="1" dirty="0"/>
              <a:t>Oklahoma (VISN 19) </a:t>
            </a:r>
            <a:r>
              <a:rPr lang="en-US" dirty="0"/>
              <a:t>Recommending due to Oklahoma having the highest rate of Veteran suicide, particularly among Veterans age 18-34, we believe that there is an opportunity to contribute to VA’s number one clinical priority of reducing Veteran suicide by improving content (Dates TBD)</a:t>
            </a:r>
          </a:p>
        </p:txBody>
      </p:sp>
    </p:spTree>
    <p:extLst>
      <p:ext uri="{BB962C8B-B14F-4D97-AF65-F5344CB8AC3E}">
        <p14:creationId xmlns:p14="http://schemas.microsoft.com/office/powerpoint/2010/main" val="246103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F8AC-EEA1-8E41-BF99-016A2EF4CF65}"/>
              </a:ext>
            </a:extLst>
          </p:cNvPr>
          <p:cNvSpPr>
            <a:spLocks noGrp="1"/>
          </p:cNvSpPr>
          <p:nvPr>
            <p:ph type="title"/>
          </p:nvPr>
        </p:nvSpPr>
        <p:spPr>
          <a:xfrm>
            <a:off x="838200" y="67575"/>
            <a:ext cx="10515600" cy="846825"/>
          </a:xfrm>
        </p:spPr>
        <p:txBody>
          <a:bodyPr/>
          <a:lstStyle/>
          <a:p>
            <a:r>
              <a:rPr lang="en-US" dirty="0"/>
              <a:t>Definitions</a:t>
            </a:r>
          </a:p>
        </p:txBody>
      </p:sp>
      <p:sp>
        <p:nvSpPr>
          <p:cNvPr id="3" name="Content Placeholder 2">
            <a:extLst>
              <a:ext uri="{FF2B5EF4-FFF2-40B4-BE49-F238E27FC236}">
                <a16:creationId xmlns:a16="http://schemas.microsoft.com/office/drawing/2014/main" id="{3FF3A3C4-9586-E646-A852-E1DA8B55AA4C}"/>
              </a:ext>
            </a:extLst>
          </p:cNvPr>
          <p:cNvSpPr>
            <a:spLocks noGrp="1"/>
          </p:cNvSpPr>
          <p:nvPr>
            <p:ph idx="1"/>
          </p:nvPr>
        </p:nvSpPr>
        <p:spPr>
          <a:xfrm>
            <a:off x="838200" y="914400"/>
            <a:ext cx="8515865" cy="5486400"/>
          </a:xfrm>
        </p:spPr>
        <p:txBody>
          <a:bodyPr>
            <a:noAutofit/>
          </a:bodyPr>
          <a:lstStyle/>
          <a:p>
            <a:r>
              <a:rPr lang="en-US" sz="1600" b="1" dirty="0"/>
              <a:t>Veterans Integrated Service Network (VISN): </a:t>
            </a:r>
            <a:r>
              <a:rPr lang="en-US" sz="1600" dirty="0"/>
              <a:t>The U.S. is divided into 23 VISNs, regional systems of care working together to better meet local health care needs and provides greater access to care.</a:t>
            </a:r>
          </a:p>
          <a:p>
            <a:r>
              <a:rPr lang="en-US" sz="1600" b="1" dirty="0"/>
              <a:t>VA Healthcare System (HCS): </a:t>
            </a:r>
            <a:r>
              <a:rPr lang="en-US" sz="1600" dirty="0"/>
              <a:t> In many areas of the country, several medical centers and clinics may work together to offer services to area Veterans as a Healthcare System (HCS) in an effort to provide more efficient care. By sharing services between medical centers, Healthcare Systems allow VHA to provide Veterans easier access to advanced medical care closer to their homes. A VISN will contain one or more VA Healthcare Systems within it’s network.</a:t>
            </a:r>
          </a:p>
          <a:p>
            <a:r>
              <a:rPr lang="en-US" sz="1600" b="1" dirty="0"/>
              <a:t>VA Medical Center (VAMC):</a:t>
            </a:r>
            <a:r>
              <a:rPr lang="en-US" sz="1600" dirty="0"/>
              <a:t> VAMCs are full service hospitals that provide both inpatient and outpatient services. There is approximately 170 VAMCs cross the country. VAMCs fall within HCS’</a:t>
            </a:r>
          </a:p>
          <a:p>
            <a:r>
              <a:rPr lang="en-US" sz="1600" b="1" dirty="0"/>
              <a:t>Outpatient Clinics (OC) / Community Based Outpatient Clinics (CBOC): </a:t>
            </a:r>
            <a:r>
              <a:rPr lang="en-US" sz="1600" dirty="0"/>
              <a:t>VHA utilizes Outpatient Clinics and Community-Based Outpatient Clinics (CBOC) across the country. These clinics provide the most common outpatient services, including health and wellness visits, without the hassle of visiting a larger medical center. VHA continues to expand the network of CBOCs to include more rural locations, putting access to care closer to home. There are approximately 1100 of these clinics across the country. OCs and CBOCs fall within HCSs</a:t>
            </a:r>
          </a:p>
          <a:p>
            <a:r>
              <a:rPr lang="en-US" sz="1600" b="1" dirty="0"/>
              <a:t>Vet Centers (VCs): </a:t>
            </a:r>
            <a:r>
              <a:rPr lang="en-US" sz="1600" dirty="0"/>
              <a:t>Vet Centers across the country provide a broad range of counseling, outreach, and referral services to combat Veterans and their families. Vet Centers guide Veterans and their families through many of the major adjustments in lifestyle that often occur after a Veteran returns from combat. Services for a Veteran may include individual and group counseling in areas such as Post-Traumatic Stress Disorder (PTSD), alcohol and drug assessment, and suicide prevention referrals. All services are free of cost and are strictly confidential. There are also Mobile Vet Centers (MVCs). There are more than 300 VCs and MVCs across the country.</a:t>
            </a:r>
            <a:endParaRPr lang="en-US" sz="1600" b="1" dirty="0"/>
          </a:p>
        </p:txBody>
      </p:sp>
      <p:sp>
        <p:nvSpPr>
          <p:cNvPr id="4" name="TextBox 3">
            <a:extLst>
              <a:ext uri="{FF2B5EF4-FFF2-40B4-BE49-F238E27FC236}">
                <a16:creationId xmlns:a16="http://schemas.microsoft.com/office/drawing/2014/main" id="{426A46B0-6CC2-A74E-B9E8-1BB784CF3677}"/>
              </a:ext>
            </a:extLst>
          </p:cNvPr>
          <p:cNvSpPr txBox="1"/>
          <p:nvPr/>
        </p:nvSpPr>
        <p:spPr>
          <a:xfrm>
            <a:off x="9601200" y="2570205"/>
            <a:ext cx="2384853" cy="224676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By the numbers:</a:t>
            </a:r>
          </a:p>
          <a:p>
            <a:pPr marL="342900" indent="-342900">
              <a:buFont typeface="Arial" panose="020B0604020202020204" pitchFamily="34" charset="0"/>
              <a:buChar char="•"/>
            </a:pPr>
            <a:r>
              <a:rPr lang="en-US" sz="2000" dirty="0"/>
              <a:t>23 VISNs</a:t>
            </a:r>
          </a:p>
          <a:p>
            <a:pPr marL="342900" indent="-342900">
              <a:buFont typeface="Arial" panose="020B0604020202020204" pitchFamily="34" charset="0"/>
              <a:buChar char="•"/>
            </a:pPr>
            <a:r>
              <a:rPr lang="en-US" sz="2000" dirty="0"/>
              <a:t>170 VAMCs (approx.)</a:t>
            </a:r>
          </a:p>
          <a:p>
            <a:pPr marL="342900" indent="-342900">
              <a:buFont typeface="Arial" panose="020B0604020202020204" pitchFamily="34" charset="0"/>
              <a:buChar char="•"/>
            </a:pPr>
            <a:r>
              <a:rPr lang="en-US" sz="2000" dirty="0"/>
              <a:t>1100 OC/CBOCs (approx.)</a:t>
            </a:r>
          </a:p>
          <a:p>
            <a:pPr marL="342900" indent="-342900">
              <a:buFont typeface="Arial" panose="020B0604020202020204" pitchFamily="34" charset="0"/>
              <a:buChar char="•"/>
            </a:pPr>
            <a:r>
              <a:rPr lang="en-US" sz="2000" dirty="0"/>
              <a:t>300 Vet Centers</a:t>
            </a:r>
          </a:p>
        </p:txBody>
      </p:sp>
    </p:spTree>
    <p:extLst>
      <p:ext uri="{BB962C8B-B14F-4D97-AF65-F5344CB8AC3E}">
        <p14:creationId xmlns:p14="http://schemas.microsoft.com/office/powerpoint/2010/main" val="15271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87FC-5DA4-F343-AE11-BC7192C48F9E}"/>
              </a:ext>
            </a:extLst>
          </p:cNvPr>
          <p:cNvSpPr>
            <a:spLocks noGrp="1"/>
          </p:cNvSpPr>
          <p:nvPr>
            <p:ph type="title"/>
          </p:nvPr>
        </p:nvSpPr>
        <p:spPr>
          <a:xfrm>
            <a:off x="838200" y="0"/>
            <a:ext cx="10515600" cy="1325563"/>
          </a:xfrm>
        </p:spPr>
        <p:txBody>
          <a:bodyPr/>
          <a:lstStyle/>
          <a:p>
            <a:r>
              <a:rPr lang="en-US" dirty="0"/>
              <a:t>Site Visit 1: VISN 4 – Pittsburgh, PA</a:t>
            </a:r>
          </a:p>
        </p:txBody>
      </p:sp>
      <p:sp>
        <p:nvSpPr>
          <p:cNvPr id="3" name="Content Placeholder 2">
            <a:extLst>
              <a:ext uri="{FF2B5EF4-FFF2-40B4-BE49-F238E27FC236}">
                <a16:creationId xmlns:a16="http://schemas.microsoft.com/office/drawing/2014/main" id="{1CD50E06-8D0A-E94F-AB29-88842D0055D4}"/>
              </a:ext>
            </a:extLst>
          </p:cNvPr>
          <p:cNvSpPr>
            <a:spLocks noGrp="1"/>
          </p:cNvSpPr>
          <p:nvPr>
            <p:ph idx="1"/>
          </p:nvPr>
        </p:nvSpPr>
        <p:spPr>
          <a:xfrm>
            <a:off x="838200" y="1133647"/>
            <a:ext cx="10515600" cy="4351338"/>
          </a:xfrm>
        </p:spPr>
        <p:txBody>
          <a:bodyPr>
            <a:normAutofit fontScale="92500" lnSpcReduction="20000"/>
          </a:bodyPr>
          <a:lstStyle/>
          <a:p>
            <a:r>
              <a:rPr lang="en-US" sz="2400" dirty="0"/>
              <a:t>Unique setting as the the VISN, HCS and VAMCs are all located in one city, as well as a Vet Center</a:t>
            </a:r>
          </a:p>
          <a:p>
            <a:pPr lvl="1"/>
            <a:r>
              <a:rPr lang="en-US" dirty="0"/>
              <a:t>Additionally there are 2 Outpatient Clinics with 30 miles</a:t>
            </a:r>
          </a:p>
          <a:p>
            <a:r>
              <a:rPr lang="en-US" sz="2400" dirty="0"/>
              <a:t>Within the VISN there is a single HCS so the downtrace is more straightforward</a:t>
            </a:r>
          </a:p>
          <a:p>
            <a:pPr marL="457200" lvl="1" indent="0">
              <a:buNone/>
            </a:pPr>
            <a:endParaRPr lang="en-US" dirty="0"/>
          </a:p>
          <a:p>
            <a:pPr marL="0" indent="0">
              <a:buNone/>
            </a:pPr>
            <a:r>
              <a:rPr lang="en-US" sz="2400" dirty="0"/>
              <a:t>Facilities for January Site Visit</a:t>
            </a:r>
          </a:p>
          <a:p>
            <a:pPr lvl="1"/>
            <a:r>
              <a:rPr lang="en-US" b="1" dirty="0"/>
              <a:t>VISN</a:t>
            </a:r>
            <a:r>
              <a:rPr lang="en-US" dirty="0"/>
              <a:t> </a:t>
            </a:r>
            <a:r>
              <a:rPr lang="en-US" dirty="0">
                <a:hlinkClick r:id="rId3"/>
              </a:rPr>
              <a:t>4 Headquarters – Pittsburgh PA</a:t>
            </a:r>
            <a:endParaRPr lang="en-US" dirty="0"/>
          </a:p>
          <a:p>
            <a:pPr lvl="1"/>
            <a:r>
              <a:rPr lang="en-US" b="1" dirty="0"/>
              <a:t>VA Healthcare System</a:t>
            </a:r>
            <a:r>
              <a:rPr lang="en-US" dirty="0"/>
              <a:t> – </a:t>
            </a:r>
            <a:r>
              <a:rPr lang="en-US" dirty="0">
                <a:hlinkClick r:id="rId4"/>
              </a:rPr>
              <a:t>VA Pittsburgh Healthcare System</a:t>
            </a:r>
            <a:endParaRPr lang="en-US" dirty="0"/>
          </a:p>
          <a:p>
            <a:pPr lvl="1"/>
            <a:r>
              <a:rPr lang="en-US" b="1" dirty="0"/>
              <a:t>VA Medical Centers (VAMC)</a:t>
            </a:r>
          </a:p>
          <a:p>
            <a:pPr lvl="2"/>
            <a:r>
              <a:rPr lang="en-US" sz="1800" dirty="0">
                <a:hlinkClick r:id="rId5"/>
              </a:rPr>
              <a:t>VA Pittsburgh Healthcare System H. J. Heinz Campus</a:t>
            </a:r>
            <a:endParaRPr lang="en-US" sz="1800" dirty="0"/>
          </a:p>
          <a:p>
            <a:pPr lvl="2"/>
            <a:r>
              <a:rPr lang="en-US" sz="1800" dirty="0">
                <a:hlinkClick r:id="rId6"/>
              </a:rPr>
              <a:t>VA Pittsburgh Healthcare System University Drive Campus</a:t>
            </a:r>
            <a:endParaRPr lang="en-US" sz="1800" b="1" dirty="0"/>
          </a:p>
          <a:p>
            <a:pPr lvl="1"/>
            <a:r>
              <a:rPr lang="en-US" b="1" dirty="0"/>
              <a:t>Outpatient Clinics</a:t>
            </a:r>
          </a:p>
          <a:p>
            <a:pPr lvl="2"/>
            <a:r>
              <a:rPr lang="en-US" sz="1800" dirty="0">
                <a:hlinkClick r:id="rId7"/>
              </a:rPr>
              <a:t>Cranberry Township VA Clinic</a:t>
            </a:r>
            <a:endParaRPr lang="en-US" sz="1800" dirty="0"/>
          </a:p>
          <a:p>
            <a:pPr lvl="2"/>
            <a:r>
              <a:rPr lang="en-US" sz="1800" dirty="0">
                <a:hlinkClick r:id="rId8"/>
              </a:rPr>
              <a:t>Westmoreland County VA Clinic</a:t>
            </a:r>
            <a:endParaRPr lang="en-US" sz="1800" dirty="0"/>
          </a:p>
          <a:p>
            <a:pPr lvl="1"/>
            <a:r>
              <a:rPr lang="en-US" b="1" dirty="0"/>
              <a:t>Vet Center </a:t>
            </a:r>
            <a:r>
              <a:rPr lang="en-US" dirty="0"/>
              <a:t>– </a:t>
            </a:r>
            <a:r>
              <a:rPr lang="en-US" dirty="0">
                <a:hlinkClick r:id="rId9"/>
              </a:rPr>
              <a:t>Pittsburgh Vet Center</a:t>
            </a:r>
            <a:endParaRPr lang="en-US" dirty="0"/>
          </a:p>
          <a:p>
            <a:pPr lvl="1"/>
            <a:endParaRPr lang="en-US" sz="1800" dirty="0"/>
          </a:p>
        </p:txBody>
      </p:sp>
    </p:spTree>
    <p:extLst>
      <p:ext uri="{BB962C8B-B14F-4D97-AF65-F5344CB8AC3E}">
        <p14:creationId xmlns:p14="http://schemas.microsoft.com/office/powerpoint/2010/main" val="229487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3D046E5-6A1D-4C4A-8BE0-22D5078EBA60}"/>
              </a:ext>
            </a:extLst>
          </p:cNvPr>
          <p:cNvCxnSpPr/>
          <p:nvPr/>
        </p:nvCxnSpPr>
        <p:spPr>
          <a:xfrm>
            <a:off x="6104586" y="43542"/>
            <a:ext cx="0" cy="6722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31B824-4A63-7D47-A5A3-40AB4035F47C}"/>
              </a:ext>
            </a:extLst>
          </p:cNvPr>
          <p:cNvCxnSpPr>
            <a:cxnSpLocks/>
          </p:cNvCxnSpPr>
          <p:nvPr/>
        </p:nvCxnSpPr>
        <p:spPr>
          <a:xfrm>
            <a:off x="145143" y="3439886"/>
            <a:ext cx="1185817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39751C-0779-4543-9EEE-009ECBD2F1F2}"/>
              </a:ext>
            </a:extLst>
          </p:cNvPr>
          <p:cNvSpPr txBox="1"/>
          <p:nvPr/>
        </p:nvSpPr>
        <p:spPr>
          <a:xfrm>
            <a:off x="47835" y="63625"/>
            <a:ext cx="2535706"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Healthcare System(s)</a:t>
            </a:r>
          </a:p>
        </p:txBody>
      </p:sp>
      <p:sp>
        <p:nvSpPr>
          <p:cNvPr id="14" name="TextBox 13">
            <a:extLst>
              <a:ext uri="{FF2B5EF4-FFF2-40B4-BE49-F238E27FC236}">
                <a16:creationId xmlns:a16="http://schemas.microsoft.com/office/drawing/2014/main" id="{2E9F4BF1-C73F-D345-BFF0-0D3D1F6B1679}"/>
              </a:ext>
            </a:extLst>
          </p:cNvPr>
          <p:cNvSpPr txBox="1"/>
          <p:nvPr/>
        </p:nvSpPr>
        <p:spPr>
          <a:xfrm>
            <a:off x="9717010" y="113459"/>
            <a:ext cx="247499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VA Medical Center(s)</a:t>
            </a:r>
          </a:p>
        </p:txBody>
      </p:sp>
      <p:sp>
        <p:nvSpPr>
          <p:cNvPr id="15" name="TextBox 14">
            <a:extLst>
              <a:ext uri="{FF2B5EF4-FFF2-40B4-BE49-F238E27FC236}">
                <a16:creationId xmlns:a16="http://schemas.microsoft.com/office/drawing/2014/main" id="{E887D1DD-9B49-894A-A3A9-E1E882406F35}"/>
              </a:ext>
            </a:extLst>
          </p:cNvPr>
          <p:cNvSpPr txBox="1"/>
          <p:nvPr/>
        </p:nvSpPr>
        <p:spPr>
          <a:xfrm>
            <a:off x="47835" y="6058428"/>
            <a:ext cx="552994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Outpatient Clinics / Community Based Outpatient Clinics</a:t>
            </a:r>
          </a:p>
        </p:txBody>
      </p:sp>
      <p:sp>
        <p:nvSpPr>
          <p:cNvPr id="16" name="TextBox 15">
            <a:extLst>
              <a:ext uri="{FF2B5EF4-FFF2-40B4-BE49-F238E27FC236}">
                <a16:creationId xmlns:a16="http://schemas.microsoft.com/office/drawing/2014/main" id="{BB8FA9D9-5DB6-784A-8ECA-1B62148C96B0}"/>
              </a:ext>
            </a:extLst>
          </p:cNvPr>
          <p:cNvSpPr txBox="1"/>
          <p:nvPr/>
        </p:nvSpPr>
        <p:spPr>
          <a:xfrm>
            <a:off x="10580915" y="6366204"/>
            <a:ext cx="1611085"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Vet Centers</a:t>
            </a:r>
          </a:p>
        </p:txBody>
      </p:sp>
      <p:sp>
        <p:nvSpPr>
          <p:cNvPr id="17" name="TextBox 16">
            <a:extLst>
              <a:ext uri="{FF2B5EF4-FFF2-40B4-BE49-F238E27FC236}">
                <a16:creationId xmlns:a16="http://schemas.microsoft.com/office/drawing/2014/main" id="{C0D2EFB7-32DD-984B-B8AC-B1D7D28AB3F6}"/>
              </a:ext>
            </a:extLst>
          </p:cNvPr>
          <p:cNvSpPr txBox="1"/>
          <p:nvPr/>
        </p:nvSpPr>
        <p:spPr>
          <a:xfrm>
            <a:off x="4773564" y="3209053"/>
            <a:ext cx="2662043"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Pittsburgh (VISN 4)</a:t>
            </a:r>
          </a:p>
        </p:txBody>
      </p:sp>
      <p:sp>
        <p:nvSpPr>
          <p:cNvPr id="18" name="Rectangle 17">
            <a:extLst>
              <a:ext uri="{FF2B5EF4-FFF2-40B4-BE49-F238E27FC236}">
                <a16:creationId xmlns:a16="http://schemas.microsoft.com/office/drawing/2014/main" id="{86CB2E3D-8F99-C144-843E-F1086C8B469F}"/>
              </a:ext>
            </a:extLst>
          </p:cNvPr>
          <p:cNvSpPr/>
          <p:nvPr/>
        </p:nvSpPr>
        <p:spPr>
          <a:xfrm>
            <a:off x="2066956" y="2166033"/>
            <a:ext cx="4326588" cy="400110"/>
          </a:xfrm>
          <a:prstGeom prst="rect">
            <a:avLst/>
          </a:prstGeom>
        </p:spPr>
        <p:txBody>
          <a:bodyPr wrap="square">
            <a:spAutoFit/>
          </a:bodyPr>
          <a:lstStyle/>
          <a:p>
            <a:pPr lvl="1"/>
            <a:r>
              <a:rPr lang="en-US" sz="2000" dirty="0">
                <a:hlinkClick r:id="rId3"/>
              </a:rPr>
              <a:t>VA Pittsburgh Healthcare System</a:t>
            </a:r>
            <a:endParaRPr lang="en-US" sz="2000" dirty="0"/>
          </a:p>
        </p:txBody>
      </p:sp>
      <p:sp>
        <p:nvSpPr>
          <p:cNvPr id="19" name="Rectangle 18">
            <a:extLst>
              <a:ext uri="{FF2B5EF4-FFF2-40B4-BE49-F238E27FC236}">
                <a16:creationId xmlns:a16="http://schemas.microsoft.com/office/drawing/2014/main" id="{FF277250-63F1-B046-A791-45029B3D920B}"/>
              </a:ext>
            </a:extLst>
          </p:cNvPr>
          <p:cNvSpPr/>
          <p:nvPr/>
        </p:nvSpPr>
        <p:spPr>
          <a:xfrm>
            <a:off x="5296589" y="1839448"/>
            <a:ext cx="6553200" cy="1323439"/>
          </a:xfrm>
          <a:prstGeom prst="rect">
            <a:avLst/>
          </a:prstGeom>
        </p:spPr>
        <p:txBody>
          <a:bodyPr wrap="square">
            <a:spAutoFit/>
          </a:bodyPr>
          <a:lstStyle/>
          <a:p>
            <a:pPr lvl="2"/>
            <a:r>
              <a:rPr lang="en-US" sz="2000" dirty="0">
                <a:hlinkClick r:id="rId4"/>
              </a:rPr>
              <a:t>VA Pittsburgh Healthcare System H. J. Heinz Campus</a:t>
            </a:r>
            <a:endParaRPr lang="en-US" sz="2000" dirty="0"/>
          </a:p>
          <a:p>
            <a:pPr lvl="2"/>
            <a:endParaRPr lang="en-US" sz="2000" dirty="0"/>
          </a:p>
          <a:p>
            <a:pPr lvl="2"/>
            <a:r>
              <a:rPr lang="en-US" sz="2000" dirty="0">
                <a:hlinkClick r:id="rId5"/>
              </a:rPr>
              <a:t>VA Pittsburgh Healthcare System University Drive Campus</a:t>
            </a:r>
            <a:endParaRPr lang="en-US" sz="2000" b="1" dirty="0"/>
          </a:p>
        </p:txBody>
      </p:sp>
      <p:sp>
        <p:nvSpPr>
          <p:cNvPr id="20" name="Rectangle 19">
            <a:extLst>
              <a:ext uri="{FF2B5EF4-FFF2-40B4-BE49-F238E27FC236}">
                <a16:creationId xmlns:a16="http://schemas.microsoft.com/office/drawing/2014/main" id="{526D8AEA-D59F-6A49-B6BA-C9BAFA0B6EE4}"/>
              </a:ext>
            </a:extLst>
          </p:cNvPr>
          <p:cNvSpPr/>
          <p:nvPr/>
        </p:nvSpPr>
        <p:spPr>
          <a:xfrm>
            <a:off x="145143" y="4907933"/>
            <a:ext cx="5103612" cy="1015663"/>
          </a:xfrm>
          <a:prstGeom prst="rect">
            <a:avLst/>
          </a:prstGeom>
        </p:spPr>
        <p:txBody>
          <a:bodyPr wrap="square">
            <a:spAutoFit/>
          </a:bodyPr>
          <a:lstStyle/>
          <a:p>
            <a:r>
              <a:rPr lang="en-US" sz="2000" dirty="0">
                <a:hlinkClick r:id="rId6"/>
              </a:rPr>
              <a:t>Cranberry Township VA Clinic</a:t>
            </a:r>
            <a:endParaRPr lang="en-US" sz="2000" dirty="0"/>
          </a:p>
          <a:p>
            <a:pPr lvl="1"/>
            <a:endParaRPr lang="en-US" sz="2000" dirty="0"/>
          </a:p>
          <a:p>
            <a:r>
              <a:rPr lang="en-US" sz="2000" dirty="0">
                <a:hlinkClick r:id="rId7"/>
              </a:rPr>
              <a:t>Westmoreland County VA Clinic</a:t>
            </a:r>
            <a:endParaRPr lang="en-US" sz="2000" dirty="0"/>
          </a:p>
        </p:txBody>
      </p:sp>
      <p:sp>
        <p:nvSpPr>
          <p:cNvPr id="21" name="Rectangle 20">
            <a:extLst>
              <a:ext uri="{FF2B5EF4-FFF2-40B4-BE49-F238E27FC236}">
                <a16:creationId xmlns:a16="http://schemas.microsoft.com/office/drawing/2014/main" id="{FB58E92D-EB49-5C4B-8991-D3BB8D74586E}"/>
              </a:ext>
            </a:extLst>
          </p:cNvPr>
          <p:cNvSpPr/>
          <p:nvPr/>
        </p:nvSpPr>
        <p:spPr>
          <a:xfrm>
            <a:off x="6149201" y="3763050"/>
            <a:ext cx="2418483" cy="400110"/>
          </a:xfrm>
          <a:prstGeom prst="rect">
            <a:avLst/>
          </a:prstGeom>
        </p:spPr>
        <p:txBody>
          <a:bodyPr wrap="none">
            <a:spAutoFit/>
          </a:bodyPr>
          <a:lstStyle/>
          <a:p>
            <a:r>
              <a:rPr lang="en-US" sz="2000" dirty="0">
                <a:hlinkClick r:id="rId8"/>
              </a:rPr>
              <a:t>Pittsburgh Vet Center</a:t>
            </a:r>
            <a:endParaRPr lang="en-US" sz="2000" dirty="0"/>
          </a:p>
        </p:txBody>
      </p:sp>
      <p:sp>
        <p:nvSpPr>
          <p:cNvPr id="24" name="Oval 23">
            <a:extLst>
              <a:ext uri="{FF2B5EF4-FFF2-40B4-BE49-F238E27FC236}">
                <a16:creationId xmlns:a16="http://schemas.microsoft.com/office/drawing/2014/main" id="{3D83CC68-E155-0F48-B58C-3908A79D6F12}"/>
              </a:ext>
            </a:extLst>
          </p:cNvPr>
          <p:cNvSpPr/>
          <p:nvPr/>
        </p:nvSpPr>
        <p:spPr>
          <a:xfrm>
            <a:off x="4192073" y="1386693"/>
            <a:ext cx="3825026" cy="364472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88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35BA-FEF4-374B-AE42-F9C60766A99D}"/>
              </a:ext>
            </a:extLst>
          </p:cNvPr>
          <p:cNvSpPr>
            <a:spLocks noGrp="1"/>
          </p:cNvSpPr>
          <p:nvPr>
            <p:ph type="title"/>
          </p:nvPr>
        </p:nvSpPr>
        <p:spPr>
          <a:xfrm>
            <a:off x="758832" y="72853"/>
            <a:ext cx="10515600" cy="657725"/>
          </a:xfrm>
        </p:spPr>
        <p:txBody>
          <a:bodyPr>
            <a:normAutofit fontScale="90000"/>
          </a:bodyPr>
          <a:lstStyle/>
          <a:p>
            <a:r>
              <a:rPr lang="en-US" dirty="0"/>
              <a:t>Current Website Tree – VISN 4 downtrace</a:t>
            </a:r>
          </a:p>
        </p:txBody>
      </p:sp>
      <p:sp>
        <p:nvSpPr>
          <p:cNvPr id="4" name="Rectangle 3">
            <a:extLst>
              <a:ext uri="{FF2B5EF4-FFF2-40B4-BE49-F238E27FC236}">
                <a16:creationId xmlns:a16="http://schemas.microsoft.com/office/drawing/2014/main" id="{444B352F-674D-A04E-A442-B96FAD6D17A6}"/>
              </a:ext>
            </a:extLst>
          </p:cNvPr>
          <p:cNvSpPr/>
          <p:nvPr/>
        </p:nvSpPr>
        <p:spPr>
          <a:xfrm>
            <a:off x="129860" y="1611224"/>
            <a:ext cx="4042893" cy="523220"/>
          </a:xfrm>
          <a:prstGeom prst="rect">
            <a:avLst/>
          </a:prstGeom>
        </p:spPr>
        <p:txBody>
          <a:bodyPr wrap="square">
            <a:spAutoFit/>
          </a:bodyPr>
          <a:lstStyle/>
          <a:p>
            <a:r>
              <a:rPr lang="en-US" sz="1400" dirty="0"/>
              <a:t>VA Pittsburgh Healthcare System</a:t>
            </a:r>
          </a:p>
          <a:p>
            <a:r>
              <a:rPr lang="en-US" sz="1400" dirty="0">
                <a:hlinkClick r:id="rId2"/>
              </a:rPr>
              <a:t>https://www.pittsburgh.va.gov/index.asp</a:t>
            </a:r>
            <a:r>
              <a:rPr lang="en-US" sz="1400" dirty="0"/>
              <a:t> </a:t>
            </a:r>
          </a:p>
        </p:txBody>
      </p:sp>
      <p:sp>
        <p:nvSpPr>
          <p:cNvPr id="5" name="Rectangle 4">
            <a:extLst>
              <a:ext uri="{FF2B5EF4-FFF2-40B4-BE49-F238E27FC236}">
                <a16:creationId xmlns:a16="http://schemas.microsoft.com/office/drawing/2014/main" id="{2929B777-C4B1-3041-8765-CA79B184DEF2}"/>
              </a:ext>
            </a:extLst>
          </p:cNvPr>
          <p:cNvSpPr/>
          <p:nvPr/>
        </p:nvSpPr>
        <p:spPr>
          <a:xfrm>
            <a:off x="3470516" y="2471273"/>
            <a:ext cx="4697120" cy="523220"/>
          </a:xfrm>
          <a:prstGeom prst="rect">
            <a:avLst/>
          </a:prstGeom>
        </p:spPr>
        <p:txBody>
          <a:bodyPr wrap="none">
            <a:spAutoFit/>
          </a:bodyPr>
          <a:lstStyle/>
          <a:p>
            <a:r>
              <a:rPr lang="en-US" sz="1400" dirty="0"/>
              <a:t>Pittsburgh VAMC University Drive Campus</a:t>
            </a:r>
          </a:p>
          <a:p>
            <a:r>
              <a:rPr lang="en-US" sz="1400" dirty="0">
                <a:hlinkClick r:id="rId3"/>
              </a:rPr>
              <a:t>https://www.pittsburgh.va.gov/locations/university-drive.asp</a:t>
            </a:r>
            <a:r>
              <a:rPr lang="en-US" sz="1400" dirty="0"/>
              <a:t> </a:t>
            </a:r>
          </a:p>
        </p:txBody>
      </p:sp>
      <p:sp>
        <p:nvSpPr>
          <p:cNvPr id="6" name="Rectangle 5">
            <a:extLst>
              <a:ext uri="{FF2B5EF4-FFF2-40B4-BE49-F238E27FC236}">
                <a16:creationId xmlns:a16="http://schemas.microsoft.com/office/drawing/2014/main" id="{BDBCD2A6-B125-2B49-921E-0362127BD3CF}"/>
              </a:ext>
            </a:extLst>
          </p:cNvPr>
          <p:cNvSpPr/>
          <p:nvPr/>
        </p:nvSpPr>
        <p:spPr>
          <a:xfrm>
            <a:off x="8129003" y="2484152"/>
            <a:ext cx="4138569" cy="523220"/>
          </a:xfrm>
          <a:prstGeom prst="rect">
            <a:avLst/>
          </a:prstGeom>
        </p:spPr>
        <p:txBody>
          <a:bodyPr wrap="none">
            <a:spAutoFit/>
          </a:bodyPr>
          <a:lstStyle/>
          <a:p>
            <a:r>
              <a:rPr lang="en-US" sz="1400" dirty="0"/>
              <a:t>Pittsburgh VAMC HJ Heinz  Campus</a:t>
            </a:r>
          </a:p>
          <a:p>
            <a:r>
              <a:rPr lang="en-US" sz="1400" dirty="0">
                <a:hlinkClick r:id="rId4"/>
              </a:rPr>
              <a:t>https://www.pittsburgh.va.gov/locations/HJ-heinz.asp</a:t>
            </a:r>
            <a:r>
              <a:rPr lang="en-US" sz="1400" dirty="0"/>
              <a:t> </a:t>
            </a:r>
          </a:p>
        </p:txBody>
      </p:sp>
      <p:sp>
        <p:nvSpPr>
          <p:cNvPr id="7" name="Rectangle 6">
            <a:extLst>
              <a:ext uri="{FF2B5EF4-FFF2-40B4-BE49-F238E27FC236}">
                <a16:creationId xmlns:a16="http://schemas.microsoft.com/office/drawing/2014/main" id="{AA898509-BD86-BF46-9025-ACE07881ACC3}"/>
              </a:ext>
            </a:extLst>
          </p:cNvPr>
          <p:cNvSpPr/>
          <p:nvPr/>
        </p:nvSpPr>
        <p:spPr>
          <a:xfrm>
            <a:off x="129860" y="964770"/>
            <a:ext cx="2158668" cy="523220"/>
          </a:xfrm>
          <a:prstGeom prst="rect">
            <a:avLst/>
          </a:prstGeom>
        </p:spPr>
        <p:txBody>
          <a:bodyPr wrap="none">
            <a:spAutoFit/>
          </a:bodyPr>
          <a:lstStyle/>
          <a:p>
            <a:r>
              <a:rPr lang="en-US" sz="1400" dirty="0"/>
              <a:t>VISN 4 (Pittsburgh)</a:t>
            </a:r>
          </a:p>
          <a:p>
            <a:r>
              <a:rPr lang="en-US" sz="1400" dirty="0">
                <a:hlinkClick r:id="rId5"/>
              </a:rPr>
              <a:t>https://www.visn4.va.gov/</a:t>
            </a:r>
            <a:r>
              <a:rPr lang="en-US" sz="1400" dirty="0"/>
              <a:t> </a:t>
            </a:r>
          </a:p>
        </p:txBody>
      </p:sp>
      <p:sp>
        <p:nvSpPr>
          <p:cNvPr id="8" name="Rectangle 7">
            <a:extLst>
              <a:ext uri="{FF2B5EF4-FFF2-40B4-BE49-F238E27FC236}">
                <a16:creationId xmlns:a16="http://schemas.microsoft.com/office/drawing/2014/main" id="{1C77162C-5F91-2E4E-A762-DBB9F0D2BCEB}"/>
              </a:ext>
            </a:extLst>
          </p:cNvPr>
          <p:cNvSpPr/>
          <p:nvPr/>
        </p:nvSpPr>
        <p:spPr>
          <a:xfrm>
            <a:off x="3470516" y="3238320"/>
            <a:ext cx="3305212" cy="738664"/>
          </a:xfrm>
          <a:prstGeom prst="rect">
            <a:avLst/>
          </a:prstGeom>
        </p:spPr>
        <p:txBody>
          <a:bodyPr wrap="square">
            <a:spAutoFit/>
          </a:bodyPr>
          <a:lstStyle/>
          <a:p>
            <a:r>
              <a:rPr lang="en-US" sz="1400" dirty="0"/>
              <a:t>Corporal Michael J. </a:t>
            </a:r>
            <a:r>
              <a:rPr lang="en-US" sz="1400" dirty="0" err="1"/>
              <a:t>Crescenz</a:t>
            </a:r>
            <a:r>
              <a:rPr lang="en-US" sz="1400" dirty="0"/>
              <a:t> VAMC</a:t>
            </a:r>
          </a:p>
          <a:p>
            <a:r>
              <a:rPr lang="en-US" sz="1400" dirty="0"/>
              <a:t> (</a:t>
            </a:r>
            <a:r>
              <a:rPr lang="en-US" sz="1400" dirty="0" err="1"/>
              <a:t>Philadeplphia</a:t>
            </a:r>
            <a:r>
              <a:rPr lang="en-US" sz="1400" dirty="0"/>
              <a:t>, PA)</a:t>
            </a:r>
          </a:p>
          <a:p>
            <a:r>
              <a:rPr lang="en-US" sz="1400" dirty="0">
                <a:hlinkClick r:id="rId6"/>
              </a:rPr>
              <a:t>https://www.philadelphia.va.gov/</a:t>
            </a:r>
            <a:r>
              <a:rPr lang="en-US" sz="1400" dirty="0"/>
              <a:t> </a:t>
            </a:r>
          </a:p>
        </p:txBody>
      </p:sp>
      <p:sp>
        <p:nvSpPr>
          <p:cNvPr id="9" name="Rectangle 8">
            <a:extLst>
              <a:ext uri="{FF2B5EF4-FFF2-40B4-BE49-F238E27FC236}">
                <a16:creationId xmlns:a16="http://schemas.microsoft.com/office/drawing/2014/main" id="{DE57C328-4F32-0A4C-8401-FD567F3A2CED}"/>
              </a:ext>
            </a:extLst>
          </p:cNvPr>
          <p:cNvSpPr/>
          <p:nvPr/>
        </p:nvSpPr>
        <p:spPr>
          <a:xfrm>
            <a:off x="6990674" y="3238320"/>
            <a:ext cx="2600648" cy="738664"/>
          </a:xfrm>
          <a:prstGeom prst="rect">
            <a:avLst/>
          </a:prstGeom>
        </p:spPr>
        <p:txBody>
          <a:bodyPr wrap="none">
            <a:spAutoFit/>
          </a:bodyPr>
          <a:lstStyle/>
          <a:p>
            <a:r>
              <a:rPr lang="en-US" sz="1400" dirty="0"/>
              <a:t>Wilmington VAMC </a:t>
            </a:r>
          </a:p>
          <a:p>
            <a:r>
              <a:rPr lang="en-US" sz="1400" dirty="0"/>
              <a:t>(Wilmington, DE)</a:t>
            </a:r>
          </a:p>
          <a:p>
            <a:r>
              <a:rPr lang="en-US" sz="1400" dirty="0">
                <a:hlinkClick r:id="rId7"/>
              </a:rPr>
              <a:t>https://www.wilmington.va.gov/</a:t>
            </a:r>
            <a:r>
              <a:rPr lang="en-US" sz="1400" dirty="0"/>
              <a:t> </a:t>
            </a:r>
          </a:p>
        </p:txBody>
      </p:sp>
      <p:sp>
        <p:nvSpPr>
          <p:cNvPr id="24" name="Rectangle 23">
            <a:extLst>
              <a:ext uri="{FF2B5EF4-FFF2-40B4-BE49-F238E27FC236}">
                <a16:creationId xmlns:a16="http://schemas.microsoft.com/office/drawing/2014/main" id="{14EAD32B-48D3-7B49-A74C-246084F1B320}"/>
              </a:ext>
            </a:extLst>
          </p:cNvPr>
          <p:cNvSpPr/>
          <p:nvPr/>
        </p:nvSpPr>
        <p:spPr>
          <a:xfrm>
            <a:off x="709411" y="1202978"/>
            <a:ext cx="1467119" cy="285011"/>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BAFDE39-002D-9540-90A3-9990448C67B3}"/>
              </a:ext>
            </a:extLst>
          </p:cNvPr>
          <p:cNvSpPr/>
          <p:nvPr/>
        </p:nvSpPr>
        <p:spPr>
          <a:xfrm>
            <a:off x="758832" y="1880312"/>
            <a:ext cx="1713912" cy="241253"/>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EDDA70-C881-0D49-AFA8-F62FA46BC5A2}"/>
              </a:ext>
            </a:extLst>
          </p:cNvPr>
          <p:cNvSpPr/>
          <p:nvPr/>
        </p:nvSpPr>
        <p:spPr>
          <a:xfrm>
            <a:off x="4099488" y="2736761"/>
            <a:ext cx="1713912" cy="241253"/>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AB48B2B-A62F-EE47-BF98-D2BBD41FDC2B}"/>
              </a:ext>
            </a:extLst>
          </p:cNvPr>
          <p:cNvSpPr/>
          <p:nvPr/>
        </p:nvSpPr>
        <p:spPr>
          <a:xfrm>
            <a:off x="8734365" y="2743659"/>
            <a:ext cx="1748873" cy="250834"/>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8D40F9-5B36-1942-B0D4-DCA42FAD4A04}"/>
              </a:ext>
            </a:extLst>
          </p:cNvPr>
          <p:cNvSpPr/>
          <p:nvPr/>
        </p:nvSpPr>
        <p:spPr>
          <a:xfrm>
            <a:off x="4074176" y="3720749"/>
            <a:ext cx="1940257" cy="243356"/>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EE3C5A-0D64-FD4D-AF48-3798E01CABFF}"/>
              </a:ext>
            </a:extLst>
          </p:cNvPr>
          <p:cNvSpPr/>
          <p:nvPr/>
        </p:nvSpPr>
        <p:spPr>
          <a:xfrm>
            <a:off x="7549326" y="3720749"/>
            <a:ext cx="1940257" cy="243356"/>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3BA437-795C-7C4F-9549-25378E38B8D2}"/>
              </a:ext>
            </a:extLst>
          </p:cNvPr>
          <p:cNvSpPr/>
          <p:nvPr/>
        </p:nvSpPr>
        <p:spPr>
          <a:xfrm>
            <a:off x="3470857" y="4485577"/>
            <a:ext cx="6096000" cy="812530"/>
          </a:xfrm>
          <a:prstGeom prst="rect">
            <a:avLst/>
          </a:prstGeom>
        </p:spPr>
        <p:txBody>
          <a:bodyPr>
            <a:spAutoFit/>
          </a:bodyPr>
          <a:lstStyle/>
          <a:p>
            <a:r>
              <a:rPr lang="en-US" sz="1400" dirty="0"/>
              <a:t>Cranberry Township VA Outpatient Clinic</a:t>
            </a:r>
          </a:p>
          <a:p>
            <a:r>
              <a:rPr lang="en-US" sz="1400" dirty="0">
                <a:hlinkClick r:id="rId8"/>
              </a:rPr>
              <a:t>https://www.butler.va.gov/locations/Cranberry_Township_VA_Outpatient_Clinic.asp</a:t>
            </a:r>
            <a:r>
              <a:rPr lang="en-US" sz="1400" dirty="0"/>
              <a:t> </a:t>
            </a:r>
          </a:p>
        </p:txBody>
      </p:sp>
      <p:sp>
        <p:nvSpPr>
          <p:cNvPr id="36" name="Rectangle 35">
            <a:extLst>
              <a:ext uri="{FF2B5EF4-FFF2-40B4-BE49-F238E27FC236}">
                <a16:creationId xmlns:a16="http://schemas.microsoft.com/office/drawing/2014/main" id="{627C69AA-4311-7046-9439-1E31E9C19C3F}"/>
              </a:ext>
            </a:extLst>
          </p:cNvPr>
          <p:cNvSpPr/>
          <p:nvPr/>
        </p:nvSpPr>
        <p:spPr>
          <a:xfrm>
            <a:off x="4094295" y="4744406"/>
            <a:ext cx="2126201" cy="252596"/>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513782-785F-AF41-B26B-F7DCE6CE7110}"/>
              </a:ext>
            </a:extLst>
          </p:cNvPr>
          <p:cNvSpPr/>
          <p:nvPr/>
        </p:nvSpPr>
        <p:spPr>
          <a:xfrm>
            <a:off x="3453249" y="5435574"/>
            <a:ext cx="4613507" cy="523220"/>
          </a:xfrm>
          <a:prstGeom prst="rect">
            <a:avLst/>
          </a:prstGeom>
        </p:spPr>
        <p:txBody>
          <a:bodyPr wrap="none">
            <a:spAutoFit/>
          </a:bodyPr>
          <a:lstStyle/>
          <a:p>
            <a:r>
              <a:rPr lang="en-US" sz="1400" dirty="0"/>
              <a:t>Westmoreland VA Outpatient Clinic</a:t>
            </a:r>
          </a:p>
          <a:p>
            <a:r>
              <a:rPr lang="en-US" sz="1400" dirty="0">
                <a:hlinkClick r:id="rId9"/>
              </a:rPr>
              <a:t>https://www.pittsburgh.va.gov/locations/westmoreland.asp</a:t>
            </a:r>
            <a:r>
              <a:rPr lang="en-US" sz="1400" dirty="0"/>
              <a:t> </a:t>
            </a:r>
          </a:p>
        </p:txBody>
      </p:sp>
      <p:sp>
        <p:nvSpPr>
          <p:cNvPr id="38" name="Rectangle 37">
            <a:extLst>
              <a:ext uri="{FF2B5EF4-FFF2-40B4-BE49-F238E27FC236}">
                <a16:creationId xmlns:a16="http://schemas.microsoft.com/office/drawing/2014/main" id="{6E1007EE-6235-7646-882D-0B59E39CDBAA}"/>
              </a:ext>
            </a:extLst>
          </p:cNvPr>
          <p:cNvSpPr/>
          <p:nvPr/>
        </p:nvSpPr>
        <p:spPr>
          <a:xfrm>
            <a:off x="4094294" y="5680402"/>
            <a:ext cx="2422416" cy="278392"/>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1C56C23-EF3F-F245-92CA-1128DFEE3368}"/>
              </a:ext>
            </a:extLst>
          </p:cNvPr>
          <p:cNvSpPr/>
          <p:nvPr/>
        </p:nvSpPr>
        <p:spPr>
          <a:xfrm>
            <a:off x="3453249" y="6221346"/>
            <a:ext cx="4309385" cy="523220"/>
          </a:xfrm>
          <a:prstGeom prst="rect">
            <a:avLst/>
          </a:prstGeom>
        </p:spPr>
        <p:txBody>
          <a:bodyPr wrap="none">
            <a:spAutoFit/>
          </a:bodyPr>
          <a:lstStyle/>
          <a:p>
            <a:r>
              <a:rPr lang="en-US" sz="1400" dirty="0"/>
              <a:t>Pittsburgh Vet Center</a:t>
            </a:r>
          </a:p>
          <a:p>
            <a:r>
              <a:rPr lang="en-US" sz="1400" dirty="0">
                <a:hlinkClick r:id="rId10"/>
              </a:rPr>
              <a:t>https://www.va.gov/directory/guide/facility.asp?ID=592</a:t>
            </a:r>
            <a:r>
              <a:rPr lang="en-US" sz="1400" dirty="0"/>
              <a:t> </a:t>
            </a:r>
          </a:p>
        </p:txBody>
      </p:sp>
      <p:sp>
        <p:nvSpPr>
          <p:cNvPr id="40" name="Rectangle 39">
            <a:extLst>
              <a:ext uri="{FF2B5EF4-FFF2-40B4-BE49-F238E27FC236}">
                <a16:creationId xmlns:a16="http://schemas.microsoft.com/office/drawing/2014/main" id="{A752B264-879D-8E4D-A24F-C94E47682522}"/>
              </a:ext>
            </a:extLst>
          </p:cNvPr>
          <p:cNvSpPr/>
          <p:nvPr/>
        </p:nvSpPr>
        <p:spPr>
          <a:xfrm>
            <a:off x="3946186" y="6466174"/>
            <a:ext cx="2829541" cy="278392"/>
          </a:xfrm>
          <a:prstGeom prst="rect">
            <a:avLst/>
          </a:prstGeom>
          <a:solidFill>
            <a:schemeClr val="accent3">
              <a:lumMod val="20000"/>
              <a:lumOff val="80000"/>
              <a:alpha val="5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F56AC25-F671-F940-A25F-6D0CD9419014}"/>
              </a:ext>
            </a:extLst>
          </p:cNvPr>
          <p:cNvSpPr txBox="1"/>
          <p:nvPr/>
        </p:nvSpPr>
        <p:spPr>
          <a:xfrm>
            <a:off x="4172753" y="1056068"/>
            <a:ext cx="2602974" cy="369332"/>
          </a:xfrm>
          <a:prstGeom prst="rect">
            <a:avLst/>
          </a:prstGeom>
          <a:noFill/>
        </p:spPr>
        <p:txBody>
          <a:bodyPr wrap="square" rtlCol="0">
            <a:spAutoFit/>
          </a:bodyPr>
          <a:lstStyle/>
          <a:p>
            <a:r>
              <a:rPr lang="en-US" dirty="0"/>
              <a:t>VISN - Administrative</a:t>
            </a:r>
          </a:p>
        </p:txBody>
      </p:sp>
      <p:sp>
        <p:nvSpPr>
          <p:cNvPr id="43" name="TextBox 42">
            <a:extLst>
              <a:ext uri="{FF2B5EF4-FFF2-40B4-BE49-F238E27FC236}">
                <a16:creationId xmlns:a16="http://schemas.microsoft.com/office/drawing/2014/main" id="{A6362E1C-2651-A741-BFE9-B75E4FC4C613}"/>
              </a:ext>
            </a:extLst>
          </p:cNvPr>
          <p:cNvSpPr txBox="1"/>
          <p:nvPr/>
        </p:nvSpPr>
        <p:spPr>
          <a:xfrm>
            <a:off x="4172752" y="1613368"/>
            <a:ext cx="3589881" cy="646331"/>
          </a:xfrm>
          <a:prstGeom prst="rect">
            <a:avLst/>
          </a:prstGeom>
          <a:noFill/>
        </p:spPr>
        <p:txBody>
          <a:bodyPr wrap="square" rtlCol="0">
            <a:spAutoFit/>
          </a:bodyPr>
          <a:lstStyle/>
          <a:p>
            <a:r>
              <a:rPr lang="en-US" dirty="0"/>
              <a:t>HCS – Administrative / Full Service Clinical (inpatient/outpatient)</a:t>
            </a:r>
          </a:p>
        </p:txBody>
      </p:sp>
      <p:sp>
        <p:nvSpPr>
          <p:cNvPr id="44" name="TextBox 43">
            <a:extLst>
              <a:ext uri="{FF2B5EF4-FFF2-40B4-BE49-F238E27FC236}">
                <a16:creationId xmlns:a16="http://schemas.microsoft.com/office/drawing/2014/main" id="{E2707398-4866-9F4A-911D-824A2B843673}"/>
              </a:ext>
            </a:extLst>
          </p:cNvPr>
          <p:cNvSpPr txBox="1"/>
          <p:nvPr/>
        </p:nvSpPr>
        <p:spPr>
          <a:xfrm>
            <a:off x="487248" y="2815006"/>
            <a:ext cx="2602974" cy="923330"/>
          </a:xfrm>
          <a:prstGeom prst="rect">
            <a:avLst/>
          </a:prstGeom>
          <a:noFill/>
        </p:spPr>
        <p:txBody>
          <a:bodyPr wrap="square" rtlCol="0">
            <a:spAutoFit/>
          </a:bodyPr>
          <a:lstStyle/>
          <a:p>
            <a:r>
              <a:rPr lang="en-US" dirty="0"/>
              <a:t>VAMC – Full Service Clinical (inpatient/outpatient)</a:t>
            </a:r>
          </a:p>
        </p:txBody>
      </p:sp>
      <p:sp>
        <p:nvSpPr>
          <p:cNvPr id="45" name="TextBox 44">
            <a:extLst>
              <a:ext uri="{FF2B5EF4-FFF2-40B4-BE49-F238E27FC236}">
                <a16:creationId xmlns:a16="http://schemas.microsoft.com/office/drawing/2014/main" id="{EDEBF93B-3A55-0B4C-808B-2B9391C9E38B}"/>
              </a:ext>
            </a:extLst>
          </p:cNvPr>
          <p:cNvSpPr txBox="1"/>
          <p:nvPr/>
        </p:nvSpPr>
        <p:spPr>
          <a:xfrm>
            <a:off x="487248" y="4825388"/>
            <a:ext cx="2602974" cy="646331"/>
          </a:xfrm>
          <a:prstGeom prst="rect">
            <a:avLst/>
          </a:prstGeom>
          <a:noFill/>
        </p:spPr>
        <p:txBody>
          <a:bodyPr wrap="square" rtlCol="0">
            <a:spAutoFit/>
          </a:bodyPr>
          <a:lstStyle/>
          <a:p>
            <a:r>
              <a:rPr lang="en-US" dirty="0"/>
              <a:t>OC/CBOC – Clinical (outpatient)</a:t>
            </a:r>
          </a:p>
        </p:txBody>
      </p:sp>
      <p:sp>
        <p:nvSpPr>
          <p:cNvPr id="47" name="TextBox 46">
            <a:extLst>
              <a:ext uri="{FF2B5EF4-FFF2-40B4-BE49-F238E27FC236}">
                <a16:creationId xmlns:a16="http://schemas.microsoft.com/office/drawing/2014/main" id="{56F99C58-E5BC-4341-B834-2B318E810180}"/>
              </a:ext>
            </a:extLst>
          </p:cNvPr>
          <p:cNvSpPr txBox="1"/>
          <p:nvPr/>
        </p:nvSpPr>
        <p:spPr>
          <a:xfrm>
            <a:off x="487248" y="6125864"/>
            <a:ext cx="2602974" cy="646331"/>
          </a:xfrm>
          <a:prstGeom prst="rect">
            <a:avLst/>
          </a:prstGeom>
          <a:noFill/>
        </p:spPr>
        <p:txBody>
          <a:bodyPr wrap="square" rtlCol="0">
            <a:spAutoFit/>
          </a:bodyPr>
          <a:lstStyle/>
          <a:p>
            <a:r>
              <a:rPr lang="en-US" dirty="0"/>
              <a:t>Vet Center– Counseling Services (outpatient)</a:t>
            </a:r>
          </a:p>
        </p:txBody>
      </p:sp>
      <p:sp>
        <p:nvSpPr>
          <p:cNvPr id="48" name="Rounded Rectangle 47">
            <a:extLst>
              <a:ext uri="{FF2B5EF4-FFF2-40B4-BE49-F238E27FC236}">
                <a16:creationId xmlns:a16="http://schemas.microsoft.com/office/drawing/2014/main" id="{1042277D-18B2-FA44-8E8B-6498F89496D3}"/>
              </a:ext>
            </a:extLst>
          </p:cNvPr>
          <p:cNvSpPr/>
          <p:nvPr/>
        </p:nvSpPr>
        <p:spPr>
          <a:xfrm>
            <a:off x="26828" y="868045"/>
            <a:ext cx="6386850" cy="6695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C7DCB395-AAE3-2E49-8185-CDBC51612FF0}"/>
              </a:ext>
            </a:extLst>
          </p:cNvPr>
          <p:cNvSpPr/>
          <p:nvPr/>
        </p:nvSpPr>
        <p:spPr>
          <a:xfrm>
            <a:off x="52524" y="2412807"/>
            <a:ext cx="12139475" cy="1767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1D1199F4-4BB4-7C40-9A2B-6E1C391E029C}"/>
              </a:ext>
            </a:extLst>
          </p:cNvPr>
          <p:cNvSpPr/>
          <p:nvPr/>
        </p:nvSpPr>
        <p:spPr>
          <a:xfrm>
            <a:off x="26828" y="4295495"/>
            <a:ext cx="9564494" cy="1767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1E58D849-1905-2E4B-95F6-C76F8965B830}"/>
              </a:ext>
            </a:extLst>
          </p:cNvPr>
          <p:cNvSpPr/>
          <p:nvPr/>
        </p:nvSpPr>
        <p:spPr>
          <a:xfrm>
            <a:off x="52524" y="6137081"/>
            <a:ext cx="8014232" cy="705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3FEE1102-3AD5-1548-B3D7-48A24E4CFCBD}"/>
              </a:ext>
            </a:extLst>
          </p:cNvPr>
          <p:cNvSpPr/>
          <p:nvPr/>
        </p:nvSpPr>
        <p:spPr>
          <a:xfrm>
            <a:off x="52523" y="1594624"/>
            <a:ext cx="7893741" cy="647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FF7604-B4DA-5348-A844-E611731F6330}"/>
              </a:ext>
            </a:extLst>
          </p:cNvPr>
          <p:cNvPicPr>
            <a:picLocks noChangeAspect="1"/>
          </p:cNvPicPr>
          <p:nvPr/>
        </p:nvPicPr>
        <p:blipFill>
          <a:blip r:embed="rId2"/>
          <a:stretch>
            <a:fillRect/>
          </a:stretch>
        </p:blipFill>
        <p:spPr>
          <a:xfrm>
            <a:off x="1025610" y="0"/>
            <a:ext cx="4530811"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66BFCFBA-5AA4-C840-8A3F-88922A047E69}"/>
              </a:ext>
            </a:extLst>
          </p:cNvPr>
          <p:cNvSpPr txBox="1"/>
          <p:nvPr/>
        </p:nvSpPr>
        <p:spPr>
          <a:xfrm>
            <a:off x="5818415" y="418168"/>
            <a:ext cx="4287794" cy="369332"/>
          </a:xfrm>
          <a:prstGeom prst="rect">
            <a:avLst/>
          </a:prstGeom>
          <a:noFill/>
        </p:spPr>
        <p:txBody>
          <a:bodyPr wrap="square" rtlCol="0">
            <a:spAutoFit/>
          </a:bodyPr>
          <a:lstStyle/>
          <a:p>
            <a:r>
              <a:rPr lang="en-US" dirty="0">
                <a:hlinkClick r:id="rId3"/>
              </a:rPr>
              <a:t>Veterans Data for the State of Pennsylvania</a:t>
            </a:r>
            <a:endParaRPr lang="en-US" dirty="0"/>
          </a:p>
        </p:txBody>
      </p:sp>
      <p:pic>
        <p:nvPicPr>
          <p:cNvPr id="12" name="Picture 11">
            <a:extLst>
              <a:ext uri="{FF2B5EF4-FFF2-40B4-BE49-F238E27FC236}">
                <a16:creationId xmlns:a16="http://schemas.microsoft.com/office/drawing/2014/main" id="{DFDB4388-E9A6-F548-945A-86EE1E150796}"/>
              </a:ext>
            </a:extLst>
          </p:cNvPr>
          <p:cNvPicPr>
            <a:picLocks noChangeAspect="1"/>
          </p:cNvPicPr>
          <p:nvPr/>
        </p:nvPicPr>
        <p:blipFill>
          <a:blip r:embed="rId4"/>
          <a:stretch>
            <a:fillRect/>
          </a:stretch>
        </p:blipFill>
        <p:spPr>
          <a:xfrm>
            <a:off x="5818415" y="1682714"/>
            <a:ext cx="6097814" cy="4792471"/>
          </a:xfrm>
          <a:prstGeom prst="rect">
            <a:avLst/>
          </a:prstGeom>
        </p:spPr>
      </p:pic>
      <p:sp>
        <p:nvSpPr>
          <p:cNvPr id="13" name="TextBox 12">
            <a:extLst>
              <a:ext uri="{FF2B5EF4-FFF2-40B4-BE49-F238E27FC236}">
                <a16:creationId xmlns:a16="http://schemas.microsoft.com/office/drawing/2014/main" id="{B2311388-FA9E-9E4C-8C45-E5C978BB1ABB}"/>
              </a:ext>
            </a:extLst>
          </p:cNvPr>
          <p:cNvSpPr txBox="1"/>
          <p:nvPr/>
        </p:nvSpPr>
        <p:spPr>
          <a:xfrm>
            <a:off x="5818415" y="1313382"/>
            <a:ext cx="6097814" cy="369332"/>
          </a:xfrm>
          <a:prstGeom prst="rect">
            <a:avLst/>
          </a:prstGeom>
          <a:noFill/>
        </p:spPr>
        <p:txBody>
          <a:bodyPr wrap="square" rtlCol="0">
            <a:spAutoFit/>
          </a:bodyPr>
          <a:lstStyle/>
          <a:p>
            <a:r>
              <a:rPr lang="en-US" dirty="0"/>
              <a:t>VA Medical Facilities in and around Pittsburgh, PA</a:t>
            </a:r>
          </a:p>
        </p:txBody>
      </p:sp>
    </p:spTree>
    <p:extLst>
      <p:ext uri="{BB962C8B-B14F-4D97-AF65-F5344CB8AC3E}">
        <p14:creationId xmlns:p14="http://schemas.microsoft.com/office/powerpoint/2010/main" val="40281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87FC-5DA4-F343-AE11-BC7192C48F9E}"/>
              </a:ext>
            </a:extLst>
          </p:cNvPr>
          <p:cNvSpPr>
            <a:spLocks noGrp="1"/>
          </p:cNvSpPr>
          <p:nvPr>
            <p:ph type="title"/>
          </p:nvPr>
        </p:nvSpPr>
        <p:spPr>
          <a:xfrm>
            <a:off x="838200" y="0"/>
            <a:ext cx="10515600" cy="1325563"/>
          </a:xfrm>
        </p:spPr>
        <p:txBody>
          <a:bodyPr/>
          <a:lstStyle/>
          <a:p>
            <a:r>
              <a:rPr lang="en-US" dirty="0"/>
              <a:t>Site Visit 2: VISN 1 – New England Healthcare System</a:t>
            </a:r>
          </a:p>
        </p:txBody>
      </p:sp>
      <p:sp>
        <p:nvSpPr>
          <p:cNvPr id="3" name="Content Placeholder 2">
            <a:extLst>
              <a:ext uri="{FF2B5EF4-FFF2-40B4-BE49-F238E27FC236}">
                <a16:creationId xmlns:a16="http://schemas.microsoft.com/office/drawing/2014/main" id="{1CD50E06-8D0A-E94F-AB29-88842D0055D4}"/>
              </a:ext>
            </a:extLst>
          </p:cNvPr>
          <p:cNvSpPr>
            <a:spLocks noGrp="1"/>
          </p:cNvSpPr>
          <p:nvPr>
            <p:ph idx="1"/>
          </p:nvPr>
        </p:nvSpPr>
        <p:spPr>
          <a:xfrm>
            <a:off x="838200" y="1640274"/>
            <a:ext cx="10515600" cy="4351338"/>
          </a:xfrm>
        </p:spPr>
        <p:txBody>
          <a:bodyPr>
            <a:normAutofit fontScale="62500" lnSpcReduction="20000"/>
          </a:bodyPr>
          <a:lstStyle/>
          <a:p>
            <a:r>
              <a:rPr lang="en-US" sz="3200" dirty="0"/>
              <a:t>2 Healthcare Systems </a:t>
            </a:r>
          </a:p>
          <a:p>
            <a:r>
              <a:rPr lang="en-US" sz="3200" dirty="0"/>
              <a:t>A wide range of facilities that include VAMCs in urban/metropolitan areas as well as rural areas</a:t>
            </a:r>
          </a:p>
          <a:p>
            <a:r>
              <a:rPr lang="en-US" sz="3200" dirty="0"/>
              <a:t>White River Junction (VT) VAMC is one of the Rural Health Resource Centers</a:t>
            </a:r>
          </a:p>
          <a:p>
            <a:r>
              <a:rPr lang="en-US" sz="3200" dirty="0"/>
              <a:t>Jane Newman works out of Boston VAMC / Josh Q. lives near the West Haven VAMC / Jeff </a:t>
            </a:r>
            <a:r>
              <a:rPr lang="en-US" sz="3200" dirty="0" err="1"/>
              <a:t>Brauer</a:t>
            </a:r>
            <a:r>
              <a:rPr lang="en-US" sz="3200" dirty="0"/>
              <a:t> is 1 ½ hours from White River Junction</a:t>
            </a:r>
          </a:p>
          <a:p>
            <a:r>
              <a:rPr lang="en-US" sz="3200" dirty="0"/>
              <a:t>Opportunities to cross pollinate with Regional Benefits Office(s)</a:t>
            </a:r>
          </a:p>
          <a:p>
            <a:pPr marL="457200" lvl="1" indent="0">
              <a:buNone/>
            </a:pPr>
            <a:endParaRPr lang="en-US" sz="2800" dirty="0"/>
          </a:p>
          <a:p>
            <a:pPr marL="0" indent="0">
              <a:buNone/>
            </a:pPr>
            <a:r>
              <a:rPr lang="en-US" sz="3200" dirty="0"/>
              <a:t>Facilities for Site Visit</a:t>
            </a:r>
            <a:endParaRPr lang="en-US" dirty="0"/>
          </a:p>
          <a:p>
            <a:pPr lvl="1"/>
            <a:r>
              <a:rPr lang="en-US" sz="2800" b="1" dirty="0"/>
              <a:t>VA Healthcare System</a:t>
            </a:r>
            <a:r>
              <a:rPr lang="en-US" sz="2800" dirty="0"/>
              <a:t> – </a:t>
            </a:r>
            <a:r>
              <a:rPr lang="en-US" sz="2800" dirty="0">
                <a:hlinkClick r:id="rId3"/>
              </a:rPr>
              <a:t>VA Boston Healthcare System</a:t>
            </a:r>
            <a:endParaRPr lang="en-US" sz="2800" b="1" dirty="0"/>
          </a:p>
          <a:p>
            <a:pPr lvl="1"/>
            <a:r>
              <a:rPr lang="en-US" sz="2800" b="1" dirty="0"/>
              <a:t>VA Medical Centers (VAMC)</a:t>
            </a:r>
          </a:p>
          <a:p>
            <a:pPr lvl="2"/>
            <a:r>
              <a:rPr lang="en-US" sz="2900" dirty="0">
                <a:hlinkClick r:id="rId4"/>
              </a:rPr>
              <a:t>West Haven VA Medical Center (West Haven, CT)</a:t>
            </a:r>
            <a:endParaRPr lang="en-US" sz="2900" dirty="0"/>
          </a:p>
          <a:p>
            <a:pPr lvl="2"/>
            <a:r>
              <a:rPr lang="en-US" sz="2900" dirty="0">
                <a:hlinkClick r:id="rId5"/>
              </a:rPr>
              <a:t>Jamaica Plain VA Medical Center (Boston, MA)</a:t>
            </a:r>
            <a:endParaRPr lang="en-US" sz="2900" dirty="0"/>
          </a:p>
          <a:p>
            <a:pPr lvl="2"/>
            <a:r>
              <a:rPr lang="en-US" sz="2900" dirty="0">
                <a:hlinkClick r:id="rId6"/>
              </a:rPr>
              <a:t>White River Junction VA Medical Center (White River Junction, VT)</a:t>
            </a:r>
            <a:endParaRPr lang="en-US" sz="2900" dirty="0"/>
          </a:p>
          <a:p>
            <a:pPr lvl="1"/>
            <a:r>
              <a:rPr lang="en-US" sz="2800" b="1" dirty="0"/>
              <a:t>Outpatient Clinics - </a:t>
            </a:r>
          </a:p>
          <a:p>
            <a:pPr lvl="1"/>
            <a:r>
              <a:rPr lang="en-US" sz="2800" b="1" dirty="0"/>
              <a:t>Vet Center </a:t>
            </a:r>
            <a:r>
              <a:rPr lang="en-US" sz="2800" dirty="0"/>
              <a:t>– </a:t>
            </a:r>
            <a:r>
              <a:rPr lang="en-US" sz="2800" dirty="0">
                <a:hlinkClick r:id="rId7"/>
              </a:rPr>
              <a:t>White River Junction Vet Center</a:t>
            </a:r>
            <a:endParaRPr lang="en-US" sz="2800" dirty="0"/>
          </a:p>
          <a:p>
            <a:pPr lvl="1"/>
            <a:endParaRPr lang="en-US" dirty="0"/>
          </a:p>
        </p:txBody>
      </p:sp>
    </p:spTree>
    <p:extLst>
      <p:ext uri="{BB962C8B-B14F-4D97-AF65-F5344CB8AC3E}">
        <p14:creationId xmlns:p14="http://schemas.microsoft.com/office/powerpoint/2010/main" val="206331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3D046E5-6A1D-4C4A-8BE0-22D5078EBA60}"/>
              </a:ext>
            </a:extLst>
          </p:cNvPr>
          <p:cNvCxnSpPr/>
          <p:nvPr/>
        </p:nvCxnSpPr>
        <p:spPr>
          <a:xfrm>
            <a:off x="6104586" y="43542"/>
            <a:ext cx="0" cy="6722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31B824-4A63-7D47-A5A3-40AB4035F47C}"/>
              </a:ext>
            </a:extLst>
          </p:cNvPr>
          <p:cNvCxnSpPr>
            <a:cxnSpLocks/>
          </p:cNvCxnSpPr>
          <p:nvPr/>
        </p:nvCxnSpPr>
        <p:spPr>
          <a:xfrm>
            <a:off x="145143" y="3439886"/>
            <a:ext cx="1185817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39751C-0779-4543-9EEE-009ECBD2F1F2}"/>
              </a:ext>
            </a:extLst>
          </p:cNvPr>
          <p:cNvSpPr txBox="1"/>
          <p:nvPr/>
        </p:nvSpPr>
        <p:spPr>
          <a:xfrm>
            <a:off x="47835" y="63625"/>
            <a:ext cx="2535706"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Healthcare System(s)</a:t>
            </a:r>
          </a:p>
        </p:txBody>
      </p:sp>
      <p:sp>
        <p:nvSpPr>
          <p:cNvPr id="14" name="TextBox 13">
            <a:extLst>
              <a:ext uri="{FF2B5EF4-FFF2-40B4-BE49-F238E27FC236}">
                <a16:creationId xmlns:a16="http://schemas.microsoft.com/office/drawing/2014/main" id="{2E9F4BF1-C73F-D345-BFF0-0D3D1F6B1679}"/>
              </a:ext>
            </a:extLst>
          </p:cNvPr>
          <p:cNvSpPr txBox="1"/>
          <p:nvPr/>
        </p:nvSpPr>
        <p:spPr>
          <a:xfrm>
            <a:off x="9717010" y="113459"/>
            <a:ext cx="247499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VA Medical Center(s)</a:t>
            </a:r>
          </a:p>
        </p:txBody>
      </p:sp>
      <p:sp>
        <p:nvSpPr>
          <p:cNvPr id="15" name="TextBox 14">
            <a:extLst>
              <a:ext uri="{FF2B5EF4-FFF2-40B4-BE49-F238E27FC236}">
                <a16:creationId xmlns:a16="http://schemas.microsoft.com/office/drawing/2014/main" id="{E887D1DD-9B49-894A-A3A9-E1E882406F35}"/>
              </a:ext>
            </a:extLst>
          </p:cNvPr>
          <p:cNvSpPr txBox="1"/>
          <p:nvPr/>
        </p:nvSpPr>
        <p:spPr>
          <a:xfrm>
            <a:off x="47835" y="6058428"/>
            <a:ext cx="552994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Outpatient Clinics / Community Based Outpatient Clinics</a:t>
            </a:r>
          </a:p>
        </p:txBody>
      </p:sp>
      <p:sp>
        <p:nvSpPr>
          <p:cNvPr id="16" name="TextBox 15">
            <a:extLst>
              <a:ext uri="{FF2B5EF4-FFF2-40B4-BE49-F238E27FC236}">
                <a16:creationId xmlns:a16="http://schemas.microsoft.com/office/drawing/2014/main" id="{BB8FA9D9-5DB6-784A-8ECA-1B62148C96B0}"/>
              </a:ext>
            </a:extLst>
          </p:cNvPr>
          <p:cNvSpPr txBox="1"/>
          <p:nvPr/>
        </p:nvSpPr>
        <p:spPr>
          <a:xfrm>
            <a:off x="10580915" y="6366204"/>
            <a:ext cx="1611085"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Vet Centers</a:t>
            </a:r>
          </a:p>
        </p:txBody>
      </p:sp>
      <p:sp>
        <p:nvSpPr>
          <p:cNvPr id="17" name="TextBox 16">
            <a:extLst>
              <a:ext uri="{FF2B5EF4-FFF2-40B4-BE49-F238E27FC236}">
                <a16:creationId xmlns:a16="http://schemas.microsoft.com/office/drawing/2014/main" id="{C0D2EFB7-32DD-984B-B8AC-B1D7D28AB3F6}"/>
              </a:ext>
            </a:extLst>
          </p:cNvPr>
          <p:cNvSpPr txBox="1"/>
          <p:nvPr/>
        </p:nvSpPr>
        <p:spPr>
          <a:xfrm>
            <a:off x="4687911" y="3209053"/>
            <a:ext cx="2812092"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New England VISN 1</a:t>
            </a:r>
          </a:p>
        </p:txBody>
      </p:sp>
      <p:sp>
        <p:nvSpPr>
          <p:cNvPr id="19" name="Rectangle 18">
            <a:extLst>
              <a:ext uri="{FF2B5EF4-FFF2-40B4-BE49-F238E27FC236}">
                <a16:creationId xmlns:a16="http://schemas.microsoft.com/office/drawing/2014/main" id="{FF277250-63F1-B046-A791-45029B3D920B}"/>
              </a:ext>
            </a:extLst>
          </p:cNvPr>
          <p:cNvSpPr/>
          <p:nvPr/>
        </p:nvSpPr>
        <p:spPr>
          <a:xfrm>
            <a:off x="5290457" y="255329"/>
            <a:ext cx="6553200" cy="1015663"/>
          </a:xfrm>
          <a:prstGeom prst="rect">
            <a:avLst/>
          </a:prstGeom>
        </p:spPr>
        <p:txBody>
          <a:bodyPr wrap="square">
            <a:spAutoFit/>
          </a:bodyPr>
          <a:lstStyle/>
          <a:p>
            <a:pPr lvl="2"/>
            <a:endParaRPr lang="en-US" sz="2000" dirty="0"/>
          </a:p>
          <a:p>
            <a:pPr lvl="2"/>
            <a:r>
              <a:rPr lang="en-US" sz="2000" dirty="0">
                <a:hlinkClick r:id="rId2"/>
              </a:rPr>
              <a:t>Jamaica Plain VA Medical Center (Boston, MA)</a:t>
            </a:r>
            <a:endParaRPr lang="en-US" sz="2000" dirty="0"/>
          </a:p>
          <a:p>
            <a:pPr lvl="2"/>
            <a:endParaRPr lang="en-US" sz="2000" dirty="0"/>
          </a:p>
        </p:txBody>
      </p:sp>
      <p:sp>
        <p:nvSpPr>
          <p:cNvPr id="21" name="Rectangle 20">
            <a:extLst>
              <a:ext uri="{FF2B5EF4-FFF2-40B4-BE49-F238E27FC236}">
                <a16:creationId xmlns:a16="http://schemas.microsoft.com/office/drawing/2014/main" id="{FB58E92D-EB49-5C4B-8991-D3BB8D74586E}"/>
              </a:ext>
            </a:extLst>
          </p:cNvPr>
          <p:cNvSpPr/>
          <p:nvPr/>
        </p:nvSpPr>
        <p:spPr>
          <a:xfrm>
            <a:off x="7623601" y="3594895"/>
            <a:ext cx="3499228" cy="400110"/>
          </a:xfrm>
          <a:prstGeom prst="rect">
            <a:avLst/>
          </a:prstGeom>
        </p:spPr>
        <p:txBody>
          <a:bodyPr wrap="none">
            <a:spAutoFit/>
          </a:bodyPr>
          <a:lstStyle/>
          <a:p>
            <a:r>
              <a:rPr lang="en-US" sz="2000" dirty="0">
                <a:hlinkClick r:id="rId3"/>
              </a:rPr>
              <a:t>White River Junction Vet Center</a:t>
            </a:r>
            <a:endParaRPr lang="en-US" sz="2000" dirty="0"/>
          </a:p>
        </p:txBody>
      </p:sp>
      <p:sp>
        <p:nvSpPr>
          <p:cNvPr id="2" name="Rectangle 1">
            <a:extLst>
              <a:ext uri="{FF2B5EF4-FFF2-40B4-BE49-F238E27FC236}">
                <a16:creationId xmlns:a16="http://schemas.microsoft.com/office/drawing/2014/main" id="{EBC44494-1C82-444D-9959-8733E6161C78}"/>
              </a:ext>
            </a:extLst>
          </p:cNvPr>
          <p:cNvSpPr/>
          <p:nvPr/>
        </p:nvSpPr>
        <p:spPr>
          <a:xfrm>
            <a:off x="2827015" y="561068"/>
            <a:ext cx="3247556" cy="400110"/>
          </a:xfrm>
          <a:prstGeom prst="rect">
            <a:avLst/>
          </a:prstGeom>
        </p:spPr>
        <p:txBody>
          <a:bodyPr wrap="none">
            <a:spAutoFit/>
          </a:bodyPr>
          <a:lstStyle/>
          <a:p>
            <a:r>
              <a:rPr lang="en-US" sz="2000" dirty="0">
                <a:hlinkClick r:id="rId4"/>
              </a:rPr>
              <a:t>VA Boston Healthcare System</a:t>
            </a:r>
            <a:endParaRPr lang="en-US" sz="2000" dirty="0"/>
          </a:p>
        </p:txBody>
      </p:sp>
      <p:sp>
        <p:nvSpPr>
          <p:cNvPr id="22" name="Oval 21">
            <a:extLst>
              <a:ext uri="{FF2B5EF4-FFF2-40B4-BE49-F238E27FC236}">
                <a16:creationId xmlns:a16="http://schemas.microsoft.com/office/drawing/2014/main" id="{AEF3DB72-5560-0845-9675-D0BED62039DF}"/>
              </a:ext>
            </a:extLst>
          </p:cNvPr>
          <p:cNvSpPr/>
          <p:nvPr/>
        </p:nvSpPr>
        <p:spPr>
          <a:xfrm>
            <a:off x="2454751" y="483794"/>
            <a:ext cx="9221479" cy="57226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1679438-97EA-F942-8290-A2E8CC2B3225}"/>
              </a:ext>
            </a:extLst>
          </p:cNvPr>
          <p:cNvSpPr/>
          <p:nvPr/>
        </p:nvSpPr>
        <p:spPr>
          <a:xfrm>
            <a:off x="6258215" y="2198947"/>
            <a:ext cx="6096000" cy="1015663"/>
          </a:xfrm>
          <a:prstGeom prst="rect">
            <a:avLst/>
          </a:prstGeom>
        </p:spPr>
        <p:txBody>
          <a:bodyPr>
            <a:spAutoFit/>
          </a:bodyPr>
          <a:lstStyle/>
          <a:p>
            <a:pPr lvl="2"/>
            <a:r>
              <a:rPr lang="en-US" sz="2000" dirty="0">
                <a:hlinkClick r:id="rId5"/>
              </a:rPr>
              <a:t>White River Junction VA Medical Center </a:t>
            </a:r>
          </a:p>
          <a:p>
            <a:pPr lvl="2"/>
            <a:r>
              <a:rPr lang="en-US" sz="2000" dirty="0">
                <a:hlinkClick r:id="rId5"/>
              </a:rPr>
              <a:t>(White River Junction, VT)</a:t>
            </a:r>
            <a:endParaRPr lang="en-US" sz="2000" dirty="0"/>
          </a:p>
          <a:p>
            <a:pPr marL="1257300" lvl="2" indent="-342900">
              <a:buFont typeface="Arial" panose="020B0604020202020204" pitchFamily="34" charset="0"/>
              <a:buChar char="•"/>
            </a:pPr>
            <a:r>
              <a:rPr lang="en-US" sz="2000" dirty="0"/>
              <a:t>Office of Rural Health Hub</a:t>
            </a:r>
          </a:p>
        </p:txBody>
      </p:sp>
      <p:sp>
        <p:nvSpPr>
          <p:cNvPr id="23" name="Oval 22">
            <a:extLst>
              <a:ext uri="{FF2B5EF4-FFF2-40B4-BE49-F238E27FC236}">
                <a16:creationId xmlns:a16="http://schemas.microsoft.com/office/drawing/2014/main" id="{743F7235-F589-1C49-A897-A5DD7C8096FE}"/>
              </a:ext>
            </a:extLst>
          </p:cNvPr>
          <p:cNvSpPr/>
          <p:nvPr/>
        </p:nvSpPr>
        <p:spPr>
          <a:xfrm>
            <a:off x="6348903" y="1777285"/>
            <a:ext cx="5847390" cy="2645301"/>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4EB37B0-FBBA-C945-B5C4-EB04AF4A6E71}"/>
              </a:ext>
            </a:extLst>
          </p:cNvPr>
          <p:cNvSpPr/>
          <p:nvPr/>
        </p:nvSpPr>
        <p:spPr>
          <a:xfrm>
            <a:off x="5290457" y="1211071"/>
            <a:ext cx="6096000" cy="707886"/>
          </a:xfrm>
          <a:prstGeom prst="rect">
            <a:avLst/>
          </a:prstGeom>
        </p:spPr>
        <p:txBody>
          <a:bodyPr>
            <a:spAutoFit/>
          </a:bodyPr>
          <a:lstStyle/>
          <a:p>
            <a:pPr lvl="2"/>
            <a:r>
              <a:rPr lang="en-US" sz="2000" dirty="0">
                <a:hlinkClick r:id="rId6"/>
              </a:rPr>
              <a:t>West Haven VA Medical Center (West Haven, CT)</a:t>
            </a:r>
            <a:endParaRPr lang="en-US" sz="2000" dirty="0"/>
          </a:p>
        </p:txBody>
      </p:sp>
    </p:spTree>
    <p:extLst>
      <p:ext uri="{BB962C8B-B14F-4D97-AF65-F5344CB8AC3E}">
        <p14:creationId xmlns:p14="http://schemas.microsoft.com/office/powerpoint/2010/main" val="58617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34536</TotalTime>
  <Words>2069</Words>
  <Application>Microsoft Macintosh PowerPoint</Application>
  <PresentationFormat>Widescreen</PresentationFormat>
  <Paragraphs>241</Paragraphs>
  <Slides>16</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VAMC Facilities</vt:lpstr>
      <vt:lpstr>Overview</vt:lpstr>
      <vt:lpstr>Definitions</vt:lpstr>
      <vt:lpstr>Site Visit 1: VISN 4 – Pittsburgh, PA</vt:lpstr>
      <vt:lpstr>PowerPoint Presentation</vt:lpstr>
      <vt:lpstr>Current Website Tree – VISN 4 downtrace</vt:lpstr>
      <vt:lpstr>PowerPoint Presentation</vt:lpstr>
      <vt:lpstr>Site Visit 2: VISN 1 – New England Healthcare System</vt:lpstr>
      <vt:lpstr>PowerPoint Presentation</vt:lpstr>
      <vt:lpstr>Current Website Tree – VISN 1 downtrace</vt:lpstr>
      <vt:lpstr>Site Visit 3: VISN 22 – Desert Pacific Healthcare Network</vt:lpstr>
      <vt:lpstr>PowerPoint Presentation</vt:lpstr>
      <vt:lpstr>Current Website Tree – VISN 22 downtrace</vt:lpstr>
      <vt:lpstr>Site Visit 4: VISN 19 – Rocky Mountain Network</vt:lpstr>
      <vt:lpstr>PowerPoint Presentation</vt:lpstr>
      <vt:lpstr>Current Website Tree – VISN 19 downtrace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VAMC Facilities</dc:title>
  <dc:creator>Howard Brande</dc:creator>
  <cp:lastModifiedBy>Howard Brande</cp:lastModifiedBy>
  <cp:revision>63</cp:revision>
  <dcterms:created xsi:type="dcterms:W3CDTF">2018-12-13T18:34:43Z</dcterms:created>
  <dcterms:modified xsi:type="dcterms:W3CDTF">2019-03-12T19:34:49Z</dcterms:modified>
</cp:coreProperties>
</file>