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Arial Narrow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66C9B6-6F29-42C3-8826-348ED3BAAC3B}">
  <a:tblStyle styleId="{8466C9B6-6F29-42C3-8826-348ED3BAAC3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3"/>
          </a:solidFill>
        </a:fill>
      </a:tcStyle>
    </a:wholeTbl>
    <a:band1H>
      <a:tcTxStyle/>
      <a:tcStyle>
        <a:fill>
          <a:solidFill>
            <a:srgbClr val="CAD4E7"/>
          </a:solidFill>
        </a:fill>
      </a:tcStyle>
    </a:band1H>
    <a:band2H>
      <a:tcTxStyle/>
    </a:band2H>
    <a:band1V>
      <a:tcTxStyle/>
      <a:tcStyle>
        <a:fill>
          <a:solidFill>
            <a:srgbClr val="CAD4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ArialNarrow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ArialNarrow-italic.fntdata"/><Relationship Id="rId12" Type="http://schemas.openxmlformats.org/officeDocument/2006/relationships/slide" Target="slides/slide6.xml"/><Relationship Id="rId34" Type="http://schemas.openxmlformats.org/officeDocument/2006/relationships/font" Target="fonts/ArialNarrow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36" Type="http://schemas.openxmlformats.org/officeDocument/2006/relationships/font" Target="fonts/ArialNarrow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are 3 services lists randomly selected. do you know how many services are consistently names across the board? One. Do you know which one?</a:t>
            </a:r>
            <a:endParaRPr/>
          </a:p>
        </p:txBody>
      </p:sp>
      <p:sp>
        <p:nvSpPr>
          <p:cNvPr id="383" name="Google Shape;3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b8c5f6f2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4b8c5f6f2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b876aabb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b876aabb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4b876aabb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c6a899dbd_0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4c6a899dbd_0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c6a899dbd_0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4c6a899dbd_0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b8c5f6f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4b8c5f6f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/Image 03">
  <p:cSld name="Title/Image 03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45825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846" y="174085"/>
            <a:ext cx="8688894" cy="43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419100" y="1028701"/>
            <a:ext cx="7772400" cy="512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0"/>
              <a:buFont typeface="Source Sans Pro"/>
              <a:buNone/>
              <a:defRPr b="1" i="0" sz="375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19101" y="1719062"/>
            <a:ext cx="4152900" cy="196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i="1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419100" y="276226"/>
            <a:ext cx="8305800" cy="325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5"/>
              <a:buNone/>
              <a:defRPr b="1" i="0" sz="975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dark">
  <p:cSld name="Two Content dark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3" type="body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4" type="body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dark">
  <p:cSld name="Comparison dark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4" type="body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Boxes">
  <p:cSld name="Two Content Boxe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body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Boxes dark">
  <p:cSld name="Two Content Boxes dark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">
  <p:cSld name="Three Content Boxe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 dark">
  <p:cSld name="Three Content Boxes dark"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">
  <p:cSld name="Four Content Boxe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4" type="body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5" type="body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6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 dark">
  <p:cSld name="Four Content Boxes dark"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9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4" type="body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5" type="body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6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">
  <p:cSld name="Image 1/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5" name="Google Shape;165;p20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 dark">
  <p:cSld name="Image 1/3 dark">
    <p:bg>
      <p:bgPr>
        <a:solidFill>
          <a:schemeClr val="accen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3" name="Google Shape;173;p2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3" type="body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">
  <p:cSld name="Image 1/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1" name="Google Shape;181;p22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3" type="body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 dark">
  <p:cSld name="Image 1/2 dark">
    <p:bg>
      <p:bgPr>
        <a:solidFill>
          <a:schemeClr val="accen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">
  <p:cSld name="Image 2/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7" name="Google Shape;197;p24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body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 dark">
  <p:cSld name="Image 2/3 dark">
    <p:bg>
      <p:bgPr>
        <a:solidFill>
          <a:schemeClr val="accen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5" name="Google Shape;205;p25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idx="2" type="body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3" type="body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">
  <p:cSld name="Image Wid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 dark">
  <p:cSld name="Image Wide dark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plit 2/3">
  <p:cSld name="1_Split 2/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1" y="514351"/>
            <a:ext cx="4994476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3048000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57200" y="1276350"/>
            <a:ext cx="4994476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457200" y="247650"/>
            <a:ext cx="4994476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3" type="body"/>
          </p:nvPr>
        </p:nvSpPr>
        <p:spPr>
          <a:xfrm>
            <a:off x="6096000" y="514350"/>
            <a:ext cx="2590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2">
  <p:cSld name="Split 1/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9"/>
          <p:cNvSpPr txBox="1"/>
          <p:nvPr>
            <p:ph idx="11" type="ftr"/>
          </p:nvPr>
        </p:nvSpPr>
        <p:spPr>
          <a:xfrm>
            <a:off x="2514600" y="4767263"/>
            <a:ext cx="1905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3" type="body"/>
          </p:nvPr>
        </p:nvSpPr>
        <p:spPr>
          <a:xfrm>
            <a:off x="5069710" y="514350"/>
            <a:ext cx="361708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3">
  <p:cSld name="Split 1/3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1" type="ftr"/>
          </p:nvPr>
        </p:nvSpPr>
        <p:spPr>
          <a:xfrm>
            <a:off x="3692324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692324" y="514350"/>
            <a:ext cx="49944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457200" y="514350"/>
            <a:ext cx="25717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0"/>
          <p:cNvSpPr txBox="1"/>
          <p:nvPr>
            <p:ph idx="2" type="body"/>
          </p:nvPr>
        </p:nvSpPr>
        <p:spPr>
          <a:xfrm>
            <a:off x="457200" y="1276350"/>
            <a:ext cx="257175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30"/>
          <p:cNvSpPr txBox="1"/>
          <p:nvPr>
            <p:ph idx="3" type="body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1143000" y="2571750"/>
            <a:ext cx="6858000" cy="14868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b="1" i="0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4058560"/>
            <a:ext cx="6858000" cy="57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275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chemeClr val="accen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208037"/>
            <a:ext cx="8229600" cy="72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821847"/>
            <a:ext cx="8229600" cy="36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500"/>
              <a:buNone/>
              <a:defRPr sz="1500">
                <a:solidFill>
                  <a:srgbClr val="8997AD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350"/>
              <a:buNone/>
              <a:defRPr sz="1350">
                <a:solidFill>
                  <a:srgbClr val="8997AD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accen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4584"/>
            <a:ext cx="9144000" cy="51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1276350"/>
            <a:ext cx="7543800" cy="165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2971975"/>
            <a:ext cx="7543800" cy="5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 dark">
  <p:cSld name="Big Idea dark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dark">
  <p:cSld name="Title and Content dark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b="1" i="0" sz="28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optel" TargetMode="External"/><Relationship Id="rId4" Type="http://schemas.openxmlformats.org/officeDocument/2006/relationships/hyperlink" Target="http://hopte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optel" TargetMode="External"/><Relationship Id="rId4" Type="http://schemas.openxmlformats.org/officeDocument/2006/relationships/hyperlink" Target="http://hopte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irtable.com/tbl15hQgw2HkM1yF1/viwybcTRzSU8jcatf" TargetMode="External"/><Relationship Id="rId4" Type="http://schemas.openxmlformats.org/officeDocument/2006/relationships/hyperlink" Target="https://airtable.com/tbl15hQgw2HkM1yF1/viwybcTRzSU8jcat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irtable.com/tbl15hQgw2HkM1yF1/viwH1ZyFEWJa9ZG3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irtable.com/tbl15hQgw2HkM1yF1/viwybcTRzSU8jcatf" TargetMode="External"/><Relationship Id="rId4" Type="http://schemas.openxmlformats.org/officeDocument/2006/relationships/hyperlink" Target="https://airtable.com/tbl15hQgw2HkM1yF1/viwybcTRzSU8jcatf" TargetMode="External"/><Relationship Id="rId5" Type="http://schemas.openxmlformats.org/officeDocument/2006/relationships/hyperlink" Target="https://airtable.com/tbl15hQgw2HkM1yF1/viwH1ZyFEWJa9ZG3c" TargetMode="External"/><Relationship Id="rId6" Type="http://schemas.openxmlformats.org/officeDocument/2006/relationships/hyperlink" Target="https://airtable.com/shrLo0hZ5GOfDpi0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ccesstocare.va.gov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hyperlink" Target="https://www.va.gov/healthbenefits/access/specialty_care_service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ccesstocare.va.gov/" TargetMode="External"/><Relationship Id="rId4" Type="http://schemas.openxmlformats.org/officeDocument/2006/relationships/hyperlink" Target="https://www.va.gov/find-locations/" TargetMode="External"/><Relationship Id="rId5" Type="http://schemas.openxmlformats.org/officeDocument/2006/relationships/hyperlink" Target="https://www.va.gov/healthbenefits/access/specialty_care_services.asp" TargetMode="External"/><Relationship Id="rId6" Type="http://schemas.openxmlformats.org/officeDocument/2006/relationships/hyperlink" Target="https://www.va.gov/healthbenefits/resources/publications/hbco/hbco_medical_benefits_package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irtable.com/shrVGaJQtG5WXiCtR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ctrTitle"/>
          </p:nvPr>
        </p:nvSpPr>
        <p:spPr>
          <a:xfrm>
            <a:off x="174171" y="576943"/>
            <a:ext cx="8795658" cy="2264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An Exploration of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Health Care Services/Provider Search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&amp; Clinical Services Descriptions 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on VA.gov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33"/>
          <p:cNvSpPr txBox="1"/>
          <p:nvPr>
            <p:ph idx="1" type="subTitle"/>
          </p:nvPr>
        </p:nvSpPr>
        <p:spPr>
          <a:xfrm>
            <a:off x="1122744" y="2052644"/>
            <a:ext cx="6878256" cy="2264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January 2, 2018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Jane Newman, Content Strategist </a:t>
            </a:r>
            <a:br>
              <a:rPr lang="en-US" sz="2000"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jane.newman3@va.gov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Services– VA Western NY - Buffalo</a:t>
            </a:r>
            <a:endParaRPr/>
          </a:p>
        </p:txBody>
      </p:sp>
      <p:sp>
        <p:nvSpPr>
          <p:cNvPr id="359" name="Google Shape;359;p42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 </a:t>
            </a:r>
            <a:endParaRPr/>
          </a:p>
        </p:txBody>
      </p:sp>
      <p:pic>
        <p:nvPicPr>
          <p:cNvPr descr="Picture 2" id="360" name="Google Shape;3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2"/>
          <p:cNvPicPr preferRelativeResize="0"/>
          <p:nvPr/>
        </p:nvPicPr>
        <p:blipFill rotWithShape="1">
          <a:blip r:embed="rId4">
            <a:alphaModFix/>
          </a:blip>
          <a:srcRect b="88171" l="1339" r="224" t="-110"/>
          <a:stretch/>
        </p:blipFill>
        <p:spPr>
          <a:xfrm>
            <a:off x="1990846" y="1130095"/>
            <a:ext cx="5160747" cy="353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Services– San Francisco VA HCS</a:t>
            </a:r>
            <a:endParaRPr/>
          </a:p>
        </p:txBody>
      </p:sp>
      <p:sp>
        <p:nvSpPr>
          <p:cNvPr id="368" name="Google Shape;368;p43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</a:t>
            </a:r>
            <a:endParaRPr/>
          </a:p>
        </p:txBody>
      </p:sp>
      <p:pic>
        <p:nvPicPr>
          <p:cNvPr descr="Picture 2" id="369" name="Google Shape;3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3"/>
          <p:cNvPicPr preferRelativeResize="0"/>
          <p:nvPr/>
        </p:nvPicPr>
        <p:blipFill rotWithShape="1">
          <a:blip r:embed="rId4">
            <a:alphaModFix/>
          </a:blip>
          <a:srcRect b="86622" l="1126" r="0" t="-120"/>
          <a:stretch/>
        </p:blipFill>
        <p:spPr>
          <a:xfrm>
            <a:off x="1990846" y="1117301"/>
            <a:ext cx="5162308" cy="35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Services– VAPORHCS</a:t>
            </a:r>
            <a:endParaRPr/>
          </a:p>
        </p:txBody>
      </p:sp>
      <p:sp>
        <p:nvSpPr>
          <p:cNvPr id="377" name="Google Shape;377;p44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</a:t>
            </a:r>
            <a:endParaRPr/>
          </a:p>
        </p:txBody>
      </p:sp>
      <p:pic>
        <p:nvPicPr>
          <p:cNvPr descr="Picture 2" id="378" name="Google Shape;3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4"/>
          <p:cNvPicPr preferRelativeResize="0"/>
          <p:nvPr/>
        </p:nvPicPr>
        <p:blipFill rotWithShape="1">
          <a:blip r:embed="rId4">
            <a:alphaModFix/>
          </a:blip>
          <a:srcRect b="16061" l="17334" r="16520" t="0"/>
          <a:stretch/>
        </p:blipFill>
        <p:spPr>
          <a:xfrm>
            <a:off x="1995070" y="1144189"/>
            <a:ext cx="5146510" cy="352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/>
        </p:nvSpPr>
        <p:spPr>
          <a:xfrm>
            <a:off x="497710" y="387163"/>
            <a:ext cx="864050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A-Z SERVICES</a:t>
            </a:r>
            <a:endParaRPr/>
          </a:p>
        </p:txBody>
      </p:sp>
      <p:sp>
        <p:nvSpPr>
          <p:cNvPr id="386" name="Google Shape;386;p45"/>
          <p:cNvSpPr txBox="1"/>
          <p:nvPr/>
        </p:nvSpPr>
        <p:spPr>
          <a:xfrm>
            <a:off x="144681" y="-27740"/>
            <a:ext cx="2594662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ACUPUNCTURE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ADULT DAY HEALTH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AGENT ORANGE REGISTRY EXAMS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ALZHEIMERS DISEASE AND DEMENTIA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AUDIOLOGY &amp; SPEECH PATHOLOGY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CANCER CARE ONCOLOGY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CARDIOLOGY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CHAPLAIN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COMMUNITY LIVING CENTER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COMPENSATION AND PENSION EXAMS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DENTISTRY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DIABETES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DIALYSIS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EYE AND VISION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FEE BASIS/FEE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FORMER PRISONER OF WAR ADVOCATE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HIV AND AIDS TREATMENT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 BASED PRIMARY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 TELEHEALTH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HOMEMAKER AND HOME HEALTH AIDE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HOSPICE AND PALLIATIVE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LAB AND PATHOLOGY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LGBT PATIENT CENTERED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MAMMOGRAPHY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 COUNSELING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MOVE! WEIGHT MANAGEMENT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NUTRITION AND FOOD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OBSTETRICS AND GYNECOLOGY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OCCUPATIONAL THERAPY AND PHYSICAL MEDICINE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 OIF OND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ORTHOPEDICS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PHARMACY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POLYTRAUMA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POSTTRAUMATIC STRESS DISORDER PTSD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PRIMARY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PROSTHETICS AND SENSORY AIDS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RADIOLOGY AND DIAGNOSTIC IMAGING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SPINAL CORD INJURY AND DISORDERS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SUBSTANCE ABUSE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TELEHEALTH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TRANSPLANT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UROLOGY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 NURSE HELPLINE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VISION REHABILITATION SERVICES</a:t>
            </a:r>
            <a:endParaRPr sz="700"/>
          </a:p>
        </p:txBody>
      </p:sp>
      <p:sp>
        <p:nvSpPr>
          <p:cNvPr id="387" name="Google Shape;387;p45">
            <a:hlinkClick r:id="rId3"/>
          </p:cNvPr>
          <p:cNvSpPr txBox="1"/>
          <p:nvPr/>
        </p:nvSpPr>
        <p:spPr>
          <a:xfrm>
            <a:off x="2766350" y="0"/>
            <a:ext cx="3470400" cy="5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DENTAL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EPILEPSY CENTER OF EXCELLENCE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FORMER PRISONERS OF WAR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GASTROENTEROLOGY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GENERAL PRACTICE RESIDENCY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GERIATRICS &amp; EXTENDED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HEALTHY HEART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HOPTEL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HOSPITAL MEDICINE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INFECTIOUS DISEASES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LABORATORY MEDICINE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LESBIAN, GAY, BISEXUAL &amp; TRANSGENDER (LGBT)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MEDICAL PRACTICE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 (MST)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NEUROINTERVENTIONAL RADIOLOGY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NUTRITION AND FOOD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OEF/OIF/OND (NOW CALLED TRANSITION AND CARE MANAGEMENT)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OPIOID TREATMENT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PARKINSON’S DISEASE RESEARCH, EDUCATION AND CLINICAL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PEER SUPPORT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PETS FOR VETS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PHARMACY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 TREATMENT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PSYCHOSOCIAL REHABILITATION AND RECOVERY CENTER (PRRC)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RADIOLOGY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SIMULATION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SMOKING CESSATION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SOCIAL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TELEPHONE LINKED CARE (TLC)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TRANSITION AND CARE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VASCULAR AND ENDOVASCULAR SURGERY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VISUAL IMPAIRMENT SERVICES TEAM (VIST)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WELLNESS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WOMENS COMPREHENSIVE HEALTH CENTER</a:t>
            </a:r>
            <a:endParaRPr/>
          </a:p>
        </p:txBody>
      </p:sp>
      <p:sp>
        <p:nvSpPr>
          <p:cNvPr id="388" name="Google Shape;388;p45"/>
          <p:cNvSpPr txBox="1"/>
          <p:nvPr/>
        </p:nvSpPr>
        <p:spPr>
          <a:xfrm>
            <a:off x="1074350" y="4843419"/>
            <a:ext cx="180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www.buffalo.va.gov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2882909" y="4331967"/>
            <a:ext cx="220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www.sanfrancisco.va.gov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0" name="Google Shape;390;p45">
            <a:hlinkClick r:id="rId4"/>
          </p:cNvPr>
          <p:cNvSpPr txBox="1"/>
          <p:nvPr/>
        </p:nvSpPr>
        <p:spPr>
          <a:xfrm>
            <a:off x="6204031" y="-16165"/>
            <a:ext cx="3264061" cy="519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AMPUTEE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AUDIOLOGY AND SPEECH/LANGUAGE PATHOLOGY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BENEFICIARY TRAVEL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CANCER CARE NAVIGATION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CHAPLAIN SERVICE AND CHAPEL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DIETITIAN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ELIGIBILITY / ENROLLMENT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FISHER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HOMELESS VETERANS SERVICES AT CRRC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HOSPITAL AND SPECIALTY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IMAGING/X-RAY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INPATIENT AND EMERGENCY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IVF - IN VITRO FERTILIZATION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LESBIAN, GAY, BISEXUAL, AND TRANSGENDER VETERANS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LOW VISION CLINIC AT PORTLAND VA MEDICAL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MAMMOGRAMS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MATERNITY BENEFITS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MEDICAL 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 AND NEUROSCIENCES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MOVE WEIGHT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OEF/OIF/OND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OPERATIVE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PAP SMEAR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PATHOLOGY AND LABORATORY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PHARMACY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PHYSICAL/OCCUPATIONAL THERAPY - PORTLAND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PHYSICAL/OCCUPATIONAL THERAPY - VANCOUVER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PRIMARY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PRIVACY OFFICE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PUBLIC AND CONGRESSIONAL AFFAIRS - VAPORHCS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REHABILITATION - VETERANS RECOVERY HOUSE, A RESIDENTIAL REHABILITATION TREATMENT PROGRAM (RRTP)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REHABILITATION AND LONG TERM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RELEASE OF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RRTP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SOCIAL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SPECIALTY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TRANSITION AND CARE MANAGEMENT (TCM)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 SERVICE OFFICER SUPPORT AT VAPORHCS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JUSTICE OUTREACH (VJO)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TRANSPORTATION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TRANSPORTATION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VIRTUAL LIFETIME ELECTRONIC RECORD (VLER)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WHEELCHAIR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WOMEN VETERANS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7160598" y="4746338"/>
            <a:ext cx="1935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www.portland.va.gov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/>
        </p:nvSpPr>
        <p:spPr>
          <a:xfrm>
            <a:off x="497710" y="387163"/>
            <a:ext cx="86406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A-Z SERVICES</a:t>
            </a:r>
            <a:endParaRPr/>
          </a:p>
        </p:txBody>
      </p:sp>
      <p:sp>
        <p:nvSpPr>
          <p:cNvPr id="397" name="Google Shape;397;p46"/>
          <p:cNvSpPr txBox="1"/>
          <p:nvPr/>
        </p:nvSpPr>
        <p:spPr>
          <a:xfrm>
            <a:off x="144681" y="-27740"/>
            <a:ext cx="2594700" cy="5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ACUPUNCTURE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ADULT DAY HEALTH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AGENT ORANGE REGISTRY EXAMS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ALZHEIMERS DISEASE AND DEMENTIA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AUDIOLOGY &amp; SPEECH PATHOLOGY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CANCER CARE ONCOLOGY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CARDIOLOGY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CHAPLAIN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COMMUNITY LIVING CENTER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COMPENSATION AND PENSION EXAMS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DENTISTRY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DIABETES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DIALYSIS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EYE AND VISION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FEE BASIS/FEE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FORMER PRISONER OF WAR ADVOCATE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HIV AND AIDS TREATMENT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 BASED PRIMARY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 TELEHEALTH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HOMEMAKER AND HOME HEALTH AIDE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HOSPICE AND PALLIATIVE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LAB AND PATHOLOGY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LGBT PATIENT CENTERED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MAMMOGRAPHY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 COUNSELING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MOVE! WEIGHT MANAGEMENT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NUTRITION AND FOOD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OBSTETRICS AND GYNECOLOGY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OCCUPATIONAL THERAPY AND PHYSICAL MEDICINE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 OIF OND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ORTHOPEDICS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highlight>
                  <a:srgbClr val="00FF00"/>
                </a:highlight>
                <a:latin typeface="Avenir"/>
                <a:ea typeface="Avenir"/>
                <a:cs typeface="Avenir"/>
                <a:sym typeface="Avenir"/>
              </a:rPr>
              <a:t>PHARMACY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POLYTRAUMA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POSTTRAUMATIC STRESS DISORDER PTSD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PRIMARY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PROSTHETICS AND SENSORY AIDS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RADIOLOGY AND DIAGNOSTIC IMAGING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SPINAL CORD INJURY AND DISORDERS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SUBSTANCE ABUSE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TELEHEALTH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TRANSPLANT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UROLOGY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 NURSE HELPLINE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VISION REHABILITATION SERVICES</a:t>
            </a:r>
            <a:endParaRPr sz="700"/>
          </a:p>
        </p:txBody>
      </p:sp>
      <p:sp>
        <p:nvSpPr>
          <p:cNvPr id="398" name="Google Shape;398;p46">
            <a:hlinkClick r:id="rId3"/>
          </p:cNvPr>
          <p:cNvSpPr txBox="1"/>
          <p:nvPr/>
        </p:nvSpPr>
        <p:spPr>
          <a:xfrm>
            <a:off x="2766350" y="0"/>
            <a:ext cx="3470400" cy="5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DENTAL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EPILEPSY CENTER OF EXCELLENCE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FORMER PRISONERS OF WAR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GASTROENTEROLOGY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GENERAL PRACTICE RESIDENCY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GERIATRICS &amp; EXTENDED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HEALTHY HEART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HOPTEL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HOSPITAL MEDICINE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INFECTIOUS DISEASES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LABORATORY MEDICINE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LESBIAN, GAY, BISEXUAL &amp; TRANSGENDER (LGBT)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MEDICAL PRACTICE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 (MST)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NEUROINTERVENTIONAL RADIOLOGY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NUTRITION AND FOOD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OEF/OIF/OND (NOW CALLED TRANSITION AND CARE MANAGEMENT)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OPIOID TREATMENT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PARKINSON’S DISEASE RESEARCH, EDUCATION AND CLINICAL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PEER SUPPORT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PETS FOR VETS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highlight>
                  <a:srgbClr val="00FF00"/>
                </a:highlight>
                <a:latin typeface="Avenir"/>
                <a:ea typeface="Avenir"/>
                <a:cs typeface="Avenir"/>
                <a:sym typeface="Avenir"/>
              </a:rPr>
              <a:t>PHARMACY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 TREATMENT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PSYCHOSOCIAL REHABILITATION AND RECOVERY CENTER (PRRC)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RADIOLOGY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SIMULATION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SMOKING CESSATION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SOCIAL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TELEPHONE LINKED CARE (TLC)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TRANSITION AND CARE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VASCULAR AND ENDOVASCULAR SURGERY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VISUAL IMPAIRMENT SERVICES TEAM (VIST)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WELLNESS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WOMENS COMPREHENSIVE HEALTH CENTER</a:t>
            </a:r>
            <a:endParaRPr/>
          </a:p>
        </p:txBody>
      </p:sp>
      <p:sp>
        <p:nvSpPr>
          <p:cNvPr id="399" name="Google Shape;399;p46"/>
          <p:cNvSpPr txBox="1"/>
          <p:nvPr/>
        </p:nvSpPr>
        <p:spPr>
          <a:xfrm>
            <a:off x="1074350" y="4843419"/>
            <a:ext cx="180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www.buffalo.va.gov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2882909" y="4331967"/>
            <a:ext cx="220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www.sanfrancisco.va.gov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46">
            <a:hlinkClick r:id="rId4"/>
          </p:cNvPr>
          <p:cNvSpPr txBox="1"/>
          <p:nvPr/>
        </p:nvSpPr>
        <p:spPr>
          <a:xfrm>
            <a:off x="6204031" y="-16165"/>
            <a:ext cx="3264000" cy="5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AMPUTEE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AUDIOLOGY AND SPEECH/LANGUAGE PATHOLOGY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BENEFICIARY TRAVEL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CANCER CARE NAVIGATION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CHAPLAIN SERVICE AND CHAPEL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DIETITIAN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ELIGIBILITY / ENROLLMENT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FISHER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HOMELESS VETERANS SERVICES AT CRRC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HOSPITAL AND SPECIALTY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IMAGING/X-RAY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INPATIENT AND EMERGENCY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IVF - IN VITRO FERTILIZATION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LESBIAN, GAY, BISEXUAL, AND TRANSGENDER VETERANS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LOW VISION CLINIC AT PORTLAND VA MEDICAL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MAMMOGRAMS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MATERNITY BENEFITS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MEDICAL 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 AND NEUROSCIENCES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MOVE WEIGHT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OEF/OIF/OND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OPERATIVE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PAP SMEAR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PATHOLOGY AND LABORATORY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highlight>
                  <a:srgbClr val="36BC2C"/>
                </a:highlight>
                <a:latin typeface="Avenir"/>
                <a:ea typeface="Avenir"/>
                <a:cs typeface="Avenir"/>
                <a:sym typeface="Avenir"/>
              </a:rPr>
              <a:t>PHARMACY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PHYSICAL/OCCUPATIONAL THERAPY - PORTLAND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PHYSICAL/OCCUPATIONAL THERAPY - VANCOUVER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PRIMARY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PRIVACY OFFICE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PUBLIC AND CONGRESSIONAL AFFAIRS - VAPORHCS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REHABILITATION - VETERANS RECOVERY HOUSE, A RESIDENTIAL REHABILITATION TREATMENT PROGRAM (RRTP)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REHABILITATION AND LONG TERM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RELEASE OF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RRTP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SOCIAL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SPECIALTY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TRANSITION AND CARE MANAGEMENT (TCM)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 SERVICE OFFICER SUPPORT AT VAPORHCS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JUSTICE OUTREACH (VJO)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TRANSPORTATION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TRANSPORTATION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VIRTUAL LIFETIME ELECTRONIC RECORD (VLER)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WHEELCHAIR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WOMEN VETERANS</a:t>
            </a:r>
            <a:endParaRPr/>
          </a:p>
        </p:txBody>
      </p:sp>
      <p:sp>
        <p:nvSpPr>
          <p:cNvPr id="402" name="Google Shape;402;p46"/>
          <p:cNvSpPr txBox="1"/>
          <p:nvPr/>
        </p:nvSpPr>
        <p:spPr>
          <a:xfrm>
            <a:off x="7160598" y="4746338"/>
            <a:ext cx="1935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www.portland.va.gov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 Lists for Facilities Websites</a:t>
            </a:r>
            <a:endParaRPr/>
          </a:p>
        </p:txBody>
      </p:sp>
      <p:sp>
        <p:nvSpPr>
          <p:cNvPr id="408" name="Google Shape;408;p47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</a:t>
            </a:r>
            <a:endParaRPr/>
          </a:p>
        </p:txBody>
      </p:sp>
      <p:sp>
        <p:nvSpPr>
          <p:cNvPr id="409" name="Google Shape;409;p47"/>
          <p:cNvSpPr txBox="1"/>
          <p:nvPr/>
        </p:nvSpPr>
        <p:spPr>
          <a:xfrm>
            <a:off x="457199" y="849933"/>
            <a:ext cx="8033657" cy="4570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</a:t>
            </a:r>
            <a:r>
              <a:rPr b="1"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145 Facilities Websites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facility website has it’s own unique A-Z Services List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1"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2018 unique service names 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result when service names are aggregated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1"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manual audit surfaces ~ 1208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unique “Clinical” Service names (i.e., services that are directly related to clinical services -- have a stop code and/or represent the programs and services of clinical professionals and teams).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Excluded services like transportation, VSOs, facility services, canteen, service advocacy programs, residency programs, etc.)</a:t>
            </a:r>
            <a:endParaRPr/>
          </a:p>
          <a:p>
            <a:pPr indent="-285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Little convention or consistency in naming and terminology of services across facilities websites.</a:t>
            </a:r>
            <a:endParaRPr/>
          </a:p>
          <a:p>
            <a:pPr indent="-285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lack of consistency in how 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ervices are named creates confusion for users across the system.</a:t>
            </a:r>
            <a:endParaRPr/>
          </a:p>
          <a:p>
            <a:pPr indent="-285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Makes it difficult to reuse descriptive content about services across the ecosystem and crosslink it appropriately.</a:t>
            </a:r>
            <a:endParaRPr/>
          </a:p>
          <a:p>
            <a:pPr indent="-200025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0025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0" name="Google Shape;4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venir"/>
              <a:buNone/>
            </a:pPr>
            <a:r>
              <a:rPr lang="en-US" sz="2520" u="sng">
                <a:solidFill>
                  <a:schemeClr val="hlink"/>
                </a:solidFill>
                <a:hlinkClick r:id="rId3"/>
              </a:rPr>
              <a:t>Clinical Services, Specialties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(and priority Multidisciplinary Programs)</a:t>
            </a:r>
            <a:endParaRPr sz="1400"/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457200" y="1047750"/>
            <a:ext cx="24495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Addiction and Substance Abuse Treatment**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Allergy &amp; Asthma, Immunology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Anesthesia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/>
              <a:t>Audiology*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Bariatric (Weight Loss)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Cancer**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Cardiology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Cardiovascular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Caregiver Support**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Chaplain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Chiropractic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Critical 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Dental/Oral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Dermatology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Diabetes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Ear, Nose and Throat</a:t>
            </a:r>
            <a:br>
              <a:rPr lang="en-US" sz="900"/>
            </a:br>
            <a:r>
              <a:rPr lang="en-US" sz="900"/>
              <a:t>Otolaryngology / Head &amp; Neck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Emergency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Endocrinology</a:t>
            </a:r>
            <a:endParaRPr/>
          </a:p>
        </p:txBody>
      </p:sp>
      <p:sp>
        <p:nvSpPr>
          <p:cNvPr id="417" name="Google Shape;417;p48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PARED IT DOWN </a:t>
            </a:r>
            <a:endParaRPr/>
          </a:p>
        </p:txBody>
      </p:sp>
      <p:sp>
        <p:nvSpPr>
          <p:cNvPr id="418" name="Google Shape;418;p48"/>
          <p:cNvSpPr txBox="1"/>
          <p:nvPr>
            <p:ph idx="1" type="body"/>
          </p:nvPr>
        </p:nvSpPr>
        <p:spPr>
          <a:xfrm>
            <a:off x="2542175" y="998500"/>
            <a:ext cx="21342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Extended Care and Rehabilitation**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Gastroenterology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General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Genomic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Geriatrics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Hematology/Oncology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HIV/Hepatitis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Hospital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Infectious Disease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Internal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Laboratory and Pathology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Low Vision and Blind Rehabilitation**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Medical Genetics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>
                <a:highlight>
                  <a:srgbClr val="FFFF00"/>
                </a:highlight>
              </a:rPr>
              <a:t>Mental Health* </a:t>
            </a:r>
            <a:r>
              <a:rPr lang="en-US" sz="900">
                <a:highlight>
                  <a:srgbClr val="FFFF00"/>
                </a:highlight>
              </a:rPr>
              <a:t>**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Military Sexual Trauma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MOVE! Weight Management**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Nephrology/Renal/Kidney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Neurology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Neurosurgery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4676375" y="1009650"/>
            <a:ext cx="24951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Nutrition and Food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Obstetrics &amp; Gynecology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Ophthalmology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/>
              <a:t>Optometry*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Orthopedics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Outpatient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Pain Management**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Palliative and Hospice Care**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Pharmacy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Physical Medicine and Rehabilitation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Physical Therapy, Occupational Therapy </a:t>
            </a:r>
            <a:br>
              <a:rPr lang="en-US" sz="900"/>
            </a:br>
            <a:r>
              <a:rPr lang="en-US" sz="900"/>
              <a:t>and Kinesiotherapy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Plastic &amp; Reconstructive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Podiatry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Polytrauma/TBI**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/>
              <a:t>Primary Care*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Psychiatry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Psychology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PTSD Treatment**</a:t>
            </a:r>
            <a:endParaRPr/>
          </a:p>
        </p:txBody>
      </p:sp>
      <p:sp>
        <p:nvSpPr>
          <p:cNvPr id="420" name="Google Shape;420;p48"/>
          <p:cNvSpPr txBox="1"/>
          <p:nvPr>
            <p:ph idx="1" type="body"/>
          </p:nvPr>
        </p:nvSpPr>
        <p:spPr>
          <a:xfrm>
            <a:off x="6892500" y="965100"/>
            <a:ext cx="2064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Pulmonary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Radiation Oncology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Radiology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Rehabilitation and Prosthetic Services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Rheumatology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Social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Spinal Cord Injury and Disorders**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Suicide Prevention/Veterans Crisis Line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Surgical Oncology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Telehealth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Thoracic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Transplant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Urology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Vascular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Whole Health**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Women's Health**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Wound Care / Ostomy</a:t>
            </a:r>
            <a:br>
              <a:rPr lang="en-US"/>
            </a:b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421" name="Google Shape;421;p48"/>
          <p:cNvSpPr txBox="1"/>
          <p:nvPr/>
        </p:nvSpPr>
        <p:spPr>
          <a:xfrm>
            <a:off x="6984000" y="98700"/>
            <a:ext cx="1894200" cy="62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b="1" lang="en-US" sz="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*Direct/Online Scheduling </a:t>
            </a:r>
            <a:endParaRPr sz="20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2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**Multiservice/Multidisciplinary  Program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Other Service Categories</a:t>
            </a:r>
            <a:endParaRPr/>
          </a:p>
        </p:txBody>
      </p:sp>
      <p:sp>
        <p:nvSpPr>
          <p:cNvPr id="428" name="Google Shape;428;p49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Compensated Work Therapy/Vocational Rehabilitation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Enrollment, Benefits, Eligibility &amp; Billing (+CHOICE)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Facility Programs and Services (catch-all: Education, other programs)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Programs for Homeless Veterans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Quality, Safety, Compliance, Privacy, and Ethics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Transportation &amp; Travel Reimbursement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Veterans Service Organizations and Service Advocacy Programs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PARED IT DOWN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</a:pPr>
            <a:r>
              <a:rPr lang="en-US"/>
              <a:t>Clinical Services and Priority Programs </a:t>
            </a:r>
            <a:endParaRPr/>
          </a:p>
        </p:txBody>
      </p:sp>
      <p:sp>
        <p:nvSpPr>
          <p:cNvPr id="435" name="Google Shape;435;p50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EXPERIENCE PRINCIPLES</a:t>
            </a:r>
            <a:endParaRPr/>
          </a:p>
        </p:txBody>
      </p:sp>
      <p:sp>
        <p:nvSpPr>
          <p:cNvPr id="436" name="Google Shape;436;p50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/>
              <a:t>Our challenge is bringing all of our different users with different needs at different times and contexts into a coherent ecosystem. This system must both holistically feel seamless and consistent, and also allow for contextual relevance when required.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/>
              <a:t>Standardization leads to a predictable and familiar experience.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/>
              <a:t>Consistent service names and cross linking to relevant content (types) across organizations help users know how to navigate them.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</a:pPr>
            <a:r>
              <a:rPr lang="en-US"/>
              <a:t>Clinical Services and Priority Programs </a:t>
            </a:r>
            <a:endParaRPr/>
          </a:p>
        </p:txBody>
      </p:sp>
      <p:sp>
        <p:nvSpPr>
          <p:cNvPr id="442" name="Google Shape;442;p51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ONGOING WORK</a:t>
            </a:r>
            <a:endParaRPr/>
          </a:p>
        </p:txBody>
      </p:sp>
      <p:sp>
        <p:nvSpPr>
          <p:cNvPr id="443" name="Google Shape;443;p51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Working Services and Program Names linked to existing service name inventories</a:t>
            </a:r>
            <a:r>
              <a:rPr lang="en-US"/>
              <a:t> (need airtable login)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Only Clinical Services: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https://airtable.com/tbl15hQgw2HkM1yF1/viwybcTRzSU8jcatf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Non-Clinical Services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https://airtable.com/tbl15hQgw2HkM1yF1/viwH1ZyFEWJa9ZG3c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Publicly accessible link  to clinical services here: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https://airtable.com/shrLo0hZ5GOfDpi08</a:t>
            </a: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ctrTitle"/>
          </p:nvPr>
        </p:nvSpPr>
        <p:spPr>
          <a:xfrm>
            <a:off x="174171" y="576943"/>
            <a:ext cx="8795658" cy="2264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Enterprise Service Search Facets 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&amp; Specialty Services Lists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</a:pPr>
            <a:r>
              <a:rPr lang="en-US"/>
              <a:t>Clinical Services and Priority Programs </a:t>
            </a:r>
            <a:endParaRPr/>
          </a:p>
        </p:txBody>
      </p:sp>
      <p:sp>
        <p:nvSpPr>
          <p:cNvPr id="449" name="Google Shape;449;p52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FACILITY-BASED CONTENT</a:t>
            </a:r>
            <a:endParaRPr/>
          </a:p>
        </p:txBody>
      </p:sp>
      <p:sp>
        <p:nvSpPr>
          <p:cNvPr id="450" name="Google Shape;450;p52"/>
          <p:cNvSpPr txBox="1"/>
          <p:nvPr/>
        </p:nvSpPr>
        <p:spPr>
          <a:xfrm>
            <a:off x="304800" y="2503539"/>
            <a:ext cx="8534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BA6"/>
              </a:buClr>
              <a:buFont typeface="Arial"/>
              <a:buNone/>
            </a:pPr>
            <a:r>
              <a:rPr b="1" lang="en-US" sz="1800">
                <a:solidFill>
                  <a:srgbClr val="216A8B"/>
                </a:solidFill>
                <a:latin typeface="Avenir"/>
                <a:ea typeface="Avenir"/>
                <a:cs typeface="Avenir"/>
                <a:sym typeface="Avenir"/>
              </a:rPr>
              <a:t>Challenges</a:t>
            </a:r>
            <a:endParaRPr sz="1800">
              <a:solidFill>
                <a:srgbClr val="216A8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533400" y="2775972"/>
            <a:ext cx="3981300" cy="13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9537" lvl="0" marL="1095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Redundant content spread across a myriad of digital properties</a:t>
            </a:r>
            <a:endParaRPr sz="1600">
              <a:solidFill>
                <a:srgbClr val="292934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09537" lvl="0" marL="10953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Content production is </a:t>
            </a:r>
            <a:r>
              <a:rPr b="1"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silo-ed </a:t>
            </a:r>
            <a:r>
              <a:rPr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across national, regional, VISN, and facility-based teams.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09537" lvl="0" marL="10953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Content is organized around campaign or administration priorities (at the time) making reuse difficult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4653750" y="2852179"/>
            <a:ext cx="4185300" cy="20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8587" lvl="0" marL="1285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ontent delivered in ways being </a:t>
            </a:r>
            <a:r>
              <a:rPr b="1"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outmoded</a:t>
            </a:r>
            <a:r>
              <a:rPr lang="en-US" sz="1600">
                <a:solidFill>
                  <a:srgbClr val="292934"/>
                </a:solidFill>
                <a:latin typeface="Avenir"/>
                <a:ea typeface="Avenir"/>
                <a:cs typeface="Avenir"/>
                <a:sym typeface="Avenir"/>
              </a:rPr>
              <a:t> by social media and mobile technology</a:t>
            </a:r>
            <a:endParaRPr sz="1600">
              <a:solidFill>
                <a:srgbClr val="292934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28587" lvl="0" marL="128587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 common taxonomy </a:t>
            </a:r>
            <a:r>
              <a:rPr lang="en-US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to organize and classify content across regions, facilities and lines of business/benefits</a:t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304800" y="1257300"/>
            <a:ext cx="8534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16A8B"/>
                </a:solidFill>
                <a:latin typeface="Avenir"/>
                <a:ea typeface="Avenir"/>
                <a:cs typeface="Avenir"/>
                <a:sym typeface="Avenir"/>
              </a:rPr>
              <a:t>Strengths</a:t>
            </a:r>
            <a:endParaRPr sz="1800">
              <a:solidFill>
                <a:srgbClr val="216A8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4" name="Google Shape;454;p52"/>
          <p:cNvSpPr txBox="1"/>
          <p:nvPr/>
        </p:nvSpPr>
        <p:spPr>
          <a:xfrm>
            <a:off x="762000" y="1691975"/>
            <a:ext cx="236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High-quality content production </a:t>
            </a:r>
            <a:r>
              <a:rPr b="1"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capability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3190875" y="1657350"/>
            <a:ext cx="2676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Able to produce content in a wide </a:t>
            </a:r>
            <a:r>
              <a:rPr b="1"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variety</a:t>
            </a:r>
            <a:r>
              <a:rPr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of formats</a:t>
            </a:r>
            <a:endParaRPr sz="18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6" name="Google Shape;456;p52"/>
          <p:cNvSpPr/>
          <p:nvPr/>
        </p:nvSpPr>
        <p:spPr>
          <a:xfrm>
            <a:off x="5851525" y="1657350"/>
            <a:ext cx="2911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1"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large volume </a:t>
            </a:r>
            <a:r>
              <a:rPr lang="en-US" sz="1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of quality content on VA properties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/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</a:pPr>
            <a:r>
              <a:rPr lang="en-US"/>
              <a:t>Key Themes</a:t>
            </a:r>
            <a:endParaRPr/>
          </a:p>
        </p:txBody>
      </p:sp>
      <p:sp>
        <p:nvSpPr>
          <p:cNvPr id="462" name="Google Shape;462;p53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EXPERIENCE PRINCIPLES</a:t>
            </a:r>
            <a:endParaRPr/>
          </a:p>
        </p:txBody>
      </p:sp>
      <p:sp>
        <p:nvSpPr>
          <p:cNvPr id="463" name="Google Shape;463;p53"/>
          <p:cNvSpPr/>
          <p:nvPr/>
        </p:nvSpPr>
        <p:spPr>
          <a:xfrm>
            <a:off x="3249613" y="4129088"/>
            <a:ext cx="212700" cy="145500"/>
          </a:xfrm>
          <a:prstGeom prst="ellipse">
            <a:avLst/>
          </a:prstGeom>
          <a:solidFill>
            <a:srgbClr val="275F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13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4" name="Google Shape;464;p53"/>
          <p:cNvSpPr/>
          <p:nvPr/>
        </p:nvSpPr>
        <p:spPr>
          <a:xfrm>
            <a:off x="3249613" y="4352925"/>
            <a:ext cx="212700" cy="145500"/>
          </a:xfrm>
          <a:prstGeom prst="ellipse">
            <a:avLst/>
          </a:prstGeom>
          <a:solidFill>
            <a:srgbClr val="275F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14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5" name="Google Shape;465;p53"/>
          <p:cNvSpPr/>
          <p:nvPr/>
        </p:nvSpPr>
        <p:spPr>
          <a:xfrm>
            <a:off x="3554413" y="4114800"/>
            <a:ext cx="5379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Show me the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VA</a:t>
            </a:r>
            <a:r>
              <a:rPr b="0" i="0" lang="en-US" sz="1400" u="none" cap="none" strike="noStrike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 care experience: my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providers</a:t>
            </a:r>
            <a:r>
              <a:rPr b="0" i="0" lang="en-US" sz="1400" u="none" cap="none" strike="noStrike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 and how they will care for me</a:t>
            </a:r>
            <a:endParaRPr/>
          </a:p>
        </p:txBody>
      </p:sp>
      <p:sp>
        <p:nvSpPr>
          <p:cNvPr id="466" name="Google Shape;466;p53"/>
          <p:cNvSpPr/>
          <p:nvPr/>
        </p:nvSpPr>
        <p:spPr>
          <a:xfrm>
            <a:off x="3249613" y="3594497"/>
            <a:ext cx="212700" cy="145500"/>
          </a:xfrm>
          <a:prstGeom prst="ellipse">
            <a:avLst/>
          </a:prstGeom>
          <a:solidFill>
            <a:srgbClr val="216A8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3249613" y="1789510"/>
            <a:ext cx="212700" cy="144000"/>
          </a:xfrm>
          <a:prstGeom prst="ellipse">
            <a:avLst/>
          </a:prstGeom>
          <a:solidFill>
            <a:srgbClr val="2B86B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3554413" y="3570685"/>
            <a:ext cx="44958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Be there when and where I need it</a:t>
            </a:r>
            <a:endParaRPr/>
          </a:p>
        </p:txBody>
      </p:sp>
      <p:sp>
        <p:nvSpPr>
          <p:cNvPr id="469" name="Google Shape;469;p53"/>
          <p:cNvSpPr/>
          <p:nvPr/>
        </p:nvSpPr>
        <p:spPr>
          <a:xfrm>
            <a:off x="3554413" y="1787129"/>
            <a:ext cx="5379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Make it easy for me to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find the benefits and services I need</a:t>
            </a:r>
            <a:endParaRPr/>
          </a:p>
        </p:txBody>
      </p:sp>
      <p:sp>
        <p:nvSpPr>
          <p:cNvPr id="470" name="Google Shape;470;p53"/>
          <p:cNvSpPr/>
          <p:nvPr/>
        </p:nvSpPr>
        <p:spPr>
          <a:xfrm>
            <a:off x="3249613" y="3039666"/>
            <a:ext cx="212700" cy="145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9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1" name="Google Shape;471;p53"/>
          <p:cNvSpPr/>
          <p:nvPr/>
        </p:nvSpPr>
        <p:spPr>
          <a:xfrm>
            <a:off x="3554413" y="3018235"/>
            <a:ext cx="44958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Allow me to choose how to connect</a:t>
            </a:r>
            <a:endParaRPr/>
          </a:p>
        </p:txBody>
      </p:sp>
      <p:sp>
        <p:nvSpPr>
          <p:cNvPr id="472" name="Google Shape;472;p53"/>
          <p:cNvSpPr/>
          <p:nvPr/>
        </p:nvSpPr>
        <p:spPr>
          <a:xfrm>
            <a:off x="412750" y="4104085"/>
            <a:ext cx="2730600" cy="631200"/>
          </a:xfrm>
          <a:prstGeom prst="roundRect">
            <a:avLst>
              <a:gd fmla="val 16667" name="adj"/>
            </a:avLst>
          </a:prstGeom>
          <a:solidFill>
            <a:srgbClr val="275F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small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Earn My Trust</a:t>
            </a:r>
            <a:r>
              <a:rPr i="1" lang="en-US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3" name="Google Shape;473;p53"/>
          <p:cNvSpPr/>
          <p:nvPr/>
        </p:nvSpPr>
        <p:spPr>
          <a:xfrm>
            <a:off x="412750" y="3561160"/>
            <a:ext cx="2730600" cy="411900"/>
          </a:xfrm>
          <a:prstGeom prst="roundRect">
            <a:avLst>
              <a:gd fmla="val 16667" name="adj"/>
            </a:avLst>
          </a:prstGeom>
          <a:solidFill>
            <a:srgbClr val="216A8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small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Help Me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74" name="Google Shape;474;p53"/>
          <p:cNvCxnSpPr/>
          <p:nvPr/>
        </p:nvCxnSpPr>
        <p:spPr>
          <a:xfrm>
            <a:off x="336550" y="3482578"/>
            <a:ext cx="8001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5" name="Google Shape;475;p53"/>
          <p:cNvCxnSpPr/>
          <p:nvPr/>
        </p:nvCxnSpPr>
        <p:spPr>
          <a:xfrm>
            <a:off x="336550" y="4032647"/>
            <a:ext cx="8001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76" name="Google Shape;476;p53"/>
          <p:cNvSpPr/>
          <p:nvPr/>
        </p:nvSpPr>
        <p:spPr>
          <a:xfrm>
            <a:off x="3249613" y="1090613"/>
            <a:ext cx="212700" cy="146400"/>
          </a:xfrm>
          <a:prstGeom prst="ellipse">
            <a:avLst/>
          </a:prstGeom>
          <a:solidFill>
            <a:srgbClr val="2B86B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7" name="Google Shape;477;p53"/>
          <p:cNvSpPr/>
          <p:nvPr/>
        </p:nvSpPr>
        <p:spPr>
          <a:xfrm>
            <a:off x="3554413" y="1547813"/>
            <a:ext cx="4297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Speak to me in plain language</a:t>
            </a:r>
            <a:endParaRPr/>
          </a:p>
        </p:txBody>
      </p:sp>
      <p:sp>
        <p:nvSpPr>
          <p:cNvPr id="478" name="Google Shape;478;p53"/>
          <p:cNvSpPr/>
          <p:nvPr/>
        </p:nvSpPr>
        <p:spPr>
          <a:xfrm>
            <a:off x="3249613" y="1323975"/>
            <a:ext cx="212700" cy="145500"/>
          </a:xfrm>
          <a:prstGeom prst="ellipse">
            <a:avLst/>
          </a:prstGeom>
          <a:solidFill>
            <a:srgbClr val="2B86B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9" name="Google Shape;479;p53"/>
          <p:cNvSpPr/>
          <p:nvPr/>
        </p:nvSpPr>
        <p:spPr>
          <a:xfrm>
            <a:off x="3249613" y="1556147"/>
            <a:ext cx="212700" cy="146400"/>
          </a:xfrm>
          <a:prstGeom prst="ellipse">
            <a:avLst/>
          </a:prstGeom>
          <a:solidFill>
            <a:srgbClr val="2B86B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0" name="Google Shape;480;p53"/>
          <p:cNvSpPr/>
          <p:nvPr/>
        </p:nvSpPr>
        <p:spPr>
          <a:xfrm>
            <a:off x="3249613" y="2020491"/>
            <a:ext cx="212700" cy="144000"/>
          </a:xfrm>
          <a:prstGeom prst="ellipse">
            <a:avLst/>
          </a:prstGeom>
          <a:solidFill>
            <a:srgbClr val="2B86B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1" name="Google Shape;481;p53"/>
          <p:cNvSpPr/>
          <p:nvPr/>
        </p:nvSpPr>
        <p:spPr>
          <a:xfrm>
            <a:off x="3554413" y="1090613"/>
            <a:ext cx="5187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Be easy to find</a:t>
            </a:r>
            <a:endParaRPr/>
          </a:p>
        </p:txBody>
      </p:sp>
      <p:sp>
        <p:nvSpPr>
          <p:cNvPr id="482" name="Google Shape;482;p53"/>
          <p:cNvSpPr/>
          <p:nvPr/>
        </p:nvSpPr>
        <p:spPr>
          <a:xfrm>
            <a:off x="3554413" y="2006204"/>
            <a:ext cx="4297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Make my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provider</a:t>
            </a: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 and facility search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easy</a:t>
            </a:r>
            <a:endParaRPr/>
          </a:p>
        </p:txBody>
      </p:sp>
      <p:sp>
        <p:nvSpPr>
          <p:cNvPr id="483" name="Google Shape;483;p53"/>
          <p:cNvSpPr/>
          <p:nvPr/>
        </p:nvSpPr>
        <p:spPr>
          <a:xfrm>
            <a:off x="3249613" y="2251472"/>
            <a:ext cx="212700" cy="145500"/>
          </a:xfrm>
          <a:prstGeom prst="ellipse">
            <a:avLst/>
          </a:prstGeom>
          <a:solidFill>
            <a:srgbClr val="2B86B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6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" name="Google Shape;484;p53"/>
          <p:cNvSpPr/>
          <p:nvPr/>
        </p:nvSpPr>
        <p:spPr>
          <a:xfrm>
            <a:off x="3249613" y="2557463"/>
            <a:ext cx="212700" cy="145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7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5" name="Google Shape;485;p53"/>
          <p:cNvSpPr/>
          <p:nvPr/>
        </p:nvSpPr>
        <p:spPr>
          <a:xfrm>
            <a:off x="3249613" y="2801541"/>
            <a:ext cx="212700" cy="145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8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" name="Google Shape;486;p53"/>
          <p:cNvSpPr/>
          <p:nvPr/>
        </p:nvSpPr>
        <p:spPr>
          <a:xfrm>
            <a:off x="3554413" y="2234804"/>
            <a:ext cx="4495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Give me an appealing and visually consistent experience</a:t>
            </a:r>
            <a:endParaRPr/>
          </a:p>
        </p:txBody>
      </p:sp>
      <p:sp>
        <p:nvSpPr>
          <p:cNvPr id="487" name="Google Shape;487;p53"/>
          <p:cNvSpPr/>
          <p:nvPr/>
        </p:nvSpPr>
        <p:spPr>
          <a:xfrm>
            <a:off x="3554413" y="2540794"/>
            <a:ext cx="4495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Engage me with valuable focused,&amp; personally relevant content</a:t>
            </a:r>
            <a:endParaRPr/>
          </a:p>
        </p:txBody>
      </p:sp>
      <p:sp>
        <p:nvSpPr>
          <p:cNvPr id="488" name="Google Shape;488;p53"/>
          <p:cNvSpPr/>
          <p:nvPr/>
        </p:nvSpPr>
        <p:spPr>
          <a:xfrm>
            <a:off x="3554413" y="2776538"/>
            <a:ext cx="4297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Give me a culturally relevant and localized experience</a:t>
            </a:r>
            <a:endParaRPr/>
          </a:p>
        </p:txBody>
      </p:sp>
      <p:sp>
        <p:nvSpPr>
          <p:cNvPr id="489" name="Google Shape;489;p53"/>
          <p:cNvSpPr/>
          <p:nvPr/>
        </p:nvSpPr>
        <p:spPr>
          <a:xfrm>
            <a:off x="426925" y="1104300"/>
            <a:ext cx="2730600" cy="1295400"/>
          </a:xfrm>
          <a:prstGeom prst="roundRect">
            <a:avLst>
              <a:gd fmla="val 6310" name="adj"/>
            </a:avLst>
          </a:prstGeom>
          <a:solidFill>
            <a:srgbClr val="2B86B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small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Make it Simple</a:t>
            </a:r>
            <a:endParaRPr b="1" sz="1000" cap="small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0" name="Google Shape;490;p53"/>
          <p:cNvSpPr/>
          <p:nvPr/>
        </p:nvSpPr>
        <p:spPr>
          <a:xfrm>
            <a:off x="412750" y="2532460"/>
            <a:ext cx="2730600" cy="891600"/>
          </a:xfrm>
          <a:prstGeom prst="roundRect">
            <a:avLst>
              <a:gd fmla="val 11473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small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Make it Relevant</a:t>
            </a:r>
            <a:endParaRPr i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91" name="Google Shape;491;p53"/>
          <p:cNvCxnSpPr/>
          <p:nvPr/>
        </p:nvCxnSpPr>
        <p:spPr>
          <a:xfrm>
            <a:off x="336550" y="2453879"/>
            <a:ext cx="8001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92" name="Google Shape;492;p53"/>
          <p:cNvSpPr/>
          <p:nvPr/>
        </p:nvSpPr>
        <p:spPr>
          <a:xfrm>
            <a:off x="3554413" y="1319213"/>
            <a:ext cx="5187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Make it easy to find my way once I get there</a:t>
            </a:r>
            <a:endParaRPr/>
          </a:p>
        </p:txBody>
      </p:sp>
      <p:sp>
        <p:nvSpPr>
          <p:cNvPr id="493" name="Google Shape;493;p53"/>
          <p:cNvSpPr/>
          <p:nvPr/>
        </p:nvSpPr>
        <p:spPr>
          <a:xfrm>
            <a:off x="3554413" y="3264694"/>
            <a:ext cx="44958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Reach out to me with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relevant </a:t>
            </a: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</p:txBody>
      </p:sp>
      <p:sp>
        <p:nvSpPr>
          <p:cNvPr id="494" name="Google Shape;494;p53"/>
          <p:cNvSpPr/>
          <p:nvPr/>
        </p:nvSpPr>
        <p:spPr>
          <a:xfrm>
            <a:off x="3249613" y="3278981"/>
            <a:ext cx="212700" cy="145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5" name="Google Shape;495;p53"/>
          <p:cNvSpPr/>
          <p:nvPr/>
        </p:nvSpPr>
        <p:spPr>
          <a:xfrm>
            <a:off x="3249613" y="3801666"/>
            <a:ext cx="212700" cy="145500"/>
          </a:xfrm>
          <a:prstGeom prst="ellipse">
            <a:avLst/>
          </a:prstGeom>
          <a:solidFill>
            <a:srgbClr val="216A8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6" name="Google Shape;496;p53"/>
          <p:cNvSpPr/>
          <p:nvPr/>
        </p:nvSpPr>
        <p:spPr>
          <a:xfrm>
            <a:off x="3554413" y="3777853"/>
            <a:ext cx="44958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Make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accessing services and programs </a:t>
            </a: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easy</a:t>
            </a:r>
            <a:endParaRPr/>
          </a:p>
        </p:txBody>
      </p:sp>
      <p:sp>
        <p:nvSpPr>
          <p:cNvPr id="497" name="Google Shape;497;p53"/>
          <p:cNvSpPr/>
          <p:nvPr/>
        </p:nvSpPr>
        <p:spPr>
          <a:xfrm>
            <a:off x="3552825" y="4344591"/>
            <a:ext cx="4297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Be transparent with me </a:t>
            </a:r>
            <a:r>
              <a:rPr lang="en-US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about </a:t>
            </a:r>
            <a:r>
              <a:rPr lang="en-US" sz="1400">
                <a:solidFill>
                  <a:srgbClr val="216A8B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issues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VA HEALTH CONTENT ECOSYSTEM</a:t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625" y="27575"/>
            <a:ext cx="24078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VA Provider Search: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accesstocare.va.gov</a:t>
            </a:r>
            <a:r>
              <a:rPr lang="en-US" sz="2400"/>
              <a:t> Service Line</a:t>
            </a:r>
            <a:endParaRPr/>
          </a:p>
        </p:txBody>
      </p:sp>
      <p:sp>
        <p:nvSpPr>
          <p:cNvPr id="277" name="Google Shape;277;p35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278" name="Google Shape;27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5">
            <a:alphaModFix/>
          </a:blip>
          <a:srcRect b="0" l="1859" r="9064" t="0"/>
          <a:stretch/>
        </p:blipFill>
        <p:spPr>
          <a:xfrm>
            <a:off x="1971922" y="1200647"/>
            <a:ext cx="5152447" cy="325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Facility Locator</a:t>
            </a:r>
            <a:endParaRPr/>
          </a:p>
        </p:txBody>
      </p:sp>
      <p:sp>
        <p:nvSpPr>
          <p:cNvPr id="286" name="Google Shape;286;p36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4">
            <a:alphaModFix/>
          </a:blip>
          <a:srcRect b="2431" l="0" r="0" t="-1"/>
          <a:stretch/>
        </p:blipFill>
        <p:spPr>
          <a:xfrm>
            <a:off x="1975899" y="1144190"/>
            <a:ext cx="5192202" cy="342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Facilities API: HealthService</a:t>
            </a:r>
            <a:endParaRPr sz="2400"/>
          </a:p>
        </p:txBody>
      </p:sp>
      <p:sp>
        <p:nvSpPr>
          <p:cNvPr id="295" name="Google Shape;295;p37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296" name="Google Shape;2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257" y="1148665"/>
            <a:ext cx="5179987" cy="311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idx="2" type="body"/>
          </p:nvPr>
        </p:nvSpPr>
        <p:spPr>
          <a:xfrm>
            <a:off x="457200" y="1714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74" y="424930"/>
            <a:ext cx="8979882" cy="471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 rotWithShape="1">
          <a:blip r:embed="rId5">
            <a:alphaModFix/>
          </a:blip>
          <a:srcRect b="63557" l="23694" r="23741" t="0"/>
          <a:stretch/>
        </p:blipFill>
        <p:spPr>
          <a:xfrm>
            <a:off x="3124775" y="794950"/>
            <a:ext cx="3539102" cy="3705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>
            <p:ph type="title"/>
          </p:nvPr>
        </p:nvSpPr>
        <p:spPr>
          <a:xfrm>
            <a:off x="457200" y="361950"/>
            <a:ext cx="8549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venir"/>
              <a:buNone/>
            </a:pPr>
            <a:r>
              <a:rPr lang="en-US" sz="2520"/>
              <a:t>Specialty Care Services </a:t>
            </a:r>
            <a:r>
              <a:rPr lang="en-US" sz="1000"/>
              <a:t>(</a:t>
            </a:r>
            <a:r>
              <a:rPr lang="en-US" sz="1000" u="sng">
                <a:solidFill>
                  <a:schemeClr val="hlink"/>
                </a:solidFill>
                <a:hlinkClick r:id="rId6"/>
              </a:rPr>
              <a:t>https://www.va.gov/healthbenefits/access/specialty_care_services.asp</a:t>
            </a:r>
            <a:r>
              <a:rPr lang="en-US" sz="1000"/>
              <a:t>)</a:t>
            </a:r>
            <a:endParaRPr sz="1000"/>
          </a:p>
        </p:txBody>
      </p:sp>
      <p:sp>
        <p:nvSpPr>
          <p:cNvPr id="308" name="Google Shape;308;p38"/>
          <p:cNvSpPr txBox="1"/>
          <p:nvPr/>
        </p:nvSpPr>
        <p:spPr>
          <a:xfrm>
            <a:off x="77700" y="857075"/>
            <a:ext cx="16962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Anesthesiology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Bariatric surgery (weight loss surgery)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Cardiology – Vascular (heart and blood circulation)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Chaplain (spiritual support)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Critical Care Specialty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Dermatology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Diabetes and Endocrinology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Geriatric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Gynecology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Infectious Disease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Nephrology (kidney)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Neurology (nerves)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Oncology (cancer)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Optometry &amp; Ophthalmology (eye care)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Orthopedic Surgery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Orthotic and Prosthetic (amputee care and custom orthotics)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Pacemaker (heart)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Pain Management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Podiatry (feet)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Pulmonary (lungs)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Robotic-Assisted Surgery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Spinal Cord Injury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Transplant Surgery (heart, lung, liver, etc.)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Urology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Vascular Surgery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Women’s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314" name="Google Shape;3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267" y="794950"/>
            <a:ext cx="8275685" cy="4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882" y="4393694"/>
            <a:ext cx="1507602" cy="823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venir"/>
              <a:buNone/>
            </a:pPr>
            <a:r>
              <a:rPr lang="en-US" sz="2520"/>
              <a:t>Medical Benefits Package</a:t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400" y="1111901"/>
            <a:ext cx="5344476" cy="36356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/>
          <p:nvPr/>
        </p:nvSpPr>
        <p:spPr>
          <a:xfrm>
            <a:off x="77700" y="1009475"/>
            <a:ext cx="16962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Immunizations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Physical Examinations (including eye and hearing)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Health Care Assessments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Screening Tests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Health Education Programs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Primary and Specialty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Surgical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Substance Abuse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Medical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Surgical 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Substance Abuse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Prescription Drugs 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Women’s gender-specific 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VA Community Living Centers (VA Nursing Home) Programs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Domiciliary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Medical Foster Home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State Veterans Homes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Geriatrics and Extended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Adult Day Health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Respite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Home Health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VA’s Family Caregivers Program 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Home Telehealth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idx="2" type="body"/>
          </p:nvPr>
        </p:nvSpPr>
        <p:spPr>
          <a:xfrm>
            <a:off x="457200" y="952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graphicFrame>
        <p:nvGraphicFramePr>
          <p:cNvPr id="324" name="Google Shape;324;p40"/>
          <p:cNvGraphicFramePr/>
          <p:nvPr/>
        </p:nvGraphicFramePr>
        <p:xfrm>
          <a:off x="540150" y="467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{8466C9B6-6F29-42C3-8826-348ED3BAAC3B}</a:tableStyleId>
              </a:tblPr>
              <a:tblGrid>
                <a:gridCol w="1923925"/>
                <a:gridCol w="1436150"/>
                <a:gridCol w="2182175"/>
                <a:gridCol w="2182175"/>
              </a:tblGrid>
              <a:tr h="69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Access to Care VA Physician Search by Service Line </a:t>
                      </a:r>
                      <a:r>
                        <a:rPr lang="en-US" sz="800" u="sng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3"/>
                        </a:rPr>
                        <a:t>accesstocare.va.gov</a:t>
                      </a:r>
                      <a:endParaRPr sz="8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Facility API/Services </a:t>
                      </a:r>
                      <a:endParaRPr sz="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4"/>
                        </a:rPr>
                        <a:t>va.gov/facility-locator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Specialty Care Services</a:t>
                      </a:r>
                      <a:endParaRPr sz="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5"/>
                        </a:rPr>
                        <a:t>https://www.va.gov/healthbenefits/access/specialty_care_services.asp</a:t>
                      </a:r>
                      <a:endParaRPr sz="8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Medical Benefits Package</a:t>
                      </a:r>
                      <a:endParaRPr sz="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Avenir"/>
                          <a:ea typeface="Avenir"/>
                          <a:cs typeface="Avenir"/>
                          <a:sym typeface="Avenir"/>
                          <a:hlinkClick r:id="rId6"/>
                        </a:rPr>
                        <a:t>https://www.va.gov/healthbenefits/resources/publications/hbco/hbco_medical_benefits_package.asp</a:t>
                      </a:r>
                      <a:endParaRPr sz="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</a:tr>
              <a:tr h="383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Anesthesiology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Community Based Outpatient Clinic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Critical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Dental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Emergency Medicine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Eye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Geriatrics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Laboratory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Medicine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Mental Health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Neurology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Nursing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Other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Pharmacy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Physical Rehabilitation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Primary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Radiology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Research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Surgery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Audiology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Cardiology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Dental Services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Dermatology</a:t>
                      </a:r>
                      <a:br>
                        <a:rPr lang="en-US"/>
                      </a:b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Emergency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Gastroenterology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Gynecology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Mental Health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Ophthalmology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Optometry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Orthopedics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Primary Care</a:t>
                      </a:r>
                      <a:b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Urgent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Urology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Women's Health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Anesthesiology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Bariatric surgery (weight loss surgery)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Cardiology – Vascular (heart and blood circulation)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Chaplain (spiritual support)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Critical Care Specialty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Dermatology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Diabetes and Endocrinology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Geriatric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Gynecology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Infectious Disease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Mental Health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Nephrology (kidney)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Neurology (nerves)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Oncology (cancer)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Optometry &amp; Ophthalmology (eye care)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Orthopedic Surgery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Orthotic and Prosthetic (amputee care and custom orthotics)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Pacemaker (heart)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Pain Management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Podiatry (feet)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Pulmonary (lungs)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Robotic-Assisted Surgery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Spinal Cord Injury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Transplant Surgery (heart, lung, liver, etc.)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Urology</a:t>
                      </a: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Vascular Surgery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Women’s Care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Physical Examinations (including eye and hearing)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Health Care Assessments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Screening Tests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Health Education Programs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Primary and Specialty Care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Surgical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Mental Health</a:t>
                      </a:r>
                      <a:endParaRPr sz="900">
                        <a:highlight>
                          <a:srgbClr val="00FF00"/>
                        </a:highlight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Substance Abuse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Medical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Surgical 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Prescription Drugs 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Women’s gender-specific health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VA Community Living Centers (VA Nursing Home) Programs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Domiciliary Care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Medical Foster Home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State Veterans Homes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Geriatrics and Extended Care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Adult Day Health Care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Respite Care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Home Health Care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VA’s Family Caregivers Program 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Home Telehealth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25" name="Google Shape;325;p40"/>
          <p:cNvCxnSpPr/>
          <p:nvPr/>
        </p:nvCxnSpPr>
        <p:spPr>
          <a:xfrm flipH="1" rot="10800000">
            <a:off x="1076089" y="1672632"/>
            <a:ext cx="1416900" cy="363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6" name="Google Shape;326;p40"/>
          <p:cNvCxnSpPr/>
          <p:nvPr/>
        </p:nvCxnSpPr>
        <p:spPr>
          <a:xfrm flipH="1" rot="10800000">
            <a:off x="2062125" y="2035500"/>
            <a:ext cx="505200" cy="151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7" name="Google Shape;327;p40"/>
          <p:cNvCxnSpPr/>
          <p:nvPr/>
        </p:nvCxnSpPr>
        <p:spPr>
          <a:xfrm>
            <a:off x="2141262" y="2743817"/>
            <a:ext cx="346800" cy="2313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40"/>
          <p:cNvCxnSpPr/>
          <p:nvPr/>
        </p:nvCxnSpPr>
        <p:spPr>
          <a:xfrm flipH="1" rot="10800000">
            <a:off x="1596400" y="2657700"/>
            <a:ext cx="955800" cy="4926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9" name="Google Shape;329;p40"/>
          <p:cNvCxnSpPr/>
          <p:nvPr/>
        </p:nvCxnSpPr>
        <p:spPr>
          <a:xfrm flipH="1" rot="10800000">
            <a:off x="1605100" y="3301500"/>
            <a:ext cx="938400" cy="7491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0" name="Google Shape;330;p40"/>
          <p:cNvCxnSpPr/>
          <p:nvPr/>
        </p:nvCxnSpPr>
        <p:spPr>
          <a:xfrm>
            <a:off x="6641645" y="174882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1" name="Google Shape;331;p40"/>
          <p:cNvSpPr txBox="1"/>
          <p:nvPr/>
        </p:nvSpPr>
        <p:spPr>
          <a:xfrm>
            <a:off x="6981170" y="70715"/>
            <a:ext cx="2384386" cy="230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service, alternate name/s</a:t>
            </a:r>
            <a:endParaRPr/>
          </a:p>
        </p:txBody>
      </p:sp>
      <p:cxnSp>
        <p:nvCxnSpPr>
          <p:cNvPr id="332" name="Google Shape;332;p40"/>
          <p:cNvCxnSpPr/>
          <p:nvPr/>
        </p:nvCxnSpPr>
        <p:spPr>
          <a:xfrm>
            <a:off x="6631995" y="362007"/>
            <a:ext cx="385823" cy="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3" name="Google Shape;333;p40"/>
          <p:cNvSpPr txBox="1"/>
          <p:nvPr/>
        </p:nvSpPr>
        <p:spPr>
          <a:xfrm>
            <a:off x="6983095" y="257840"/>
            <a:ext cx="2384386" cy="230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service, same name</a:t>
            </a:r>
            <a:endParaRPr/>
          </a:p>
        </p:txBody>
      </p:sp>
      <p:cxnSp>
        <p:nvCxnSpPr>
          <p:cNvPr id="334" name="Google Shape;334;p40"/>
          <p:cNvCxnSpPr/>
          <p:nvPr/>
        </p:nvCxnSpPr>
        <p:spPr>
          <a:xfrm>
            <a:off x="3529723" y="2678932"/>
            <a:ext cx="441300" cy="1362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5" name="Google Shape;335;p40"/>
          <p:cNvCxnSpPr/>
          <p:nvPr/>
        </p:nvCxnSpPr>
        <p:spPr>
          <a:xfrm>
            <a:off x="3638675" y="3888425"/>
            <a:ext cx="332400" cy="1413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6" name="Google Shape;336;p40"/>
          <p:cNvCxnSpPr/>
          <p:nvPr/>
        </p:nvCxnSpPr>
        <p:spPr>
          <a:xfrm flipH="1" rot="10800000">
            <a:off x="1350050" y="2441825"/>
            <a:ext cx="2601300" cy="216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7" name="Google Shape;337;p40"/>
          <p:cNvCxnSpPr/>
          <p:nvPr/>
        </p:nvCxnSpPr>
        <p:spPr>
          <a:xfrm>
            <a:off x="897775" y="2467376"/>
            <a:ext cx="1644600" cy="357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8" name="Google Shape;338;p40"/>
          <p:cNvCxnSpPr/>
          <p:nvPr/>
        </p:nvCxnSpPr>
        <p:spPr>
          <a:xfrm>
            <a:off x="3429125" y="2501075"/>
            <a:ext cx="542100" cy="88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9" name="Google Shape;339;p40"/>
          <p:cNvCxnSpPr/>
          <p:nvPr/>
        </p:nvCxnSpPr>
        <p:spPr>
          <a:xfrm>
            <a:off x="3577875" y="2798688"/>
            <a:ext cx="345000" cy="502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0" name="Google Shape;340;p40"/>
          <p:cNvCxnSpPr/>
          <p:nvPr/>
        </p:nvCxnSpPr>
        <p:spPr>
          <a:xfrm flipH="1" rot="10800000">
            <a:off x="1310650" y="2759825"/>
            <a:ext cx="4838100" cy="1093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1" name="Google Shape;341;p40"/>
          <p:cNvCxnSpPr/>
          <p:nvPr/>
        </p:nvCxnSpPr>
        <p:spPr>
          <a:xfrm>
            <a:off x="3459223" y="1907245"/>
            <a:ext cx="492300" cy="2283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2" name="Google Shape;342;p40"/>
          <p:cNvCxnSpPr/>
          <p:nvPr/>
        </p:nvCxnSpPr>
        <p:spPr>
          <a:xfrm flipH="1" rot="10800000">
            <a:off x="4724400" y="2302900"/>
            <a:ext cx="1473600" cy="5268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3" name="Google Shape;343;p40"/>
          <p:cNvCxnSpPr/>
          <p:nvPr/>
        </p:nvCxnSpPr>
        <p:spPr>
          <a:xfrm>
            <a:off x="3113825" y="3771075"/>
            <a:ext cx="867300" cy="13401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4" name="Google Shape;344;p40"/>
          <p:cNvCxnSpPr/>
          <p:nvPr/>
        </p:nvCxnSpPr>
        <p:spPr>
          <a:xfrm>
            <a:off x="3350300" y="1478925"/>
            <a:ext cx="660000" cy="49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5" name="Google Shape;345;p40"/>
          <p:cNvCxnSpPr/>
          <p:nvPr/>
        </p:nvCxnSpPr>
        <p:spPr>
          <a:xfrm rot="10800000">
            <a:off x="3340475" y="2978300"/>
            <a:ext cx="414000" cy="78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3483400" y="3128075"/>
            <a:ext cx="492600" cy="367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7" name="Google Shape;347;p40"/>
          <p:cNvCxnSpPr/>
          <p:nvPr/>
        </p:nvCxnSpPr>
        <p:spPr>
          <a:xfrm flipH="1">
            <a:off x="4769325" y="2887975"/>
            <a:ext cx="1369500" cy="2404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ctrTitle"/>
          </p:nvPr>
        </p:nvSpPr>
        <p:spPr>
          <a:xfrm>
            <a:off x="174171" y="576943"/>
            <a:ext cx="8795658" cy="2264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Facility A-Z Services Page Audit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000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https://airtable.com/shrVGaJQtG5WXiCtR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