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Source Sans Pro SemiBold"/>
      <p:regular r:id="rId17"/>
      <p:bold r:id="rId18"/>
      <p:italic r:id="rId19"/>
      <p:boldItalic r:id="rId20"/>
    </p:embeddedFont>
    <p:embeddedFont>
      <p:font typeface="Bitter"/>
      <p:regular r:id="rId21"/>
      <p:bold r:id="rId22"/>
      <p:italic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SemiBold-boldItalic.fntdata"/><Relationship Id="rId22" Type="http://schemas.openxmlformats.org/officeDocument/2006/relationships/font" Target="fonts/Bitter-bold.fntdata"/><Relationship Id="rId21" Type="http://schemas.openxmlformats.org/officeDocument/2006/relationships/font" Target="fonts/Bitter-regular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Bitter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SourceSansProSemiBold-regular.fntdata"/><Relationship Id="rId16" Type="http://schemas.openxmlformats.org/officeDocument/2006/relationships/font" Target="fonts/ProximaNova-boldItalic.fntdata"/><Relationship Id="rId19" Type="http://schemas.openxmlformats.org/officeDocument/2006/relationships/font" Target="fonts/SourceSansProSemiBold-italic.fntdata"/><Relationship Id="rId18" Type="http://schemas.openxmlformats.org/officeDocument/2006/relationships/font" Target="fonts/SourceSansPro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09d270e8_2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09d270e8_2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5d09d270e8_2_1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e5b772fe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e5b772fe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72e5b772fe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e5b772fe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e5b772fe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72e5b772fe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2e5b772f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2e5b772f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72e5b772fe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e5b772fe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2e5b772fe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72e5b772fe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2e5b772fe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2e5b772fe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2e5b772fe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e5b772fe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e5b772fe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72e5b772fe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10100" y="0"/>
            <a:ext cx="12192000" cy="56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575" y="466306"/>
            <a:ext cx="2559301" cy="56984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1524000" y="1532950"/>
            <a:ext cx="9144000" cy="16137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34100" y="3146638"/>
            <a:ext cx="9144000" cy="759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None/>
              <a:defRPr b="1" sz="1800">
                <a:solidFill>
                  <a:srgbClr val="F2F2F2"/>
                </a:solidFill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al content - dark">
  <p:cSld name="Comparison dark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613175" y="685800"/>
            <a:ext cx="10058400" cy="730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592750" y="1406000"/>
            <a:ext cx="5283600" cy="4752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subTitle"/>
          </p:nvPr>
        </p:nvSpPr>
        <p:spPr>
          <a:xfrm>
            <a:off x="613175" y="327025"/>
            <a:ext cx="10058400" cy="35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ntent Boxes dark">
  <p:cSld name="Four Content Boxes dark">
    <p:bg>
      <p:bgPr>
        <a:solidFill>
          <a:schemeClr val="accen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609600" y="1525495"/>
            <a:ext cx="5486400" cy="1853100"/>
          </a:xfrm>
          <a:prstGeom prst="rect">
            <a:avLst/>
          </a:prstGeom>
          <a:solidFill>
            <a:srgbClr val="318DDA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613175" y="685800"/>
            <a:ext cx="10058400" cy="730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subTitle"/>
          </p:nvPr>
        </p:nvSpPr>
        <p:spPr>
          <a:xfrm>
            <a:off x="613175" y="327025"/>
            <a:ext cx="10058400" cy="35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 dark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tx">
  <p:cSld name="TITLE_AND_BODY">
    <p:bg>
      <p:bgPr>
        <a:solidFill>
          <a:schemeClr val="accen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  <a:defRPr sz="48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600" y="2429129"/>
            <a:ext cx="10972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609600" y="3913949"/>
            <a:ext cx="109728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2/3">
  <p:cSld name="2_Split 2/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721600" y="0"/>
            <a:ext cx="4470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13175" y="1283350"/>
            <a:ext cx="5580000" cy="4884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b="1"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itle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eps - Squares">
  <p:cSld name="Two Content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1540955" y="23249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6"/>
          <p:cNvSpPr txBox="1"/>
          <p:nvPr/>
        </p:nvSpPr>
        <p:spPr>
          <a:xfrm>
            <a:off x="3816475" y="2826988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6843513" y="2826988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5330000" y="2495063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8357050" y="2495063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6415930" y="23249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3978442" y="2656899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8853417" y="26068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3" name="Google Shape;43;p6"/>
          <p:cNvCxnSpPr>
            <a:stCxn id="35" idx="3"/>
            <a:endCxn id="41" idx="1"/>
          </p:cNvCxnSpPr>
          <p:nvPr/>
        </p:nvCxnSpPr>
        <p:spPr>
          <a:xfrm>
            <a:off x="2089655" y="2606774"/>
            <a:ext cx="1888800" cy="332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4" name="Google Shape;44;p6"/>
          <p:cNvCxnSpPr>
            <a:stCxn id="41" idx="3"/>
            <a:endCxn id="40" idx="1"/>
          </p:cNvCxnSpPr>
          <p:nvPr/>
        </p:nvCxnSpPr>
        <p:spPr>
          <a:xfrm flipH="1" rot="10800000">
            <a:off x="4527142" y="2606649"/>
            <a:ext cx="1888800" cy="332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5" name="Google Shape;45;p6"/>
          <p:cNvCxnSpPr>
            <a:stCxn id="40" idx="3"/>
            <a:endCxn id="42" idx="1"/>
          </p:cNvCxnSpPr>
          <p:nvPr/>
        </p:nvCxnSpPr>
        <p:spPr>
          <a:xfrm>
            <a:off x="6964630" y="2606774"/>
            <a:ext cx="1888800" cy="282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6" name="Google Shape;46;p6"/>
          <p:cNvSpPr txBox="1"/>
          <p:nvPr/>
        </p:nvSpPr>
        <p:spPr>
          <a:xfrm>
            <a:off x="1427700" y="2888663"/>
            <a:ext cx="1371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3855625" y="3220588"/>
            <a:ext cx="1371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6341313" y="2888663"/>
            <a:ext cx="1387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8740175" y="3170513"/>
            <a:ext cx="1387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ntent Boxes">
  <p:cSld name="Four Content Boxe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" type="body"/>
          </p:nvPr>
        </p:nvSpPr>
        <p:spPr>
          <a:xfrm>
            <a:off x="609600" y="1525495"/>
            <a:ext cx="5486400" cy="185310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2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al content">
  <p:cSld name="Four Content Boxe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>
                <a:latin typeface="Bitter"/>
                <a:ea typeface="Bitter"/>
                <a:cs typeface="Bitter"/>
                <a:sym typeface="Bit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dea">
  <p:cSld name="Big Idea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623400" y="337250"/>
            <a:ext cx="10959000" cy="584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6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dea dark">
  <p:cSld name="Big Idea dark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0" lvl="1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0" lvl="2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0" lvl="3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0" lvl="4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0" lvl="5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indent="0" lvl="6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indent="0" lvl="7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indent="0" lvl="8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u="none" cap="none" strike="noStrike"/>
          </a:p>
        </p:txBody>
      </p:sp>
      <p:sp>
        <p:nvSpPr>
          <p:cNvPr id="66" name="Google Shape;66;p10"/>
          <p:cNvSpPr txBox="1"/>
          <p:nvPr>
            <p:ph type="title"/>
          </p:nvPr>
        </p:nvSpPr>
        <p:spPr>
          <a:xfrm>
            <a:off x="613175" y="316800"/>
            <a:ext cx="10969200" cy="584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330200"/>
            <a:ext cx="10972800" cy="58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10100" y="0"/>
            <a:ext cx="12192000" cy="56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75" y="466306"/>
            <a:ext cx="2559301" cy="56984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>
            <p:ph type="title"/>
          </p:nvPr>
        </p:nvSpPr>
        <p:spPr>
          <a:xfrm>
            <a:off x="1524000" y="1532950"/>
            <a:ext cx="9144000" cy="16137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VA Forms - Search </a:t>
            </a:r>
            <a:br>
              <a:rPr lang="en-US"/>
            </a:br>
            <a:r>
              <a:rPr lang="en-US"/>
              <a:t>Product Guide</a:t>
            </a:r>
            <a:endParaRPr/>
          </a:p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1534100" y="3146638"/>
            <a:ext cx="9144000" cy="759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0" lang="en-US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Making it easier for Veterans and others to find the right application to apply for benefits and other services.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0" lang="en-US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VA.gov/find-forms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Navigating to Find VA Forms - Search</a:t>
            </a:r>
            <a:endParaRPr/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lang="en-US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 VA Forms - Search Product Guide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688175"/>
            <a:ext cx="7471649" cy="45002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5"/>
          <p:cNvSpPr/>
          <p:nvPr/>
        </p:nvSpPr>
        <p:spPr>
          <a:xfrm>
            <a:off x="852798" y="4962559"/>
            <a:ext cx="2275800" cy="514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5470036" y="1736313"/>
            <a:ext cx="2348100" cy="764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8491250" y="2627900"/>
            <a:ext cx="3053400" cy="23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Search for “forms” from VA.gov on-site search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Top Recommendation includes link to Find VA Forms - Search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53680" l="0" r="0" t="0"/>
          <a:stretch/>
        </p:blipFill>
        <p:spPr>
          <a:xfrm>
            <a:off x="1777850" y="1926575"/>
            <a:ext cx="7721901" cy="3387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</a:t>
            </a:r>
            <a:r>
              <a:rPr lang="en-US"/>
              <a:t> for VA forms</a:t>
            </a:r>
            <a:r>
              <a:rPr lang="en-US"/>
              <a:t>: va.gov/find-forms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lang="en-US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 VA Forms - Search Product Guide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097225" y="3311125"/>
            <a:ext cx="7311000" cy="1710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VA Form PDFs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lang="en-US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 VA Forms - Search Product Guide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013" y="1359475"/>
            <a:ext cx="5091974" cy="504537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>
            <a:off x="3657600" y="4175500"/>
            <a:ext cx="1596900" cy="302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400" y="2128125"/>
            <a:ext cx="6632700" cy="3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No Results - find more from GSA Forms Library</a:t>
            </a:r>
            <a:endParaRPr sz="3400"/>
          </a:p>
        </p:txBody>
      </p:sp>
      <p:sp>
        <p:nvSpPr>
          <p:cNvPr id="123" name="Google Shape;123;p18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lang="en-US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 VA Forms - Search Product Guide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2729700" y="4736550"/>
            <a:ext cx="5912700" cy="453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900" r="-900" t="44096"/>
          <a:stretch/>
        </p:blipFill>
        <p:spPr>
          <a:xfrm>
            <a:off x="1895249" y="1639975"/>
            <a:ext cx="8401502" cy="4229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Quickly navigate to top tasks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lang="en-US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 VA Forms - Search Product Guide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2179450" y="3625225"/>
            <a:ext cx="7930200" cy="2103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88" y="1440000"/>
            <a:ext cx="7302424" cy="5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 personal profile information</a:t>
            </a:r>
            <a:endParaRPr/>
          </a:p>
        </p:txBody>
      </p:sp>
      <p:sp>
        <p:nvSpPr>
          <p:cNvPr id="141" name="Google Shape;141;p20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lang="en-US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 VA Forms - Search Product Guide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2444800" y="2977125"/>
            <a:ext cx="5312700" cy="3442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251" y="1450800"/>
            <a:ext cx="9321499" cy="461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additional information outside VA</a:t>
            </a:r>
            <a:endParaRPr/>
          </a:p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lang="en-US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 VA Forms - Search Product Guide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1855775" y="2513175"/>
            <a:ext cx="8469600" cy="3000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SP Template">
  <a:themeElements>
    <a:clrScheme name="Brown Bag Template">
      <a:dk1>
        <a:srgbClr val="0070BC"/>
      </a:dk1>
      <a:lt1>
        <a:srgbClr val="1A5484"/>
      </a:lt1>
      <a:dk2>
        <a:srgbClr val="A7A7A7"/>
      </a:dk2>
      <a:lt2>
        <a:srgbClr val="535353"/>
      </a:lt2>
      <a:accent1>
        <a:srgbClr val="0070BC"/>
      </a:accent1>
      <a:accent2>
        <a:srgbClr val="10385A"/>
      </a:accent2>
      <a:accent3>
        <a:srgbClr val="1A5484"/>
      </a:accent3>
      <a:accent4>
        <a:srgbClr val="0F2F4A"/>
      </a:accent4>
      <a:accent5>
        <a:srgbClr val="0B2439"/>
      </a:accent5>
      <a:accent6>
        <a:srgbClr val="08192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