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61" r:id="rId5"/>
    <p:sldId id="1450" r:id="rId6"/>
    <p:sldId id="1408" r:id="rId7"/>
    <p:sldId id="1449" r:id="rId8"/>
    <p:sldId id="1248" r:id="rId9"/>
    <p:sldId id="1434" r:id="rId10"/>
    <p:sldId id="1451" r:id="rId11"/>
    <p:sldId id="1444" r:id="rId12"/>
    <p:sldId id="1380" r:id="rId13"/>
    <p:sldId id="1443" r:id="rId14"/>
    <p:sldId id="1452" r:id="rId15"/>
    <p:sldId id="1453" r:id="rId16"/>
    <p:sldId id="1454" r:id="rId17"/>
    <p:sldId id="1446" r:id="rId18"/>
    <p:sldId id="1435" r:id="rId19"/>
    <p:sldId id="1438" r:id="rId20"/>
    <p:sldId id="1447" r:id="rId21"/>
    <p:sldId id="1437" r:id="rId22"/>
    <p:sldId id="1436" r:id="rId23"/>
    <p:sldId id="144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gliardo, Anna [USA]" initials="GA[" lastIdx="47" clrIdx="0">
    <p:extLst>
      <p:ext uri="{19B8F6BF-5375-455C-9EA6-DF929625EA0E}">
        <p15:presenceInfo xmlns:p15="http://schemas.microsoft.com/office/powerpoint/2012/main" userId="S-1-5-21-1314303383-2379350573-4036118543-591773" providerId="AD"/>
      </p:ext>
    </p:extLst>
  </p:cmAuthor>
  <p:cmAuthor id="2" name="Seabrooke, Andie [USA]" initials="SA[" lastIdx="112" clrIdx="1">
    <p:extLst>
      <p:ext uri="{19B8F6BF-5375-455C-9EA6-DF929625EA0E}">
        <p15:presenceInfo xmlns:p15="http://schemas.microsoft.com/office/powerpoint/2012/main" userId="S-1-5-21-1314303383-2379350573-4036118543-591917" providerId="AD"/>
      </p:ext>
    </p:extLst>
  </p:cmAuthor>
  <p:cmAuthor id="3" name="Adams, Shawn M.  (OVAC)" initials="ASM(" lastIdx="16" clrIdx="2">
    <p:extLst>
      <p:ext uri="{19B8F6BF-5375-455C-9EA6-DF929625EA0E}">
        <p15:presenceInfo xmlns:p15="http://schemas.microsoft.com/office/powerpoint/2012/main" userId="S-1-5-21-1814438218-152777602-930774774-290485" providerId="AD"/>
      </p:ext>
    </p:extLst>
  </p:cmAuthor>
  <p:cmAuthor id="4" name="Gagliardo, Anna [USA]" initials="GA[ [2]" lastIdx="14" clrIdx="3">
    <p:extLst>
      <p:ext uri="{19B8F6BF-5375-455C-9EA6-DF929625EA0E}">
        <p15:presenceInfo xmlns:p15="http://schemas.microsoft.com/office/powerpoint/2012/main" userId="S::593314@bah.com::b5a66308-2a08-4816-ad35-e5f944e747fe" providerId="AD"/>
      </p:ext>
    </p:extLst>
  </p:cmAuthor>
  <p:cmAuthor id="5" name="Lawyer, Katherine [USA]" initials="LK[" lastIdx="2" clrIdx="4">
    <p:extLst>
      <p:ext uri="{19B8F6BF-5375-455C-9EA6-DF929625EA0E}">
        <p15:presenceInfo xmlns:p15="http://schemas.microsoft.com/office/powerpoint/2012/main" userId="S::585155@bah.com::bb4ee9aa-2d12-42d5-b904-13feae0590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1082C9"/>
    <a:srgbClr val="06356B"/>
    <a:srgbClr val="F47B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74"/>
  </p:normalViewPr>
  <p:slideViewPr>
    <p:cSldViewPr snapToGrid="0" snapToObjects="1">
      <p:cViewPr varScale="1">
        <p:scale>
          <a:sx n="63" d="100"/>
          <a:sy n="63" d="100"/>
        </p:scale>
        <p:origin x="12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b="1" dirty="0"/>
              <a:t>VAOS</a:t>
            </a:r>
            <a:r>
              <a:rPr lang="en-US" sz="1600" b="1" baseline="0" dirty="0"/>
              <a:t> MONTHLY USAGE</a:t>
            </a:r>
            <a:endParaRPr lang="en-US" sz="16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Self-Scheduled</c:v>
                </c:pt>
              </c:strCache>
            </c:strRef>
          </c:tx>
          <c:spPr>
            <a:solidFill>
              <a:schemeClr val="accent1"/>
            </a:solidFill>
            <a:ln>
              <a:noFill/>
            </a:ln>
            <a:effectLst/>
          </c:spPr>
          <c:invertIfNegative val="0"/>
          <c:cat>
            <c:numRef>
              <c:f>Sheet1!$A$2:$A$25</c:f>
              <c:numCache>
                <c:formatCode>mmm\-yy</c:formatCode>
                <c:ptCount val="24"/>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pt idx="12">
                  <c:v>43831</c:v>
                </c:pt>
                <c:pt idx="13">
                  <c:v>43862</c:v>
                </c:pt>
              </c:numCache>
            </c:numRef>
          </c:cat>
          <c:val>
            <c:numRef>
              <c:f>Sheet1!$B$2:$B$25</c:f>
              <c:numCache>
                <c:formatCode>General</c:formatCode>
                <c:ptCount val="24"/>
                <c:pt idx="0">
                  <c:v>6564</c:v>
                </c:pt>
                <c:pt idx="1">
                  <c:v>6181</c:v>
                </c:pt>
                <c:pt idx="2">
                  <c:v>9159</c:v>
                </c:pt>
                <c:pt idx="3">
                  <c:v>7664</c:v>
                </c:pt>
                <c:pt idx="4">
                  <c:v>7526</c:v>
                </c:pt>
                <c:pt idx="5">
                  <c:v>9048</c:v>
                </c:pt>
                <c:pt idx="6">
                  <c:v>9896</c:v>
                </c:pt>
                <c:pt idx="7">
                  <c:v>9735</c:v>
                </c:pt>
                <c:pt idx="8">
                  <c:v>10132</c:v>
                </c:pt>
                <c:pt idx="9">
                  <c:v>10218</c:v>
                </c:pt>
                <c:pt idx="10">
                  <c:v>10147</c:v>
                </c:pt>
                <c:pt idx="11">
                  <c:v>10353</c:v>
                </c:pt>
                <c:pt idx="12">
                  <c:v>13281</c:v>
                </c:pt>
                <c:pt idx="13">
                  <c:v>11670</c:v>
                </c:pt>
              </c:numCache>
            </c:numRef>
          </c:val>
          <c:extLst>
            <c:ext xmlns:c16="http://schemas.microsoft.com/office/drawing/2014/chart" uri="{C3380CC4-5D6E-409C-BE32-E72D297353CC}">
              <c16:uniqueId val="{00000000-E585-4ED1-AD6A-32016CD33FF4}"/>
            </c:ext>
          </c:extLst>
        </c:ser>
        <c:ser>
          <c:idx val="1"/>
          <c:order val="1"/>
          <c:tx>
            <c:strRef>
              <c:f>Sheet1!$C$1</c:f>
              <c:strCache>
                <c:ptCount val="1"/>
                <c:pt idx="0">
                  <c:v>Appointment Requests</c:v>
                </c:pt>
              </c:strCache>
            </c:strRef>
          </c:tx>
          <c:spPr>
            <a:solidFill>
              <a:schemeClr val="accent3"/>
            </a:solidFill>
            <a:ln>
              <a:noFill/>
            </a:ln>
            <a:effectLst/>
          </c:spPr>
          <c:invertIfNegative val="0"/>
          <c:cat>
            <c:numRef>
              <c:f>Sheet1!$A$2:$A$25</c:f>
              <c:numCache>
                <c:formatCode>mmm\-yy</c:formatCode>
                <c:ptCount val="24"/>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pt idx="12">
                  <c:v>43831</c:v>
                </c:pt>
                <c:pt idx="13">
                  <c:v>43862</c:v>
                </c:pt>
              </c:numCache>
            </c:numRef>
          </c:cat>
          <c:val>
            <c:numRef>
              <c:f>Sheet1!$C$2:$C$25</c:f>
              <c:numCache>
                <c:formatCode>General</c:formatCode>
                <c:ptCount val="24"/>
                <c:pt idx="0">
                  <c:v>9068</c:v>
                </c:pt>
                <c:pt idx="1">
                  <c:v>8514</c:v>
                </c:pt>
                <c:pt idx="2">
                  <c:v>12422</c:v>
                </c:pt>
                <c:pt idx="3">
                  <c:v>10662</c:v>
                </c:pt>
                <c:pt idx="4">
                  <c:v>10424</c:v>
                </c:pt>
                <c:pt idx="5">
                  <c:v>13138</c:v>
                </c:pt>
                <c:pt idx="6">
                  <c:v>14725</c:v>
                </c:pt>
                <c:pt idx="7">
                  <c:v>14636</c:v>
                </c:pt>
                <c:pt idx="8">
                  <c:v>14405</c:v>
                </c:pt>
                <c:pt idx="9">
                  <c:v>16199</c:v>
                </c:pt>
                <c:pt idx="10">
                  <c:v>16578</c:v>
                </c:pt>
                <c:pt idx="11">
                  <c:v>19717</c:v>
                </c:pt>
                <c:pt idx="12">
                  <c:v>26254</c:v>
                </c:pt>
                <c:pt idx="13">
                  <c:v>22091</c:v>
                </c:pt>
              </c:numCache>
            </c:numRef>
          </c:val>
          <c:extLst>
            <c:ext xmlns:c16="http://schemas.microsoft.com/office/drawing/2014/chart" uri="{C3380CC4-5D6E-409C-BE32-E72D297353CC}">
              <c16:uniqueId val="{00000001-E585-4ED1-AD6A-32016CD33FF4}"/>
            </c:ext>
          </c:extLst>
        </c:ser>
        <c:ser>
          <c:idx val="2"/>
          <c:order val="2"/>
          <c:tx>
            <c:strRef>
              <c:f>Sheet1!$D$1</c:f>
              <c:strCache>
                <c:ptCount val="1"/>
                <c:pt idx="0">
                  <c:v>Cancelled Appointments</c:v>
                </c:pt>
              </c:strCache>
            </c:strRef>
          </c:tx>
          <c:spPr>
            <a:solidFill>
              <a:srgbClr val="C00000"/>
            </a:solidFill>
            <a:ln>
              <a:noFill/>
            </a:ln>
            <a:effectLst/>
          </c:spPr>
          <c:invertIfNegative val="0"/>
          <c:cat>
            <c:numRef>
              <c:f>Sheet1!$A$2:$A$25</c:f>
              <c:numCache>
                <c:formatCode>mmm\-yy</c:formatCode>
                <c:ptCount val="24"/>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pt idx="12">
                  <c:v>43831</c:v>
                </c:pt>
                <c:pt idx="13">
                  <c:v>43862</c:v>
                </c:pt>
              </c:numCache>
            </c:numRef>
          </c:cat>
          <c:val>
            <c:numRef>
              <c:f>Sheet1!$D$2:$D$25</c:f>
              <c:numCache>
                <c:formatCode>General</c:formatCode>
                <c:ptCount val="24"/>
                <c:pt idx="0">
                  <c:v>1996</c:v>
                </c:pt>
                <c:pt idx="1">
                  <c:v>2497</c:v>
                </c:pt>
                <c:pt idx="2">
                  <c:v>4334</c:v>
                </c:pt>
                <c:pt idx="3">
                  <c:v>5169</c:v>
                </c:pt>
                <c:pt idx="4">
                  <c:v>5662</c:v>
                </c:pt>
                <c:pt idx="5">
                  <c:v>5273</c:v>
                </c:pt>
                <c:pt idx="6">
                  <c:v>3482</c:v>
                </c:pt>
                <c:pt idx="7">
                  <c:v>4689</c:v>
                </c:pt>
                <c:pt idx="8">
                  <c:v>2926</c:v>
                </c:pt>
                <c:pt idx="9">
                  <c:v>3716</c:v>
                </c:pt>
                <c:pt idx="10">
                  <c:v>3434</c:v>
                </c:pt>
                <c:pt idx="11">
                  <c:v>3656</c:v>
                </c:pt>
                <c:pt idx="12">
                  <c:v>5501</c:v>
                </c:pt>
                <c:pt idx="13">
                  <c:v>4289</c:v>
                </c:pt>
              </c:numCache>
            </c:numRef>
          </c:val>
          <c:extLst>
            <c:ext xmlns:c16="http://schemas.microsoft.com/office/drawing/2014/chart" uri="{C3380CC4-5D6E-409C-BE32-E72D297353CC}">
              <c16:uniqueId val="{00000000-7687-4A7B-A3E4-5AAE4070C566}"/>
            </c:ext>
          </c:extLst>
        </c:ser>
        <c:dLbls>
          <c:showLegendKey val="0"/>
          <c:showVal val="0"/>
          <c:showCatName val="0"/>
          <c:showSerName val="0"/>
          <c:showPercent val="0"/>
          <c:showBubbleSize val="0"/>
        </c:dLbls>
        <c:gapWidth val="300"/>
        <c:axId val="803148240"/>
        <c:axId val="803163984"/>
      </c:barChart>
      <c:dateAx>
        <c:axId val="803148240"/>
        <c:scaling>
          <c:orientation val="minMax"/>
          <c:min val="43466"/>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Month</a:t>
                </a:r>
              </a:p>
            </c:rich>
          </c:tx>
          <c:layout>
            <c:manualLayout>
              <c:xMode val="edge"/>
              <c:yMode val="edge"/>
              <c:x val="0.40402494826731949"/>
              <c:y val="0.93573689505782742"/>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3163984"/>
        <c:crosses val="autoZero"/>
        <c:auto val="1"/>
        <c:lblOffset val="100"/>
        <c:baseTimeUnit val="months"/>
      </c:dateAx>
      <c:valAx>
        <c:axId val="80316398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Activity</a:t>
                </a:r>
              </a:p>
            </c:rich>
          </c:tx>
          <c:layout>
            <c:manualLayout>
              <c:xMode val="edge"/>
              <c:yMode val="edge"/>
              <c:x val="3.3958136302611381E-3"/>
              <c:y val="0.25115350890867305"/>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3148240"/>
        <c:crossesAt val="42736"/>
        <c:crossBetween val="between"/>
      </c:valAx>
      <c:spPr>
        <a:noFill/>
        <a:ln>
          <a:noFill/>
        </a:ln>
        <a:effectLst/>
      </c:spPr>
    </c:plotArea>
    <c:legend>
      <c:legendPos val="r"/>
      <c:layout>
        <c:manualLayout>
          <c:xMode val="edge"/>
          <c:yMode val="edge"/>
          <c:x val="0.78040324745267942"/>
          <c:y val="0.30678548954433976"/>
          <c:w val="0.21046998425093486"/>
          <c:h val="0.3083806634826384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Text Responses</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Responses</c:v>
                </c:pt>
              </c:strCache>
            </c:strRef>
          </c:tx>
          <c:dPt>
            <c:idx val="0"/>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2AFD-4E1A-A2AE-36EB57041DEE}"/>
              </c:ext>
            </c:extLst>
          </c:dPt>
          <c:dPt>
            <c:idx val="1"/>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2AFD-4E1A-A2AE-36EB57041DEE}"/>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2AFD-4E1A-A2AE-36EB57041DEE}"/>
              </c:ext>
            </c:extLst>
          </c:dPt>
          <c:dLbls>
            <c:dLbl>
              <c:idx val="0"/>
              <c:layout>
                <c:manualLayout>
                  <c:x val="0"/>
                  <c:y val="-0.21705392166321635"/>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fld id="{CA89D274-23E5-46BE-9736-AC58573829A5}" type="CATEGORYNAME">
                      <a:rPr lang="en-US" sz="1100" dirty="0"/>
                      <a:pPr>
                        <a:defRPr>
                          <a:solidFill>
                            <a:schemeClr val="accent2"/>
                          </a:solidFill>
                        </a:defRPr>
                      </a:pPr>
                      <a:t>[CATEGORY NAME]</a:t>
                    </a:fld>
                    <a:r>
                      <a:rPr lang="en-US" baseline="0" dirty="0"/>
                      <a:t>
</a:t>
                    </a:r>
                    <a:fld id="{41B8F53F-2EA7-4FB0-9FC5-298A13A7E4FE}" type="PERCENTAGE">
                      <a:rPr lang="en-US" baseline="0" dirty="0"/>
                      <a:pPr>
                        <a:defRPr>
                          <a:solidFill>
                            <a:schemeClr val="accent2"/>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8986433404442291"/>
                      <c:h val="0.18101260588752557"/>
                    </c:manualLayout>
                  </c15:layout>
                  <c15:dlblFieldTable/>
                  <c15:showDataLabelsRange val="0"/>
                </c:ext>
                <c:ext xmlns:c16="http://schemas.microsoft.com/office/drawing/2014/chart" uri="{C3380CC4-5D6E-409C-BE32-E72D297353CC}">
                  <c16:uniqueId val="{00000001-2AFD-4E1A-A2AE-36EB57041DEE}"/>
                </c:ext>
              </c:extLst>
            </c:dLbl>
            <c:dLbl>
              <c:idx val="1"/>
              <c:layout>
                <c:manualLayout>
                  <c:x val="7.4928347632754841E-2"/>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D2681F3E-F0C2-4111-A65D-DC67918353A8}" type="CATEGORYNAME">
                      <a:rPr lang="en-US"/>
                      <a:pPr>
                        <a:defRPr>
                          <a:solidFill>
                            <a:schemeClr val="accent1"/>
                          </a:solidFill>
                        </a:defRPr>
                      </a:pPr>
                      <a:t>[CATEGORY NAME]</a:t>
                    </a:fld>
                    <a:r>
                      <a:rPr lang="en-US" baseline="0" dirty="0"/>
                      <a:t>
</a:t>
                    </a:r>
                    <a:fld id="{9D4B6116-8980-4CA9-A6F1-9E462EC07209}" type="PERCENTAGE">
                      <a:rPr lang="en-US" sz="1100" baseline="0"/>
                      <a:pPr>
                        <a:defRPr>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2AFD-4E1A-A2AE-36EB57041DEE}"/>
                </c:ext>
              </c:extLst>
            </c:dLbl>
            <c:dLbl>
              <c:idx val="2"/>
              <c:layout>
                <c:manualLayout>
                  <c:x val="2.366158346297521E-2"/>
                  <c:y val="-0.33958436131180619"/>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2AFD-4E1A-A2AE-36EB57041DEE}"/>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Negative</c:v>
                </c:pt>
                <c:pt idx="1">
                  <c:v>Neutral</c:v>
                </c:pt>
                <c:pt idx="2">
                  <c:v>Positive</c:v>
                </c:pt>
              </c:strCache>
            </c:strRef>
          </c:cat>
          <c:val>
            <c:numRef>
              <c:f>Sheet1!$B$2:$B$4</c:f>
              <c:numCache>
                <c:formatCode>General</c:formatCode>
                <c:ptCount val="3"/>
                <c:pt idx="0">
                  <c:v>112</c:v>
                </c:pt>
                <c:pt idx="1">
                  <c:v>10</c:v>
                </c:pt>
                <c:pt idx="2">
                  <c:v>132</c:v>
                </c:pt>
              </c:numCache>
            </c:numRef>
          </c:val>
          <c:extLst>
            <c:ext xmlns:c16="http://schemas.microsoft.com/office/drawing/2014/chart" uri="{C3380CC4-5D6E-409C-BE32-E72D297353CC}">
              <c16:uniqueId val="{00000006-2AFD-4E1A-A2AE-36EB57041DEE}"/>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t>Overall Response Ratings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36</c:v>
                </c:pt>
                <c:pt idx="1">
                  <c:v>14</c:v>
                </c:pt>
                <c:pt idx="2">
                  <c:v>10</c:v>
                </c:pt>
                <c:pt idx="3">
                  <c:v>11</c:v>
                </c:pt>
                <c:pt idx="4">
                  <c:v>8</c:v>
                </c:pt>
                <c:pt idx="5">
                  <c:v>14</c:v>
                </c:pt>
                <c:pt idx="6">
                  <c:v>12</c:v>
                </c:pt>
                <c:pt idx="7">
                  <c:v>15</c:v>
                </c:pt>
                <c:pt idx="8">
                  <c:v>34</c:v>
                </c:pt>
                <c:pt idx="9">
                  <c:v>49</c:v>
                </c:pt>
                <c:pt idx="10">
                  <c:v>227</c:v>
                </c:pt>
              </c:numCache>
            </c:numRef>
          </c:val>
          <c:extLst>
            <c:ext xmlns:c16="http://schemas.microsoft.com/office/drawing/2014/chart" uri="{C3380CC4-5D6E-409C-BE32-E72D297353CC}">
              <c16:uniqueId val="{00000000-FA2C-49AF-9F24-1653D870F46A}"/>
            </c:ext>
          </c:extLst>
        </c:ser>
        <c:dLbls>
          <c:showLegendKey val="0"/>
          <c:showVal val="0"/>
          <c:showCatName val="0"/>
          <c:showSerName val="0"/>
          <c:showPercent val="0"/>
          <c:showBubbleSize val="0"/>
        </c:dLbls>
        <c:gapWidth val="219"/>
        <c:overlap val="-27"/>
        <c:axId val="806113456"/>
        <c:axId val="806114768"/>
      </c:barChart>
      <c:catAx>
        <c:axId val="80611345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Rating</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6114768"/>
        <c:crosses val="autoZero"/>
        <c:auto val="1"/>
        <c:lblAlgn val="ctr"/>
        <c:lblOffset val="100"/>
        <c:noMultiLvlLbl val="0"/>
      </c:catAx>
      <c:valAx>
        <c:axId val="806114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t>
                </a:r>
                <a:r>
                  <a:rPr lang="en-US" baseline="0" dirty="0"/>
                  <a:t> of responses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6113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1" i="0" u="none" strike="noStrike" kern="1200" cap="all" spc="0" normalizeH="0" baseline="0" dirty="0" smtClean="0">
                <a:solidFill>
                  <a:prstClr val="black">
                    <a:lumMod val="65000"/>
                    <a:lumOff val="35000"/>
                  </a:prstClr>
                </a:solidFill>
                <a:latin typeface="+mn-lt"/>
                <a:ea typeface="+mn-ea"/>
                <a:cs typeface="+mn-cs"/>
              </a:defRPr>
            </a:pPr>
            <a:r>
              <a:rPr lang="en-US" sz="1200" b="1" i="0" u="none" strike="noStrike" kern="1200" cap="none" spc="0" baseline="0" dirty="0">
                <a:solidFill>
                  <a:prstClr val="black">
                    <a:lumMod val="65000"/>
                    <a:lumOff val="35000"/>
                  </a:prstClr>
                </a:solidFill>
                <a:latin typeface="+mn-lt"/>
                <a:ea typeface="+mn-ea"/>
                <a:cs typeface="+mn-cs"/>
              </a:rPr>
              <a:t>Monthly Response Totals</a:t>
            </a:r>
          </a:p>
        </c:rich>
      </c:tx>
      <c:layout>
        <c:manualLayout>
          <c:xMode val="edge"/>
          <c:yMode val="edge"/>
          <c:x val="0"/>
          <c:y val="0"/>
        </c:manualLayout>
      </c:layout>
      <c:overlay val="0"/>
      <c:spPr>
        <a:noFill/>
        <a:ln>
          <a:noFill/>
        </a:ln>
        <a:effectLst/>
      </c:spPr>
      <c:txPr>
        <a:bodyPr rot="0" spcFirstLastPara="1" vertOverflow="ellipsis" vert="horz" wrap="square" anchor="ctr" anchorCtr="1"/>
        <a:lstStyle/>
        <a:p>
          <a:pPr>
            <a:defRPr lang="en-US" sz="1200" b="1" i="0" u="none" strike="noStrike" kern="1200" cap="all" spc="0" normalizeH="0" baseline="0" dirty="0" smtClean="0">
              <a:solidFill>
                <a:prstClr val="black">
                  <a:lumMod val="65000"/>
                  <a:lumOff val="35000"/>
                </a:prst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mmm\-yy</c:formatCode>
                <c:ptCount val="12"/>
                <c:pt idx="0">
                  <c:v>43525</c:v>
                </c:pt>
                <c:pt idx="1">
                  <c:v>43556</c:v>
                </c:pt>
                <c:pt idx="2">
                  <c:v>43586</c:v>
                </c:pt>
                <c:pt idx="3">
                  <c:v>43617</c:v>
                </c:pt>
                <c:pt idx="4">
                  <c:v>43647</c:v>
                </c:pt>
                <c:pt idx="5">
                  <c:v>43678</c:v>
                </c:pt>
                <c:pt idx="6">
                  <c:v>43709</c:v>
                </c:pt>
                <c:pt idx="7">
                  <c:v>43739</c:v>
                </c:pt>
                <c:pt idx="8">
                  <c:v>43770</c:v>
                </c:pt>
                <c:pt idx="9">
                  <c:v>43800</c:v>
                </c:pt>
                <c:pt idx="10">
                  <c:v>43831</c:v>
                </c:pt>
                <c:pt idx="11">
                  <c:v>43862</c:v>
                </c:pt>
              </c:numCache>
            </c:numRef>
          </c:cat>
          <c:val>
            <c:numRef>
              <c:f>Sheet1!$B$2:$B$13</c:f>
              <c:numCache>
                <c:formatCode>General</c:formatCode>
                <c:ptCount val="12"/>
                <c:pt idx="0">
                  <c:v>468</c:v>
                </c:pt>
                <c:pt idx="1">
                  <c:v>392</c:v>
                </c:pt>
                <c:pt idx="2">
                  <c:v>378</c:v>
                </c:pt>
                <c:pt idx="3">
                  <c:v>426</c:v>
                </c:pt>
                <c:pt idx="4">
                  <c:v>460</c:v>
                </c:pt>
                <c:pt idx="5">
                  <c:v>446</c:v>
                </c:pt>
                <c:pt idx="6">
                  <c:v>444</c:v>
                </c:pt>
                <c:pt idx="7">
                  <c:v>438</c:v>
                </c:pt>
                <c:pt idx="8">
                  <c:v>439</c:v>
                </c:pt>
                <c:pt idx="9">
                  <c:v>459</c:v>
                </c:pt>
                <c:pt idx="10">
                  <c:v>583</c:v>
                </c:pt>
                <c:pt idx="11">
                  <c:v>430</c:v>
                </c:pt>
              </c:numCache>
            </c:numRef>
          </c:val>
          <c:smooth val="0"/>
          <c:extLst>
            <c:ext xmlns:c16="http://schemas.microsoft.com/office/drawing/2014/chart" uri="{C3380CC4-5D6E-409C-BE32-E72D297353CC}">
              <c16:uniqueId val="{00000000-A43F-40C1-BC6B-E3A40A356968}"/>
            </c:ext>
          </c:extLst>
        </c:ser>
        <c:dLbls>
          <c:dLblPos val="ctr"/>
          <c:showLegendKey val="0"/>
          <c:showVal val="1"/>
          <c:showCatName val="0"/>
          <c:showSerName val="0"/>
          <c:showPercent val="0"/>
          <c:showBubbleSize val="0"/>
        </c:dLbls>
        <c:marker val="1"/>
        <c:smooth val="0"/>
        <c:axId val="742437640"/>
        <c:axId val="742432064"/>
      </c:lineChart>
      <c:dateAx>
        <c:axId val="74243764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cap="none" spc="0" normalizeH="0" baseline="0">
                <a:solidFill>
                  <a:schemeClr val="tx1">
                    <a:lumMod val="65000"/>
                    <a:lumOff val="35000"/>
                  </a:schemeClr>
                </a:solidFill>
                <a:latin typeface="+mn-lt"/>
                <a:ea typeface="+mn-ea"/>
                <a:cs typeface="+mn-cs"/>
              </a:defRPr>
            </a:pPr>
            <a:endParaRPr lang="en-US"/>
          </a:p>
        </c:txPr>
        <c:crossAx val="742432064"/>
        <c:crosses val="autoZero"/>
        <c:auto val="1"/>
        <c:lblOffset val="100"/>
        <c:baseTimeUnit val="months"/>
      </c:dateAx>
      <c:valAx>
        <c:axId val="742432064"/>
        <c:scaling>
          <c:orientation val="minMax"/>
        </c:scaling>
        <c:delete val="0"/>
        <c:axPos val="l"/>
        <c:minorGridlines>
          <c:spPr>
            <a:ln>
              <a:solidFill>
                <a:schemeClr val="tx1">
                  <a:lumMod val="5000"/>
                  <a:lumOff val="95000"/>
                </a:schemeClr>
              </a:solidFill>
            </a:ln>
            <a:effectLst/>
          </c:spPr>
        </c:min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sz="1050" cap="none" dirty="0"/>
                  <a:t>Total Responses</a:t>
                </a:r>
              </a:p>
            </c:rich>
          </c:tx>
          <c:layout>
            <c:manualLayout>
              <c:xMode val="edge"/>
              <c:yMode val="edge"/>
              <c:x val="1.5680069298498394E-2"/>
              <c:y val="0.29073397426991576"/>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437640"/>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b="1" dirty="0"/>
              <a:t>Total Monthly Encounters*</a:t>
            </a:r>
          </a:p>
        </c:rich>
      </c:tx>
      <c:layout>
        <c:manualLayout>
          <c:xMode val="edge"/>
          <c:yMode val="edge"/>
          <c:x val="2.1883994739303579E-4"/>
          <c:y val="1.193211814721164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802720746792892"/>
          <c:y val="0.31720039456500598"/>
          <c:w val="0.8744329528012581"/>
          <c:h val="0.42954444413570814"/>
        </c:manualLayout>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mmm\-yy</c:formatCode>
                <c:ptCount val="12"/>
                <c:pt idx="0">
                  <c:v>43525</c:v>
                </c:pt>
                <c:pt idx="1">
                  <c:v>43556</c:v>
                </c:pt>
                <c:pt idx="2">
                  <c:v>43586</c:v>
                </c:pt>
                <c:pt idx="3">
                  <c:v>43617</c:v>
                </c:pt>
                <c:pt idx="4">
                  <c:v>43647</c:v>
                </c:pt>
                <c:pt idx="5">
                  <c:v>43678</c:v>
                </c:pt>
                <c:pt idx="6">
                  <c:v>43709</c:v>
                </c:pt>
                <c:pt idx="7">
                  <c:v>43739</c:v>
                </c:pt>
                <c:pt idx="8">
                  <c:v>43770</c:v>
                </c:pt>
                <c:pt idx="9">
                  <c:v>43800</c:v>
                </c:pt>
                <c:pt idx="10">
                  <c:v>43831</c:v>
                </c:pt>
                <c:pt idx="11">
                  <c:v>43862</c:v>
                </c:pt>
              </c:numCache>
            </c:numRef>
          </c:cat>
          <c:val>
            <c:numRef>
              <c:f>Sheet1!$B$2:$B$13</c:f>
              <c:numCache>
                <c:formatCode>General</c:formatCode>
                <c:ptCount val="12"/>
                <c:pt idx="0">
                  <c:v>26300</c:v>
                </c:pt>
                <c:pt idx="1">
                  <c:v>23781</c:v>
                </c:pt>
                <c:pt idx="2">
                  <c:v>23919</c:v>
                </c:pt>
                <c:pt idx="3">
                  <c:v>28004</c:v>
                </c:pt>
                <c:pt idx="4">
                  <c:v>29451</c:v>
                </c:pt>
                <c:pt idx="5">
                  <c:v>27002</c:v>
                </c:pt>
                <c:pt idx="6">
                  <c:v>31364</c:v>
                </c:pt>
                <c:pt idx="7">
                  <c:v>30133</c:v>
                </c:pt>
                <c:pt idx="8">
                  <c:v>30159</c:v>
                </c:pt>
                <c:pt idx="9">
                  <c:v>33726</c:v>
                </c:pt>
                <c:pt idx="10">
                  <c:v>45036</c:v>
                </c:pt>
                <c:pt idx="11">
                  <c:v>38050</c:v>
                </c:pt>
              </c:numCache>
            </c:numRef>
          </c:val>
          <c:smooth val="0"/>
          <c:extLst>
            <c:ext xmlns:c16="http://schemas.microsoft.com/office/drawing/2014/chart" uri="{C3380CC4-5D6E-409C-BE32-E72D297353CC}">
              <c16:uniqueId val="{00000000-ABD9-4877-9487-B87C51E1BD00}"/>
            </c:ext>
          </c:extLst>
        </c:ser>
        <c:dLbls>
          <c:dLblPos val="t"/>
          <c:showLegendKey val="0"/>
          <c:showVal val="1"/>
          <c:showCatName val="0"/>
          <c:showSerName val="0"/>
          <c:showPercent val="0"/>
          <c:showBubbleSize val="0"/>
        </c:dLbls>
        <c:marker val="1"/>
        <c:smooth val="0"/>
        <c:axId val="742437640"/>
        <c:axId val="742432064"/>
      </c:lineChart>
      <c:dateAx>
        <c:axId val="74243764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432064"/>
        <c:crosses val="autoZero"/>
        <c:auto val="1"/>
        <c:lblOffset val="100"/>
        <c:baseTimeUnit val="months"/>
      </c:dateAx>
      <c:valAx>
        <c:axId val="74243206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050" dirty="0"/>
                  <a:t>Total Encounters</a:t>
                </a:r>
              </a:p>
            </c:rich>
          </c:tx>
          <c:layout>
            <c:manualLayout>
              <c:xMode val="edge"/>
              <c:yMode val="edge"/>
              <c:x val="1.5605503726871417E-2"/>
              <c:y val="0.2554454138764621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437640"/>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b="1" dirty="0"/>
              <a:t>Average Monthly Rating</a:t>
            </a:r>
          </a:p>
        </c:rich>
      </c:tx>
      <c:layout>
        <c:manualLayout>
          <c:xMode val="edge"/>
          <c:yMode val="edge"/>
          <c:x val="4.2955135308058156E-4"/>
          <c:y val="2.07542582455750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mmm\-yy</c:formatCode>
                <c:ptCount val="12"/>
                <c:pt idx="0">
                  <c:v>43525</c:v>
                </c:pt>
                <c:pt idx="1">
                  <c:v>43556</c:v>
                </c:pt>
                <c:pt idx="2">
                  <c:v>43586</c:v>
                </c:pt>
                <c:pt idx="3">
                  <c:v>43617</c:v>
                </c:pt>
                <c:pt idx="4">
                  <c:v>43647</c:v>
                </c:pt>
                <c:pt idx="5">
                  <c:v>43678</c:v>
                </c:pt>
                <c:pt idx="6">
                  <c:v>43709</c:v>
                </c:pt>
                <c:pt idx="7">
                  <c:v>43739</c:v>
                </c:pt>
                <c:pt idx="8">
                  <c:v>43770</c:v>
                </c:pt>
                <c:pt idx="9">
                  <c:v>43800</c:v>
                </c:pt>
                <c:pt idx="10">
                  <c:v>43831</c:v>
                </c:pt>
                <c:pt idx="11">
                  <c:v>43862</c:v>
                </c:pt>
              </c:numCache>
            </c:numRef>
          </c:cat>
          <c:val>
            <c:numRef>
              <c:f>Sheet1!$B$2:$B$13</c:f>
              <c:numCache>
                <c:formatCode>General</c:formatCode>
                <c:ptCount val="12"/>
                <c:pt idx="0">
                  <c:v>7.6</c:v>
                </c:pt>
                <c:pt idx="1">
                  <c:v>7.1</c:v>
                </c:pt>
                <c:pt idx="2">
                  <c:v>7.2</c:v>
                </c:pt>
                <c:pt idx="3">
                  <c:v>7.2</c:v>
                </c:pt>
                <c:pt idx="4">
                  <c:v>7.6</c:v>
                </c:pt>
                <c:pt idx="5">
                  <c:v>7.4</c:v>
                </c:pt>
                <c:pt idx="6">
                  <c:v>8.1</c:v>
                </c:pt>
                <c:pt idx="7">
                  <c:v>8</c:v>
                </c:pt>
                <c:pt idx="8">
                  <c:v>7.8</c:v>
                </c:pt>
                <c:pt idx="9">
                  <c:v>7.6</c:v>
                </c:pt>
                <c:pt idx="10">
                  <c:v>7.4</c:v>
                </c:pt>
                <c:pt idx="11">
                  <c:v>7.4</c:v>
                </c:pt>
              </c:numCache>
            </c:numRef>
          </c:val>
          <c:smooth val="0"/>
          <c:extLst>
            <c:ext xmlns:c16="http://schemas.microsoft.com/office/drawing/2014/chart" uri="{C3380CC4-5D6E-409C-BE32-E72D297353CC}">
              <c16:uniqueId val="{00000000-9B3F-4A20-90AC-A08B95144554}"/>
            </c:ext>
          </c:extLst>
        </c:ser>
        <c:dLbls>
          <c:dLblPos val="t"/>
          <c:showLegendKey val="0"/>
          <c:showVal val="1"/>
          <c:showCatName val="0"/>
          <c:showSerName val="0"/>
          <c:showPercent val="0"/>
          <c:showBubbleSize val="0"/>
        </c:dLbls>
        <c:marker val="1"/>
        <c:smooth val="0"/>
        <c:axId val="742437640"/>
        <c:axId val="742432064"/>
      </c:lineChart>
      <c:dateAx>
        <c:axId val="74243764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432064"/>
        <c:crosses val="autoZero"/>
        <c:auto val="1"/>
        <c:lblOffset val="100"/>
        <c:baseTimeUnit val="months"/>
      </c:dateAx>
      <c:valAx>
        <c:axId val="74243206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050" dirty="0"/>
                  <a:t>Average</a:t>
                </a:r>
                <a:r>
                  <a:rPr lang="en-US" sz="1050" baseline="0" dirty="0"/>
                  <a:t> Rating</a:t>
                </a:r>
                <a:endParaRPr lang="en-US" sz="1050" dirty="0"/>
              </a:p>
            </c:rich>
          </c:tx>
          <c:layout>
            <c:manualLayout>
              <c:xMode val="edge"/>
              <c:yMode val="edge"/>
              <c:x val="1.116171619233558E-2"/>
              <c:y val="0.29073397426991576"/>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437640"/>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b="1" dirty="0"/>
              <a:t>VAOS</a:t>
            </a:r>
            <a:r>
              <a:rPr lang="en-US" sz="1600" b="1" baseline="0" dirty="0"/>
              <a:t> MONTHLY FEEDBACK</a:t>
            </a:r>
            <a:endParaRPr lang="en-US" sz="16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Positive Feedback</c:v>
                </c:pt>
              </c:strCache>
            </c:strRef>
          </c:tx>
          <c:spPr>
            <a:solidFill>
              <a:schemeClr val="accent1"/>
            </a:solidFill>
            <a:ln>
              <a:noFill/>
            </a:ln>
            <a:effectLst/>
          </c:spPr>
          <c:invertIfNegative val="0"/>
          <c:cat>
            <c:numRef>
              <c:f>Sheet1!$A$2:$A$13</c:f>
              <c:numCache>
                <c:formatCode>mmm\-yy</c:formatCode>
                <c:ptCount val="12"/>
                <c:pt idx="0">
                  <c:v>43525</c:v>
                </c:pt>
                <c:pt idx="1">
                  <c:v>43556</c:v>
                </c:pt>
                <c:pt idx="2">
                  <c:v>43586</c:v>
                </c:pt>
                <c:pt idx="3">
                  <c:v>43617</c:v>
                </c:pt>
                <c:pt idx="4">
                  <c:v>43647</c:v>
                </c:pt>
                <c:pt idx="5">
                  <c:v>43678</c:v>
                </c:pt>
                <c:pt idx="6">
                  <c:v>43709</c:v>
                </c:pt>
                <c:pt idx="7">
                  <c:v>43739</c:v>
                </c:pt>
                <c:pt idx="8">
                  <c:v>43770</c:v>
                </c:pt>
                <c:pt idx="9">
                  <c:v>43800</c:v>
                </c:pt>
                <c:pt idx="10">
                  <c:v>43831</c:v>
                </c:pt>
                <c:pt idx="11">
                  <c:v>43862</c:v>
                </c:pt>
              </c:numCache>
            </c:numRef>
          </c:cat>
          <c:val>
            <c:numRef>
              <c:f>Sheet1!$B$2:$B$13</c:f>
              <c:numCache>
                <c:formatCode>General</c:formatCode>
                <c:ptCount val="12"/>
                <c:pt idx="0">
                  <c:v>150</c:v>
                </c:pt>
                <c:pt idx="1">
                  <c:v>112</c:v>
                </c:pt>
                <c:pt idx="2">
                  <c:v>111</c:v>
                </c:pt>
                <c:pt idx="3">
                  <c:v>113</c:v>
                </c:pt>
                <c:pt idx="4">
                  <c:v>152</c:v>
                </c:pt>
                <c:pt idx="5">
                  <c:v>113</c:v>
                </c:pt>
                <c:pt idx="6">
                  <c:v>136</c:v>
                </c:pt>
                <c:pt idx="7">
                  <c:v>115</c:v>
                </c:pt>
                <c:pt idx="8">
                  <c:v>114</c:v>
                </c:pt>
                <c:pt idx="9">
                  <c:v>146</c:v>
                </c:pt>
                <c:pt idx="10">
                  <c:v>178</c:v>
                </c:pt>
                <c:pt idx="11">
                  <c:v>132</c:v>
                </c:pt>
              </c:numCache>
            </c:numRef>
          </c:val>
          <c:extLst>
            <c:ext xmlns:c16="http://schemas.microsoft.com/office/drawing/2014/chart" uri="{C3380CC4-5D6E-409C-BE32-E72D297353CC}">
              <c16:uniqueId val="{00000000-E585-4ED1-AD6A-32016CD33FF4}"/>
            </c:ext>
          </c:extLst>
        </c:ser>
        <c:ser>
          <c:idx val="1"/>
          <c:order val="1"/>
          <c:tx>
            <c:strRef>
              <c:f>Sheet1!$C$1</c:f>
              <c:strCache>
                <c:ptCount val="1"/>
                <c:pt idx="0">
                  <c:v>Negative Feedback</c:v>
                </c:pt>
              </c:strCache>
            </c:strRef>
          </c:tx>
          <c:spPr>
            <a:solidFill>
              <a:schemeClr val="accent2"/>
            </a:solidFill>
            <a:ln>
              <a:noFill/>
            </a:ln>
            <a:effectLst/>
          </c:spPr>
          <c:invertIfNegative val="0"/>
          <c:cat>
            <c:numRef>
              <c:f>Sheet1!$A$2:$A$13</c:f>
              <c:numCache>
                <c:formatCode>mmm\-yy</c:formatCode>
                <c:ptCount val="12"/>
                <c:pt idx="0">
                  <c:v>43525</c:v>
                </c:pt>
                <c:pt idx="1">
                  <c:v>43556</c:v>
                </c:pt>
                <c:pt idx="2">
                  <c:v>43586</c:v>
                </c:pt>
                <c:pt idx="3">
                  <c:v>43617</c:v>
                </c:pt>
                <c:pt idx="4">
                  <c:v>43647</c:v>
                </c:pt>
                <c:pt idx="5">
                  <c:v>43678</c:v>
                </c:pt>
                <c:pt idx="6">
                  <c:v>43709</c:v>
                </c:pt>
                <c:pt idx="7">
                  <c:v>43739</c:v>
                </c:pt>
                <c:pt idx="8">
                  <c:v>43770</c:v>
                </c:pt>
                <c:pt idx="9">
                  <c:v>43800</c:v>
                </c:pt>
                <c:pt idx="10">
                  <c:v>43831</c:v>
                </c:pt>
                <c:pt idx="11">
                  <c:v>43862</c:v>
                </c:pt>
              </c:numCache>
            </c:numRef>
          </c:cat>
          <c:val>
            <c:numRef>
              <c:f>Sheet1!$C$2:$C$13</c:f>
              <c:numCache>
                <c:formatCode>General</c:formatCode>
                <c:ptCount val="12"/>
                <c:pt idx="0">
                  <c:v>98</c:v>
                </c:pt>
                <c:pt idx="1">
                  <c:v>103</c:v>
                </c:pt>
                <c:pt idx="2">
                  <c:v>93</c:v>
                </c:pt>
                <c:pt idx="3">
                  <c:v>136</c:v>
                </c:pt>
                <c:pt idx="4">
                  <c:v>109</c:v>
                </c:pt>
                <c:pt idx="5">
                  <c:v>115</c:v>
                </c:pt>
                <c:pt idx="6">
                  <c:v>85</c:v>
                </c:pt>
                <c:pt idx="7">
                  <c:v>98</c:v>
                </c:pt>
                <c:pt idx="8">
                  <c:v>94</c:v>
                </c:pt>
                <c:pt idx="9">
                  <c:v>111</c:v>
                </c:pt>
                <c:pt idx="10">
                  <c:v>137</c:v>
                </c:pt>
                <c:pt idx="11">
                  <c:v>112</c:v>
                </c:pt>
              </c:numCache>
            </c:numRef>
          </c:val>
          <c:extLst>
            <c:ext xmlns:c16="http://schemas.microsoft.com/office/drawing/2014/chart" uri="{C3380CC4-5D6E-409C-BE32-E72D297353CC}">
              <c16:uniqueId val="{00000001-E585-4ED1-AD6A-32016CD33FF4}"/>
            </c:ext>
          </c:extLst>
        </c:ser>
        <c:dLbls>
          <c:showLegendKey val="0"/>
          <c:showVal val="0"/>
          <c:showCatName val="0"/>
          <c:showSerName val="0"/>
          <c:showPercent val="0"/>
          <c:showBubbleSize val="0"/>
        </c:dLbls>
        <c:gapWidth val="300"/>
        <c:axId val="803148240"/>
        <c:axId val="803163984"/>
      </c:barChart>
      <c:dateAx>
        <c:axId val="8031482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Month</a:t>
                </a:r>
              </a:p>
            </c:rich>
          </c:tx>
          <c:layout>
            <c:manualLayout>
              <c:xMode val="edge"/>
              <c:yMode val="edge"/>
              <c:x val="0.40402494826731949"/>
              <c:y val="0.93573689505782742"/>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3163984"/>
        <c:crosses val="autoZero"/>
        <c:auto val="1"/>
        <c:lblOffset val="100"/>
        <c:baseTimeUnit val="months"/>
      </c:dateAx>
      <c:valAx>
        <c:axId val="80316398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Number of Responses</a:t>
                </a:r>
              </a:p>
            </c:rich>
          </c:tx>
          <c:layout>
            <c:manualLayout>
              <c:xMode val="edge"/>
              <c:yMode val="edge"/>
              <c:x val="3.3958136302611381E-3"/>
              <c:y val="0.25115350890867305"/>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3148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0.27462</cdr:x>
      <cdr:y>0.27428</cdr:y>
    </cdr:from>
    <cdr:to>
      <cdr:x>0.41458</cdr:x>
      <cdr:y>0.42177</cdr:y>
    </cdr:to>
    <cdr:sp macro="" textlink="">
      <cdr:nvSpPr>
        <cdr:cNvPr id="5" name="Speech Bubble: Rectangle with Corners Rounded 4">
          <a:extLst xmlns:a="http://schemas.openxmlformats.org/drawingml/2006/main">
            <a:ext uri="{FF2B5EF4-FFF2-40B4-BE49-F238E27FC236}">
              <a16:creationId xmlns:a16="http://schemas.microsoft.com/office/drawing/2014/main" id="{15067770-EEB6-4415-80B7-37161AF6A1F8}"/>
            </a:ext>
          </a:extLst>
        </cdr:cNvPr>
        <cdr:cNvSpPr/>
      </cdr:nvSpPr>
      <cdr:spPr>
        <a:xfrm xmlns:a="http://schemas.openxmlformats.org/drawingml/2006/main">
          <a:off x="2292801" y="1359915"/>
          <a:ext cx="1168535" cy="731267"/>
        </a:xfrm>
        <a:prstGeom xmlns:a="http://schemas.openxmlformats.org/drawingml/2006/main" prst="wedgeRoundRectCallout">
          <a:avLst>
            <a:gd name="adj1" fmla="val 47093"/>
            <a:gd name="adj2" fmla="val 67274"/>
            <a:gd name="adj3" fmla="val 16667"/>
          </a:avLst>
        </a:prstGeom>
        <a:solidFill xmlns:a="http://schemas.openxmlformats.org/drawingml/2006/main">
          <a:schemeClr val="tx2"/>
        </a:solidFill>
        <a:effectLst xmlns:a="http://schemas.openxmlformats.org/drawingml/2006/main">
          <a:outerShdw blurRad="50800" dist="38100" dir="2700000" algn="tl" rotWithShape="0">
            <a:prstClr val="black">
              <a:alpha val="40000"/>
            </a:prstClr>
          </a:outerShdw>
        </a:effectLst>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r>
            <a:rPr lang="en-US" sz="1000" dirty="0">
              <a:solidFill>
                <a:schemeClr val="bg1"/>
              </a:solidFill>
            </a:rPr>
            <a:t>July 2019: Reset Memo released</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24856-C88D-4294-B551-33AF7461BB47}" type="datetimeFigureOut">
              <a:rPr lang="en-US" smtClean="0"/>
              <a:t>3/6/2020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351CB-7D29-4BEA-9CA4-63B66F5E9E74}" type="slidenum">
              <a:rPr lang="en-US" smtClean="0"/>
              <a:t>‹#›</a:t>
            </a:fld>
            <a:endParaRPr lang="en-US"/>
          </a:p>
        </p:txBody>
      </p:sp>
    </p:spTree>
    <p:extLst>
      <p:ext uri="{BB962C8B-B14F-4D97-AF65-F5344CB8AC3E}">
        <p14:creationId xmlns:p14="http://schemas.microsoft.com/office/powerpoint/2010/main" val="8346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511DD-DAB9-1647-97C7-AACDE6029B44}" type="slidenum">
              <a:rPr lang="en-US" smtClean="0"/>
              <a:t>9</a:t>
            </a:fld>
            <a:endParaRPr lang="en-US" dirty="0"/>
          </a:p>
        </p:txBody>
      </p:sp>
    </p:spTree>
    <p:extLst>
      <p:ext uri="{BB962C8B-B14F-4D97-AF65-F5344CB8AC3E}">
        <p14:creationId xmlns:p14="http://schemas.microsoft.com/office/powerpoint/2010/main" val="3198075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962527"/>
            <a:ext cx="7772400" cy="2387066"/>
          </a:xfrm>
        </p:spPr>
        <p:txBody>
          <a:bodyPr/>
          <a:lstStyle>
            <a:lvl1pPr>
              <a:defRPr b="1" i="0" baseline="0">
                <a:solidFill>
                  <a:schemeClr val="bg1"/>
                </a:solidFill>
                <a:latin typeface="Myriad Pro Semibold" charset="0"/>
                <a:ea typeface="Myriad Pro Semibold" charset="0"/>
                <a:cs typeface="Myriad Pro Semibold" charset="0"/>
              </a:defRPr>
            </a:lvl1pPr>
          </a:lstStyle>
          <a:p>
            <a:r>
              <a:rPr lang="en-US" dirty="0"/>
              <a:t>Title Here Title Here Title Here Title Here Title Here Title Here Title Here Title Here</a:t>
            </a:r>
          </a:p>
        </p:txBody>
      </p:sp>
      <p:sp>
        <p:nvSpPr>
          <p:cNvPr id="3" name="Subtitle 2"/>
          <p:cNvSpPr>
            <a:spLocks noGrp="1"/>
          </p:cNvSpPr>
          <p:nvPr>
            <p:ph type="subTitle" idx="1" hasCustomPrompt="1"/>
          </p:nvPr>
        </p:nvSpPr>
        <p:spPr>
          <a:xfrm>
            <a:off x="685800" y="4350619"/>
            <a:ext cx="7772400" cy="1501541"/>
          </a:xfrm>
        </p:spPr>
        <p:txBody>
          <a:bodyPr/>
          <a:lstStyle>
            <a:lvl1pPr marL="0" indent="0" algn="l">
              <a:buNone/>
              <a:defRPr>
                <a:solidFill>
                  <a:srgbClr val="1082C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Here</a:t>
            </a:r>
          </a:p>
        </p:txBody>
      </p:sp>
    </p:spTree>
    <p:extLst>
      <p:ext uri="{BB962C8B-B14F-4D97-AF65-F5344CB8AC3E}">
        <p14:creationId xmlns:p14="http://schemas.microsoft.com/office/powerpoint/2010/main" val="3200780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4163635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126122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a:t>
            </a:r>
          </a:p>
        </p:txBody>
      </p:sp>
      <p:sp>
        <p:nvSpPr>
          <p:cNvPr id="6" name="Text Placeholder 2"/>
          <p:cNvSpPr>
            <a:spLocks noGrp="1"/>
          </p:cNvSpPr>
          <p:nvPr>
            <p:ph idx="1"/>
          </p:nvPr>
        </p:nvSpPr>
        <p:spPr>
          <a:xfrm>
            <a:off x="662608" y="1578595"/>
            <a:ext cx="7852741" cy="4626943"/>
          </a:xfrm>
          <a:prstGeom prst="rect">
            <a:avLst/>
          </a:prstGeom>
        </p:spPr>
        <p:txBody>
          <a:bodyPr vert="horz" lIns="0" tIns="0" rIns="0" bIns="0" rtlCol="0">
            <a:noAutofit/>
          </a:bodyPr>
          <a:lstStyle>
            <a:lvl3pPr>
              <a:defRPr>
                <a:solidFill>
                  <a:schemeClr val="accent2"/>
                </a:solidFill>
              </a:defRPr>
            </a:lvl3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Level 3 is an optional subhead. </a:t>
            </a:r>
          </a:p>
          <a:p>
            <a:pPr lvl="3"/>
            <a:r>
              <a:rPr lang="en-US"/>
              <a:t>Level 4 is an optional short description. </a:t>
            </a:r>
          </a:p>
          <a:p>
            <a:pPr lvl="4"/>
            <a:r>
              <a:rPr lang="en-US"/>
              <a:t>Level 5 is used for source information or footnotes.</a:t>
            </a:r>
          </a:p>
        </p:txBody>
      </p:sp>
    </p:spTree>
    <p:extLst>
      <p:ext uri="{BB962C8B-B14F-4D97-AF65-F5344CB8AC3E}">
        <p14:creationId xmlns:p14="http://schemas.microsoft.com/office/powerpoint/2010/main" val="2407364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a:t>
            </a:r>
          </a:p>
        </p:txBody>
      </p:sp>
      <p:sp>
        <p:nvSpPr>
          <p:cNvPr id="6" name="Text Placeholder 2"/>
          <p:cNvSpPr>
            <a:spLocks noGrp="1"/>
          </p:cNvSpPr>
          <p:nvPr>
            <p:ph idx="1" hasCustomPrompt="1"/>
          </p:nvPr>
        </p:nvSpPr>
        <p:spPr>
          <a:xfrm>
            <a:off x="662610" y="1578595"/>
            <a:ext cx="7852741" cy="4626943"/>
          </a:xfrm>
          <a:prstGeom prst="rect">
            <a:avLst/>
          </a:prstGeom>
        </p:spPr>
        <p:txBody>
          <a:bodyPr vert="horz" lIns="0" tIns="0" rIns="0" bIns="0" rtlCol="0">
            <a:noAutofit/>
          </a:bodyPr>
          <a:lstStyle>
            <a:lvl3pPr>
              <a:defRPr>
                <a:solidFill>
                  <a:schemeClr val="tx1"/>
                </a:solidFill>
              </a:defRPr>
            </a:lvl3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4227755" y="6446667"/>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909743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274320" indent="-274320">
              <a:spcAft>
                <a:spcPts val="600"/>
              </a:spcAft>
              <a:buFont typeface="Wingdings" charset="2"/>
              <a:buChar char="§"/>
              <a:defRPr/>
            </a:lvl1pPr>
            <a:lvl2pPr marL="822960" indent="-274320">
              <a:spcAft>
                <a:spcPts val="600"/>
              </a:spcAft>
              <a:defRPr/>
            </a:lvl2pPr>
            <a:lvl3pPr marL="1143000" indent="-274320">
              <a:spcAft>
                <a:spcPts val="600"/>
              </a:spcAft>
              <a:defRPr/>
            </a:lvl3pPr>
          </a:lstStyle>
          <a:p>
            <a:pPr lvl="0"/>
            <a:r>
              <a:rPr lang="en-US" dirty="0"/>
              <a:t>Click to edit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528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472222"/>
            <a:ext cx="7772400" cy="1362075"/>
          </a:xfrm>
        </p:spPr>
        <p:txBody>
          <a:bodyPr anchor="t"/>
          <a:lstStyle>
            <a:lvl1pPr algn="l">
              <a:defRPr sz="4000" b="1" cap="none"/>
            </a:lvl1pPr>
          </a:lstStyle>
          <a:p>
            <a:r>
              <a:rPr lang="en-US" dirty="0"/>
              <a:t>Click to edit master title style</a:t>
            </a:r>
          </a:p>
        </p:txBody>
      </p:sp>
      <p:sp>
        <p:nvSpPr>
          <p:cNvPr id="3" name="Text Placeholder 2"/>
          <p:cNvSpPr>
            <a:spLocks noGrp="1"/>
          </p:cNvSpPr>
          <p:nvPr>
            <p:ph type="body" idx="1"/>
          </p:nvPr>
        </p:nvSpPr>
        <p:spPr>
          <a:xfrm>
            <a:off x="722313" y="97203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214279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287591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9" name="Slide Number Placeholder 8"/>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1807191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206244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380303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217943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FC42BCF3-76E3-DA45-9A2D-AC8C3D5A6465}" type="slidenum">
              <a:rPr lang="en-US" smtClean="0"/>
              <a:t>‹#›</a:t>
            </a:fld>
            <a:endParaRPr lang="en-US"/>
          </a:p>
        </p:txBody>
      </p:sp>
    </p:spTree>
    <p:extLst>
      <p:ext uri="{BB962C8B-B14F-4D97-AF65-F5344CB8AC3E}">
        <p14:creationId xmlns:p14="http://schemas.microsoft.com/office/powerpoint/2010/main" val="325657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fld id="{FC42BCF3-76E3-DA45-9A2D-AC8C3D5A6465}" type="slidenum">
              <a:rPr lang="en-US" smtClean="0"/>
              <a:pPr/>
              <a:t>‹#›</a:t>
            </a:fld>
            <a:endParaRPr lang="en-US"/>
          </a:p>
        </p:txBody>
      </p:sp>
      <p:pic>
        <p:nvPicPr>
          <p:cNvPr id="9" name="Picture 8"/>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201075" y="6087663"/>
            <a:ext cx="2514600" cy="573024"/>
          </a:xfrm>
          <a:prstGeom prst="rect">
            <a:avLst/>
          </a:prstGeom>
        </p:spPr>
      </p:pic>
    </p:spTree>
    <p:extLst>
      <p:ext uri="{BB962C8B-B14F-4D97-AF65-F5344CB8AC3E}">
        <p14:creationId xmlns:p14="http://schemas.microsoft.com/office/powerpoint/2010/main" val="1394712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457200" rtl="0" eaLnBrk="1" latinLnBrk="0" hangingPunct="1">
        <a:spcBef>
          <a:spcPct val="0"/>
        </a:spcBef>
        <a:buNone/>
        <a:defRPr sz="3600" b="1" i="0" kern="1200">
          <a:solidFill>
            <a:srgbClr val="1082C9"/>
          </a:solidFill>
          <a:latin typeface="Myriad Pro Semibold" charset="0"/>
          <a:ea typeface="Myriad Pro Semibold" charset="0"/>
          <a:cs typeface="Myriad Pro Semibold" charset="0"/>
        </a:defRPr>
      </a:lvl1pPr>
    </p:titleStyle>
    <p:bodyStyle>
      <a:lvl1pPr marL="274320" indent="-274320" algn="l" defTabSz="0" rtl="0" eaLnBrk="1" latinLnBrk="0" hangingPunct="1">
        <a:spcBef>
          <a:spcPts val="0"/>
        </a:spcBef>
        <a:spcAft>
          <a:spcPts val="600"/>
        </a:spcAft>
        <a:buSzPct val="70000"/>
        <a:buFont typeface="Wingdings" charset="2"/>
        <a:buChar char="§"/>
        <a:defRPr sz="2800" b="0" i="0" kern="1200">
          <a:solidFill>
            <a:srgbClr val="06356B"/>
          </a:solidFill>
          <a:latin typeface="Myriad Pro" charset="0"/>
          <a:ea typeface="Myriad Pro" charset="0"/>
          <a:cs typeface="Myriad Pro" charset="0"/>
        </a:defRPr>
      </a:lvl1pPr>
      <a:lvl2pPr marL="811530" indent="-274320" algn="l" defTabSz="457200" rtl="0" eaLnBrk="1" latinLnBrk="0" hangingPunct="1">
        <a:spcBef>
          <a:spcPts val="0"/>
        </a:spcBef>
        <a:spcAft>
          <a:spcPts val="600"/>
        </a:spcAft>
        <a:buSzPct val="70000"/>
        <a:buFont typeface="Wingdings" charset="2"/>
        <a:buChar char="§"/>
        <a:defRPr sz="2000" b="0" i="0" kern="1200">
          <a:solidFill>
            <a:srgbClr val="06356B"/>
          </a:solidFill>
          <a:latin typeface="Myriad Pro" charset="0"/>
          <a:ea typeface="Myriad Pro" charset="0"/>
          <a:cs typeface="Myriad Pro" charset="0"/>
        </a:defRPr>
      </a:lvl2pPr>
      <a:lvl3pPr marL="1143000" indent="-274320" algn="l" defTabSz="457200" rtl="0" eaLnBrk="1" latinLnBrk="0" hangingPunct="1">
        <a:spcBef>
          <a:spcPts val="0"/>
        </a:spcBef>
        <a:spcAft>
          <a:spcPts val="600"/>
        </a:spcAft>
        <a:buSzPct val="70000"/>
        <a:buFont typeface="LucidaGrande" charset="0"/>
        <a:buChar char="-"/>
        <a:defRPr sz="1600" b="0" i="0" kern="1200">
          <a:solidFill>
            <a:srgbClr val="06356B"/>
          </a:solidFill>
          <a:latin typeface="Myriad Pro" charset="0"/>
          <a:ea typeface="Myriad Pro" charset="0"/>
          <a:cs typeface="Myriad Pro" charset="0"/>
        </a:defRPr>
      </a:lvl3pPr>
      <a:lvl4pPr marL="1600200" indent="-274320" algn="l" defTabSz="457200" rtl="0" eaLnBrk="1" latinLnBrk="0" hangingPunct="1">
        <a:spcBef>
          <a:spcPts val="0"/>
        </a:spcBef>
        <a:buSzPct val="70000"/>
        <a:buFont typeface="Wingdings" charset="2"/>
        <a:buChar char="§"/>
        <a:defRPr sz="2000" b="0" i="0" kern="1200">
          <a:solidFill>
            <a:srgbClr val="06356B"/>
          </a:solidFill>
          <a:latin typeface="Myriad Pro" charset="0"/>
          <a:ea typeface="Myriad Pro" charset="0"/>
          <a:cs typeface="Myriad Pro" charset="0"/>
        </a:defRPr>
      </a:lvl4pPr>
      <a:lvl5pPr marL="2057400" indent="-274320" algn="l" defTabSz="457200" rtl="0" eaLnBrk="1" latinLnBrk="0" hangingPunct="1">
        <a:spcBef>
          <a:spcPts val="0"/>
        </a:spcBef>
        <a:buSzPct val="70000"/>
        <a:buFont typeface="Wingdings" charset="2"/>
        <a:buChar char="§"/>
        <a:defRPr sz="2000" b="0" i="0" kern="1200">
          <a:solidFill>
            <a:srgbClr val="06356B"/>
          </a:solidFill>
          <a:latin typeface="Myriad Pro" charset="0"/>
          <a:ea typeface="Myriad Pro" charset="0"/>
          <a:cs typeface="Myriad Pro"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66F9ED-1206-4576-96E7-5CC7B39436E2}"/>
              </a:ext>
            </a:extLst>
          </p:cNvPr>
          <p:cNvSpPr txBox="1"/>
          <p:nvPr/>
        </p:nvSpPr>
        <p:spPr>
          <a:xfrm>
            <a:off x="0" y="1757145"/>
            <a:ext cx="9144000" cy="2862322"/>
          </a:xfrm>
          <a:prstGeom prst="rect">
            <a:avLst/>
          </a:prstGeom>
          <a:solidFill>
            <a:schemeClr val="tx2"/>
          </a:solidFill>
        </p:spPr>
        <p:txBody>
          <a:bodyPr wrap="square" rtlCol="0">
            <a:spAutoFit/>
          </a:bodyPr>
          <a:lstStyle/>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r>
              <a:rPr lang="en-US" sz="3600" b="1" dirty="0">
                <a:solidFill>
                  <a:schemeClr val="bg1"/>
                </a:solidFill>
              </a:rPr>
              <a:t>Monthly Usage and Feedback Report</a:t>
            </a:r>
          </a:p>
          <a:p>
            <a:pPr algn="ctr"/>
            <a:r>
              <a:rPr lang="en-US" sz="3600" b="1" dirty="0">
                <a:solidFill>
                  <a:schemeClr val="bg1"/>
                </a:solidFill>
              </a:rPr>
              <a:t>February 2020</a:t>
            </a:r>
          </a:p>
          <a:p>
            <a:endParaRPr lang="en-US" dirty="0"/>
          </a:p>
          <a:p>
            <a:endParaRPr lang="en-US" dirty="0"/>
          </a:p>
          <a:p>
            <a:endParaRPr lang="en-US" dirty="0"/>
          </a:p>
        </p:txBody>
      </p:sp>
      <p:sp>
        <p:nvSpPr>
          <p:cNvPr id="2" name="Slide Number Placeholder 1">
            <a:extLst>
              <a:ext uri="{FF2B5EF4-FFF2-40B4-BE49-F238E27FC236}">
                <a16:creationId xmlns:a16="http://schemas.microsoft.com/office/drawing/2014/main" id="{25132104-F09F-4B2F-B7AE-DFF3E7BB28E1}"/>
              </a:ext>
            </a:extLst>
          </p:cNvPr>
          <p:cNvSpPr>
            <a:spLocks noGrp="1"/>
          </p:cNvSpPr>
          <p:nvPr>
            <p:ph type="sldNum" sz="quarter" idx="12"/>
          </p:nvPr>
        </p:nvSpPr>
        <p:spPr/>
        <p:txBody>
          <a:bodyPr/>
          <a:lstStyle/>
          <a:p>
            <a:fld id="{FC42BCF3-76E3-DA45-9A2D-AC8C3D5A6465}" type="slidenum">
              <a:rPr lang="en-US" smtClean="0"/>
              <a:t>1</a:t>
            </a:fld>
            <a:endParaRPr lang="en-US" dirty="0"/>
          </a:p>
        </p:txBody>
      </p:sp>
    </p:spTree>
    <p:extLst>
      <p:ext uri="{BB962C8B-B14F-4D97-AF65-F5344CB8AC3E}">
        <p14:creationId xmlns:p14="http://schemas.microsoft.com/office/powerpoint/2010/main" val="2876986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51CDAF-AFD9-4050-AAB2-0D265769F504}"/>
              </a:ext>
            </a:extLst>
          </p:cNvPr>
          <p:cNvSpPr>
            <a:spLocks noGrp="1"/>
          </p:cNvSpPr>
          <p:nvPr>
            <p:ph type="sldNum" sz="quarter" idx="12"/>
          </p:nvPr>
        </p:nvSpPr>
        <p:spPr/>
        <p:txBody>
          <a:bodyPr/>
          <a:lstStyle/>
          <a:p>
            <a:pPr>
              <a:defRPr/>
            </a:pPr>
            <a:fld id="{953D45C7-AFA8-4622-8BFA-D400F3569C1E}" type="slidenum">
              <a:rPr lang="en-US" smtClean="0">
                <a:solidFill>
                  <a:prstClr val="white"/>
                </a:solidFill>
              </a:rPr>
              <a:pPr>
                <a:defRPr/>
              </a:pPr>
              <a:t>10</a:t>
            </a:fld>
            <a:endParaRPr lang="en-US" dirty="0">
              <a:solidFill>
                <a:prstClr val="white"/>
              </a:solidFill>
            </a:endParaRPr>
          </a:p>
        </p:txBody>
      </p:sp>
      <p:sp>
        <p:nvSpPr>
          <p:cNvPr id="4" name="Title 3">
            <a:extLst>
              <a:ext uri="{FF2B5EF4-FFF2-40B4-BE49-F238E27FC236}">
                <a16:creationId xmlns:a16="http://schemas.microsoft.com/office/drawing/2014/main" id="{561108C6-CA0C-44A9-A526-8F705B67C6A8}"/>
              </a:ext>
            </a:extLst>
          </p:cNvPr>
          <p:cNvSpPr>
            <a:spLocks noGrp="1"/>
          </p:cNvSpPr>
          <p:nvPr>
            <p:ph type="title"/>
          </p:nvPr>
        </p:nvSpPr>
        <p:spPr>
          <a:xfrm>
            <a:off x="337734" y="347188"/>
            <a:ext cx="8349067" cy="690079"/>
          </a:xfrm>
        </p:spPr>
        <p:txBody>
          <a:bodyPr>
            <a:normAutofit/>
          </a:bodyPr>
          <a:lstStyle/>
          <a:p>
            <a:r>
              <a:rPr lang="en-US" dirty="0"/>
              <a:t>VAOS Feedback –Free Text Responses</a:t>
            </a:r>
          </a:p>
        </p:txBody>
      </p:sp>
      <p:sp>
        <p:nvSpPr>
          <p:cNvPr id="6" name="TextBox 5">
            <a:extLst>
              <a:ext uri="{FF2B5EF4-FFF2-40B4-BE49-F238E27FC236}">
                <a16:creationId xmlns:a16="http://schemas.microsoft.com/office/drawing/2014/main" id="{BA1AF33C-ABC1-4991-8E72-E6BBD32DA6A0}"/>
              </a:ext>
            </a:extLst>
          </p:cNvPr>
          <p:cNvSpPr txBox="1"/>
          <p:nvPr/>
        </p:nvSpPr>
        <p:spPr>
          <a:xfrm>
            <a:off x="628651" y="6109502"/>
            <a:ext cx="5543697" cy="490262"/>
          </a:xfrm>
          <a:prstGeom prst="rect">
            <a:avLst/>
          </a:prstGeom>
          <a:noFill/>
        </p:spPr>
        <p:txBody>
          <a:bodyPr wrap="none" rtlCol="0">
            <a:spAutoFit/>
          </a:bodyPr>
          <a:lstStyle/>
          <a:p>
            <a:r>
              <a:rPr lang="en-US" sz="1293" b="1" i="1" dirty="0"/>
              <a:t>Note</a:t>
            </a:r>
            <a:r>
              <a:rPr lang="en-US" sz="1293" i="1" dirty="0"/>
              <a:t>: Responses that were neutral—a status that is determined qualitatively by </a:t>
            </a:r>
          </a:p>
          <a:p>
            <a:r>
              <a:rPr lang="en-US" sz="1293" i="1" dirty="0"/>
              <a:t>the Release Team—were excluded from this analysis. </a:t>
            </a:r>
          </a:p>
        </p:txBody>
      </p:sp>
      <p:graphicFrame>
        <p:nvGraphicFramePr>
          <p:cNvPr id="9" name="Chart 8">
            <a:extLst>
              <a:ext uri="{FF2B5EF4-FFF2-40B4-BE49-F238E27FC236}">
                <a16:creationId xmlns:a16="http://schemas.microsoft.com/office/drawing/2014/main" id="{73A0CA1D-E9DC-41B3-B114-C9C97D72EB9C}"/>
              </a:ext>
            </a:extLst>
          </p:cNvPr>
          <p:cNvGraphicFramePr/>
          <p:nvPr>
            <p:extLst>
              <p:ext uri="{D42A27DB-BD31-4B8C-83A1-F6EECF244321}">
                <p14:modId xmlns:p14="http://schemas.microsoft.com/office/powerpoint/2010/main" val="1569337840"/>
              </p:ext>
            </p:extLst>
          </p:nvPr>
        </p:nvGraphicFramePr>
        <p:xfrm>
          <a:off x="1060865" y="2387600"/>
          <a:ext cx="7295649" cy="3721902"/>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F237DE7B-81D3-49A9-90FF-9A334C03D1CC}"/>
              </a:ext>
            </a:extLst>
          </p:cNvPr>
          <p:cNvSpPr txBox="1"/>
          <p:nvPr/>
        </p:nvSpPr>
        <p:spPr>
          <a:xfrm>
            <a:off x="782320" y="1376982"/>
            <a:ext cx="7852741" cy="830997"/>
          </a:xfrm>
          <a:prstGeom prst="rect">
            <a:avLst/>
          </a:prstGeom>
          <a:noFill/>
        </p:spPr>
        <p:txBody>
          <a:bodyPr wrap="square" rtlCol="0">
            <a:spAutoFit/>
          </a:bodyPr>
          <a:lstStyle/>
          <a:p>
            <a:r>
              <a:rPr lang="en-US" sz="1600" dirty="0"/>
              <a:t>The Release Team performed an in-depth analysis of the in-app feedback Veterans provided in VAOS. Free text responses were categorized as positive, negative, or neutral by the VAOS Release Team and a snapshot of those metrics is shown below.  </a:t>
            </a:r>
          </a:p>
        </p:txBody>
      </p:sp>
      <p:sp>
        <p:nvSpPr>
          <p:cNvPr id="5" name="Speech Bubble: Rectangle with Corners Rounded 4">
            <a:extLst>
              <a:ext uri="{FF2B5EF4-FFF2-40B4-BE49-F238E27FC236}">
                <a16:creationId xmlns:a16="http://schemas.microsoft.com/office/drawing/2014/main" id="{8F1C513A-B1E0-4626-98BF-19F058E300BE}"/>
              </a:ext>
            </a:extLst>
          </p:cNvPr>
          <p:cNvSpPr/>
          <p:nvPr/>
        </p:nvSpPr>
        <p:spPr>
          <a:xfrm>
            <a:off x="2305480" y="2977296"/>
            <a:ext cx="962173" cy="596088"/>
          </a:xfrm>
          <a:prstGeom prst="wedgeRoundRectCallout">
            <a:avLst>
              <a:gd name="adj1" fmla="val 44129"/>
              <a:gd name="adj2" fmla="val 69825"/>
              <a:gd name="adj3" fmla="val 16667"/>
            </a:avLst>
          </a:prstGeom>
          <a:solidFill>
            <a:schemeClr val="tx2"/>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June 2019: Stuck request and submit button fixes released</a:t>
            </a:r>
          </a:p>
        </p:txBody>
      </p:sp>
      <p:sp>
        <p:nvSpPr>
          <p:cNvPr id="10" name="Speech Bubble: Rectangle with Corners Rounded 9">
            <a:extLst>
              <a:ext uri="{FF2B5EF4-FFF2-40B4-BE49-F238E27FC236}">
                <a16:creationId xmlns:a16="http://schemas.microsoft.com/office/drawing/2014/main" id="{FB7B9754-8961-45C3-A358-8F12DA916A3A}"/>
              </a:ext>
            </a:extLst>
          </p:cNvPr>
          <p:cNvSpPr/>
          <p:nvPr/>
        </p:nvSpPr>
        <p:spPr>
          <a:xfrm>
            <a:off x="3959817" y="2891294"/>
            <a:ext cx="962173" cy="596088"/>
          </a:xfrm>
          <a:prstGeom prst="wedgeRoundRectCallout">
            <a:avLst>
              <a:gd name="adj1" fmla="val -40846"/>
              <a:gd name="adj2" fmla="val 110377"/>
              <a:gd name="adj3" fmla="val 16667"/>
            </a:avLst>
          </a:prstGeom>
          <a:solidFill>
            <a:schemeClr val="tx2"/>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August 2019: VAOS Cancellation fix released</a:t>
            </a:r>
          </a:p>
        </p:txBody>
      </p:sp>
    </p:spTree>
    <p:extLst>
      <p:ext uri="{BB962C8B-B14F-4D97-AF65-F5344CB8AC3E}">
        <p14:creationId xmlns:p14="http://schemas.microsoft.com/office/powerpoint/2010/main" val="162439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491E2B-EAD6-4660-82AF-7C613D818D7B}"/>
              </a:ext>
            </a:extLst>
          </p:cNvPr>
          <p:cNvSpPr>
            <a:spLocks noGrp="1"/>
          </p:cNvSpPr>
          <p:nvPr>
            <p:ph type="title"/>
          </p:nvPr>
        </p:nvSpPr>
        <p:spPr/>
        <p:txBody>
          <a:bodyPr/>
          <a:lstStyle/>
          <a:p>
            <a:pPr algn="ctr"/>
            <a:r>
              <a:rPr lang="en-US" dirty="0"/>
              <a:t>VAOS Qualitative Feedback Analysis</a:t>
            </a:r>
          </a:p>
        </p:txBody>
      </p:sp>
      <p:sp>
        <p:nvSpPr>
          <p:cNvPr id="4" name="Slide Number Placeholder 3">
            <a:extLst>
              <a:ext uri="{FF2B5EF4-FFF2-40B4-BE49-F238E27FC236}">
                <a16:creationId xmlns:a16="http://schemas.microsoft.com/office/drawing/2014/main" id="{F35166AE-C5C7-4F70-B2C5-18BBF8074E83}"/>
              </a:ext>
            </a:extLst>
          </p:cNvPr>
          <p:cNvSpPr>
            <a:spLocks noGrp="1"/>
          </p:cNvSpPr>
          <p:nvPr>
            <p:ph type="sldNum" sz="quarter" idx="12"/>
          </p:nvPr>
        </p:nvSpPr>
        <p:spPr/>
        <p:txBody>
          <a:bodyPr/>
          <a:lstStyle/>
          <a:p>
            <a:fld id="{FC42BCF3-76E3-DA45-9A2D-AC8C3D5A6465}" type="slidenum">
              <a:rPr lang="en-US" smtClean="0"/>
              <a:t>11</a:t>
            </a:fld>
            <a:endParaRPr lang="en-US"/>
          </a:p>
        </p:txBody>
      </p:sp>
    </p:spTree>
    <p:extLst>
      <p:ext uri="{BB962C8B-B14F-4D97-AF65-F5344CB8AC3E}">
        <p14:creationId xmlns:p14="http://schemas.microsoft.com/office/powerpoint/2010/main" val="287640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EF75-427E-4FBC-8EDE-7F15F7266D48}"/>
              </a:ext>
            </a:extLst>
          </p:cNvPr>
          <p:cNvSpPr>
            <a:spLocks noGrp="1"/>
          </p:cNvSpPr>
          <p:nvPr>
            <p:ph type="title"/>
          </p:nvPr>
        </p:nvSpPr>
        <p:spPr/>
        <p:txBody>
          <a:bodyPr/>
          <a:lstStyle/>
          <a:p>
            <a:r>
              <a:rPr lang="en-US" dirty="0"/>
              <a:t>Qualitative Comment Analysis</a:t>
            </a:r>
          </a:p>
        </p:txBody>
      </p:sp>
      <p:sp>
        <p:nvSpPr>
          <p:cNvPr id="3" name="Slide Number Placeholder 2">
            <a:extLst>
              <a:ext uri="{FF2B5EF4-FFF2-40B4-BE49-F238E27FC236}">
                <a16:creationId xmlns:a16="http://schemas.microsoft.com/office/drawing/2014/main" id="{F66ACD51-59FE-4390-A99B-17D7A457FE80}"/>
              </a:ext>
            </a:extLst>
          </p:cNvPr>
          <p:cNvSpPr>
            <a:spLocks noGrp="1"/>
          </p:cNvSpPr>
          <p:nvPr>
            <p:ph type="sldNum" sz="quarter" idx="10"/>
          </p:nvPr>
        </p:nvSpPr>
        <p:spPr/>
        <p:txBody>
          <a:bodyPr/>
          <a:lstStyle/>
          <a:p>
            <a:fld id="{EACE6E22-E655-5947-A8B4-6F095FBA2C12}" type="slidenum">
              <a:rPr lang="en-US" smtClean="0"/>
              <a:pPr/>
              <a:t>12</a:t>
            </a:fld>
            <a:endParaRPr lang="en-US"/>
          </a:p>
        </p:txBody>
      </p:sp>
      <p:sp>
        <p:nvSpPr>
          <p:cNvPr id="4" name="Content Placeholder 3">
            <a:extLst>
              <a:ext uri="{FF2B5EF4-FFF2-40B4-BE49-F238E27FC236}">
                <a16:creationId xmlns:a16="http://schemas.microsoft.com/office/drawing/2014/main" id="{82ED6C20-6747-4AA1-BA70-581925D4C728}"/>
              </a:ext>
            </a:extLst>
          </p:cNvPr>
          <p:cNvSpPr>
            <a:spLocks noGrp="1"/>
          </p:cNvSpPr>
          <p:nvPr>
            <p:ph idx="1"/>
          </p:nvPr>
        </p:nvSpPr>
        <p:spPr>
          <a:xfrm>
            <a:off x="457200" y="1417638"/>
            <a:ext cx="7852741" cy="4626943"/>
          </a:xfrm>
        </p:spPr>
        <p:txBody>
          <a:bodyPr/>
          <a:lstStyle/>
          <a:p>
            <a:r>
              <a:rPr lang="en-US" sz="2400" dirty="0"/>
              <a:t>The VAOS release team intakes the feedback data and goes through each comment and assigns it a sentiment score of Positive/Negative/Neutral</a:t>
            </a:r>
          </a:p>
          <a:p>
            <a:r>
              <a:rPr lang="en-US" sz="2400" dirty="0"/>
              <a:t>From there- we dig into the negative comments to bucket them into a category:</a:t>
            </a:r>
          </a:p>
          <a:p>
            <a:pPr lvl="1"/>
            <a:r>
              <a:rPr lang="en-US" dirty="0"/>
              <a:t>Business Process Issues</a:t>
            </a:r>
          </a:p>
          <a:p>
            <a:pPr lvl="1"/>
            <a:r>
              <a:rPr lang="en-US" dirty="0"/>
              <a:t>Implementation Issues</a:t>
            </a:r>
          </a:p>
          <a:p>
            <a:pPr lvl="1"/>
            <a:r>
              <a:rPr lang="en-US" dirty="0"/>
              <a:t>Poor User Experience</a:t>
            </a:r>
          </a:p>
          <a:p>
            <a:pPr lvl="1"/>
            <a:r>
              <a:rPr lang="en-US" dirty="0"/>
              <a:t>Suggested App Changes</a:t>
            </a:r>
          </a:p>
          <a:p>
            <a:pPr lvl="1"/>
            <a:r>
              <a:rPr lang="en-US" dirty="0"/>
              <a:t>Technical Error</a:t>
            </a:r>
          </a:p>
          <a:p>
            <a:pPr lvl="1"/>
            <a:r>
              <a:rPr lang="en-US" dirty="0"/>
              <a:t>Specialty Requests</a:t>
            </a:r>
          </a:p>
          <a:p>
            <a:pPr lvl="1"/>
            <a:endParaRPr lang="en-US" dirty="0"/>
          </a:p>
        </p:txBody>
      </p:sp>
    </p:spTree>
    <p:extLst>
      <p:ext uri="{BB962C8B-B14F-4D97-AF65-F5344CB8AC3E}">
        <p14:creationId xmlns:p14="http://schemas.microsoft.com/office/powerpoint/2010/main" val="56017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2826-8D17-4DDE-BA88-8302FA495C52}"/>
              </a:ext>
            </a:extLst>
          </p:cNvPr>
          <p:cNvSpPr>
            <a:spLocks noGrp="1"/>
          </p:cNvSpPr>
          <p:nvPr>
            <p:ph type="title"/>
          </p:nvPr>
        </p:nvSpPr>
        <p:spPr>
          <a:xfrm>
            <a:off x="457200" y="207963"/>
            <a:ext cx="8229600" cy="1143000"/>
          </a:xfrm>
        </p:spPr>
        <p:txBody>
          <a:bodyPr/>
          <a:lstStyle/>
          <a:p>
            <a:r>
              <a:rPr lang="en-US" dirty="0"/>
              <a:t>Positive Feedback Summary</a:t>
            </a:r>
          </a:p>
        </p:txBody>
      </p:sp>
      <p:sp>
        <p:nvSpPr>
          <p:cNvPr id="3" name="Slide Number Placeholder 2">
            <a:extLst>
              <a:ext uri="{FF2B5EF4-FFF2-40B4-BE49-F238E27FC236}">
                <a16:creationId xmlns:a16="http://schemas.microsoft.com/office/drawing/2014/main" id="{551CBF21-6C19-48F4-B4C5-517DBBB66328}"/>
              </a:ext>
            </a:extLst>
          </p:cNvPr>
          <p:cNvSpPr>
            <a:spLocks noGrp="1"/>
          </p:cNvSpPr>
          <p:nvPr>
            <p:ph type="sldNum" sz="quarter" idx="10"/>
          </p:nvPr>
        </p:nvSpPr>
        <p:spPr/>
        <p:txBody>
          <a:bodyPr/>
          <a:lstStyle/>
          <a:p>
            <a:fld id="{EACE6E22-E655-5947-A8B4-6F095FBA2C12}" type="slidenum">
              <a:rPr lang="en-US" smtClean="0"/>
              <a:pPr/>
              <a:t>13</a:t>
            </a:fld>
            <a:endParaRPr lang="en-US"/>
          </a:p>
        </p:txBody>
      </p:sp>
      <p:sp>
        <p:nvSpPr>
          <p:cNvPr id="8" name="TextBox 7">
            <a:extLst>
              <a:ext uri="{FF2B5EF4-FFF2-40B4-BE49-F238E27FC236}">
                <a16:creationId xmlns:a16="http://schemas.microsoft.com/office/drawing/2014/main" id="{67650F16-5B86-43EF-A1B1-1DB9266F38EB}"/>
              </a:ext>
            </a:extLst>
          </p:cNvPr>
          <p:cNvSpPr txBox="1"/>
          <p:nvPr/>
        </p:nvSpPr>
        <p:spPr>
          <a:xfrm>
            <a:off x="638175" y="1247775"/>
            <a:ext cx="8048625" cy="923330"/>
          </a:xfrm>
          <a:prstGeom prst="rect">
            <a:avLst/>
          </a:prstGeom>
          <a:noFill/>
        </p:spPr>
        <p:txBody>
          <a:bodyPr wrap="square" rtlCol="0">
            <a:spAutoFit/>
          </a:bodyPr>
          <a:lstStyle/>
          <a:p>
            <a:r>
              <a:rPr lang="en-US" dirty="0">
                <a:solidFill>
                  <a:schemeClr val="tx2"/>
                </a:solidFill>
              </a:rPr>
              <a:t>Below is a sampling of positive Veteran feedback, as well as a word cloud depicting the most common words used by Veterans in their positive feedback about VAOS. The larger the text, the most often the words were used by Veterans.   </a:t>
            </a:r>
          </a:p>
        </p:txBody>
      </p:sp>
      <p:sp>
        <p:nvSpPr>
          <p:cNvPr id="10" name="TextBox 9">
            <a:extLst>
              <a:ext uri="{FF2B5EF4-FFF2-40B4-BE49-F238E27FC236}">
                <a16:creationId xmlns:a16="http://schemas.microsoft.com/office/drawing/2014/main" id="{211F6C14-C17C-4A73-9382-DE174996DE1C}"/>
              </a:ext>
            </a:extLst>
          </p:cNvPr>
          <p:cNvSpPr txBox="1"/>
          <p:nvPr/>
        </p:nvSpPr>
        <p:spPr>
          <a:xfrm>
            <a:off x="259097" y="2291617"/>
            <a:ext cx="3846178" cy="3416320"/>
          </a:xfrm>
          <a:prstGeom prst="rect">
            <a:avLst/>
          </a:prstGeom>
          <a:noFill/>
        </p:spPr>
        <p:txBody>
          <a:bodyPr wrap="square" rtlCol="0">
            <a:spAutoFit/>
          </a:bodyPr>
          <a:lstStyle/>
          <a:p>
            <a:r>
              <a:rPr lang="en-US" dirty="0"/>
              <a:t>  </a:t>
            </a:r>
            <a:r>
              <a:rPr lang="en-US" sz="1300" b="1" u="sng" dirty="0">
                <a:solidFill>
                  <a:srgbClr val="06356B"/>
                </a:solidFill>
                <a:latin typeface="Myriad Pro" charset="0"/>
              </a:rPr>
              <a:t>Sample</a:t>
            </a:r>
            <a:r>
              <a:rPr lang="en-US" b="1" u="sng" dirty="0"/>
              <a:t> </a:t>
            </a:r>
            <a:r>
              <a:rPr lang="en-US" sz="1300" b="1" u="sng" dirty="0">
                <a:solidFill>
                  <a:srgbClr val="06356B"/>
                </a:solidFill>
                <a:latin typeface="Myriad Pro" charset="0"/>
              </a:rPr>
              <a:t>Responses: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tx2"/>
                </a:solidFill>
              </a:rPr>
              <a:t>“Simple and straightforward to do.”</a:t>
            </a:r>
          </a:p>
          <a:p>
            <a:pPr marL="285750" indent="-285750">
              <a:buFont typeface="Arial" panose="020B0604020202020204" pitchFamily="34" charset="0"/>
              <a:buChar char="•"/>
            </a:pPr>
            <a:r>
              <a:rPr lang="en-US" dirty="0">
                <a:solidFill>
                  <a:schemeClr val="tx2"/>
                </a:solidFill>
              </a:rPr>
              <a:t>“VERY easy and straight forward – and I like the fact that you can ask them to call before scheduling the appointment!”</a:t>
            </a:r>
          </a:p>
          <a:p>
            <a:pPr marL="285750" indent="-285750">
              <a:buFont typeface="Arial" panose="020B0604020202020204" pitchFamily="34" charset="0"/>
              <a:buChar char="•"/>
            </a:pPr>
            <a:r>
              <a:rPr lang="en-US" dirty="0">
                <a:solidFill>
                  <a:schemeClr val="tx2"/>
                </a:solidFill>
              </a:rPr>
              <a:t>“This is so much easier than being put on hold when you call in.”</a:t>
            </a:r>
          </a:p>
          <a:p>
            <a:pPr marL="285750" indent="-285750">
              <a:buFont typeface="Arial" panose="020B0604020202020204" pitchFamily="34" charset="0"/>
              <a:buChar char="•"/>
            </a:pPr>
            <a:r>
              <a:rPr lang="en-US" dirty="0">
                <a:solidFill>
                  <a:schemeClr val="tx2"/>
                </a:solidFill>
              </a:rPr>
              <a:t>“This was extremely easy to do/use. I will definitely use again in the future!!”</a:t>
            </a:r>
          </a:p>
        </p:txBody>
      </p:sp>
      <p:cxnSp>
        <p:nvCxnSpPr>
          <p:cNvPr id="12" name="Straight Connector 11">
            <a:extLst>
              <a:ext uri="{FF2B5EF4-FFF2-40B4-BE49-F238E27FC236}">
                <a16:creationId xmlns:a16="http://schemas.microsoft.com/office/drawing/2014/main" id="{A9D3F078-F848-41EC-917E-728F5EE6885D}"/>
              </a:ext>
            </a:extLst>
          </p:cNvPr>
          <p:cNvCxnSpPr/>
          <p:nvPr/>
        </p:nvCxnSpPr>
        <p:spPr>
          <a:xfrm>
            <a:off x="4105275" y="2390775"/>
            <a:ext cx="0" cy="3793938"/>
          </a:xfrm>
          <a:prstGeom prst="line">
            <a:avLst/>
          </a:prstGeom>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4A26D4C8-A7F6-4405-888D-BAFDB967CDE3}"/>
              </a:ext>
            </a:extLst>
          </p:cNvPr>
          <p:cNvPicPr>
            <a:picLocks noChangeAspect="1"/>
          </p:cNvPicPr>
          <p:nvPr/>
        </p:nvPicPr>
        <p:blipFill rotWithShape="1">
          <a:blip r:embed="rId2"/>
          <a:srcRect t="17222" b="16388"/>
          <a:stretch/>
        </p:blipFill>
        <p:spPr>
          <a:xfrm>
            <a:off x="4400550" y="2434254"/>
            <a:ext cx="4637086" cy="4104680"/>
          </a:xfrm>
          <a:prstGeom prst="rect">
            <a:avLst/>
          </a:prstGeom>
        </p:spPr>
      </p:pic>
    </p:spTree>
    <p:extLst>
      <p:ext uri="{BB962C8B-B14F-4D97-AF65-F5344CB8AC3E}">
        <p14:creationId xmlns:p14="http://schemas.microsoft.com/office/powerpoint/2010/main" val="265496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1E37-ED21-4F07-B2EF-24273265DAF4}"/>
              </a:ext>
            </a:extLst>
          </p:cNvPr>
          <p:cNvSpPr>
            <a:spLocks noGrp="1"/>
          </p:cNvSpPr>
          <p:nvPr>
            <p:ph type="title"/>
          </p:nvPr>
        </p:nvSpPr>
        <p:spPr>
          <a:xfrm>
            <a:off x="628651" y="174400"/>
            <a:ext cx="7852741" cy="981308"/>
          </a:xfrm>
        </p:spPr>
        <p:txBody>
          <a:bodyPr/>
          <a:lstStyle/>
          <a:p>
            <a:r>
              <a:rPr lang="en-US" dirty="0">
                <a:latin typeface="Myriad Pro Semibold"/>
              </a:rPr>
              <a:t>Business Process Issues</a:t>
            </a:r>
          </a:p>
        </p:txBody>
      </p:sp>
      <p:sp>
        <p:nvSpPr>
          <p:cNvPr id="3" name="Slide Number Placeholder 2">
            <a:extLst>
              <a:ext uri="{FF2B5EF4-FFF2-40B4-BE49-F238E27FC236}">
                <a16:creationId xmlns:a16="http://schemas.microsoft.com/office/drawing/2014/main" id="{1054DFAB-DC3F-4C6C-B25D-0DFB8A8474BC}"/>
              </a:ext>
            </a:extLst>
          </p:cNvPr>
          <p:cNvSpPr>
            <a:spLocks noGrp="1"/>
          </p:cNvSpPr>
          <p:nvPr>
            <p:ph type="sldNum" sz="quarter" idx="10"/>
          </p:nvPr>
        </p:nvSpPr>
        <p:spPr/>
        <p:txBody>
          <a:bodyPr/>
          <a:lstStyle/>
          <a:p>
            <a:fld id="{EACE6E22-E655-5947-A8B4-6F095FBA2C12}" type="slidenum">
              <a:rPr lang="en-US" smtClean="0"/>
              <a:pPr/>
              <a:t>14</a:t>
            </a:fld>
            <a:endParaRPr lang="en-US" dirty="0"/>
          </a:p>
        </p:txBody>
      </p:sp>
      <p:sp>
        <p:nvSpPr>
          <p:cNvPr id="5" name="Content Placeholder 1">
            <a:extLst>
              <a:ext uri="{FF2B5EF4-FFF2-40B4-BE49-F238E27FC236}">
                <a16:creationId xmlns:a16="http://schemas.microsoft.com/office/drawing/2014/main" id="{FC3AD959-DC38-4A16-A923-D4890FDFCBB1}"/>
              </a:ext>
            </a:extLst>
          </p:cNvPr>
          <p:cNvSpPr>
            <a:spLocks noGrp="1"/>
          </p:cNvSpPr>
          <p:nvPr>
            <p:ph idx="1"/>
          </p:nvPr>
        </p:nvSpPr>
        <p:spPr>
          <a:xfrm>
            <a:off x="334870" y="2404843"/>
            <a:ext cx="4354087" cy="3953430"/>
          </a:xfrm>
          <a:ln w="12700">
            <a:noFill/>
          </a:ln>
        </p:spPr>
        <p:txBody>
          <a:bodyPr anchor="t"/>
          <a:lstStyle/>
          <a:p>
            <a:pPr marL="0" indent="0">
              <a:spcBef>
                <a:spcPts val="600"/>
              </a:spcBef>
              <a:buNone/>
            </a:pPr>
            <a:r>
              <a:rPr lang="en-US" sz="1300" b="1" u="sng" dirty="0"/>
              <a:t>Sample Responses:</a:t>
            </a:r>
          </a:p>
          <a:p>
            <a:pPr>
              <a:spcBef>
                <a:spcPts val="600"/>
              </a:spcBef>
            </a:pPr>
            <a:r>
              <a:rPr lang="en-US" sz="1300" dirty="0"/>
              <a:t>“I attempted to schedule an appointment and it was canceled on me instead of scheduled.”</a:t>
            </a:r>
          </a:p>
          <a:p>
            <a:pPr>
              <a:spcBef>
                <a:spcPts val="600"/>
              </a:spcBef>
            </a:pPr>
            <a:r>
              <a:rPr lang="en-US" sz="1300" dirty="0"/>
              <a:t>“Appointment was cancelled without my knowledge.”</a:t>
            </a:r>
          </a:p>
          <a:p>
            <a:pPr>
              <a:spcBef>
                <a:spcPts val="600"/>
              </a:spcBef>
            </a:pPr>
            <a:r>
              <a:rPr lang="en-US" sz="1300" dirty="0"/>
              <a:t>“Takes too long to get a phone call back”</a:t>
            </a:r>
          </a:p>
          <a:p>
            <a:pPr>
              <a:spcBef>
                <a:spcPts val="600"/>
              </a:spcBef>
            </a:pPr>
            <a:r>
              <a:rPr lang="en-US" sz="1300" dirty="0"/>
              <a:t>“I waited almost 2 weeks just to have my request cancelled. This is not convenient of faster than calling directly.”</a:t>
            </a:r>
          </a:p>
          <a:p>
            <a:pPr>
              <a:spcBef>
                <a:spcPts val="600"/>
              </a:spcBef>
            </a:pPr>
            <a:r>
              <a:rPr lang="en-US" sz="1300" dirty="0"/>
              <a:t>“I need to see or speak to my medical care team today or the next business day! Not several days from now.”</a:t>
            </a:r>
          </a:p>
          <a:p>
            <a:pPr>
              <a:spcBef>
                <a:spcPts val="600"/>
              </a:spcBef>
            </a:pPr>
            <a:r>
              <a:rPr lang="en-US" sz="1300" dirty="0"/>
              <a:t>“This appointment request method is not a good way of trying to set things up.  Not impressed and would like to see better results.  If you call me and tell me that I will be called to set up an appointment then you should CALL.”</a:t>
            </a:r>
          </a:p>
          <a:p>
            <a:pPr>
              <a:spcBef>
                <a:spcPts val="600"/>
              </a:spcBef>
            </a:pPr>
            <a:endParaRPr lang="en-US" sz="1300" b="1" u="sng" dirty="0"/>
          </a:p>
        </p:txBody>
      </p:sp>
      <p:sp>
        <p:nvSpPr>
          <p:cNvPr id="6" name="Rectangle 5">
            <a:extLst>
              <a:ext uri="{FF2B5EF4-FFF2-40B4-BE49-F238E27FC236}">
                <a16:creationId xmlns:a16="http://schemas.microsoft.com/office/drawing/2014/main" id="{4E1B2A66-91CD-49D7-9EBE-846CEF40B5A9}"/>
              </a:ext>
            </a:extLst>
          </p:cNvPr>
          <p:cNvSpPr/>
          <p:nvPr/>
        </p:nvSpPr>
        <p:spPr>
          <a:xfrm>
            <a:off x="5052055" y="2404843"/>
            <a:ext cx="3648045" cy="3020781"/>
          </a:xfrm>
          <a:prstGeom prst="rect">
            <a:avLst/>
          </a:prstGeom>
          <a:solidFill>
            <a:schemeClr val="accent1">
              <a:lumMod val="20000"/>
              <a:lumOff val="80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fontAlgn="t"/>
            <a:endParaRPr lang="en-US" sz="1300" b="1" dirty="0">
              <a:solidFill>
                <a:prstClr val="black"/>
              </a:solidFill>
            </a:endParaRPr>
          </a:p>
          <a:p>
            <a:pPr fontAlgn="t"/>
            <a:r>
              <a:rPr lang="en-US" sz="1300" b="1" dirty="0">
                <a:solidFill>
                  <a:prstClr val="black"/>
                </a:solidFill>
              </a:rPr>
              <a:t>PROPOSED SOLUTION: Add liability warning message in SM upon login</a:t>
            </a:r>
          </a:p>
          <a:p>
            <a:pPr fontAlgn="t"/>
            <a:r>
              <a:rPr lang="en-US" sz="1300" dirty="0">
                <a:solidFill>
                  <a:prstClr val="black"/>
                </a:solidFill>
              </a:rPr>
              <a:t>Schedulers should be warned of their responsibility to schedule a Veteran ASAP in order to decrease the amount of pending requests and improve the reliability of the application. </a:t>
            </a:r>
          </a:p>
          <a:p>
            <a:pPr fontAlgn="t"/>
            <a:endParaRPr lang="en-US" sz="1300" dirty="0">
              <a:solidFill>
                <a:prstClr val="black"/>
              </a:solidFill>
              <a:highlight>
                <a:srgbClr val="FFFF00"/>
              </a:highlight>
            </a:endParaRPr>
          </a:p>
          <a:p>
            <a:pPr defTabSz="844357" fontAlgn="base">
              <a:spcBef>
                <a:spcPct val="0"/>
              </a:spcBef>
              <a:spcAft>
                <a:spcPct val="0"/>
              </a:spcAft>
            </a:pPr>
            <a:r>
              <a:rPr lang="en-US" sz="1300" b="1" dirty="0">
                <a:solidFill>
                  <a:prstClr val="black"/>
                </a:solidFill>
              </a:rPr>
              <a:t>PROPOSED SOLUTION: Edit Feedback Form to Ask for the VAMC at which Veteran Receives Care</a:t>
            </a:r>
          </a:p>
          <a:p>
            <a:pPr defTabSz="844357" fontAlgn="base">
              <a:spcBef>
                <a:spcPct val="0"/>
              </a:spcBef>
              <a:spcAft>
                <a:spcPct val="0"/>
              </a:spcAft>
            </a:pPr>
            <a:r>
              <a:rPr lang="en-US" sz="1300" dirty="0">
                <a:solidFill>
                  <a:prstClr val="black"/>
                </a:solidFill>
              </a:rPr>
              <a:t>Provide the ability to assign a facility name to feedback so the Release Team can let VAMC Directors what problems need to be addressed or what is working well. </a:t>
            </a:r>
          </a:p>
        </p:txBody>
      </p:sp>
      <p:graphicFrame>
        <p:nvGraphicFramePr>
          <p:cNvPr id="4" name="Table 3">
            <a:extLst>
              <a:ext uri="{FF2B5EF4-FFF2-40B4-BE49-F238E27FC236}">
                <a16:creationId xmlns:a16="http://schemas.microsoft.com/office/drawing/2014/main" id="{652C6503-955C-40A1-9D05-6764631C4560}"/>
              </a:ext>
            </a:extLst>
          </p:cNvPr>
          <p:cNvGraphicFramePr>
            <a:graphicFrameLocks noGrp="1"/>
          </p:cNvGraphicFramePr>
          <p:nvPr>
            <p:extLst>
              <p:ext uri="{D42A27DB-BD31-4B8C-83A1-F6EECF244321}">
                <p14:modId xmlns:p14="http://schemas.microsoft.com/office/powerpoint/2010/main" val="2816700812"/>
              </p:ext>
            </p:extLst>
          </p:nvPr>
        </p:nvGraphicFramePr>
        <p:xfrm>
          <a:off x="525772" y="1174896"/>
          <a:ext cx="8174326" cy="946436"/>
        </p:xfrm>
        <a:graphic>
          <a:graphicData uri="http://schemas.openxmlformats.org/drawingml/2006/table">
            <a:tbl>
              <a:tblPr firstRow="1" bandRow="1">
                <a:tableStyleId>{5C22544A-7EE6-4342-B048-85BDC9FD1C3A}</a:tableStyleId>
              </a:tblPr>
              <a:tblGrid>
                <a:gridCol w="1575007">
                  <a:extLst>
                    <a:ext uri="{9D8B030D-6E8A-4147-A177-3AD203B41FA5}">
                      <a16:colId xmlns:a16="http://schemas.microsoft.com/office/drawing/2014/main" val="1519438099"/>
                    </a:ext>
                  </a:extLst>
                </a:gridCol>
                <a:gridCol w="1575007">
                  <a:extLst>
                    <a:ext uri="{9D8B030D-6E8A-4147-A177-3AD203B41FA5}">
                      <a16:colId xmlns:a16="http://schemas.microsoft.com/office/drawing/2014/main" val="2745784355"/>
                    </a:ext>
                  </a:extLst>
                </a:gridCol>
                <a:gridCol w="3825669">
                  <a:extLst>
                    <a:ext uri="{9D8B030D-6E8A-4147-A177-3AD203B41FA5}">
                      <a16:colId xmlns:a16="http://schemas.microsoft.com/office/drawing/2014/main" val="2457505031"/>
                    </a:ext>
                  </a:extLst>
                </a:gridCol>
                <a:gridCol w="1198643">
                  <a:extLst>
                    <a:ext uri="{9D8B030D-6E8A-4147-A177-3AD203B41FA5}">
                      <a16:colId xmlns:a16="http://schemas.microsoft.com/office/drawing/2014/main" val="2284032704"/>
                    </a:ext>
                  </a:extLst>
                </a:gridCol>
              </a:tblGrid>
              <a:tr h="47321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200" dirty="0">
                          <a:solidFill>
                            <a:schemeClr val="tx1"/>
                          </a:solidFill>
                        </a:rPr>
                        <a:t>Accountable Party </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alibri"/>
                          <a:ea typeface="+mn-ea"/>
                          <a:cs typeface="+mn-cs"/>
                        </a:rPr>
                        <a:t>Issue Category</a:t>
                      </a:r>
                    </a:p>
                  </a:txBody>
                  <a:tcPr anchor="ctr"/>
                </a:tc>
                <a:tc>
                  <a:txBody>
                    <a:bodyPr/>
                    <a:lstStyle/>
                    <a:p>
                      <a:r>
                        <a:rPr lang="en-US" sz="1200" b="1" kern="1200" dirty="0">
                          <a:solidFill>
                            <a:schemeClr val="tx1"/>
                          </a:solidFill>
                          <a:latin typeface="Calibri"/>
                          <a:ea typeface="+mn-ea"/>
                          <a:cs typeface="+mn-cs"/>
                        </a:rPr>
                        <a:t>Definition</a:t>
                      </a:r>
                    </a:p>
                  </a:txBody>
                  <a:tcPr anchor="ct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200" dirty="0">
                          <a:solidFill>
                            <a:schemeClr val="tx1"/>
                          </a:solidFill>
                        </a:rPr>
                        <a:t>Number of Responses</a:t>
                      </a:r>
                    </a:p>
                  </a:txBody>
                  <a:tcPr anchor="ctr"/>
                </a:tc>
                <a:extLst>
                  <a:ext uri="{0D108BD9-81ED-4DB2-BD59-A6C34878D82A}">
                    <a16:rowId xmlns:a16="http://schemas.microsoft.com/office/drawing/2014/main" val="3260924380"/>
                  </a:ext>
                </a:extLst>
              </a:tr>
              <a:tr h="473218">
                <a:tc>
                  <a:txBody>
                    <a:bodyPr/>
                    <a:lstStyle/>
                    <a:p>
                      <a:r>
                        <a:rPr lang="en-US" sz="1200">
                          <a:solidFill>
                            <a:schemeClr val="tx1"/>
                          </a:solidFill>
                        </a:rPr>
                        <a:t>Individual Facilities</a:t>
                      </a:r>
                      <a:endParaRPr lang="en-US" sz="1200" dirty="0">
                        <a:solidFill>
                          <a:schemeClr val="tx1"/>
                        </a:solidFill>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Business Process Issue</a:t>
                      </a:r>
                    </a:p>
                  </a:txBody>
                  <a:tcPr anchor="ctr"/>
                </a:tc>
                <a:tc>
                  <a:txBody>
                    <a:bodyPr/>
                    <a:lstStyle/>
                    <a:p>
                      <a:r>
                        <a:rPr lang="en-US" sz="1100" dirty="0"/>
                        <a:t>User had a problem with VAOS that was due to the VA facility’s use of VAOS.</a:t>
                      </a:r>
                    </a:p>
                  </a:txBody>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100" dirty="0"/>
                        <a:t>15</a:t>
                      </a:r>
                    </a:p>
                  </a:txBody>
                  <a:tcPr/>
                </a:tc>
                <a:extLst>
                  <a:ext uri="{0D108BD9-81ED-4DB2-BD59-A6C34878D82A}">
                    <a16:rowId xmlns:a16="http://schemas.microsoft.com/office/drawing/2014/main" val="3170355852"/>
                  </a:ext>
                </a:extLst>
              </a:tr>
            </a:tbl>
          </a:graphicData>
        </a:graphic>
      </p:graphicFrame>
      <p:cxnSp>
        <p:nvCxnSpPr>
          <p:cNvPr id="8" name="Straight Connector 7">
            <a:extLst>
              <a:ext uri="{FF2B5EF4-FFF2-40B4-BE49-F238E27FC236}">
                <a16:creationId xmlns:a16="http://schemas.microsoft.com/office/drawing/2014/main" id="{039815CF-5217-4C6C-8B9E-732DBC7E2147}"/>
              </a:ext>
            </a:extLst>
          </p:cNvPr>
          <p:cNvCxnSpPr/>
          <p:nvPr/>
        </p:nvCxnSpPr>
        <p:spPr>
          <a:xfrm>
            <a:off x="4827181" y="2404843"/>
            <a:ext cx="0" cy="379393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267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1E37-ED21-4F07-B2EF-24273265DAF4}"/>
              </a:ext>
            </a:extLst>
          </p:cNvPr>
          <p:cNvSpPr>
            <a:spLocks noGrp="1"/>
          </p:cNvSpPr>
          <p:nvPr>
            <p:ph type="title"/>
          </p:nvPr>
        </p:nvSpPr>
        <p:spPr>
          <a:xfrm>
            <a:off x="628651" y="174400"/>
            <a:ext cx="7852741" cy="981308"/>
          </a:xfrm>
        </p:spPr>
        <p:txBody>
          <a:bodyPr/>
          <a:lstStyle/>
          <a:p>
            <a:r>
              <a:rPr lang="en-US" dirty="0">
                <a:latin typeface="Myriad Pro Semibold"/>
              </a:rPr>
              <a:t>Implementation Issues</a:t>
            </a:r>
          </a:p>
        </p:txBody>
      </p:sp>
      <p:sp>
        <p:nvSpPr>
          <p:cNvPr id="3" name="Slide Number Placeholder 2">
            <a:extLst>
              <a:ext uri="{FF2B5EF4-FFF2-40B4-BE49-F238E27FC236}">
                <a16:creationId xmlns:a16="http://schemas.microsoft.com/office/drawing/2014/main" id="{1054DFAB-DC3F-4C6C-B25D-0DFB8A8474BC}"/>
              </a:ext>
            </a:extLst>
          </p:cNvPr>
          <p:cNvSpPr>
            <a:spLocks noGrp="1"/>
          </p:cNvSpPr>
          <p:nvPr>
            <p:ph type="sldNum" sz="quarter" idx="10"/>
          </p:nvPr>
        </p:nvSpPr>
        <p:spPr/>
        <p:txBody>
          <a:bodyPr/>
          <a:lstStyle/>
          <a:p>
            <a:fld id="{EACE6E22-E655-5947-A8B4-6F095FBA2C12}" type="slidenum">
              <a:rPr lang="en-US" smtClean="0"/>
              <a:pPr/>
              <a:t>15</a:t>
            </a:fld>
            <a:endParaRPr lang="en-US" dirty="0"/>
          </a:p>
        </p:txBody>
      </p:sp>
      <p:sp>
        <p:nvSpPr>
          <p:cNvPr id="5" name="Content Placeholder 1">
            <a:extLst>
              <a:ext uri="{FF2B5EF4-FFF2-40B4-BE49-F238E27FC236}">
                <a16:creationId xmlns:a16="http://schemas.microsoft.com/office/drawing/2014/main" id="{FC3AD959-DC38-4A16-A923-D4890FDFCBB1}"/>
              </a:ext>
            </a:extLst>
          </p:cNvPr>
          <p:cNvSpPr>
            <a:spLocks noGrp="1"/>
          </p:cNvSpPr>
          <p:nvPr>
            <p:ph idx="1"/>
          </p:nvPr>
        </p:nvSpPr>
        <p:spPr>
          <a:xfrm>
            <a:off x="415944" y="2553133"/>
            <a:ext cx="4354087" cy="3953430"/>
          </a:xfrm>
          <a:ln w="12700">
            <a:noFill/>
          </a:ln>
        </p:spPr>
        <p:txBody>
          <a:bodyPr anchor="t"/>
          <a:lstStyle/>
          <a:p>
            <a:pPr marL="0" indent="0">
              <a:spcBef>
                <a:spcPts val="600"/>
              </a:spcBef>
              <a:buNone/>
            </a:pPr>
            <a:r>
              <a:rPr lang="en-US" sz="1300" b="1" u="sng" dirty="0"/>
              <a:t>Sample Responses:</a:t>
            </a:r>
          </a:p>
          <a:p>
            <a:pPr>
              <a:spcBef>
                <a:spcPts val="600"/>
              </a:spcBef>
            </a:pPr>
            <a:r>
              <a:rPr lang="en-US" sz="1300" dirty="0"/>
              <a:t>“This appointment is too far out.  I will most likely run out of medicine”</a:t>
            </a:r>
          </a:p>
          <a:p>
            <a:pPr>
              <a:spcBef>
                <a:spcPts val="600"/>
              </a:spcBef>
            </a:pPr>
            <a:r>
              <a:rPr lang="en-US" sz="1300" dirty="0"/>
              <a:t>“Need to create appointment further out than the 3 months offered. Too limiting”</a:t>
            </a:r>
          </a:p>
          <a:p>
            <a:pPr>
              <a:spcBef>
                <a:spcPts val="600"/>
              </a:spcBef>
            </a:pPr>
            <a:r>
              <a:rPr lang="en-US" sz="1300" dirty="0"/>
              <a:t>“Cannot schedule appointment myself”</a:t>
            </a:r>
            <a:endParaRPr lang="en-US" sz="1300" dirty="0">
              <a:highlight>
                <a:srgbClr val="FFFF00"/>
              </a:highlight>
            </a:endParaRPr>
          </a:p>
        </p:txBody>
      </p:sp>
      <p:sp>
        <p:nvSpPr>
          <p:cNvPr id="6" name="Rectangle 5">
            <a:extLst>
              <a:ext uri="{FF2B5EF4-FFF2-40B4-BE49-F238E27FC236}">
                <a16:creationId xmlns:a16="http://schemas.microsoft.com/office/drawing/2014/main" id="{4E1B2A66-91CD-49D7-9EBE-846CEF40B5A9}"/>
              </a:ext>
            </a:extLst>
          </p:cNvPr>
          <p:cNvSpPr/>
          <p:nvPr/>
        </p:nvSpPr>
        <p:spPr>
          <a:xfrm>
            <a:off x="5044125" y="2404842"/>
            <a:ext cx="3764998" cy="2554083"/>
          </a:xfrm>
          <a:prstGeom prst="rect">
            <a:avLst/>
          </a:prstGeom>
          <a:solidFill>
            <a:schemeClr val="accent1">
              <a:lumMod val="20000"/>
              <a:lumOff val="80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defTabSz="844357" fontAlgn="base">
              <a:spcBef>
                <a:spcPct val="0"/>
              </a:spcBef>
              <a:spcAft>
                <a:spcPct val="0"/>
              </a:spcAft>
            </a:pPr>
            <a:endParaRPr lang="en-US" sz="1300" b="1" dirty="0">
              <a:solidFill>
                <a:prstClr val="black"/>
              </a:solidFill>
            </a:endParaRPr>
          </a:p>
          <a:p>
            <a:pPr defTabSz="844357" fontAlgn="base">
              <a:spcBef>
                <a:spcPct val="0"/>
              </a:spcBef>
              <a:spcAft>
                <a:spcPct val="0"/>
              </a:spcAft>
            </a:pPr>
            <a:r>
              <a:rPr lang="en-US" sz="1300" b="1" dirty="0">
                <a:solidFill>
                  <a:prstClr val="black"/>
                </a:solidFill>
              </a:rPr>
              <a:t>EXISTING BACKLOG ITEM: VATS Configuration Report: Create a formatted report</a:t>
            </a:r>
          </a:p>
          <a:p>
            <a:pPr defTabSz="844357" fontAlgn="base">
              <a:spcBef>
                <a:spcPct val="0"/>
              </a:spcBef>
              <a:spcAft>
                <a:spcPct val="0"/>
              </a:spcAft>
            </a:pPr>
            <a:r>
              <a:rPr lang="en-US" sz="1300" dirty="0">
                <a:solidFill>
                  <a:prstClr val="black"/>
                </a:solidFill>
              </a:rPr>
              <a:t>Ability for business users to pull a report of site configurations from VATS to ensure that required types of care are turned on for all sites and that sites and complying with the Reset Memo. </a:t>
            </a:r>
          </a:p>
          <a:p>
            <a:pPr defTabSz="844357" fontAlgn="base">
              <a:spcBef>
                <a:spcPct val="0"/>
              </a:spcBef>
              <a:spcAft>
                <a:spcPct val="0"/>
              </a:spcAft>
            </a:pPr>
            <a:endParaRPr lang="en-US" sz="1300" dirty="0">
              <a:solidFill>
                <a:prstClr val="black"/>
              </a:solidFill>
            </a:endParaRPr>
          </a:p>
          <a:p>
            <a:pPr defTabSz="844357" fontAlgn="base">
              <a:spcBef>
                <a:spcPct val="0"/>
              </a:spcBef>
              <a:spcAft>
                <a:spcPct val="0"/>
              </a:spcAft>
            </a:pPr>
            <a:r>
              <a:rPr lang="en-US" sz="1300" b="1" dirty="0">
                <a:solidFill>
                  <a:prstClr val="black"/>
                </a:solidFill>
              </a:rPr>
              <a:t>PROPOSED SOLUTION: Allow Veterans to request and schedule more than 90 days out</a:t>
            </a:r>
          </a:p>
          <a:p>
            <a:pPr fontAlgn="t"/>
            <a:r>
              <a:rPr lang="en-US" sz="1200" i="1" dirty="0">
                <a:solidFill>
                  <a:prstClr val="black"/>
                </a:solidFill>
              </a:rPr>
              <a:t>Will be addressed in the VAOS Redesign</a:t>
            </a:r>
          </a:p>
        </p:txBody>
      </p:sp>
      <p:graphicFrame>
        <p:nvGraphicFramePr>
          <p:cNvPr id="4" name="Table 3">
            <a:extLst>
              <a:ext uri="{FF2B5EF4-FFF2-40B4-BE49-F238E27FC236}">
                <a16:creationId xmlns:a16="http://schemas.microsoft.com/office/drawing/2014/main" id="{652C6503-955C-40A1-9D05-6764631C4560}"/>
              </a:ext>
            </a:extLst>
          </p:cNvPr>
          <p:cNvGraphicFramePr>
            <a:graphicFrameLocks noGrp="1"/>
          </p:cNvGraphicFramePr>
          <p:nvPr>
            <p:extLst>
              <p:ext uri="{D42A27DB-BD31-4B8C-83A1-F6EECF244321}">
                <p14:modId xmlns:p14="http://schemas.microsoft.com/office/powerpoint/2010/main" val="1157686854"/>
              </p:ext>
            </p:extLst>
          </p:nvPr>
        </p:nvGraphicFramePr>
        <p:xfrm>
          <a:off x="525773" y="1174896"/>
          <a:ext cx="8283350" cy="946436"/>
        </p:xfrm>
        <a:graphic>
          <a:graphicData uri="http://schemas.openxmlformats.org/drawingml/2006/table">
            <a:tbl>
              <a:tblPr firstRow="1" bandRow="1">
                <a:tableStyleId>{5C22544A-7EE6-4342-B048-85BDC9FD1C3A}</a:tableStyleId>
              </a:tblPr>
              <a:tblGrid>
                <a:gridCol w="1596013">
                  <a:extLst>
                    <a:ext uri="{9D8B030D-6E8A-4147-A177-3AD203B41FA5}">
                      <a16:colId xmlns:a16="http://schemas.microsoft.com/office/drawing/2014/main" val="1519438099"/>
                    </a:ext>
                  </a:extLst>
                </a:gridCol>
                <a:gridCol w="1596013">
                  <a:extLst>
                    <a:ext uri="{9D8B030D-6E8A-4147-A177-3AD203B41FA5}">
                      <a16:colId xmlns:a16="http://schemas.microsoft.com/office/drawing/2014/main" val="2745784355"/>
                    </a:ext>
                  </a:extLst>
                </a:gridCol>
                <a:gridCol w="3876694">
                  <a:extLst>
                    <a:ext uri="{9D8B030D-6E8A-4147-A177-3AD203B41FA5}">
                      <a16:colId xmlns:a16="http://schemas.microsoft.com/office/drawing/2014/main" val="2457505031"/>
                    </a:ext>
                  </a:extLst>
                </a:gridCol>
                <a:gridCol w="1214630">
                  <a:extLst>
                    <a:ext uri="{9D8B030D-6E8A-4147-A177-3AD203B41FA5}">
                      <a16:colId xmlns:a16="http://schemas.microsoft.com/office/drawing/2014/main" val="2284032704"/>
                    </a:ext>
                  </a:extLst>
                </a:gridCol>
              </a:tblGrid>
              <a:tr h="47321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200" dirty="0">
                          <a:solidFill>
                            <a:schemeClr val="tx1"/>
                          </a:solidFill>
                        </a:rPr>
                        <a:t>Accountable Party </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alibri"/>
                          <a:ea typeface="+mn-ea"/>
                          <a:cs typeface="+mn-cs"/>
                        </a:rPr>
                        <a:t>Issue Category</a:t>
                      </a:r>
                    </a:p>
                  </a:txBody>
                  <a:tcPr anchor="ctr"/>
                </a:tc>
                <a:tc>
                  <a:txBody>
                    <a:bodyPr/>
                    <a:lstStyle/>
                    <a:p>
                      <a:r>
                        <a:rPr lang="en-US" sz="1200" b="1" kern="1200" dirty="0">
                          <a:solidFill>
                            <a:schemeClr val="tx1"/>
                          </a:solidFill>
                          <a:latin typeface="Calibri"/>
                          <a:ea typeface="+mn-ea"/>
                          <a:cs typeface="+mn-cs"/>
                        </a:rPr>
                        <a:t>Definition</a:t>
                      </a:r>
                    </a:p>
                  </a:txBody>
                  <a:tcPr anchor="ct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200" dirty="0">
                          <a:solidFill>
                            <a:schemeClr val="tx1"/>
                          </a:solidFill>
                        </a:rPr>
                        <a:t>Number of Responses</a:t>
                      </a:r>
                    </a:p>
                  </a:txBody>
                  <a:tcPr anchor="ctr"/>
                </a:tc>
                <a:extLst>
                  <a:ext uri="{0D108BD9-81ED-4DB2-BD59-A6C34878D82A}">
                    <a16:rowId xmlns:a16="http://schemas.microsoft.com/office/drawing/2014/main" val="3260924380"/>
                  </a:ext>
                </a:extLst>
              </a:tr>
              <a:tr h="473218">
                <a:tc>
                  <a:txBody>
                    <a:bodyPr/>
                    <a:lstStyle/>
                    <a:p>
                      <a:r>
                        <a:rPr lang="en-US" sz="1200">
                          <a:solidFill>
                            <a:schemeClr val="tx1"/>
                          </a:solidFill>
                        </a:rPr>
                        <a:t>Individual Facilities</a:t>
                      </a:r>
                      <a:endParaRPr lang="en-US" sz="1200" dirty="0">
                        <a:solidFill>
                          <a:schemeClr val="tx1"/>
                        </a:solidFill>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Implementation Issue</a:t>
                      </a:r>
                    </a:p>
                  </a:txBody>
                  <a:tcPr anchor="ctr"/>
                </a:tc>
                <a:tc>
                  <a:txBody>
                    <a:bodyPr/>
                    <a:lstStyle/>
                    <a:p>
                      <a:r>
                        <a:rPr lang="en-US" sz="1100" dirty="0"/>
                        <a:t>User experienced an issue with access. </a:t>
                      </a:r>
                    </a:p>
                  </a:txBody>
                  <a:tcPr/>
                </a:tc>
                <a:tc>
                  <a:txBody>
                    <a:bodyPr/>
                    <a:lstStyle/>
                    <a:p>
                      <a:r>
                        <a:rPr lang="en-US" sz="1100" dirty="0"/>
                        <a:t>3</a:t>
                      </a:r>
                    </a:p>
                  </a:txBody>
                  <a:tcPr/>
                </a:tc>
                <a:extLst>
                  <a:ext uri="{0D108BD9-81ED-4DB2-BD59-A6C34878D82A}">
                    <a16:rowId xmlns:a16="http://schemas.microsoft.com/office/drawing/2014/main" val="3170355852"/>
                  </a:ext>
                </a:extLst>
              </a:tr>
            </a:tbl>
          </a:graphicData>
        </a:graphic>
      </p:graphicFrame>
      <p:cxnSp>
        <p:nvCxnSpPr>
          <p:cNvPr id="8" name="Straight Connector 7">
            <a:extLst>
              <a:ext uri="{FF2B5EF4-FFF2-40B4-BE49-F238E27FC236}">
                <a16:creationId xmlns:a16="http://schemas.microsoft.com/office/drawing/2014/main" id="{039815CF-5217-4C6C-8B9E-732DBC7E2147}"/>
              </a:ext>
            </a:extLst>
          </p:cNvPr>
          <p:cNvCxnSpPr/>
          <p:nvPr/>
        </p:nvCxnSpPr>
        <p:spPr>
          <a:xfrm>
            <a:off x="4827181" y="2404843"/>
            <a:ext cx="0" cy="379393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785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1E37-ED21-4F07-B2EF-24273265DAF4}"/>
              </a:ext>
            </a:extLst>
          </p:cNvPr>
          <p:cNvSpPr>
            <a:spLocks noGrp="1"/>
          </p:cNvSpPr>
          <p:nvPr>
            <p:ph type="title"/>
          </p:nvPr>
        </p:nvSpPr>
        <p:spPr>
          <a:xfrm>
            <a:off x="628651" y="174400"/>
            <a:ext cx="7852741" cy="981308"/>
          </a:xfrm>
        </p:spPr>
        <p:txBody>
          <a:bodyPr/>
          <a:lstStyle/>
          <a:p>
            <a:r>
              <a:rPr lang="en-US" dirty="0">
                <a:latin typeface="Myriad Pro Semibold"/>
              </a:rPr>
              <a:t>Poor User Experience</a:t>
            </a:r>
          </a:p>
        </p:txBody>
      </p:sp>
      <p:sp>
        <p:nvSpPr>
          <p:cNvPr id="3" name="Slide Number Placeholder 2">
            <a:extLst>
              <a:ext uri="{FF2B5EF4-FFF2-40B4-BE49-F238E27FC236}">
                <a16:creationId xmlns:a16="http://schemas.microsoft.com/office/drawing/2014/main" id="{1054DFAB-DC3F-4C6C-B25D-0DFB8A8474BC}"/>
              </a:ext>
            </a:extLst>
          </p:cNvPr>
          <p:cNvSpPr>
            <a:spLocks noGrp="1"/>
          </p:cNvSpPr>
          <p:nvPr>
            <p:ph type="sldNum" sz="quarter" idx="10"/>
          </p:nvPr>
        </p:nvSpPr>
        <p:spPr/>
        <p:txBody>
          <a:bodyPr/>
          <a:lstStyle/>
          <a:p>
            <a:fld id="{EACE6E22-E655-5947-A8B4-6F095FBA2C12}" type="slidenum">
              <a:rPr lang="en-US" smtClean="0"/>
              <a:pPr/>
              <a:t>16</a:t>
            </a:fld>
            <a:endParaRPr lang="en-US" dirty="0"/>
          </a:p>
        </p:txBody>
      </p:sp>
      <p:sp>
        <p:nvSpPr>
          <p:cNvPr id="5" name="Content Placeholder 1">
            <a:extLst>
              <a:ext uri="{FF2B5EF4-FFF2-40B4-BE49-F238E27FC236}">
                <a16:creationId xmlns:a16="http://schemas.microsoft.com/office/drawing/2014/main" id="{FC3AD959-DC38-4A16-A923-D4890FDFCBB1}"/>
              </a:ext>
            </a:extLst>
          </p:cNvPr>
          <p:cNvSpPr>
            <a:spLocks noGrp="1"/>
          </p:cNvSpPr>
          <p:nvPr>
            <p:ph idx="1"/>
          </p:nvPr>
        </p:nvSpPr>
        <p:spPr>
          <a:xfrm>
            <a:off x="334870" y="2503800"/>
            <a:ext cx="4354087" cy="3596023"/>
          </a:xfrm>
          <a:ln w="12700">
            <a:noFill/>
          </a:ln>
        </p:spPr>
        <p:txBody>
          <a:bodyPr anchor="t"/>
          <a:lstStyle/>
          <a:p>
            <a:pPr marL="0" indent="0">
              <a:spcBef>
                <a:spcPts val="600"/>
              </a:spcBef>
              <a:buNone/>
            </a:pPr>
            <a:r>
              <a:rPr lang="en-US" sz="1300" b="1" u="sng" dirty="0"/>
              <a:t>Sample Responses:</a:t>
            </a:r>
          </a:p>
          <a:p>
            <a:pPr defTabSz="457200">
              <a:buSzTx/>
              <a:defRPr/>
            </a:pPr>
            <a:r>
              <a:rPr lang="en-US" sz="1300" dirty="0">
                <a:solidFill>
                  <a:schemeClr val="tx2"/>
                </a:solidFill>
              </a:rPr>
              <a:t>“I feel the system does not recognize the clinic I actually go to in the city”</a:t>
            </a:r>
          </a:p>
          <a:p>
            <a:pPr defTabSz="457200">
              <a:buSzTx/>
              <a:defRPr/>
            </a:pPr>
            <a:r>
              <a:rPr lang="en-US" sz="1300" dirty="0">
                <a:solidFill>
                  <a:schemeClr val="tx2"/>
                </a:solidFill>
              </a:rPr>
              <a:t>“I am 75yo. Not all are up to date on computers.”</a:t>
            </a:r>
          </a:p>
          <a:p>
            <a:pPr defTabSz="457200">
              <a:buSzTx/>
              <a:defRPr/>
            </a:pPr>
            <a:r>
              <a:rPr lang="en-US" sz="1300" dirty="0">
                <a:solidFill>
                  <a:schemeClr val="tx2"/>
                </a:solidFill>
              </a:rPr>
              <a:t>“Too many steps. Redundant to have to enter email address. It would be very useful to reschedule an appointment in one step rather than cancel and request new.”</a:t>
            </a:r>
          </a:p>
          <a:p>
            <a:pPr defTabSz="457200">
              <a:buSzTx/>
              <a:defRPr/>
            </a:pPr>
            <a:r>
              <a:rPr lang="en-US" sz="1300" dirty="0">
                <a:solidFill>
                  <a:schemeClr val="tx2"/>
                </a:solidFill>
              </a:rPr>
              <a:t>“Very slow response time.  One page had to be reloaded multiple times before properly displayed.”</a:t>
            </a:r>
          </a:p>
          <a:p>
            <a:pPr defTabSz="457200">
              <a:buSzTx/>
              <a:defRPr/>
            </a:pPr>
            <a:r>
              <a:rPr lang="en-US" sz="1300" dirty="0">
                <a:solidFill>
                  <a:schemeClr val="tx2"/>
                </a:solidFill>
              </a:rPr>
              <a:t>“A little confusing trying to schedule from my phone. Had to use a computer.”</a:t>
            </a:r>
          </a:p>
          <a:p>
            <a:pPr defTabSz="457200">
              <a:buSzTx/>
              <a:defRPr/>
            </a:pPr>
            <a:r>
              <a:rPr lang="en-US" sz="1300" dirty="0">
                <a:solidFill>
                  <a:schemeClr val="tx2"/>
                </a:solidFill>
              </a:rPr>
              <a:t>“Difficult to navigate from one section to another. I’m trying to get back to messages or at least sign out”</a:t>
            </a:r>
          </a:p>
          <a:p>
            <a:pPr defTabSz="457200">
              <a:buSzTx/>
              <a:defRPr/>
            </a:pPr>
            <a:r>
              <a:rPr lang="en-US" sz="1300" dirty="0">
                <a:solidFill>
                  <a:schemeClr val="tx2"/>
                </a:solidFill>
              </a:rPr>
              <a:t>“Way too slow!”</a:t>
            </a:r>
          </a:p>
        </p:txBody>
      </p:sp>
      <p:sp>
        <p:nvSpPr>
          <p:cNvPr id="6" name="Rectangle 5">
            <a:extLst>
              <a:ext uri="{FF2B5EF4-FFF2-40B4-BE49-F238E27FC236}">
                <a16:creationId xmlns:a16="http://schemas.microsoft.com/office/drawing/2014/main" id="{4E1B2A66-91CD-49D7-9EBE-846CEF40B5A9}"/>
              </a:ext>
            </a:extLst>
          </p:cNvPr>
          <p:cNvSpPr/>
          <p:nvPr/>
        </p:nvSpPr>
        <p:spPr>
          <a:xfrm>
            <a:off x="5044126" y="2404843"/>
            <a:ext cx="3764998" cy="2757707"/>
          </a:xfrm>
          <a:prstGeom prst="rect">
            <a:avLst/>
          </a:prstGeom>
          <a:solidFill>
            <a:schemeClr val="accent1">
              <a:lumMod val="20000"/>
              <a:lumOff val="80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fontAlgn="t"/>
            <a:endParaRPr lang="en-US" sz="1600" b="1" dirty="0">
              <a:solidFill>
                <a:prstClr val="black"/>
              </a:solidFill>
            </a:endParaRPr>
          </a:p>
          <a:p>
            <a:pPr fontAlgn="t"/>
            <a:r>
              <a:rPr lang="en-US" sz="1300" b="1" dirty="0">
                <a:solidFill>
                  <a:prstClr val="black"/>
                </a:solidFill>
              </a:rPr>
              <a:t>PROPOSED SOLUTION: Fewer Clicks to Schedule</a:t>
            </a:r>
          </a:p>
          <a:p>
            <a:pPr fontAlgn="t"/>
            <a:r>
              <a:rPr lang="en-US" sz="1300" i="1" dirty="0">
                <a:solidFill>
                  <a:prstClr val="black"/>
                </a:solidFill>
              </a:rPr>
              <a:t>Will be addressed in the VAOS Redesign</a:t>
            </a:r>
          </a:p>
          <a:p>
            <a:pPr fontAlgn="t"/>
            <a:r>
              <a:rPr lang="en-US" sz="1300" dirty="0">
                <a:solidFill>
                  <a:prstClr val="black"/>
                </a:solidFill>
              </a:rPr>
              <a:t>As a Veteran, I’d like to have to go through fewer pages to schedule my appointment to increase ease and efficiency compared to calling my VA facility. </a:t>
            </a:r>
          </a:p>
          <a:p>
            <a:pPr fontAlgn="t"/>
            <a:endParaRPr lang="en-US" sz="1300" dirty="0">
              <a:solidFill>
                <a:prstClr val="black"/>
              </a:solidFill>
            </a:endParaRPr>
          </a:p>
          <a:p>
            <a:pPr fontAlgn="t"/>
            <a:r>
              <a:rPr lang="en-US" sz="1300" b="1" dirty="0">
                <a:solidFill>
                  <a:prstClr val="black"/>
                </a:solidFill>
              </a:rPr>
              <a:t>PROPOSED SOLUTION: Improve Latency of App</a:t>
            </a:r>
          </a:p>
          <a:p>
            <a:pPr fontAlgn="t"/>
            <a:r>
              <a:rPr lang="en-US" sz="1300" i="1" dirty="0">
                <a:solidFill>
                  <a:prstClr val="black"/>
                </a:solidFill>
              </a:rPr>
              <a:t>Will be addressed in the VAOS Redesign</a:t>
            </a:r>
          </a:p>
          <a:p>
            <a:pPr fontAlgn="t"/>
            <a:r>
              <a:rPr lang="en-US" sz="1300" dirty="0">
                <a:solidFill>
                  <a:prstClr val="black"/>
                </a:solidFill>
              </a:rPr>
              <a:t>As a Veteran, I would like to be able to schedule an appointment faster without waiting for the page to load after each selection.</a:t>
            </a:r>
          </a:p>
        </p:txBody>
      </p:sp>
      <p:graphicFrame>
        <p:nvGraphicFramePr>
          <p:cNvPr id="4" name="Table 3">
            <a:extLst>
              <a:ext uri="{FF2B5EF4-FFF2-40B4-BE49-F238E27FC236}">
                <a16:creationId xmlns:a16="http://schemas.microsoft.com/office/drawing/2014/main" id="{652C6503-955C-40A1-9D05-6764631C4560}"/>
              </a:ext>
            </a:extLst>
          </p:cNvPr>
          <p:cNvGraphicFramePr>
            <a:graphicFrameLocks noGrp="1"/>
          </p:cNvGraphicFramePr>
          <p:nvPr>
            <p:extLst>
              <p:ext uri="{D42A27DB-BD31-4B8C-83A1-F6EECF244321}">
                <p14:modId xmlns:p14="http://schemas.microsoft.com/office/powerpoint/2010/main" val="1791904800"/>
              </p:ext>
            </p:extLst>
          </p:nvPr>
        </p:nvGraphicFramePr>
        <p:xfrm>
          <a:off x="525772" y="1174896"/>
          <a:ext cx="8283343" cy="946436"/>
        </p:xfrm>
        <a:graphic>
          <a:graphicData uri="http://schemas.openxmlformats.org/drawingml/2006/table">
            <a:tbl>
              <a:tblPr firstRow="1" bandRow="1">
                <a:tableStyleId>{5C22544A-7EE6-4342-B048-85BDC9FD1C3A}</a:tableStyleId>
              </a:tblPr>
              <a:tblGrid>
                <a:gridCol w="1596012">
                  <a:extLst>
                    <a:ext uri="{9D8B030D-6E8A-4147-A177-3AD203B41FA5}">
                      <a16:colId xmlns:a16="http://schemas.microsoft.com/office/drawing/2014/main" val="1519438099"/>
                    </a:ext>
                  </a:extLst>
                </a:gridCol>
                <a:gridCol w="1596012">
                  <a:extLst>
                    <a:ext uri="{9D8B030D-6E8A-4147-A177-3AD203B41FA5}">
                      <a16:colId xmlns:a16="http://schemas.microsoft.com/office/drawing/2014/main" val="2745784355"/>
                    </a:ext>
                  </a:extLst>
                </a:gridCol>
                <a:gridCol w="3876690">
                  <a:extLst>
                    <a:ext uri="{9D8B030D-6E8A-4147-A177-3AD203B41FA5}">
                      <a16:colId xmlns:a16="http://schemas.microsoft.com/office/drawing/2014/main" val="2457505031"/>
                    </a:ext>
                  </a:extLst>
                </a:gridCol>
                <a:gridCol w="1214629">
                  <a:extLst>
                    <a:ext uri="{9D8B030D-6E8A-4147-A177-3AD203B41FA5}">
                      <a16:colId xmlns:a16="http://schemas.microsoft.com/office/drawing/2014/main" val="2284032704"/>
                    </a:ext>
                  </a:extLst>
                </a:gridCol>
              </a:tblGrid>
              <a:tr h="47321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200" dirty="0">
                          <a:solidFill>
                            <a:schemeClr val="tx1"/>
                          </a:solidFill>
                        </a:rPr>
                        <a:t>Accountable Party </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alibri"/>
                          <a:ea typeface="+mn-ea"/>
                          <a:cs typeface="+mn-cs"/>
                        </a:rPr>
                        <a:t>Issue Category</a:t>
                      </a:r>
                    </a:p>
                  </a:txBody>
                  <a:tcPr anchor="ctr"/>
                </a:tc>
                <a:tc>
                  <a:txBody>
                    <a:bodyPr/>
                    <a:lstStyle/>
                    <a:p>
                      <a:r>
                        <a:rPr lang="en-US" sz="1200" b="1" kern="1200" dirty="0">
                          <a:solidFill>
                            <a:schemeClr val="tx1"/>
                          </a:solidFill>
                          <a:latin typeface="Calibri"/>
                          <a:ea typeface="+mn-ea"/>
                          <a:cs typeface="+mn-cs"/>
                        </a:rPr>
                        <a:t>Definition</a:t>
                      </a:r>
                    </a:p>
                  </a:txBody>
                  <a:tcPr anchor="ct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200" dirty="0">
                          <a:solidFill>
                            <a:schemeClr val="tx1"/>
                          </a:solidFill>
                        </a:rPr>
                        <a:t>Number of Responses</a:t>
                      </a:r>
                    </a:p>
                  </a:txBody>
                  <a:tcPr anchor="ctr"/>
                </a:tc>
                <a:extLst>
                  <a:ext uri="{0D108BD9-81ED-4DB2-BD59-A6C34878D82A}">
                    <a16:rowId xmlns:a16="http://schemas.microsoft.com/office/drawing/2014/main" val="3260924380"/>
                  </a:ext>
                </a:extLst>
              </a:tr>
              <a:tr h="473218">
                <a:tc>
                  <a:txBody>
                    <a:bodyPr/>
                    <a:lstStyle/>
                    <a:p>
                      <a:r>
                        <a:rPr lang="en-US" sz="1200">
                          <a:solidFill>
                            <a:schemeClr val="tx1"/>
                          </a:solidFill>
                        </a:rPr>
                        <a:t>Development Team</a:t>
                      </a:r>
                      <a:endParaRPr lang="en-US" sz="1200" dirty="0">
                        <a:solidFill>
                          <a:schemeClr val="tx1"/>
                        </a:solidFill>
                      </a:endParaRPr>
                    </a:p>
                  </a:txBody>
                  <a:tcPr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100" dirty="0"/>
                        <a:t>Poor User Experience</a:t>
                      </a:r>
                    </a:p>
                  </a:txBody>
                  <a:tcPr anchor="ctr"/>
                </a:tc>
                <a:tc>
                  <a:txBody>
                    <a:bodyPr/>
                    <a:lstStyle/>
                    <a:p>
                      <a:r>
                        <a:rPr lang="en-US" sz="1100" dirty="0"/>
                        <a:t>User had a bad experience using the VAOS application itself.</a:t>
                      </a:r>
                    </a:p>
                  </a:txBody>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100" dirty="0"/>
                        <a:t>47</a:t>
                      </a:r>
                    </a:p>
                  </a:txBody>
                  <a:tcPr/>
                </a:tc>
                <a:extLst>
                  <a:ext uri="{0D108BD9-81ED-4DB2-BD59-A6C34878D82A}">
                    <a16:rowId xmlns:a16="http://schemas.microsoft.com/office/drawing/2014/main" val="3170355852"/>
                  </a:ext>
                </a:extLst>
              </a:tr>
            </a:tbl>
          </a:graphicData>
        </a:graphic>
      </p:graphicFrame>
      <p:cxnSp>
        <p:nvCxnSpPr>
          <p:cNvPr id="8" name="Straight Connector 7">
            <a:extLst>
              <a:ext uri="{FF2B5EF4-FFF2-40B4-BE49-F238E27FC236}">
                <a16:creationId xmlns:a16="http://schemas.microsoft.com/office/drawing/2014/main" id="{039815CF-5217-4C6C-8B9E-732DBC7E2147}"/>
              </a:ext>
            </a:extLst>
          </p:cNvPr>
          <p:cNvCxnSpPr/>
          <p:nvPr/>
        </p:nvCxnSpPr>
        <p:spPr>
          <a:xfrm>
            <a:off x="4827181" y="2404843"/>
            <a:ext cx="0" cy="379393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792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1E37-ED21-4F07-B2EF-24273265DAF4}"/>
              </a:ext>
            </a:extLst>
          </p:cNvPr>
          <p:cNvSpPr>
            <a:spLocks noGrp="1"/>
          </p:cNvSpPr>
          <p:nvPr>
            <p:ph type="title"/>
          </p:nvPr>
        </p:nvSpPr>
        <p:spPr>
          <a:xfrm>
            <a:off x="628651" y="174400"/>
            <a:ext cx="7852741" cy="981308"/>
          </a:xfrm>
        </p:spPr>
        <p:txBody>
          <a:bodyPr/>
          <a:lstStyle/>
          <a:p>
            <a:r>
              <a:rPr lang="en-US" dirty="0">
                <a:latin typeface="Myriad Pro Semibold"/>
              </a:rPr>
              <a:t>Suggested App Change</a:t>
            </a:r>
          </a:p>
        </p:txBody>
      </p:sp>
      <p:sp>
        <p:nvSpPr>
          <p:cNvPr id="3" name="Slide Number Placeholder 2">
            <a:extLst>
              <a:ext uri="{FF2B5EF4-FFF2-40B4-BE49-F238E27FC236}">
                <a16:creationId xmlns:a16="http://schemas.microsoft.com/office/drawing/2014/main" id="{1054DFAB-DC3F-4C6C-B25D-0DFB8A8474BC}"/>
              </a:ext>
            </a:extLst>
          </p:cNvPr>
          <p:cNvSpPr>
            <a:spLocks noGrp="1"/>
          </p:cNvSpPr>
          <p:nvPr>
            <p:ph type="sldNum" sz="quarter" idx="10"/>
          </p:nvPr>
        </p:nvSpPr>
        <p:spPr/>
        <p:txBody>
          <a:bodyPr/>
          <a:lstStyle/>
          <a:p>
            <a:fld id="{EACE6E22-E655-5947-A8B4-6F095FBA2C12}" type="slidenum">
              <a:rPr lang="en-US" smtClean="0"/>
              <a:pPr/>
              <a:t>17</a:t>
            </a:fld>
            <a:endParaRPr lang="en-US" dirty="0"/>
          </a:p>
        </p:txBody>
      </p:sp>
      <p:sp>
        <p:nvSpPr>
          <p:cNvPr id="5" name="Content Placeholder 1">
            <a:extLst>
              <a:ext uri="{FF2B5EF4-FFF2-40B4-BE49-F238E27FC236}">
                <a16:creationId xmlns:a16="http://schemas.microsoft.com/office/drawing/2014/main" id="{FC3AD959-DC38-4A16-A923-D4890FDFCBB1}"/>
              </a:ext>
            </a:extLst>
          </p:cNvPr>
          <p:cNvSpPr>
            <a:spLocks noGrp="1"/>
          </p:cNvSpPr>
          <p:nvPr>
            <p:ph idx="1"/>
          </p:nvPr>
        </p:nvSpPr>
        <p:spPr>
          <a:xfrm>
            <a:off x="334870" y="2503800"/>
            <a:ext cx="4354087" cy="3596023"/>
          </a:xfrm>
          <a:ln w="12700">
            <a:noFill/>
          </a:ln>
        </p:spPr>
        <p:txBody>
          <a:bodyPr anchor="t"/>
          <a:lstStyle/>
          <a:p>
            <a:pPr marL="0" indent="0">
              <a:spcBef>
                <a:spcPts val="600"/>
              </a:spcBef>
              <a:buNone/>
            </a:pPr>
            <a:r>
              <a:rPr lang="en-US" sz="1300" b="1" u="sng" dirty="0"/>
              <a:t>Sample Responses:</a:t>
            </a:r>
          </a:p>
          <a:p>
            <a:pPr>
              <a:spcBef>
                <a:spcPts val="600"/>
              </a:spcBef>
            </a:pPr>
            <a:r>
              <a:rPr lang="en-US" sz="1300" dirty="0"/>
              <a:t>“Needs to show address location on map!”</a:t>
            </a:r>
          </a:p>
          <a:p>
            <a:pPr>
              <a:spcBef>
                <a:spcPts val="600"/>
              </a:spcBef>
            </a:pPr>
            <a:r>
              <a:rPr lang="en-US" sz="1300" dirty="0"/>
              <a:t>“Please make comment section to scheduler to allow more than 100 characters of text.”</a:t>
            </a:r>
          </a:p>
          <a:p>
            <a:pPr>
              <a:spcBef>
                <a:spcPts val="600"/>
              </a:spcBef>
            </a:pPr>
            <a:r>
              <a:rPr lang="en-US" sz="1300" dirty="0"/>
              <a:t>“Needs a choice for missing appointments due to illness and other medical conditions.”</a:t>
            </a:r>
          </a:p>
          <a:p>
            <a:pPr>
              <a:spcBef>
                <a:spcPts val="600"/>
              </a:spcBef>
            </a:pPr>
            <a:r>
              <a:rPr lang="en-US" sz="1300" dirty="0"/>
              <a:t>“The prior way of secure messaging to schedule my appt's was a lot better and easier to manage.”</a:t>
            </a:r>
          </a:p>
          <a:p>
            <a:pPr>
              <a:spcBef>
                <a:spcPts val="600"/>
              </a:spcBef>
            </a:pPr>
            <a:endParaRPr lang="en-US" sz="1300" dirty="0"/>
          </a:p>
          <a:p>
            <a:pPr marL="0" lvl="0" indent="0" defTabSz="457200">
              <a:spcAft>
                <a:spcPts val="0"/>
              </a:spcAft>
              <a:buSzTx/>
              <a:buNone/>
              <a:defRPr/>
            </a:pPr>
            <a:endParaRPr lang="en-US" sz="1200" dirty="0">
              <a:solidFill>
                <a:schemeClr val="tx1"/>
              </a:solidFill>
            </a:endParaRPr>
          </a:p>
          <a:p>
            <a:pPr lvl="1"/>
            <a:endParaRPr lang="en-US" sz="1300" dirty="0"/>
          </a:p>
          <a:p>
            <a:endParaRPr lang="en-US" sz="1300" dirty="0"/>
          </a:p>
        </p:txBody>
      </p:sp>
      <p:sp>
        <p:nvSpPr>
          <p:cNvPr id="6" name="Rectangle 5">
            <a:extLst>
              <a:ext uri="{FF2B5EF4-FFF2-40B4-BE49-F238E27FC236}">
                <a16:creationId xmlns:a16="http://schemas.microsoft.com/office/drawing/2014/main" id="{4E1B2A66-91CD-49D7-9EBE-846CEF40B5A9}"/>
              </a:ext>
            </a:extLst>
          </p:cNvPr>
          <p:cNvSpPr/>
          <p:nvPr/>
        </p:nvSpPr>
        <p:spPr>
          <a:xfrm>
            <a:off x="5044125" y="2405793"/>
            <a:ext cx="3648045" cy="3277311"/>
          </a:xfrm>
          <a:prstGeom prst="rect">
            <a:avLst/>
          </a:prstGeom>
          <a:solidFill>
            <a:schemeClr val="accent1">
              <a:lumMod val="20000"/>
              <a:lumOff val="80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200" b="1" dirty="0">
              <a:solidFill>
                <a:prstClr val="black"/>
              </a:solidFill>
            </a:endParaRPr>
          </a:p>
          <a:p>
            <a:r>
              <a:rPr lang="en-US" sz="1300" b="1" dirty="0">
                <a:solidFill>
                  <a:prstClr val="black"/>
                </a:solidFill>
              </a:rPr>
              <a:t>PROPOSED SOLUTION: </a:t>
            </a:r>
            <a:r>
              <a:rPr lang="en-US" sz="1300" dirty="0">
                <a:solidFill>
                  <a:prstClr val="black"/>
                </a:solidFill>
              </a:rPr>
              <a:t>Add more characters to the comment/explanation box for Veteran to explain need for appointment. </a:t>
            </a:r>
          </a:p>
          <a:p>
            <a:r>
              <a:rPr lang="en-US" sz="1300" i="1" dirty="0">
                <a:solidFill>
                  <a:prstClr val="black"/>
                </a:solidFill>
              </a:rPr>
              <a:t>Will be addressed in the VAOS Redesign</a:t>
            </a:r>
            <a:endParaRPr lang="en-US" sz="1300" dirty="0">
              <a:solidFill>
                <a:prstClr val="black"/>
              </a:solidFill>
            </a:endParaRPr>
          </a:p>
          <a:p>
            <a:endParaRPr lang="en-US" sz="1300" dirty="0">
              <a:solidFill>
                <a:schemeClr val="tx1"/>
              </a:solidFill>
            </a:endParaRPr>
          </a:p>
          <a:p>
            <a:pPr lvl="0">
              <a:defRPr/>
            </a:pPr>
            <a:r>
              <a:rPr lang="en-US" sz="1300" b="1" dirty="0">
                <a:solidFill>
                  <a:prstClr val="black"/>
                </a:solidFill>
              </a:rPr>
              <a:t>EXISTING BACKLOG ITEM: Reschedule an appointment</a:t>
            </a:r>
          </a:p>
          <a:p>
            <a:pPr lvl="0">
              <a:defRPr/>
            </a:pPr>
            <a:r>
              <a:rPr lang="en-US" sz="1300" dirty="0">
                <a:solidFill>
                  <a:prstClr val="black"/>
                </a:solidFill>
              </a:rPr>
              <a:t>Veterans need the option to reschedule an appointment instead of cancelling and scheduling a brand new appointment to cut down on time spent as well as the hassle of re-entering </a:t>
            </a:r>
            <a:endParaRPr lang="en-US" sz="1300" dirty="0"/>
          </a:p>
          <a:p>
            <a:endParaRPr lang="en-US" sz="1300" dirty="0">
              <a:solidFill>
                <a:schemeClr val="tx1"/>
              </a:solidFill>
            </a:endParaRPr>
          </a:p>
          <a:p>
            <a:r>
              <a:rPr lang="en-US" sz="1300" b="1" dirty="0">
                <a:solidFill>
                  <a:schemeClr val="tx1"/>
                </a:solidFill>
              </a:rPr>
              <a:t>PROPOSED SOLUTION</a:t>
            </a:r>
            <a:r>
              <a:rPr lang="en-US" sz="1300" dirty="0">
                <a:solidFill>
                  <a:schemeClr val="tx1"/>
                </a:solidFill>
              </a:rPr>
              <a:t>: Add more options for cancelling a request or appointment. </a:t>
            </a:r>
          </a:p>
        </p:txBody>
      </p:sp>
      <p:graphicFrame>
        <p:nvGraphicFramePr>
          <p:cNvPr id="4" name="Table 3">
            <a:extLst>
              <a:ext uri="{FF2B5EF4-FFF2-40B4-BE49-F238E27FC236}">
                <a16:creationId xmlns:a16="http://schemas.microsoft.com/office/drawing/2014/main" id="{652C6503-955C-40A1-9D05-6764631C4560}"/>
              </a:ext>
            </a:extLst>
          </p:cNvPr>
          <p:cNvGraphicFramePr>
            <a:graphicFrameLocks noGrp="1"/>
          </p:cNvGraphicFramePr>
          <p:nvPr>
            <p:extLst>
              <p:ext uri="{D42A27DB-BD31-4B8C-83A1-F6EECF244321}">
                <p14:modId xmlns:p14="http://schemas.microsoft.com/office/powerpoint/2010/main" val="4174173325"/>
              </p:ext>
            </p:extLst>
          </p:nvPr>
        </p:nvGraphicFramePr>
        <p:xfrm>
          <a:off x="525772" y="1174896"/>
          <a:ext cx="8166388" cy="946436"/>
        </p:xfrm>
        <a:graphic>
          <a:graphicData uri="http://schemas.openxmlformats.org/drawingml/2006/table">
            <a:tbl>
              <a:tblPr firstRow="1" bandRow="1">
                <a:tableStyleId>{5C22544A-7EE6-4342-B048-85BDC9FD1C3A}</a:tableStyleId>
              </a:tblPr>
              <a:tblGrid>
                <a:gridCol w="1573477">
                  <a:extLst>
                    <a:ext uri="{9D8B030D-6E8A-4147-A177-3AD203B41FA5}">
                      <a16:colId xmlns:a16="http://schemas.microsoft.com/office/drawing/2014/main" val="1519438099"/>
                    </a:ext>
                  </a:extLst>
                </a:gridCol>
                <a:gridCol w="1573477">
                  <a:extLst>
                    <a:ext uri="{9D8B030D-6E8A-4147-A177-3AD203B41FA5}">
                      <a16:colId xmlns:a16="http://schemas.microsoft.com/office/drawing/2014/main" val="2745784355"/>
                    </a:ext>
                  </a:extLst>
                </a:gridCol>
                <a:gridCol w="3821955">
                  <a:extLst>
                    <a:ext uri="{9D8B030D-6E8A-4147-A177-3AD203B41FA5}">
                      <a16:colId xmlns:a16="http://schemas.microsoft.com/office/drawing/2014/main" val="2457505031"/>
                    </a:ext>
                  </a:extLst>
                </a:gridCol>
                <a:gridCol w="1197479">
                  <a:extLst>
                    <a:ext uri="{9D8B030D-6E8A-4147-A177-3AD203B41FA5}">
                      <a16:colId xmlns:a16="http://schemas.microsoft.com/office/drawing/2014/main" val="2284032704"/>
                    </a:ext>
                  </a:extLst>
                </a:gridCol>
              </a:tblGrid>
              <a:tr h="47321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200" dirty="0">
                          <a:solidFill>
                            <a:schemeClr val="tx1"/>
                          </a:solidFill>
                        </a:rPr>
                        <a:t>Accountable Party </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alibri"/>
                          <a:ea typeface="+mn-ea"/>
                          <a:cs typeface="+mn-cs"/>
                        </a:rPr>
                        <a:t>Issue Category</a:t>
                      </a:r>
                    </a:p>
                  </a:txBody>
                  <a:tcPr anchor="ctr"/>
                </a:tc>
                <a:tc>
                  <a:txBody>
                    <a:bodyPr/>
                    <a:lstStyle/>
                    <a:p>
                      <a:r>
                        <a:rPr lang="en-US" sz="1200" b="1" kern="1200" dirty="0">
                          <a:solidFill>
                            <a:schemeClr val="tx1"/>
                          </a:solidFill>
                          <a:latin typeface="Calibri"/>
                          <a:ea typeface="+mn-ea"/>
                          <a:cs typeface="+mn-cs"/>
                        </a:rPr>
                        <a:t>Definition</a:t>
                      </a:r>
                    </a:p>
                  </a:txBody>
                  <a:tcPr anchor="ct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200" dirty="0">
                          <a:solidFill>
                            <a:schemeClr val="tx1"/>
                          </a:solidFill>
                        </a:rPr>
                        <a:t>Number of Responses</a:t>
                      </a:r>
                    </a:p>
                  </a:txBody>
                  <a:tcPr anchor="ctr"/>
                </a:tc>
                <a:extLst>
                  <a:ext uri="{0D108BD9-81ED-4DB2-BD59-A6C34878D82A}">
                    <a16:rowId xmlns:a16="http://schemas.microsoft.com/office/drawing/2014/main" val="3260924380"/>
                  </a:ext>
                </a:extLst>
              </a:tr>
              <a:tr h="473218">
                <a:tc>
                  <a:txBody>
                    <a:bodyPr/>
                    <a:lstStyle/>
                    <a:p>
                      <a:r>
                        <a:rPr lang="en-US" sz="1200" dirty="0">
                          <a:solidFill>
                            <a:schemeClr val="tx1"/>
                          </a:solidFill>
                        </a:rPr>
                        <a:t>Development Team</a:t>
                      </a:r>
                    </a:p>
                  </a:txBody>
                  <a:tcPr anchor="ctr"/>
                </a:tc>
                <a:tc>
                  <a:txBody>
                    <a:bodyPr/>
                    <a:lstStyle/>
                    <a:p>
                      <a:r>
                        <a:rPr lang="en-US" sz="1100" dirty="0"/>
                        <a:t>Suggested App Change</a:t>
                      </a:r>
                    </a:p>
                  </a:txBody>
                  <a:tcPr anchor="ctr"/>
                </a:tc>
                <a:tc>
                  <a:txBody>
                    <a:bodyPr/>
                    <a:lstStyle/>
                    <a:p>
                      <a:r>
                        <a:rPr lang="en-US" sz="1100" dirty="0"/>
                        <a:t>User had a suggested change or new feature they wanted to see in the app. </a:t>
                      </a:r>
                    </a:p>
                  </a:txBody>
                  <a:tcPr/>
                </a:tc>
                <a:tc>
                  <a:txBody>
                    <a:bodyPr/>
                    <a:lstStyle/>
                    <a:p>
                      <a:r>
                        <a:rPr lang="en-US" sz="1100" dirty="0"/>
                        <a:t>20</a:t>
                      </a:r>
                    </a:p>
                  </a:txBody>
                  <a:tcPr/>
                </a:tc>
                <a:extLst>
                  <a:ext uri="{0D108BD9-81ED-4DB2-BD59-A6C34878D82A}">
                    <a16:rowId xmlns:a16="http://schemas.microsoft.com/office/drawing/2014/main" val="3170355852"/>
                  </a:ext>
                </a:extLst>
              </a:tr>
            </a:tbl>
          </a:graphicData>
        </a:graphic>
      </p:graphicFrame>
      <p:cxnSp>
        <p:nvCxnSpPr>
          <p:cNvPr id="8" name="Straight Connector 7">
            <a:extLst>
              <a:ext uri="{FF2B5EF4-FFF2-40B4-BE49-F238E27FC236}">
                <a16:creationId xmlns:a16="http://schemas.microsoft.com/office/drawing/2014/main" id="{039815CF-5217-4C6C-8B9E-732DBC7E2147}"/>
              </a:ext>
            </a:extLst>
          </p:cNvPr>
          <p:cNvCxnSpPr/>
          <p:nvPr/>
        </p:nvCxnSpPr>
        <p:spPr>
          <a:xfrm>
            <a:off x="4827181" y="2404843"/>
            <a:ext cx="0" cy="379393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5230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1E37-ED21-4F07-B2EF-24273265DAF4}"/>
              </a:ext>
            </a:extLst>
          </p:cNvPr>
          <p:cNvSpPr>
            <a:spLocks noGrp="1"/>
          </p:cNvSpPr>
          <p:nvPr>
            <p:ph type="title"/>
          </p:nvPr>
        </p:nvSpPr>
        <p:spPr>
          <a:xfrm>
            <a:off x="628651" y="174400"/>
            <a:ext cx="7852741" cy="981308"/>
          </a:xfrm>
        </p:spPr>
        <p:txBody>
          <a:bodyPr/>
          <a:lstStyle/>
          <a:p>
            <a:r>
              <a:rPr lang="en-US" dirty="0">
                <a:latin typeface="Myriad Pro Semibold"/>
              </a:rPr>
              <a:t>Technical Error</a:t>
            </a:r>
          </a:p>
        </p:txBody>
      </p:sp>
      <p:sp>
        <p:nvSpPr>
          <p:cNvPr id="3" name="Slide Number Placeholder 2">
            <a:extLst>
              <a:ext uri="{FF2B5EF4-FFF2-40B4-BE49-F238E27FC236}">
                <a16:creationId xmlns:a16="http://schemas.microsoft.com/office/drawing/2014/main" id="{1054DFAB-DC3F-4C6C-B25D-0DFB8A8474BC}"/>
              </a:ext>
            </a:extLst>
          </p:cNvPr>
          <p:cNvSpPr>
            <a:spLocks noGrp="1"/>
          </p:cNvSpPr>
          <p:nvPr>
            <p:ph type="sldNum" sz="quarter" idx="10"/>
          </p:nvPr>
        </p:nvSpPr>
        <p:spPr/>
        <p:txBody>
          <a:bodyPr/>
          <a:lstStyle/>
          <a:p>
            <a:fld id="{EACE6E22-E655-5947-A8B4-6F095FBA2C12}" type="slidenum">
              <a:rPr lang="en-US" smtClean="0"/>
              <a:pPr/>
              <a:t>18</a:t>
            </a:fld>
            <a:endParaRPr lang="en-US"/>
          </a:p>
        </p:txBody>
      </p:sp>
      <p:sp>
        <p:nvSpPr>
          <p:cNvPr id="5" name="Content Placeholder 1">
            <a:extLst>
              <a:ext uri="{FF2B5EF4-FFF2-40B4-BE49-F238E27FC236}">
                <a16:creationId xmlns:a16="http://schemas.microsoft.com/office/drawing/2014/main" id="{FC3AD959-DC38-4A16-A923-D4890FDFCBB1}"/>
              </a:ext>
            </a:extLst>
          </p:cNvPr>
          <p:cNvSpPr>
            <a:spLocks noGrp="1"/>
          </p:cNvSpPr>
          <p:nvPr>
            <p:ph idx="1"/>
          </p:nvPr>
        </p:nvSpPr>
        <p:spPr>
          <a:xfrm>
            <a:off x="334870" y="2564335"/>
            <a:ext cx="4354087" cy="3793938"/>
          </a:xfrm>
          <a:ln w="12700">
            <a:noFill/>
          </a:ln>
        </p:spPr>
        <p:txBody>
          <a:bodyPr anchor="t"/>
          <a:lstStyle/>
          <a:p>
            <a:pPr marL="0" indent="0">
              <a:spcBef>
                <a:spcPts val="600"/>
              </a:spcBef>
              <a:buNone/>
            </a:pPr>
            <a:r>
              <a:rPr lang="en-US" sz="1300" b="1" u="sng" dirty="0"/>
              <a:t>Sample Responses:</a:t>
            </a:r>
          </a:p>
          <a:p>
            <a:r>
              <a:rPr lang="en-US" sz="1300" dirty="0"/>
              <a:t>“Doesn't let me cancel appointments”</a:t>
            </a:r>
          </a:p>
          <a:p>
            <a:r>
              <a:rPr lang="en-US" sz="1300" dirty="0"/>
              <a:t>“I am trying to setup an appointment with my local VA clinic but the only option it gives me to go to is Boston”</a:t>
            </a:r>
          </a:p>
          <a:p>
            <a:r>
              <a:rPr lang="en-US" sz="1300" dirty="0"/>
              <a:t>“When you ask your computer to add to may calendar it does not work.</a:t>
            </a:r>
          </a:p>
          <a:p>
            <a:r>
              <a:rPr lang="en-US" sz="1300" dirty="0"/>
              <a:t>“I have the wrong provider listed”</a:t>
            </a:r>
          </a:p>
        </p:txBody>
      </p:sp>
      <p:sp>
        <p:nvSpPr>
          <p:cNvPr id="6" name="Rectangle 5">
            <a:extLst>
              <a:ext uri="{FF2B5EF4-FFF2-40B4-BE49-F238E27FC236}">
                <a16:creationId xmlns:a16="http://schemas.microsoft.com/office/drawing/2014/main" id="{4E1B2A66-91CD-49D7-9EBE-846CEF40B5A9}"/>
              </a:ext>
            </a:extLst>
          </p:cNvPr>
          <p:cNvSpPr/>
          <p:nvPr/>
        </p:nvSpPr>
        <p:spPr>
          <a:xfrm>
            <a:off x="5044125" y="2473898"/>
            <a:ext cx="3648045" cy="1910203"/>
          </a:xfrm>
          <a:prstGeom prst="rect">
            <a:avLst/>
          </a:prstGeom>
          <a:solidFill>
            <a:schemeClr val="accent1">
              <a:lumMod val="20000"/>
              <a:lumOff val="80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fontAlgn="t"/>
            <a:endParaRPr lang="en-US" sz="1400" b="1" dirty="0">
              <a:solidFill>
                <a:prstClr val="black"/>
              </a:solidFill>
            </a:endParaRPr>
          </a:p>
          <a:p>
            <a:pPr fontAlgn="t"/>
            <a:r>
              <a:rPr lang="en-US" sz="1300" b="1" dirty="0">
                <a:solidFill>
                  <a:prstClr val="black"/>
                </a:solidFill>
              </a:rPr>
              <a:t>PROPOSED SOLUTION: </a:t>
            </a:r>
            <a:r>
              <a:rPr lang="en-US" sz="1300" dirty="0">
                <a:solidFill>
                  <a:prstClr val="black"/>
                </a:solidFill>
              </a:rPr>
              <a:t>Revisit any errors that are not urgent once the VAOS Redesign is deployed nationally. </a:t>
            </a:r>
          </a:p>
          <a:p>
            <a:pPr fontAlgn="t"/>
            <a:endParaRPr lang="en-US" sz="1300" b="1" dirty="0">
              <a:solidFill>
                <a:prstClr val="black"/>
              </a:solidFill>
            </a:endParaRPr>
          </a:p>
          <a:p>
            <a:pPr fontAlgn="t"/>
            <a:r>
              <a:rPr lang="en-US" sz="1300" b="1" dirty="0">
                <a:solidFill>
                  <a:prstClr val="black"/>
                </a:solidFill>
              </a:rPr>
              <a:t>PROPOSED SOLUTION: </a:t>
            </a:r>
            <a:r>
              <a:rPr lang="en-US" sz="1300" dirty="0">
                <a:solidFill>
                  <a:prstClr val="black"/>
                </a:solidFill>
              </a:rPr>
              <a:t>Make it easier for a Veteran to switch their location online through VAOS. </a:t>
            </a:r>
          </a:p>
          <a:p>
            <a:pPr defTabSz="844357" fontAlgn="base">
              <a:spcBef>
                <a:spcPct val="0"/>
              </a:spcBef>
              <a:spcAft>
                <a:spcPct val="0"/>
              </a:spcAft>
            </a:pPr>
            <a:endParaRPr lang="en-US" sz="1293" dirty="0">
              <a:solidFill>
                <a:prstClr val="black"/>
              </a:solidFill>
              <a:latin typeface="Calibri"/>
            </a:endParaRPr>
          </a:p>
        </p:txBody>
      </p:sp>
      <p:graphicFrame>
        <p:nvGraphicFramePr>
          <p:cNvPr id="4" name="Table 3">
            <a:extLst>
              <a:ext uri="{FF2B5EF4-FFF2-40B4-BE49-F238E27FC236}">
                <a16:creationId xmlns:a16="http://schemas.microsoft.com/office/drawing/2014/main" id="{652C6503-955C-40A1-9D05-6764631C4560}"/>
              </a:ext>
            </a:extLst>
          </p:cNvPr>
          <p:cNvGraphicFramePr>
            <a:graphicFrameLocks noGrp="1"/>
          </p:cNvGraphicFramePr>
          <p:nvPr>
            <p:extLst>
              <p:ext uri="{D42A27DB-BD31-4B8C-83A1-F6EECF244321}">
                <p14:modId xmlns:p14="http://schemas.microsoft.com/office/powerpoint/2010/main" val="1034614031"/>
              </p:ext>
            </p:extLst>
          </p:nvPr>
        </p:nvGraphicFramePr>
        <p:xfrm>
          <a:off x="525772" y="1174896"/>
          <a:ext cx="8166393" cy="946436"/>
        </p:xfrm>
        <a:graphic>
          <a:graphicData uri="http://schemas.openxmlformats.org/drawingml/2006/table">
            <a:tbl>
              <a:tblPr firstRow="1" bandRow="1">
                <a:tableStyleId>{5C22544A-7EE6-4342-B048-85BDC9FD1C3A}</a:tableStyleId>
              </a:tblPr>
              <a:tblGrid>
                <a:gridCol w="1573478">
                  <a:extLst>
                    <a:ext uri="{9D8B030D-6E8A-4147-A177-3AD203B41FA5}">
                      <a16:colId xmlns:a16="http://schemas.microsoft.com/office/drawing/2014/main" val="1519438099"/>
                    </a:ext>
                  </a:extLst>
                </a:gridCol>
                <a:gridCol w="1573478">
                  <a:extLst>
                    <a:ext uri="{9D8B030D-6E8A-4147-A177-3AD203B41FA5}">
                      <a16:colId xmlns:a16="http://schemas.microsoft.com/office/drawing/2014/main" val="2745784355"/>
                    </a:ext>
                  </a:extLst>
                </a:gridCol>
                <a:gridCol w="3821957">
                  <a:extLst>
                    <a:ext uri="{9D8B030D-6E8A-4147-A177-3AD203B41FA5}">
                      <a16:colId xmlns:a16="http://schemas.microsoft.com/office/drawing/2014/main" val="2457505031"/>
                    </a:ext>
                  </a:extLst>
                </a:gridCol>
                <a:gridCol w="1197480">
                  <a:extLst>
                    <a:ext uri="{9D8B030D-6E8A-4147-A177-3AD203B41FA5}">
                      <a16:colId xmlns:a16="http://schemas.microsoft.com/office/drawing/2014/main" val="2284032704"/>
                    </a:ext>
                  </a:extLst>
                </a:gridCol>
              </a:tblGrid>
              <a:tr h="47321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200" dirty="0">
                          <a:solidFill>
                            <a:schemeClr val="tx1"/>
                          </a:solidFill>
                        </a:rPr>
                        <a:t>Accountable Party </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alibri"/>
                          <a:ea typeface="+mn-ea"/>
                          <a:cs typeface="+mn-cs"/>
                        </a:rPr>
                        <a:t>Issue Category</a:t>
                      </a:r>
                    </a:p>
                  </a:txBody>
                  <a:tcPr anchor="ctr"/>
                </a:tc>
                <a:tc>
                  <a:txBody>
                    <a:bodyPr/>
                    <a:lstStyle/>
                    <a:p>
                      <a:r>
                        <a:rPr lang="en-US" sz="1200" b="1" kern="1200" dirty="0">
                          <a:solidFill>
                            <a:schemeClr val="tx1"/>
                          </a:solidFill>
                          <a:latin typeface="Calibri"/>
                          <a:ea typeface="+mn-ea"/>
                          <a:cs typeface="+mn-cs"/>
                        </a:rPr>
                        <a:t>Definition</a:t>
                      </a:r>
                    </a:p>
                  </a:txBody>
                  <a:tcPr anchor="ct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200" dirty="0">
                          <a:solidFill>
                            <a:schemeClr val="tx1"/>
                          </a:solidFill>
                        </a:rPr>
                        <a:t>Number of Responses</a:t>
                      </a:r>
                    </a:p>
                  </a:txBody>
                  <a:tcPr anchor="ctr"/>
                </a:tc>
                <a:extLst>
                  <a:ext uri="{0D108BD9-81ED-4DB2-BD59-A6C34878D82A}">
                    <a16:rowId xmlns:a16="http://schemas.microsoft.com/office/drawing/2014/main" val="3260924380"/>
                  </a:ext>
                </a:extLst>
              </a:tr>
              <a:tr h="473218">
                <a:tc>
                  <a:txBody>
                    <a:bodyPr/>
                    <a:lstStyle/>
                    <a:p>
                      <a:r>
                        <a:rPr lang="en-US" sz="1200" dirty="0">
                          <a:solidFill>
                            <a:schemeClr val="tx1"/>
                          </a:solidFill>
                        </a:rPr>
                        <a:t>Development Team</a:t>
                      </a:r>
                    </a:p>
                  </a:txBody>
                  <a:tcPr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100" dirty="0"/>
                        <a:t>Technical Error</a:t>
                      </a:r>
                    </a:p>
                  </a:txBody>
                  <a:tcPr anchor="ctr"/>
                </a:tc>
                <a:tc>
                  <a:txBody>
                    <a:bodyPr/>
                    <a:lstStyle/>
                    <a:p>
                      <a:r>
                        <a:rPr lang="en-US" sz="1100" dirty="0"/>
                        <a:t>User experienced a technical issue or error message while using the VAOS app. </a:t>
                      </a:r>
                    </a:p>
                  </a:txBody>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100" dirty="0"/>
                        <a:t>20</a:t>
                      </a:r>
                    </a:p>
                  </a:txBody>
                  <a:tcPr/>
                </a:tc>
                <a:extLst>
                  <a:ext uri="{0D108BD9-81ED-4DB2-BD59-A6C34878D82A}">
                    <a16:rowId xmlns:a16="http://schemas.microsoft.com/office/drawing/2014/main" val="3170355852"/>
                  </a:ext>
                </a:extLst>
              </a:tr>
            </a:tbl>
          </a:graphicData>
        </a:graphic>
      </p:graphicFrame>
      <p:cxnSp>
        <p:nvCxnSpPr>
          <p:cNvPr id="8" name="Straight Connector 7">
            <a:extLst>
              <a:ext uri="{FF2B5EF4-FFF2-40B4-BE49-F238E27FC236}">
                <a16:creationId xmlns:a16="http://schemas.microsoft.com/office/drawing/2014/main" id="{039815CF-5217-4C6C-8B9E-732DBC7E2147}"/>
              </a:ext>
            </a:extLst>
          </p:cNvPr>
          <p:cNvCxnSpPr/>
          <p:nvPr/>
        </p:nvCxnSpPr>
        <p:spPr>
          <a:xfrm>
            <a:off x="4827181" y="2404843"/>
            <a:ext cx="0" cy="379393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5472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1E37-ED21-4F07-B2EF-24273265DAF4}"/>
              </a:ext>
            </a:extLst>
          </p:cNvPr>
          <p:cNvSpPr>
            <a:spLocks noGrp="1"/>
          </p:cNvSpPr>
          <p:nvPr>
            <p:ph type="title"/>
          </p:nvPr>
        </p:nvSpPr>
        <p:spPr>
          <a:xfrm>
            <a:off x="628651" y="174400"/>
            <a:ext cx="7852741" cy="981308"/>
          </a:xfrm>
        </p:spPr>
        <p:txBody>
          <a:bodyPr/>
          <a:lstStyle/>
          <a:p>
            <a:r>
              <a:rPr lang="en-US" dirty="0">
                <a:latin typeface="Myriad Pro Semibold"/>
              </a:rPr>
              <a:t>Specialty Request</a:t>
            </a:r>
          </a:p>
        </p:txBody>
      </p:sp>
      <p:sp>
        <p:nvSpPr>
          <p:cNvPr id="3" name="Slide Number Placeholder 2">
            <a:extLst>
              <a:ext uri="{FF2B5EF4-FFF2-40B4-BE49-F238E27FC236}">
                <a16:creationId xmlns:a16="http://schemas.microsoft.com/office/drawing/2014/main" id="{1054DFAB-DC3F-4C6C-B25D-0DFB8A8474BC}"/>
              </a:ext>
            </a:extLst>
          </p:cNvPr>
          <p:cNvSpPr>
            <a:spLocks noGrp="1"/>
          </p:cNvSpPr>
          <p:nvPr>
            <p:ph type="sldNum" sz="quarter" idx="10"/>
          </p:nvPr>
        </p:nvSpPr>
        <p:spPr/>
        <p:txBody>
          <a:bodyPr/>
          <a:lstStyle/>
          <a:p>
            <a:fld id="{EACE6E22-E655-5947-A8B4-6F095FBA2C12}" type="slidenum">
              <a:rPr lang="en-US" smtClean="0"/>
              <a:pPr/>
              <a:t>19</a:t>
            </a:fld>
            <a:endParaRPr lang="en-US"/>
          </a:p>
        </p:txBody>
      </p:sp>
      <p:sp>
        <p:nvSpPr>
          <p:cNvPr id="5" name="Content Placeholder 1">
            <a:extLst>
              <a:ext uri="{FF2B5EF4-FFF2-40B4-BE49-F238E27FC236}">
                <a16:creationId xmlns:a16="http://schemas.microsoft.com/office/drawing/2014/main" id="{FC3AD959-DC38-4A16-A923-D4890FDFCBB1}"/>
              </a:ext>
            </a:extLst>
          </p:cNvPr>
          <p:cNvSpPr>
            <a:spLocks noGrp="1"/>
          </p:cNvSpPr>
          <p:nvPr>
            <p:ph idx="1"/>
          </p:nvPr>
        </p:nvSpPr>
        <p:spPr>
          <a:xfrm>
            <a:off x="334870" y="2838449"/>
            <a:ext cx="4354087" cy="3519823"/>
          </a:xfrm>
          <a:ln w="12700">
            <a:noFill/>
          </a:ln>
        </p:spPr>
        <p:txBody>
          <a:bodyPr anchor="t"/>
          <a:lstStyle/>
          <a:p>
            <a:pPr marL="0" indent="0">
              <a:spcBef>
                <a:spcPts val="600"/>
              </a:spcBef>
              <a:buNone/>
            </a:pPr>
            <a:r>
              <a:rPr lang="en-US" sz="1600" b="1" u="sng" dirty="0"/>
              <a:t>The following specialties and services were requested in the free response feedback:</a:t>
            </a:r>
          </a:p>
          <a:p>
            <a:pPr lvl="1"/>
            <a:r>
              <a:rPr lang="en-US" sz="1600" dirty="0"/>
              <a:t>Lab Work</a:t>
            </a:r>
          </a:p>
          <a:p>
            <a:pPr lvl="1"/>
            <a:r>
              <a:rPr lang="en-US" sz="1600" dirty="0"/>
              <a:t>Podiatry</a:t>
            </a:r>
          </a:p>
          <a:p>
            <a:pPr lvl="1"/>
            <a:r>
              <a:rPr lang="en-US" sz="1600" dirty="0"/>
              <a:t>Nurse Visits</a:t>
            </a:r>
          </a:p>
          <a:p>
            <a:pPr lvl="1"/>
            <a:r>
              <a:rPr lang="en-US" sz="1600" dirty="0"/>
              <a:t>Cardiology</a:t>
            </a:r>
          </a:p>
          <a:p>
            <a:pPr lvl="1"/>
            <a:r>
              <a:rPr lang="en-US" sz="1600" dirty="0"/>
              <a:t>Gastroenterology</a:t>
            </a:r>
          </a:p>
          <a:p>
            <a:pPr marL="0" indent="0">
              <a:spcBef>
                <a:spcPts val="600"/>
              </a:spcBef>
              <a:buNone/>
            </a:pPr>
            <a:endParaRPr lang="en-US" sz="1300" b="1" u="sng" dirty="0"/>
          </a:p>
          <a:p>
            <a:pPr>
              <a:spcBef>
                <a:spcPts val="600"/>
              </a:spcBef>
            </a:pPr>
            <a:endParaRPr lang="en-US" sz="1300" dirty="0"/>
          </a:p>
          <a:p>
            <a:endParaRPr lang="en-US" sz="1300" dirty="0"/>
          </a:p>
        </p:txBody>
      </p:sp>
      <p:sp>
        <p:nvSpPr>
          <p:cNvPr id="6" name="Rectangle 5">
            <a:extLst>
              <a:ext uri="{FF2B5EF4-FFF2-40B4-BE49-F238E27FC236}">
                <a16:creationId xmlns:a16="http://schemas.microsoft.com/office/drawing/2014/main" id="{4E1B2A66-91CD-49D7-9EBE-846CEF40B5A9}"/>
              </a:ext>
            </a:extLst>
          </p:cNvPr>
          <p:cNvSpPr/>
          <p:nvPr/>
        </p:nvSpPr>
        <p:spPr>
          <a:xfrm>
            <a:off x="5044125" y="2408926"/>
            <a:ext cx="3648045" cy="2220322"/>
          </a:xfrm>
          <a:prstGeom prst="rect">
            <a:avLst/>
          </a:prstGeom>
          <a:solidFill>
            <a:schemeClr val="accent1">
              <a:lumMod val="20000"/>
              <a:lumOff val="80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fontAlgn="t"/>
            <a:endParaRPr lang="en-US" sz="1300" b="1" dirty="0">
              <a:solidFill>
                <a:prstClr val="black"/>
              </a:solidFill>
            </a:endParaRPr>
          </a:p>
          <a:p>
            <a:pPr fontAlgn="t"/>
            <a:r>
              <a:rPr lang="en-US" sz="1300" b="1" dirty="0">
                <a:solidFill>
                  <a:prstClr val="black"/>
                </a:solidFill>
              </a:rPr>
              <a:t>EXISTING BACKLOG ITEM: Have an "other" field when specialty/clinic option is not listed</a:t>
            </a:r>
          </a:p>
          <a:p>
            <a:pPr fontAlgn="t"/>
            <a:endParaRPr lang="en-US" sz="1300" b="1" dirty="0">
              <a:solidFill>
                <a:prstClr val="black"/>
              </a:solidFill>
            </a:endParaRPr>
          </a:p>
          <a:p>
            <a:pPr fontAlgn="t"/>
            <a:r>
              <a:rPr lang="en-US" sz="1300" dirty="0">
                <a:solidFill>
                  <a:prstClr val="black"/>
                </a:solidFill>
              </a:rPr>
              <a:t>Allow Veterans to select “Other” when my desired type of care is not listed so that the scheduler can attempt to find me an appointment with the correct provider in the type of care indicated. </a:t>
            </a:r>
          </a:p>
        </p:txBody>
      </p:sp>
      <p:graphicFrame>
        <p:nvGraphicFramePr>
          <p:cNvPr id="4" name="Table 3">
            <a:extLst>
              <a:ext uri="{FF2B5EF4-FFF2-40B4-BE49-F238E27FC236}">
                <a16:creationId xmlns:a16="http://schemas.microsoft.com/office/drawing/2014/main" id="{652C6503-955C-40A1-9D05-6764631C4560}"/>
              </a:ext>
            </a:extLst>
          </p:cNvPr>
          <p:cNvGraphicFramePr>
            <a:graphicFrameLocks noGrp="1"/>
          </p:cNvGraphicFramePr>
          <p:nvPr>
            <p:extLst>
              <p:ext uri="{D42A27DB-BD31-4B8C-83A1-F6EECF244321}">
                <p14:modId xmlns:p14="http://schemas.microsoft.com/office/powerpoint/2010/main" val="4203522748"/>
              </p:ext>
            </p:extLst>
          </p:nvPr>
        </p:nvGraphicFramePr>
        <p:xfrm>
          <a:off x="525772" y="1174896"/>
          <a:ext cx="8166396" cy="946436"/>
        </p:xfrm>
        <a:graphic>
          <a:graphicData uri="http://schemas.openxmlformats.org/drawingml/2006/table">
            <a:tbl>
              <a:tblPr firstRow="1" bandRow="1">
                <a:tableStyleId>{5C22544A-7EE6-4342-B048-85BDC9FD1C3A}</a:tableStyleId>
              </a:tblPr>
              <a:tblGrid>
                <a:gridCol w="1573479">
                  <a:extLst>
                    <a:ext uri="{9D8B030D-6E8A-4147-A177-3AD203B41FA5}">
                      <a16:colId xmlns:a16="http://schemas.microsoft.com/office/drawing/2014/main" val="1519438099"/>
                    </a:ext>
                  </a:extLst>
                </a:gridCol>
                <a:gridCol w="1573479">
                  <a:extLst>
                    <a:ext uri="{9D8B030D-6E8A-4147-A177-3AD203B41FA5}">
                      <a16:colId xmlns:a16="http://schemas.microsoft.com/office/drawing/2014/main" val="2745784355"/>
                    </a:ext>
                  </a:extLst>
                </a:gridCol>
                <a:gridCol w="3821958">
                  <a:extLst>
                    <a:ext uri="{9D8B030D-6E8A-4147-A177-3AD203B41FA5}">
                      <a16:colId xmlns:a16="http://schemas.microsoft.com/office/drawing/2014/main" val="2457505031"/>
                    </a:ext>
                  </a:extLst>
                </a:gridCol>
                <a:gridCol w="1197480">
                  <a:extLst>
                    <a:ext uri="{9D8B030D-6E8A-4147-A177-3AD203B41FA5}">
                      <a16:colId xmlns:a16="http://schemas.microsoft.com/office/drawing/2014/main" val="2284032704"/>
                    </a:ext>
                  </a:extLst>
                </a:gridCol>
              </a:tblGrid>
              <a:tr h="47321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200" dirty="0">
                          <a:solidFill>
                            <a:schemeClr val="tx1"/>
                          </a:solidFill>
                        </a:rPr>
                        <a:t>Accountable Party </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alibri"/>
                          <a:ea typeface="+mn-ea"/>
                          <a:cs typeface="+mn-cs"/>
                        </a:rPr>
                        <a:t>Issue Category</a:t>
                      </a:r>
                    </a:p>
                  </a:txBody>
                  <a:tcPr anchor="ctr"/>
                </a:tc>
                <a:tc>
                  <a:txBody>
                    <a:bodyPr/>
                    <a:lstStyle/>
                    <a:p>
                      <a:r>
                        <a:rPr lang="en-US" sz="1200" b="1" kern="1200" dirty="0">
                          <a:solidFill>
                            <a:schemeClr val="tx1"/>
                          </a:solidFill>
                          <a:latin typeface="Calibri"/>
                          <a:ea typeface="+mn-ea"/>
                          <a:cs typeface="+mn-cs"/>
                        </a:rPr>
                        <a:t>Definition</a:t>
                      </a:r>
                    </a:p>
                  </a:txBody>
                  <a:tcPr anchor="ct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200" dirty="0">
                          <a:solidFill>
                            <a:schemeClr val="tx1"/>
                          </a:solidFill>
                        </a:rPr>
                        <a:t>Number of Responses</a:t>
                      </a:r>
                    </a:p>
                  </a:txBody>
                  <a:tcPr anchor="ctr"/>
                </a:tc>
                <a:extLst>
                  <a:ext uri="{0D108BD9-81ED-4DB2-BD59-A6C34878D82A}">
                    <a16:rowId xmlns:a16="http://schemas.microsoft.com/office/drawing/2014/main" val="3260924380"/>
                  </a:ext>
                </a:extLst>
              </a:tr>
              <a:tr h="473218">
                <a:tc>
                  <a:txBody>
                    <a:bodyPr/>
                    <a:lstStyle/>
                    <a:p>
                      <a:pPr marL="0" algn="ctr" defTabSz="457200" rtl="0" eaLnBrk="1" latinLnBrk="0" hangingPunct="1"/>
                      <a:r>
                        <a:rPr lang="en-US" sz="1100" b="0" kern="1200" dirty="0">
                          <a:solidFill>
                            <a:schemeClr val="dk1"/>
                          </a:solidFill>
                          <a:latin typeface="+mn-lt"/>
                          <a:ea typeface="+mn-ea"/>
                          <a:cs typeface="+mn-cs"/>
                        </a:rPr>
                        <a:t>National Offices</a:t>
                      </a:r>
                    </a:p>
                  </a:txBody>
                  <a:tcPr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100" dirty="0"/>
                        <a:t>Specialty Request</a:t>
                      </a:r>
                    </a:p>
                  </a:txBody>
                  <a:tcPr anchor="ctr"/>
                </a:tc>
                <a:tc>
                  <a:txBody>
                    <a:bodyPr/>
                    <a:lstStyle/>
                    <a:p>
                      <a:r>
                        <a:rPr lang="en-US" sz="1100" dirty="0"/>
                        <a:t>User requested that VAOS add a specialty that VAOS does not currently support. </a:t>
                      </a:r>
                    </a:p>
                  </a:txBody>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100" dirty="0"/>
                        <a:t>7</a:t>
                      </a:r>
                    </a:p>
                  </a:txBody>
                  <a:tcPr/>
                </a:tc>
                <a:extLst>
                  <a:ext uri="{0D108BD9-81ED-4DB2-BD59-A6C34878D82A}">
                    <a16:rowId xmlns:a16="http://schemas.microsoft.com/office/drawing/2014/main" val="3170355852"/>
                  </a:ext>
                </a:extLst>
              </a:tr>
            </a:tbl>
          </a:graphicData>
        </a:graphic>
      </p:graphicFrame>
      <p:cxnSp>
        <p:nvCxnSpPr>
          <p:cNvPr id="8" name="Straight Connector 7">
            <a:extLst>
              <a:ext uri="{FF2B5EF4-FFF2-40B4-BE49-F238E27FC236}">
                <a16:creationId xmlns:a16="http://schemas.microsoft.com/office/drawing/2014/main" id="{039815CF-5217-4C6C-8B9E-732DBC7E2147}"/>
              </a:ext>
            </a:extLst>
          </p:cNvPr>
          <p:cNvCxnSpPr/>
          <p:nvPr/>
        </p:nvCxnSpPr>
        <p:spPr>
          <a:xfrm>
            <a:off x="4827181" y="2404843"/>
            <a:ext cx="0" cy="379393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423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491E2B-EAD6-4660-82AF-7C613D818D7B}"/>
              </a:ext>
            </a:extLst>
          </p:cNvPr>
          <p:cNvSpPr>
            <a:spLocks noGrp="1"/>
          </p:cNvSpPr>
          <p:nvPr>
            <p:ph type="title"/>
          </p:nvPr>
        </p:nvSpPr>
        <p:spPr/>
        <p:txBody>
          <a:bodyPr/>
          <a:lstStyle/>
          <a:p>
            <a:pPr algn="ctr"/>
            <a:r>
              <a:rPr lang="en-US" dirty="0"/>
              <a:t>VAOS Usage</a:t>
            </a:r>
          </a:p>
        </p:txBody>
      </p:sp>
      <p:sp>
        <p:nvSpPr>
          <p:cNvPr id="4" name="Slide Number Placeholder 3">
            <a:extLst>
              <a:ext uri="{FF2B5EF4-FFF2-40B4-BE49-F238E27FC236}">
                <a16:creationId xmlns:a16="http://schemas.microsoft.com/office/drawing/2014/main" id="{F35166AE-C5C7-4F70-B2C5-18BBF8074E83}"/>
              </a:ext>
            </a:extLst>
          </p:cNvPr>
          <p:cNvSpPr>
            <a:spLocks noGrp="1"/>
          </p:cNvSpPr>
          <p:nvPr>
            <p:ph type="sldNum" sz="quarter" idx="12"/>
          </p:nvPr>
        </p:nvSpPr>
        <p:spPr/>
        <p:txBody>
          <a:bodyPr/>
          <a:lstStyle/>
          <a:p>
            <a:fld id="{FC42BCF3-76E3-DA45-9A2D-AC8C3D5A6465}" type="slidenum">
              <a:rPr lang="en-US" smtClean="0"/>
              <a:t>2</a:t>
            </a:fld>
            <a:endParaRPr lang="en-US"/>
          </a:p>
        </p:txBody>
      </p:sp>
    </p:spTree>
    <p:extLst>
      <p:ext uri="{BB962C8B-B14F-4D97-AF65-F5344CB8AC3E}">
        <p14:creationId xmlns:p14="http://schemas.microsoft.com/office/powerpoint/2010/main" val="2247413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1E37-ED21-4F07-B2EF-24273265DAF4}"/>
              </a:ext>
            </a:extLst>
          </p:cNvPr>
          <p:cNvSpPr>
            <a:spLocks noGrp="1"/>
          </p:cNvSpPr>
          <p:nvPr>
            <p:ph type="title"/>
          </p:nvPr>
        </p:nvSpPr>
        <p:spPr>
          <a:xfrm>
            <a:off x="628651" y="174400"/>
            <a:ext cx="7852741" cy="981308"/>
          </a:xfrm>
        </p:spPr>
        <p:txBody>
          <a:bodyPr/>
          <a:lstStyle/>
          <a:p>
            <a:r>
              <a:rPr lang="en-US" dirty="0">
                <a:latin typeface="Myriad Pro Semibold"/>
              </a:rPr>
              <a:t>Summary of Proposed Solutions</a:t>
            </a:r>
          </a:p>
        </p:txBody>
      </p:sp>
      <p:sp>
        <p:nvSpPr>
          <p:cNvPr id="3" name="Slide Number Placeholder 2">
            <a:extLst>
              <a:ext uri="{FF2B5EF4-FFF2-40B4-BE49-F238E27FC236}">
                <a16:creationId xmlns:a16="http://schemas.microsoft.com/office/drawing/2014/main" id="{1054DFAB-DC3F-4C6C-B25D-0DFB8A8474BC}"/>
              </a:ext>
            </a:extLst>
          </p:cNvPr>
          <p:cNvSpPr>
            <a:spLocks noGrp="1"/>
          </p:cNvSpPr>
          <p:nvPr>
            <p:ph type="sldNum" sz="quarter" idx="10"/>
          </p:nvPr>
        </p:nvSpPr>
        <p:spPr/>
        <p:txBody>
          <a:bodyPr/>
          <a:lstStyle/>
          <a:p>
            <a:fld id="{EACE6E22-E655-5947-A8B4-6F095FBA2C12}" type="slidenum">
              <a:rPr lang="en-US" smtClean="0"/>
              <a:pPr/>
              <a:t>20</a:t>
            </a:fld>
            <a:endParaRPr lang="en-US"/>
          </a:p>
        </p:txBody>
      </p:sp>
      <p:graphicFrame>
        <p:nvGraphicFramePr>
          <p:cNvPr id="10" name="Table 9">
            <a:extLst>
              <a:ext uri="{FF2B5EF4-FFF2-40B4-BE49-F238E27FC236}">
                <a16:creationId xmlns:a16="http://schemas.microsoft.com/office/drawing/2014/main" id="{51EBA391-BBEF-4272-AD0E-F7CB159CC9DE}"/>
              </a:ext>
            </a:extLst>
          </p:cNvPr>
          <p:cNvGraphicFramePr>
            <a:graphicFrameLocks noGrp="1"/>
          </p:cNvGraphicFramePr>
          <p:nvPr>
            <p:extLst>
              <p:ext uri="{D42A27DB-BD31-4B8C-83A1-F6EECF244321}">
                <p14:modId xmlns:p14="http://schemas.microsoft.com/office/powerpoint/2010/main" val="4098180877"/>
              </p:ext>
            </p:extLst>
          </p:nvPr>
        </p:nvGraphicFramePr>
        <p:xfrm>
          <a:off x="525773" y="1233377"/>
          <a:ext cx="8092455" cy="4743800"/>
        </p:xfrm>
        <a:graphic>
          <a:graphicData uri="http://schemas.openxmlformats.org/drawingml/2006/table">
            <a:tbl>
              <a:tblPr firstRow="1" bandRow="1">
                <a:tableStyleId>{5C22544A-7EE6-4342-B048-85BDC9FD1C3A}</a:tableStyleId>
              </a:tblPr>
              <a:tblGrid>
                <a:gridCol w="1401766">
                  <a:extLst>
                    <a:ext uri="{9D8B030D-6E8A-4147-A177-3AD203B41FA5}">
                      <a16:colId xmlns:a16="http://schemas.microsoft.com/office/drawing/2014/main" val="1044486044"/>
                    </a:ext>
                  </a:extLst>
                </a:gridCol>
                <a:gridCol w="1401766">
                  <a:extLst>
                    <a:ext uri="{9D8B030D-6E8A-4147-A177-3AD203B41FA5}">
                      <a16:colId xmlns:a16="http://schemas.microsoft.com/office/drawing/2014/main" val="2402541"/>
                    </a:ext>
                  </a:extLst>
                </a:gridCol>
                <a:gridCol w="5288923">
                  <a:extLst>
                    <a:ext uri="{9D8B030D-6E8A-4147-A177-3AD203B41FA5}">
                      <a16:colId xmlns:a16="http://schemas.microsoft.com/office/drawing/2014/main" val="2375821988"/>
                    </a:ext>
                  </a:extLst>
                </a:gridCol>
              </a:tblGrid>
              <a:tr h="423893">
                <a:tc gridSpan="3">
                  <a:txBody>
                    <a:bodyPr/>
                    <a:lstStyle/>
                    <a:p>
                      <a:pPr algn="ctr"/>
                      <a:r>
                        <a:rPr lang="en-US" sz="1600" u="none" dirty="0"/>
                        <a:t>Most Common User-Reported Issues (n=137*)</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11495195"/>
                  </a:ext>
                </a:extLst>
              </a:tr>
              <a:tr h="5982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200" dirty="0">
                          <a:solidFill>
                            <a:schemeClr val="tx1"/>
                          </a:solidFill>
                        </a:rPr>
                        <a:t>Accountable Party </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alibri"/>
                          <a:ea typeface="+mn-ea"/>
                          <a:cs typeface="+mn-cs"/>
                        </a:rPr>
                        <a:t>Issue Category</a:t>
                      </a:r>
                    </a:p>
                  </a:txBody>
                  <a:tcPr anchor="ctr"/>
                </a:tc>
                <a:tc>
                  <a:txBody>
                    <a:bodyPr/>
                    <a:lstStyle/>
                    <a:p>
                      <a:r>
                        <a:rPr lang="en-US" sz="1200" b="1" kern="1200" dirty="0">
                          <a:solidFill>
                            <a:schemeClr val="tx1"/>
                          </a:solidFill>
                          <a:latin typeface="Calibri"/>
                          <a:ea typeface="+mn-ea"/>
                          <a:cs typeface="+mn-cs"/>
                        </a:rPr>
                        <a:t>Proposed Solutions</a:t>
                      </a:r>
                    </a:p>
                  </a:txBody>
                  <a:tcPr anchor="ctr"/>
                </a:tc>
                <a:extLst>
                  <a:ext uri="{0D108BD9-81ED-4DB2-BD59-A6C34878D82A}">
                    <a16:rowId xmlns:a16="http://schemas.microsoft.com/office/drawing/2014/main" val="2072655616"/>
                  </a:ext>
                </a:extLst>
              </a:tr>
              <a:tr h="539500">
                <a:tc rowSpan="2">
                  <a:txBody>
                    <a:bodyPr/>
                    <a:lstStyle/>
                    <a:p>
                      <a:pPr algn="ctr"/>
                      <a:r>
                        <a:rPr lang="en-US" sz="1100" b="1" dirty="0"/>
                        <a:t>Individual Facilities</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Business Process Issue</a:t>
                      </a:r>
                    </a:p>
                  </a:txBody>
                  <a:tcPr anchor="ct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prstClr val="black"/>
                          </a:solidFill>
                          <a:latin typeface="+mn-lt"/>
                          <a:ea typeface="+mn-ea"/>
                          <a:cs typeface="+mn-cs"/>
                        </a:rPr>
                        <a:t>Add liability warning message in SM upon login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prstClr val="black"/>
                          </a:solidFill>
                          <a:latin typeface="+mn-lt"/>
                          <a:ea typeface="+mn-ea"/>
                          <a:cs typeface="+mn-cs"/>
                        </a:rPr>
                        <a:t>Feedback Form to ask for the VAMC Veteran receives care</a:t>
                      </a:r>
                    </a:p>
                  </a:txBody>
                  <a:tcPr/>
                </a:tc>
                <a:extLst>
                  <a:ext uri="{0D108BD9-81ED-4DB2-BD59-A6C34878D82A}">
                    <a16:rowId xmlns:a16="http://schemas.microsoft.com/office/drawing/2014/main" val="3751498915"/>
                  </a:ext>
                </a:extLst>
              </a:tr>
              <a:tr h="539500">
                <a:tc vMerge="1">
                  <a:txBody>
                    <a:bodyPr/>
                    <a:lstStyle/>
                    <a:p>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Implementation Issue</a:t>
                      </a:r>
                    </a:p>
                  </a:txBody>
                  <a:tcPr anchor="ct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prstClr val="black"/>
                          </a:solidFill>
                          <a:latin typeface="+mn-lt"/>
                          <a:ea typeface="+mn-ea"/>
                          <a:cs typeface="+mn-cs"/>
                        </a:rPr>
                        <a:t>Create a VATS Configuration Settings export for the Release Team</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prstClr val="black"/>
                          </a:solidFill>
                          <a:latin typeface="+mn-lt"/>
                          <a:ea typeface="+mn-ea"/>
                          <a:cs typeface="+mn-cs"/>
                        </a:rPr>
                        <a:t>Allow Veterans to schedule/request appointments more than 90 days out</a:t>
                      </a:r>
                    </a:p>
                  </a:txBody>
                  <a:tcPr/>
                </a:tc>
                <a:extLst>
                  <a:ext uri="{0D108BD9-81ED-4DB2-BD59-A6C34878D82A}">
                    <a16:rowId xmlns:a16="http://schemas.microsoft.com/office/drawing/2014/main" val="1936178580"/>
                  </a:ext>
                </a:extLst>
              </a:tr>
              <a:tr h="539500">
                <a:tc rowSpan="3">
                  <a:txBody>
                    <a:bodyPr/>
                    <a:lstStyle/>
                    <a:p>
                      <a:pPr algn="ctr"/>
                      <a:r>
                        <a:rPr lang="en-US" sz="1100" b="1" kern="1200" dirty="0">
                          <a:solidFill>
                            <a:schemeClr val="dk1"/>
                          </a:solidFill>
                          <a:latin typeface="+mn-lt"/>
                          <a:ea typeface="+mn-ea"/>
                          <a:cs typeface="+mn-cs"/>
                        </a:rPr>
                        <a:t>Development Team </a:t>
                      </a:r>
                    </a:p>
                  </a:txBody>
                  <a:tcPr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100" dirty="0"/>
                        <a:t>Poor User Experience</a:t>
                      </a:r>
                    </a:p>
                  </a:txBody>
                  <a:tcPr anchor="ct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prstClr val="black"/>
                          </a:solidFill>
                          <a:latin typeface="+mn-lt"/>
                          <a:ea typeface="+mn-ea"/>
                          <a:cs typeface="+mn-cs"/>
                        </a:rPr>
                        <a:t>Edit workflow so that the Veteran has to click fewer times to schedule an appointment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prstClr val="black"/>
                          </a:solidFill>
                          <a:latin typeface="+mn-lt"/>
                          <a:ea typeface="+mn-ea"/>
                          <a:cs typeface="+mn-cs"/>
                        </a:rPr>
                        <a:t>Improve latency of app</a:t>
                      </a:r>
                    </a:p>
                  </a:txBody>
                  <a:tcPr/>
                </a:tc>
                <a:extLst>
                  <a:ext uri="{0D108BD9-81ED-4DB2-BD59-A6C34878D82A}">
                    <a16:rowId xmlns:a16="http://schemas.microsoft.com/office/drawing/2014/main" val="1252577"/>
                  </a:ext>
                </a:extLst>
              </a:tr>
              <a:tr h="714096">
                <a:tc vMerge="1">
                  <a:txBody>
                    <a:bodyPr/>
                    <a:lstStyle/>
                    <a:p>
                      <a:endParaRPr lang="en-US" dirty="0"/>
                    </a:p>
                  </a:txBody>
                  <a:tcPr/>
                </a:tc>
                <a:tc>
                  <a:txBody>
                    <a:bodyPr/>
                    <a:lstStyle/>
                    <a:p>
                      <a:r>
                        <a:rPr lang="en-US" sz="1100" dirty="0"/>
                        <a:t>Suggested App Change</a:t>
                      </a:r>
                    </a:p>
                  </a:txBody>
                  <a:tcPr anchor="ct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prstClr val="black"/>
                          </a:solidFill>
                          <a:latin typeface="+mn-lt"/>
                          <a:ea typeface="+mn-ea"/>
                          <a:cs typeface="+mn-cs"/>
                        </a:rPr>
                        <a:t>Replace messaging function with a comment/explanation box for Veteran to explain need for appointment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prstClr val="black"/>
                          </a:solidFill>
                          <a:latin typeface="+mn-lt"/>
                          <a:ea typeface="+mn-ea"/>
                          <a:cs typeface="+mn-cs"/>
                        </a:rPr>
                        <a:t>Give Veteran the option to reschedule an appointment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prstClr val="black"/>
                          </a:solidFill>
                        </a:rPr>
                        <a:t>Add more options for cancellation.</a:t>
                      </a:r>
                    </a:p>
                  </a:txBody>
                  <a:tcPr/>
                </a:tc>
                <a:extLst>
                  <a:ext uri="{0D108BD9-81ED-4DB2-BD59-A6C34878D82A}">
                    <a16:rowId xmlns:a16="http://schemas.microsoft.com/office/drawing/2014/main" val="304306219"/>
                  </a:ext>
                </a:extLst>
              </a:tr>
              <a:tr h="539500">
                <a:tc vMerge="1">
                  <a:txBody>
                    <a:bodyPr/>
                    <a:lstStyle/>
                    <a:p>
                      <a:endParaRPr lang="en-US" dirty="0"/>
                    </a:p>
                  </a:txBody>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100" dirty="0"/>
                        <a:t>Technical Error</a:t>
                      </a:r>
                    </a:p>
                  </a:txBody>
                  <a:tcPr anchor="ct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prstClr val="black"/>
                          </a:solidFill>
                          <a:latin typeface="+mn-lt"/>
                          <a:ea typeface="+mn-ea"/>
                          <a:cs typeface="+mn-cs"/>
                        </a:rPr>
                        <a:t>Revisit any errors that are not urgent once the VAOS Redesign is deployed nationally.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prstClr val="black"/>
                          </a:solidFill>
                        </a:rPr>
                        <a:t>Make it easier for a Veteran to switch their location online through VAOS. </a:t>
                      </a:r>
                    </a:p>
                  </a:txBody>
                  <a:tcPr/>
                </a:tc>
                <a:extLst>
                  <a:ext uri="{0D108BD9-81ED-4DB2-BD59-A6C34878D82A}">
                    <a16:rowId xmlns:a16="http://schemas.microsoft.com/office/drawing/2014/main" val="3960031512"/>
                  </a:ext>
                </a:extLst>
              </a:tr>
              <a:tr h="539500">
                <a:tc>
                  <a:txBody>
                    <a:bodyPr/>
                    <a:lstStyle/>
                    <a:p>
                      <a:pPr marL="0" algn="ctr" defTabSz="457200" rtl="0" eaLnBrk="1" latinLnBrk="0" hangingPunct="1"/>
                      <a:r>
                        <a:rPr lang="en-US" sz="1100" b="1" kern="1200" dirty="0">
                          <a:solidFill>
                            <a:schemeClr val="dk1"/>
                          </a:solidFill>
                          <a:latin typeface="+mn-lt"/>
                          <a:ea typeface="+mn-ea"/>
                          <a:cs typeface="+mn-cs"/>
                        </a:rPr>
                        <a:t>National Offices</a:t>
                      </a:r>
                    </a:p>
                  </a:txBody>
                  <a:tcPr anchor="ctr">
                    <a:solidFill>
                      <a:srgbClr val="E9EDF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100" dirty="0"/>
                        <a:t>Specialty Request</a:t>
                      </a:r>
                    </a:p>
                  </a:txBody>
                  <a:tcPr anchor="ct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prstClr val="black"/>
                          </a:solidFill>
                          <a:latin typeface="+mn-lt"/>
                          <a:ea typeface="+mn-ea"/>
                          <a:cs typeface="+mn-cs"/>
                        </a:rPr>
                        <a:t>Have an "other" field when specialty/clinic option is not listed</a:t>
                      </a:r>
                    </a:p>
                  </a:txBody>
                  <a:tcPr/>
                </a:tc>
                <a:extLst>
                  <a:ext uri="{0D108BD9-81ED-4DB2-BD59-A6C34878D82A}">
                    <a16:rowId xmlns:a16="http://schemas.microsoft.com/office/drawing/2014/main" val="558429208"/>
                  </a:ext>
                </a:extLst>
              </a:tr>
            </a:tbl>
          </a:graphicData>
        </a:graphic>
      </p:graphicFrame>
      <p:sp>
        <p:nvSpPr>
          <p:cNvPr id="4" name="TextBox 3">
            <a:extLst>
              <a:ext uri="{FF2B5EF4-FFF2-40B4-BE49-F238E27FC236}">
                <a16:creationId xmlns:a16="http://schemas.microsoft.com/office/drawing/2014/main" id="{10F7BDF3-B1FD-4D5E-A63A-ADF23200EC5E}"/>
              </a:ext>
            </a:extLst>
          </p:cNvPr>
          <p:cNvSpPr txBox="1"/>
          <p:nvPr/>
        </p:nvSpPr>
        <p:spPr>
          <a:xfrm>
            <a:off x="628651" y="5823957"/>
            <a:ext cx="5977905" cy="261610"/>
          </a:xfrm>
          <a:prstGeom prst="rect">
            <a:avLst/>
          </a:prstGeom>
          <a:noFill/>
        </p:spPr>
        <p:txBody>
          <a:bodyPr wrap="square" rtlCol="0">
            <a:spAutoFit/>
          </a:bodyPr>
          <a:lstStyle/>
          <a:p>
            <a:r>
              <a:rPr lang="en-US" sz="1100" dirty="0"/>
              <a:t>*Represents the number of text responses that were categorized by the Release Team as negative. </a:t>
            </a:r>
          </a:p>
        </p:txBody>
      </p:sp>
    </p:spTree>
    <p:extLst>
      <p:ext uri="{BB962C8B-B14F-4D97-AF65-F5344CB8AC3E}">
        <p14:creationId xmlns:p14="http://schemas.microsoft.com/office/powerpoint/2010/main" val="227967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51CDAF-AFD9-4050-AAB2-0D265769F504}"/>
              </a:ext>
            </a:extLst>
          </p:cNvPr>
          <p:cNvSpPr>
            <a:spLocks noGrp="1"/>
          </p:cNvSpPr>
          <p:nvPr>
            <p:ph type="sldNum" sz="quarter" idx="12"/>
          </p:nvPr>
        </p:nvSpPr>
        <p:spPr/>
        <p:txBody>
          <a:bodyPr/>
          <a:lstStyle/>
          <a:p>
            <a:pPr>
              <a:defRPr/>
            </a:pPr>
            <a:fld id="{953D45C7-AFA8-4622-8BFA-D400F3569C1E}" type="slidenum">
              <a:rPr lang="en-US" smtClean="0">
                <a:solidFill>
                  <a:prstClr val="white"/>
                </a:solidFill>
              </a:rPr>
              <a:pPr>
                <a:defRPr/>
              </a:pPr>
              <a:t>3</a:t>
            </a:fld>
            <a:endParaRPr lang="en-US" dirty="0">
              <a:solidFill>
                <a:prstClr val="white"/>
              </a:solidFill>
            </a:endParaRPr>
          </a:p>
        </p:txBody>
      </p:sp>
      <p:sp>
        <p:nvSpPr>
          <p:cNvPr id="4" name="Title 3">
            <a:extLst>
              <a:ext uri="{FF2B5EF4-FFF2-40B4-BE49-F238E27FC236}">
                <a16:creationId xmlns:a16="http://schemas.microsoft.com/office/drawing/2014/main" id="{561108C6-CA0C-44A9-A526-8F705B67C6A8}"/>
              </a:ext>
            </a:extLst>
          </p:cNvPr>
          <p:cNvSpPr>
            <a:spLocks noGrp="1"/>
          </p:cNvSpPr>
          <p:nvPr>
            <p:ph type="title"/>
          </p:nvPr>
        </p:nvSpPr>
        <p:spPr>
          <a:xfrm>
            <a:off x="337734" y="347188"/>
            <a:ext cx="8349067" cy="690079"/>
          </a:xfrm>
        </p:spPr>
        <p:txBody>
          <a:bodyPr>
            <a:normAutofit/>
          </a:bodyPr>
          <a:lstStyle/>
          <a:p>
            <a:r>
              <a:rPr lang="en-US" dirty="0"/>
              <a:t>VAOS Usage By Month</a:t>
            </a:r>
          </a:p>
        </p:txBody>
      </p:sp>
      <p:sp>
        <p:nvSpPr>
          <p:cNvPr id="7" name="Title 1">
            <a:extLst>
              <a:ext uri="{FF2B5EF4-FFF2-40B4-BE49-F238E27FC236}">
                <a16:creationId xmlns:a16="http://schemas.microsoft.com/office/drawing/2014/main" id="{E688F63D-DB06-434C-9751-D05CBE4DB4AA}"/>
              </a:ext>
            </a:extLst>
          </p:cNvPr>
          <p:cNvSpPr txBox="1">
            <a:spLocks/>
          </p:cNvSpPr>
          <p:nvPr/>
        </p:nvSpPr>
        <p:spPr>
          <a:xfrm>
            <a:off x="645629" y="188120"/>
            <a:ext cx="7852741" cy="981308"/>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031" kern="1200" cap="all" spc="100" baseline="0">
                <a:solidFill>
                  <a:schemeClr val="bg1"/>
                </a:solidFill>
                <a:latin typeface="Franklin Gothic Book" panose="020B0503020102020204" pitchFamily="34" charset="0"/>
                <a:ea typeface="Oswald" charset="0"/>
                <a:cs typeface="Oswald" charset="0"/>
              </a:defRPr>
            </a:lvl1pPr>
          </a:lstStyle>
          <a:p>
            <a:endParaRPr lang="en-US" sz="2800" dirty="0">
              <a:solidFill>
                <a:schemeClr val="tx1"/>
              </a:solidFill>
              <a:latin typeface="Oswald" panose="02000303000000000000" pitchFamily="2" charset="0"/>
            </a:endParaRPr>
          </a:p>
        </p:txBody>
      </p:sp>
      <p:graphicFrame>
        <p:nvGraphicFramePr>
          <p:cNvPr id="9" name="Chart 8">
            <a:extLst>
              <a:ext uri="{FF2B5EF4-FFF2-40B4-BE49-F238E27FC236}">
                <a16:creationId xmlns:a16="http://schemas.microsoft.com/office/drawing/2014/main" id="{73A0CA1D-E9DC-41B3-B114-C9C97D72EB9C}"/>
              </a:ext>
            </a:extLst>
          </p:cNvPr>
          <p:cNvGraphicFramePr/>
          <p:nvPr>
            <p:extLst>
              <p:ext uri="{D42A27DB-BD31-4B8C-83A1-F6EECF244321}">
                <p14:modId xmlns:p14="http://schemas.microsoft.com/office/powerpoint/2010/main" val="2196376660"/>
              </p:ext>
            </p:extLst>
          </p:nvPr>
        </p:nvGraphicFramePr>
        <p:xfrm>
          <a:off x="462748" y="1442720"/>
          <a:ext cx="8349067" cy="49580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5518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5643-7045-4BA2-AEE9-12E5D7E22B33}"/>
              </a:ext>
            </a:extLst>
          </p:cNvPr>
          <p:cNvSpPr>
            <a:spLocks noGrp="1"/>
          </p:cNvSpPr>
          <p:nvPr>
            <p:ph type="title"/>
          </p:nvPr>
        </p:nvSpPr>
        <p:spPr/>
        <p:txBody>
          <a:bodyPr>
            <a:normAutofit/>
          </a:bodyPr>
          <a:lstStyle/>
          <a:p>
            <a:r>
              <a:rPr lang="en-US" sz="2800" dirty="0"/>
              <a:t>Overall Requests and Self-Scheduling Usage</a:t>
            </a:r>
          </a:p>
        </p:txBody>
      </p:sp>
      <p:sp>
        <p:nvSpPr>
          <p:cNvPr id="3" name="Slide Number Placeholder 2">
            <a:extLst>
              <a:ext uri="{FF2B5EF4-FFF2-40B4-BE49-F238E27FC236}">
                <a16:creationId xmlns:a16="http://schemas.microsoft.com/office/drawing/2014/main" id="{39E495AA-60B8-4242-AA44-A40909A05A5F}"/>
              </a:ext>
            </a:extLst>
          </p:cNvPr>
          <p:cNvSpPr>
            <a:spLocks noGrp="1"/>
          </p:cNvSpPr>
          <p:nvPr>
            <p:ph type="sldNum" sz="quarter" idx="10"/>
          </p:nvPr>
        </p:nvSpPr>
        <p:spPr/>
        <p:txBody>
          <a:bodyPr/>
          <a:lstStyle/>
          <a:p>
            <a:fld id="{EACE6E22-E655-5947-A8B4-6F095FBA2C12}" type="slidenum">
              <a:rPr lang="en-US" smtClean="0"/>
              <a:pPr/>
              <a:t>4</a:t>
            </a:fld>
            <a:endParaRPr lang="en-US" dirty="0"/>
          </a:p>
        </p:txBody>
      </p:sp>
      <p:graphicFrame>
        <p:nvGraphicFramePr>
          <p:cNvPr id="5" name="Table 4">
            <a:extLst>
              <a:ext uri="{FF2B5EF4-FFF2-40B4-BE49-F238E27FC236}">
                <a16:creationId xmlns:a16="http://schemas.microsoft.com/office/drawing/2014/main" id="{C83CF4BD-BDEF-4A02-B09F-1797E5C5241B}"/>
              </a:ext>
            </a:extLst>
          </p:cNvPr>
          <p:cNvGraphicFramePr>
            <a:graphicFrameLocks noGrp="1"/>
          </p:cNvGraphicFramePr>
          <p:nvPr>
            <p:extLst>
              <p:ext uri="{D42A27DB-BD31-4B8C-83A1-F6EECF244321}">
                <p14:modId xmlns:p14="http://schemas.microsoft.com/office/powerpoint/2010/main" val="1105977418"/>
              </p:ext>
            </p:extLst>
          </p:nvPr>
        </p:nvGraphicFramePr>
        <p:xfrm>
          <a:off x="182880" y="1121938"/>
          <a:ext cx="8569776" cy="4945450"/>
        </p:xfrm>
        <a:graphic>
          <a:graphicData uri="http://schemas.openxmlformats.org/drawingml/2006/table">
            <a:tbl>
              <a:tblPr firstRow="1" bandRow="1">
                <a:tableStyleId>{5C22544A-7EE6-4342-B048-85BDC9FD1C3A}</a:tableStyleId>
              </a:tblPr>
              <a:tblGrid>
                <a:gridCol w="1901741">
                  <a:extLst>
                    <a:ext uri="{9D8B030D-6E8A-4147-A177-3AD203B41FA5}">
                      <a16:colId xmlns:a16="http://schemas.microsoft.com/office/drawing/2014/main" val="1478517516"/>
                    </a:ext>
                  </a:extLst>
                </a:gridCol>
                <a:gridCol w="1129618">
                  <a:extLst>
                    <a:ext uri="{9D8B030D-6E8A-4147-A177-3AD203B41FA5}">
                      <a16:colId xmlns:a16="http://schemas.microsoft.com/office/drawing/2014/main" val="4141982810"/>
                    </a:ext>
                  </a:extLst>
                </a:gridCol>
                <a:gridCol w="1129618">
                  <a:extLst>
                    <a:ext uri="{9D8B030D-6E8A-4147-A177-3AD203B41FA5}">
                      <a16:colId xmlns:a16="http://schemas.microsoft.com/office/drawing/2014/main" val="3664258661"/>
                    </a:ext>
                  </a:extLst>
                </a:gridCol>
                <a:gridCol w="1129618">
                  <a:extLst>
                    <a:ext uri="{9D8B030D-6E8A-4147-A177-3AD203B41FA5}">
                      <a16:colId xmlns:a16="http://schemas.microsoft.com/office/drawing/2014/main" val="171121004"/>
                    </a:ext>
                  </a:extLst>
                </a:gridCol>
                <a:gridCol w="1129618">
                  <a:extLst>
                    <a:ext uri="{9D8B030D-6E8A-4147-A177-3AD203B41FA5}">
                      <a16:colId xmlns:a16="http://schemas.microsoft.com/office/drawing/2014/main" val="3678913206"/>
                    </a:ext>
                  </a:extLst>
                </a:gridCol>
                <a:gridCol w="1129618">
                  <a:extLst>
                    <a:ext uri="{9D8B030D-6E8A-4147-A177-3AD203B41FA5}">
                      <a16:colId xmlns:a16="http://schemas.microsoft.com/office/drawing/2014/main" val="23232827"/>
                    </a:ext>
                  </a:extLst>
                </a:gridCol>
                <a:gridCol w="1019945">
                  <a:extLst>
                    <a:ext uri="{9D8B030D-6E8A-4147-A177-3AD203B41FA5}">
                      <a16:colId xmlns:a16="http://schemas.microsoft.com/office/drawing/2014/main" val="1974957328"/>
                    </a:ext>
                  </a:extLst>
                </a:gridCol>
              </a:tblGrid>
              <a:tr h="702367">
                <a:tc>
                  <a:txBody>
                    <a:bodyPr/>
                    <a:lstStyle/>
                    <a:p>
                      <a:endParaRPr lang="en-US" sz="1200" dirty="0"/>
                    </a:p>
                  </a:txBody>
                  <a:tcPr/>
                </a:tc>
                <a:tc>
                  <a:txBody>
                    <a:bodyPr/>
                    <a:lstStyle/>
                    <a:p>
                      <a:r>
                        <a:rPr lang="en-US" sz="1200" dirty="0"/>
                        <a:t>Dec ‘19</a:t>
                      </a:r>
                    </a:p>
                  </a:txBody>
                  <a:tcPr/>
                </a:tc>
                <a:tc>
                  <a:txBody>
                    <a:bodyPr/>
                    <a:lstStyle/>
                    <a:p>
                      <a:r>
                        <a:rPr lang="en-US" sz="1200" dirty="0"/>
                        <a:t>Jan ‘20</a:t>
                      </a:r>
                    </a:p>
                  </a:txBody>
                  <a:tcPr/>
                </a:tc>
                <a:tc>
                  <a:txBody>
                    <a:bodyPr/>
                    <a:lstStyle/>
                    <a:p>
                      <a:r>
                        <a:rPr lang="en-US" sz="1200" dirty="0"/>
                        <a:t>Feb ‘20</a:t>
                      </a:r>
                    </a:p>
                  </a:txBody>
                  <a:tcPr/>
                </a:tc>
                <a:tc>
                  <a:txBody>
                    <a:bodyPr/>
                    <a:lstStyle/>
                    <a:p>
                      <a:r>
                        <a:rPr lang="en-US" sz="1200" dirty="0"/>
                        <a:t>3-Month Total</a:t>
                      </a:r>
                    </a:p>
                  </a:txBody>
                  <a:tcPr/>
                </a:tc>
                <a:tc>
                  <a:txBody>
                    <a:bodyPr/>
                    <a:lstStyle/>
                    <a:p>
                      <a:r>
                        <a:rPr lang="en-US" sz="1200" dirty="0"/>
                        <a:t>Total Prior to Past Three Months</a:t>
                      </a:r>
                    </a:p>
                  </a:txBody>
                  <a:tcPr/>
                </a:tc>
                <a:tc>
                  <a:txBody>
                    <a:bodyPr/>
                    <a:lstStyle/>
                    <a:p>
                      <a:r>
                        <a:rPr lang="en-US" sz="1200" b="1" dirty="0"/>
                        <a:t>Overall Total</a:t>
                      </a:r>
                    </a:p>
                  </a:txBody>
                  <a:tcPr/>
                </a:tc>
                <a:extLst>
                  <a:ext uri="{0D108BD9-81ED-4DB2-BD59-A6C34878D82A}">
                    <a16:rowId xmlns:a16="http://schemas.microsoft.com/office/drawing/2014/main" val="3622941286"/>
                  </a:ext>
                </a:extLst>
              </a:tr>
              <a:tr h="318820">
                <a:tc>
                  <a:txBody>
                    <a:bodyPr/>
                    <a:lstStyle/>
                    <a:p>
                      <a:r>
                        <a:rPr lang="en-US" sz="1200" b="1" dirty="0"/>
                        <a:t>Total Sites Deployed</a:t>
                      </a:r>
                    </a:p>
                  </a:txBody>
                  <a:tcPr anchor="ctr"/>
                </a:tc>
                <a:tc>
                  <a:txBody>
                    <a:bodyPr/>
                    <a:lstStyle/>
                    <a:p>
                      <a:pPr algn="l"/>
                      <a:r>
                        <a:rPr lang="en-US" sz="1200" b="1" dirty="0">
                          <a:latin typeface="+mn-lt"/>
                        </a:rPr>
                        <a:t>139</a:t>
                      </a:r>
                    </a:p>
                  </a:txBody>
                  <a:tcPr anchor="ctr" anchorCtr="1"/>
                </a:tc>
                <a:tc>
                  <a:txBody>
                    <a:bodyPr/>
                    <a:lstStyle/>
                    <a:p>
                      <a:pPr algn="l"/>
                      <a:r>
                        <a:rPr lang="en-US" sz="1200" b="1" dirty="0">
                          <a:latin typeface="+mn-lt"/>
                        </a:rPr>
                        <a:t>139</a:t>
                      </a:r>
                    </a:p>
                  </a:txBody>
                  <a:tcPr anchor="ctr" anchorCtr="1"/>
                </a:tc>
                <a:tc>
                  <a:txBody>
                    <a:bodyPr/>
                    <a:lstStyle/>
                    <a:p>
                      <a:pPr algn="l"/>
                      <a:r>
                        <a:rPr lang="en-US" sz="1200" b="1" dirty="0">
                          <a:latin typeface="+mn-lt"/>
                        </a:rPr>
                        <a:t>139</a:t>
                      </a:r>
                    </a:p>
                  </a:txBody>
                  <a:tcPr anchor="ctr" anchorCtr="1"/>
                </a:tc>
                <a:tc>
                  <a:txBody>
                    <a:bodyPr/>
                    <a:lstStyle/>
                    <a:p>
                      <a:pPr algn="l"/>
                      <a:r>
                        <a:rPr lang="en-US" sz="1200" b="1" dirty="0">
                          <a:latin typeface="+mn-lt"/>
                        </a:rPr>
                        <a:t>139</a:t>
                      </a:r>
                    </a:p>
                  </a:txBody>
                  <a:tcPr anchor="ctr" anchorCtr="1"/>
                </a:tc>
                <a:tc>
                  <a:txBody>
                    <a:bodyPr/>
                    <a:lstStyle/>
                    <a:p>
                      <a:pPr algn="l"/>
                      <a:r>
                        <a:rPr lang="en-US" sz="1200" b="1" dirty="0">
                          <a:latin typeface="+mn-lt"/>
                        </a:rPr>
                        <a:t>139</a:t>
                      </a:r>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mn-lt"/>
                        </a:rPr>
                        <a:t>139</a:t>
                      </a:r>
                    </a:p>
                  </a:txBody>
                  <a:tcPr anchor="ctr" anchorCtr="1"/>
                </a:tc>
                <a:extLst>
                  <a:ext uri="{0D108BD9-81ED-4DB2-BD59-A6C34878D82A}">
                    <a16:rowId xmlns:a16="http://schemas.microsoft.com/office/drawing/2014/main" val="3954663930"/>
                  </a:ext>
                </a:extLst>
              </a:tr>
              <a:tr h="324967">
                <a:tc>
                  <a:txBody>
                    <a:bodyPr/>
                    <a:lstStyle/>
                    <a:p>
                      <a:r>
                        <a:rPr lang="en-US" sz="1200" b="1" dirty="0"/>
                        <a:t>Total Usage</a:t>
                      </a:r>
                    </a:p>
                  </a:txBody>
                  <a:tcPr anchor="ctr"/>
                </a:tc>
                <a:tc>
                  <a:txBody>
                    <a:bodyPr/>
                    <a:lstStyle/>
                    <a:p>
                      <a:pPr marL="0" marR="0" algn="l" defTabSz="914400" rtl="0" eaLnBrk="1" fontAlgn="b" latinLnBrk="0" hangingPunct="1">
                        <a:spcBef>
                          <a:spcPts val="0"/>
                        </a:spcBef>
                        <a:spcAft>
                          <a:spcPts val="0"/>
                        </a:spcAft>
                      </a:pPr>
                      <a:r>
                        <a:rPr lang="en-US" sz="1200" b="1" kern="1200" dirty="0">
                          <a:solidFill>
                            <a:schemeClr val="dk1"/>
                          </a:solidFill>
                          <a:latin typeface="+mn-lt"/>
                          <a:ea typeface="+mn-ea"/>
                          <a:cs typeface="+mn-cs"/>
                        </a:rPr>
                        <a:t>30,038</a:t>
                      </a:r>
                    </a:p>
                  </a:txBody>
                  <a:tcPr marL="6350" marR="6350" marT="6350" marB="0" anchor="ctr" anchorCtr="1"/>
                </a:tc>
                <a:tc>
                  <a:txBody>
                    <a:bodyPr/>
                    <a:lstStyle/>
                    <a:p>
                      <a:pPr algn="ctr" fontAlgn="b"/>
                      <a:r>
                        <a:rPr lang="en-US" sz="1200" b="1" i="0" u="none" strike="noStrike" dirty="0">
                          <a:solidFill>
                            <a:srgbClr val="000000"/>
                          </a:solidFill>
                          <a:effectLst/>
                          <a:latin typeface="+mn-lt"/>
                        </a:rPr>
                        <a:t>42,168</a:t>
                      </a:r>
                    </a:p>
                  </a:txBody>
                  <a:tcPr marL="6350" marR="6350" marT="6350" marB="0" anchor="ctr"/>
                </a:tc>
                <a:tc>
                  <a:txBody>
                    <a:bodyPr/>
                    <a:lstStyle/>
                    <a:p>
                      <a:pPr algn="ctr" fontAlgn="b"/>
                      <a:r>
                        <a:rPr lang="en-US" sz="1200" b="1" i="0" u="none" strike="noStrike" dirty="0">
                          <a:solidFill>
                            <a:srgbClr val="000000"/>
                          </a:solidFill>
                          <a:effectLst/>
                          <a:latin typeface="+mn-lt"/>
                        </a:rPr>
                        <a:t>33746</a:t>
                      </a:r>
                    </a:p>
                  </a:txBody>
                  <a:tcPr marL="6350" marR="6350" marT="6350" marB="0" anchor="ctr"/>
                </a:tc>
                <a:tc>
                  <a:txBody>
                    <a:bodyPr/>
                    <a:lstStyle/>
                    <a:p>
                      <a:pPr algn="ctr" fontAlgn="b"/>
                      <a:r>
                        <a:rPr lang="en-US" sz="1200" b="1" i="0" u="none" strike="noStrike" dirty="0">
                          <a:solidFill>
                            <a:srgbClr val="000000"/>
                          </a:solidFill>
                          <a:effectLst/>
                          <a:latin typeface="+mn-lt"/>
                        </a:rPr>
                        <a:t>105,952</a:t>
                      </a:r>
                    </a:p>
                  </a:txBody>
                  <a:tcPr marL="6350" marR="6350" marT="6350" marB="0" anchor="ctr"/>
                </a:tc>
                <a:tc>
                  <a:txBody>
                    <a:bodyPr/>
                    <a:lstStyle/>
                    <a:p>
                      <a:pPr algn="ctr" fontAlgn="b"/>
                      <a:r>
                        <a:rPr lang="en-US" sz="1200" b="1" i="0" u="none" strike="noStrike" dirty="0">
                          <a:solidFill>
                            <a:srgbClr val="000000"/>
                          </a:solidFill>
                          <a:effectLst/>
                          <a:latin typeface="+mn-lt"/>
                        </a:rPr>
                        <a:t>457,769</a:t>
                      </a:r>
                    </a:p>
                  </a:txBody>
                  <a:tcPr marL="6350" marR="6350" marT="6350" marB="0" anchor="ctr"/>
                </a:tc>
                <a:tc>
                  <a:txBody>
                    <a:bodyPr/>
                    <a:lstStyle/>
                    <a:p>
                      <a:pPr algn="ctr" fontAlgn="b"/>
                      <a:r>
                        <a:rPr lang="en-US" sz="1200" b="1" i="0" u="none" strike="noStrike" dirty="0">
                          <a:solidFill>
                            <a:srgbClr val="000000"/>
                          </a:solidFill>
                          <a:effectLst/>
                          <a:latin typeface="Calibri" panose="020F0502020204030204" pitchFamily="34" charset="0"/>
                        </a:rPr>
                        <a:t>563,721</a:t>
                      </a:r>
                    </a:p>
                  </a:txBody>
                  <a:tcPr marL="6350" marR="6350" marT="6350" marB="0" anchor="ctr"/>
                </a:tc>
                <a:extLst>
                  <a:ext uri="{0D108BD9-81ED-4DB2-BD59-A6C34878D82A}">
                    <a16:rowId xmlns:a16="http://schemas.microsoft.com/office/drawing/2014/main" val="2389746443"/>
                  </a:ext>
                </a:extLst>
              </a:tr>
              <a:tr h="258373">
                <a:tc>
                  <a:txBody>
                    <a:bodyPr/>
                    <a:lstStyle/>
                    <a:p>
                      <a:r>
                        <a:rPr lang="en-US" sz="1200" b="1" dirty="0"/>
                        <a:t>PC Usage</a:t>
                      </a:r>
                    </a:p>
                  </a:txBody>
                  <a:tcPr anchor="ctr"/>
                </a:tc>
                <a:tc>
                  <a:txBody>
                    <a:bodyPr/>
                    <a:lstStyle/>
                    <a:p>
                      <a:pPr marL="0" algn="l" defTabSz="457200" rtl="0" eaLnBrk="1" fontAlgn="b" latinLnBrk="0" hangingPunct="1"/>
                      <a:r>
                        <a:rPr lang="en-US" sz="1200" kern="1200" dirty="0">
                          <a:solidFill>
                            <a:schemeClr val="dk1"/>
                          </a:solidFill>
                          <a:latin typeface="+mn-lt"/>
                          <a:ea typeface="+mn-ea"/>
                          <a:cs typeface="+mn-cs"/>
                        </a:rPr>
                        <a:t>20,799</a:t>
                      </a:r>
                    </a:p>
                  </a:txBody>
                  <a:tcPr marL="6350" marR="6350" marT="6350" marB="0" anchor="ctr" anchorCtr="1"/>
                </a:tc>
                <a:tc>
                  <a:txBody>
                    <a:bodyPr/>
                    <a:lstStyle/>
                    <a:p>
                      <a:pPr algn="ctr" fontAlgn="b"/>
                      <a:r>
                        <a:rPr lang="en-US" sz="1200" b="0" i="0" u="none" strike="noStrike" dirty="0">
                          <a:solidFill>
                            <a:srgbClr val="000000"/>
                          </a:solidFill>
                          <a:effectLst/>
                          <a:latin typeface="+mn-lt"/>
                        </a:rPr>
                        <a:t>28,684</a:t>
                      </a:r>
                    </a:p>
                  </a:txBody>
                  <a:tcPr marL="6350" marR="6350" marT="6350" marB="0" anchor="ctr"/>
                </a:tc>
                <a:tc>
                  <a:txBody>
                    <a:bodyPr/>
                    <a:lstStyle/>
                    <a:p>
                      <a:pPr algn="ctr" fontAlgn="b"/>
                      <a:r>
                        <a:rPr lang="en-US" sz="1200" b="0" i="0" u="none" strike="noStrike" dirty="0">
                          <a:solidFill>
                            <a:srgbClr val="000000"/>
                          </a:solidFill>
                          <a:effectLst/>
                          <a:latin typeface="+mn-lt"/>
                        </a:rPr>
                        <a:t>23265</a:t>
                      </a:r>
                    </a:p>
                  </a:txBody>
                  <a:tcPr marL="6350" marR="6350" marT="6350" marB="0" anchor="ctr"/>
                </a:tc>
                <a:tc>
                  <a:txBody>
                    <a:bodyPr/>
                    <a:lstStyle/>
                    <a:p>
                      <a:pPr algn="ctr" fontAlgn="b"/>
                      <a:r>
                        <a:rPr lang="en-US" sz="1200" b="0" i="0" u="none" strike="noStrike">
                          <a:solidFill>
                            <a:srgbClr val="000000"/>
                          </a:solidFill>
                          <a:effectLst/>
                          <a:latin typeface="+mn-lt"/>
                        </a:rPr>
                        <a:t>72,748</a:t>
                      </a:r>
                    </a:p>
                  </a:txBody>
                  <a:tcPr marL="6350" marR="6350" marT="6350" marB="0" anchor="ctr"/>
                </a:tc>
                <a:tc>
                  <a:txBody>
                    <a:bodyPr/>
                    <a:lstStyle/>
                    <a:p>
                      <a:pPr algn="ctr" fontAlgn="b"/>
                      <a:r>
                        <a:rPr lang="en-US" sz="1200" b="0" i="0" u="none" strike="noStrike" dirty="0">
                          <a:solidFill>
                            <a:srgbClr val="000000"/>
                          </a:solidFill>
                          <a:effectLst/>
                          <a:latin typeface="+mn-lt"/>
                        </a:rPr>
                        <a:t>359,749</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432,497</a:t>
                      </a:r>
                    </a:p>
                  </a:txBody>
                  <a:tcPr marL="6350" marR="6350" marT="6350" marB="0" anchor="ctr"/>
                </a:tc>
                <a:extLst>
                  <a:ext uri="{0D108BD9-81ED-4DB2-BD59-A6C34878D82A}">
                    <a16:rowId xmlns:a16="http://schemas.microsoft.com/office/drawing/2014/main" val="2131738320"/>
                  </a:ext>
                </a:extLst>
              </a:tr>
              <a:tr h="258373">
                <a:tc>
                  <a:txBody>
                    <a:bodyPr/>
                    <a:lstStyle/>
                    <a:p>
                      <a:r>
                        <a:rPr lang="en-US" sz="1200" b="1" dirty="0"/>
                        <a:t>MH Usage</a:t>
                      </a:r>
                    </a:p>
                  </a:txBody>
                  <a:tcPr anchor="ctr"/>
                </a:tc>
                <a:tc>
                  <a:txBody>
                    <a:bodyPr/>
                    <a:lstStyle/>
                    <a:p>
                      <a:pPr marL="0" algn="l" defTabSz="457200" rtl="0" eaLnBrk="1" fontAlgn="b" latinLnBrk="0" hangingPunct="1"/>
                      <a:r>
                        <a:rPr lang="en-US" sz="1200" kern="1200" dirty="0">
                          <a:solidFill>
                            <a:schemeClr val="dk1"/>
                          </a:solidFill>
                          <a:latin typeface="+mn-lt"/>
                          <a:ea typeface="+mn-ea"/>
                          <a:cs typeface="+mn-cs"/>
                        </a:rPr>
                        <a:t>4,124</a:t>
                      </a:r>
                    </a:p>
                  </a:txBody>
                  <a:tcPr marL="6350" marR="6350" marT="6350" marB="0" anchor="ctr" anchorCtr="1"/>
                </a:tc>
                <a:tc>
                  <a:txBody>
                    <a:bodyPr/>
                    <a:lstStyle/>
                    <a:p>
                      <a:pPr algn="ctr" fontAlgn="b"/>
                      <a:r>
                        <a:rPr lang="en-US" sz="1200" b="0" i="0" u="none" strike="noStrike">
                          <a:solidFill>
                            <a:srgbClr val="000000"/>
                          </a:solidFill>
                          <a:effectLst/>
                          <a:latin typeface="+mn-lt"/>
                        </a:rPr>
                        <a:t>5,960</a:t>
                      </a:r>
                    </a:p>
                  </a:txBody>
                  <a:tcPr marL="6350" marR="6350" marT="6350" marB="0" anchor="ctr"/>
                </a:tc>
                <a:tc>
                  <a:txBody>
                    <a:bodyPr/>
                    <a:lstStyle/>
                    <a:p>
                      <a:pPr algn="ctr" fontAlgn="b"/>
                      <a:r>
                        <a:rPr lang="en-US" sz="1200" b="0" i="0" u="none" strike="noStrike" dirty="0">
                          <a:solidFill>
                            <a:srgbClr val="000000"/>
                          </a:solidFill>
                          <a:effectLst/>
                          <a:latin typeface="+mn-lt"/>
                        </a:rPr>
                        <a:t>4462</a:t>
                      </a:r>
                    </a:p>
                  </a:txBody>
                  <a:tcPr marL="6350" marR="6350" marT="6350" marB="0" anchor="ctr"/>
                </a:tc>
                <a:tc>
                  <a:txBody>
                    <a:bodyPr/>
                    <a:lstStyle/>
                    <a:p>
                      <a:pPr algn="ctr" fontAlgn="b"/>
                      <a:r>
                        <a:rPr lang="en-US" sz="1200" b="0" i="0" u="none" strike="noStrike" dirty="0">
                          <a:solidFill>
                            <a:srgbClr val="000000"/>
                          </a:solidFill>
                          <a:effectLst/>
                          <a:latin typeface="+mn-lt"/>
                        </a:rPr>
                        <a:t>14,546</a:t>
                      </a:r>
                    </a:p>
                  </a:txBody>
                  <a:tcPr marL="6350" marR="6350" marT="6350" marB="0" anchor="ctr"/>
                </a:tc>
                <a:tc>
                  <a:txBody>
                    <a:bodyPr/>
                    <a:lstStyle/>
                    <a:p>
                      <a:pPr algn="ctr" fontAlgn="b"/>
                      <a:r>
                        <a:rPr lang="en-US" sz="1200" b="0" i="0" u="none" strike="noStrike" dirty="0">
                          <a:solidFill>
                            <a:srgbClr val="000000"/>
                          </a:solidFill>
                          <a:effectLst/>
                          <a:latin typeface="+mn-lt"/>
                        </a:rPr>
                        <a:t>67,723</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82,269</a:t>
                      </a:r>
                    </a:p>
                  </a:txBody>
                  <a:tcPr marL="6350" marR="6350" marT="6350" marB="0" anchor="ctr"/>
                </a:tc>
                <a:extLst>
                  <a:ext uri="{0D108BD9-81ED-4DB2-BD59-A6C34878D82A}">
                    <a16:rowId xmlns:a16="http://schemas.microsoft.com/office/drawing/2014/main" val="2507382086"/>
                  </a:ext>
                </a:extLst>
              </a:tr>
              <a:tr h="258373">
                <a:tc>
                  <a:txBody>
                    <a:bodyPr/>
                    <a:lstStyle/>
                    <a:p>
                      <a:r>
                        <a:rPr lang="en-US" sz="1200" b="1" dirty="0"/>
                        <a:t>Amputation Usage</a:t>
                      </a:r>
                    </a:p>
                  </a:txBody>
                  <a:tcPr anchor="ctr"/>
                </a:tc>
                <a:tc>
                  <a:txBody>
                    <a:bodyPr/>
                    <a:lstStyle/>
                    <a:p>
                      <a:pPr marL="0" algn="l" defTabSz="457200" rtl="0" eaLnBrk="1" fontAlgn="b" latinLnBrk="0" hangingPunct="1"/>
                      <a:r>
                        <a:rPr lang="en-US" sz="1200" kern="1200" dirty="0">
                          <a:solidFill>
                            <a:schemeClr val="dk1"/>
                          </a:solidFill>
                          <a:latin typeface="+mn-lt"/>
                          <a:ea typeface="+mn-ea"/>
                          <a:cs typeface="+mn-cs"/>
                        </a:rPr>
                        <a:t>29</a:t>
                      </a:r>
                    </a:p>
                  </a:txBody>
                  <a:tcPr marL="6350" marR="6350" marT="6350" marB="0" anchor="ctr" anchorCtr="1"/>
                </a:tc>
                <a:tc>
                  <a:txBody>
                    <a:bodyPr/>
                    <a:lstStyle/>
                    <a:p>
                      <a:pPr algn="ctr" fontAlgn="b"/>
                      <a:r>
                        <a:rPr lang="en-US" sz="1200" b="0" i="0" u="none" strike="noStrike">
                          <a:solidFill>
                            <a:srgbClr val="000000"/>
                          </a:solidFill>
                          <a:effectLst/>
                          <a:latin typeface="+mn-lt"/>
                        </a:rPr>
                        <a:t>30</a:t>
                      </a:r>
                    </a:p>
                  </a:txBody>
                  <a:tcPr marL="6350" marR="6350" marT="6350" marB="0" anchor="ctr"/>
                </a:tc>
                <a:tc>
                  <a:txBody>
                    <a:bodyPr/>
                    <a:lstStyle/>
                    <a:p>
                      <a:pPr algn="ctr" fontAlgn="b"/>
                      <a:r>
                        <a:rPr lang="en-US" sz="1200" b="0" i="0" u="none" strike="noStrike" dirty="0">
                          <a:solidFill>
                            <a:srgbClr val="000000"/>
                          </a:solidFill>
                          <a:effectLst/>
                          <a:latin typeface="+mn-lt"/>
                        </a:rPr>
                        <a:t>25</a:t>
                      </a:r>
                    </a:p>
                  </a:txBody>
                  <a:tcPr marL="6350" marR="6350" marT="6350" marB="0" anchor="ctr"/>
                </a:tc>
                <a:tc>
                  <a:txBody>
                    <a:bodyPr/>
                    <a:lstStyle/>
                    <a:p>
                      <a:pPr algn="ctr" fontAlgn="b"/>
                      <a:r>
                        <a:rPr lang="en-US" sz="1200" b="0" i="0" u="none" strike="noStrike">
                          <a:solidFill>
                            <a:srgbClr val="000000"/>
                          </a:solidFill>
                          <a:effectLst/>
                          <a:latin typeface="+mn-lt"/>
                        </a:rPr>
                        <a:t>84</a:t>
                      </a:r>
                    </a:p>
                  </a:txBody>
                  <a:tcPr marL="6350" marR="6350" marT="6350" marB="0" anchor="ctr"/>
                </a:tc>
                <a:tc>
                  <a:txBody>
                    <a:bodyPr/>
                    <a:lstStyle/>
                    <a:p>
                      <a:pPr algn="ctr" fontAlgn="b"/>
                      <a:r>
                        <a:rPr lang="en-US" sz="1200" b="0" i="0" u="none" strike="noStrike">
                          <a:solidFill>
                            <a:srgbClr val="000000"/>
                          </a:solidFill>
                          <a:effectLst/>
                          <a:latin typeface="+mn-lt"/>
                        </a:rPr>
                        <a:t>113</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197</a:t>
                      </a:r>
                    </a:p>
                  </a:txBody>
                  <a:tcPr marL="6350" marR="6350" marT="6350" marB="0" anchor="ctr"/>
                </a:tc>
                <a:extLst>
                  <a:ext uri="{0D108BD9-81ED-4DB2-BD59-A6C34878D82A}">
                    <a16:rowId xmlns:a16="http://schemas.microsoft.com/office/drawing/2014/main" val="3932174137"/>
                  </a:ext>
                </a:extLst>
              </a:tr>
              <a:tr h="258373">
                <a:tc>
                  <a:txBody>
                    <a:bodyPr/>
                    <a:lstStyle/>
                    <a:p>
                      <a:r>
                        <a:rPr lang="en-US" sz="1200" b="1" dirty="0"/>
                        <a:t>Audiology Usage</a:t>
                      </a:r>
                    </a:p>
                  </a:txBody>
                  <a:tcPr anchor="ctr"/>
                </a:tc>
                <a:tc>
                  <a:txBody>
                    <a:bodyPr/>
                    <a:lstStyle/>
                    <a:p>
                      <a:pPr marL="0" algn="l" defTabSz="457200" rtl="0" eaLnBrk="1" fontAlgn="b" latinLnBrk="0" hangingPunct="1"/>
                      <a:r>
                        <a:rPr lang="en-US" sz="1200" kern="1200" dirty="0">
                          <a:solidFill>
                            <a:schemeClr val="dk1"/>
                          </a:solidFill>
                          <a:latin typeface="+mn-lt"/>
                          <a:ea typeface="+mn-ea"/>
                          <a:cs typeface="+mn-cs"/>
                        </a:rPr>
                        <a:t>1,313</a:t>
                      </a:r>
                    </a:p>
                  </a:txBody>
                  <a:tcPr marL="6350" marR="6350" marT="6350" marB="0" anchor="ctr" anchorCtr="1"/>
                </a:tc>
                <a:tc>
                  <a:txBody>
                    <a:bodyPr/>
                    <a:lstStyle/>
                    <a:p>
                      <a:pPr algn="ctr" fontAlgn="b"/>
                      <a:r>
                        <a:rPr lang="en-US" sz="1200" b="0" i="0" u="none" strike="noStrike" dirty="0">
                          <a:solidFill>
                            <a:srgbClr val="000000"/>
                          </a:solidFill>
                          <a:effectLst/>
                          <a:latin typeface="+mn-lt"/>
                        </a:rPr>
                        <a:t>1,867</a:t>
                      </a:r>
                    </a:p>
                  </a:txBody>
                  <a:tcPr marL="6350" marR="6350" marT="6350" marB="0" anchor="ctr"/>
                </a:tc>
                <a:tc>
                  <a:txBody>
                    <a:bodyPr/>
                    <a:lstStyle/>
                    <a:p>
                      <a:pPr algn="ctr" fontAlgn="b"/>
                      <a:r>
                        <a:rPr lang="en-US" sz="1200" b="0" i="0" u="none" strike="noStrike">
                          <a:solidFill>
                            <a:srgbClr val="000000"/>
                          </a:solidFill>
                          <a:effectLst/>
                          <a:latin typeface="+mn-lt"/>
                        </a:rPr>
                        <a:t>1472</a:t>
                      </a:r>
                    </a:p>
                  </a:txBody>
                  <a:tcPr marL="6350" marR="6350" marT="6350" marB="0" anchor="ctr"/>
                </a:tc>
                <a:tc>
                  <a:txBody>
                    <a:bodyPr/>
                    <a:lstStyle/>
                    <a:p>
                      <a:pPr algn="ctr" fontAlgn="b"/>
                      <a:r>
                        <a:rPr lang="en-US" sz="1200" b="0" i="0" u="none" strike="noStrike">
                          <a:solidFill>
                            <a:srgbClr val="000000"/>
                          </a:solidFill>
                          <a:effectLst/>
                          <a:latin typeface="+mn-lt"/>
                        </a:rPr>
                        <a:t>4,652</a:t>
                      </a:r>
                    </a:p>
                  </a:txBody>
                  <a:tcPr marL="6350" marR="6350" marT="6350" marB="0" anchor="ctr"/>
                </a:tc>
                <a:tc>
                  <a:txBody>
                    <a:bodyPr/>
                    <a:lstStyle/>
                    <a:p>
                      <a:pPr algn="ctr" fontAlgn="b"/>
                      <a:r>
                        <a:rPr lang="en-US" sz="1200" b="0" i="0" u="none" strike="noStrike">
                          <a:solidFill>
                            <a:srgbClr val="000000"/>
                          </a:solidFill>
                          <a:effectLst/>
                          <a:latin typeface="+mn-lt"/>
                        </a:rPr>
                        <a:t>6,235</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10,887</a:t>
                      </a:r>
                    </a:p>
                  </a:txBody>
                  <a:tcPr marL="6350" marR="6350" marT="6350" marB="0" anchor="ctr"/>
                </a:tc>
                <a:extLst>
                  <a:ext uri="{0D108BD9-81ED-4DB2-BD59-A6C34878D82A}">
                    <a16:rowId xmlns:a16="http://schemas.microsoft.com/office/drawing/2014/main" val="3128660983"/>
                  </a:ext>
                </a:extLst>
              </a:tr>
              <a:tr h="351184">
                <a:tc>
                  <a:txBody>
                    <a:bodyPr/>
                    <a:lstStyle/>
                    <a:p>
                      <a:r>
                        <a:rPr lang="en-US" sz="1200" b="1" dirty="0"/>
                        <a:t>Clinical Pharmacy Usage</a:t>
                      </a:r>
                    </a:p>
                  </a:txBody>
                  <a:tcPr anchor="ctr"/>
                </a:tc>
                <a:tc>
                  <a:txBody>
                    <a:bodyPr/>
                    <a:lstStyle/>
                    <a:p>
                      <a:pPr marL="0" algn="l" defTabSz="457200" rtl="0" eaLnBrk="1" fontAlgn="b" latinLnBrk="0" hangingPunct="1"/>
                      <a:r>
                        <a:rPr lang="en-US" sz="1200" kern="1200" dirty="0">
                          <a:solidFill>
                            <a:schemeClr val="dk1"/>
                          </a:solidFill>
                          <a:latin typeface="+mn-lt"/>
                          <a:ea typeface="+mn-ea"/>
                          <a:cs typeface="+mn-cs"/>
                        </a:rPr>
                        <a:t>323</a:t>
                      </a:r>
                    </a:p>
                  </a:txBody>
                  <a:tcPr marL="6350" marR="6350" marT="6350" marB="0" anchor="ctr" anchorCtr="1"/>
                </a:tc>
                <a:tc>
                  <a:txBody>
                    <a:bodyPr/>
                    <a:lstStyle/>
                    <a:p>
                      <a:pPr algn="ctr" fontAlgn="b"/>
                      <a:r>
                        <a:rPr lang="en-US" sz="1200" b="0" i="0" u="none" strike="noStrike">
                          <a:solidFill>
                            <a:srgbClr val="000000"/>
                          </a:solidFill>
                          <a:effectLst/>
                          <a:latin typeface="+mn-lt"/>
                        </a:rPr>
                        <a:t>483</a:t>
                      </a:r>
                    </a:p>
                  </a:txBody>
                  <a:tcPr marL="6350" marR="6350" marT="6350" marB="0" anchor="ctr"/>
                </a:tc>
                <a:tc>
                  <a:txBody>
                    <a:bodyPr/>
                    <a:lstStyle/>
                    <a:p>
                      <a:pPr algn="ctr" fontAlgn="b"/>
                      <a:r>
                        <a:rPr lang="en-US" sz="1200" b="0" i="0" u="none" strike="noStrike" dirty="0">
                          <a:solidFill>
                            <a:srgbClr val="000000"/>
                          </a:solidFill>
                          <a:effectLst/>
                          <a:latin typeface="+mn-lt"/>
                        </a:rPr>
                        <a:t>299</a:t>
                      </a:r>
                    </a:p>
                  </a:txBody>
                  <a:tcPr marL="6350" marR="6350" marT="6350" marB="0" anchor="ctr"/>
                </a:tc>
                <a:tc>
                  <a:txBody>
                    <a:bodyPr/>
                    <a:lstStyle/>
                    <a:p>
                      <a:pPr algn="ctr" fontAlgn="b"/>
                      <a:r>
                        <a:rPr lang="en-US" sz="1200" b="0" i="0" u="none" strike="noStrike">
                          <a:solidFill>
                            <a:srgbClr val="000000"/>
                          </a:solidFill>
                          <a:effectLst/>
                          <a:latin typeface="+mn-lt"/>
                        </a:rPr>
                        <a:t>1,105</a:t>
                      </a:r>
                    </a:p>
                  </a:txBody>
                  <a:tcPr marL="6350" marR="6350" marT="6350" marB="0" anchor="ctr"/>
                </a:tc>
                <a:tc>
                  <a:txBody>
                    <a:bodyPr/>
                    <a:lstStyle/>
                    <a:p>
                      <a:pPr algn="ctr" fontAlgn="b"/>
                      <a:r>
                        <a:rPr lang="en-US" sz="1200" b="0" i="0" u="none" strike="noStrike" dirty="0">
                          <a:solidFill>
                            <a:srgbClr val="000000"/>
                          </a:solidFill>
                          <a:effectLst/>
                          <a:latin typeface="+mn-lt"/>
                        </a:rPr>
                        <a:t>1,174</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2,279</a:t>
                      </a:r>
                    </a:p>
                  </a:txBody>
                  <a:tcPr marL="6350" marR="6350" marT="6350" marB="0" anchor="ctr"/>
                </a:tc>
                <a:extLst>
                  <a:ext uri="{0D108BD9-81ED-4DB2-BD59-A6C34878D82A}">
                    <a16:rowId xmlns:a16="http://schemas.microsoft.com/office/drawing/2014/main" val="423309965"/>
                  </a:ext>
                </a:extLst>
              </a:tr>
              <a:tr h="258373">
                <a:tc>
                  <a:txBody>
                    <a:bodyPr/>
                    <a:lstStyle/>
                    <a:p>
                      <a:r>
                        <a:rPr lang="en-US" sz="1200" b="1" dirty="0"/>
                        <a:t>CPAP Usage</a:t>
                      </a:r>
                    </a:p>
                  </a:txBody>
                  <a:tcPr anchor="ctr"/>
                </a:tc>
                <a:tc>
                  <a:txBody>
                    <a:bodyPr/>
                    <a:lstStyle/>
                    <a:p>
                      <a:pPr marL="0" algn="l" defTabSz="457200" rtl="0" eaLnBrk="1" fontAlgn="b" latinLnBrk="0" hangingPunct="1"/>
                      <a:r>
                        <a:rPr lang="en-US" sz="1200" kern="1200" dirty="0">
                          <a:solidFill>
                            <a:schemeClr val="dk1"/>
                          </a:solidFill>
                          <a:latin typeface="+mn-lt"/>
                          <a:ea typeface="+mn-ea"/>
                          <a:cs typeface="+mn-cs"/>
                        </a:rPr>
                        <a:t>246</a:t>
                      </a:r>
                    </a:p>
                  </a:txBody>
                  <a:tcPr marL="6350" marR="6350" marT="6350" marB="0" anchor="ctr" anchorCtr="1"/>
                </a:tc>
                <a:tc>
                  <a:txBody>
                    <a:bodyPr/>
                    <a:lstStyle/>
                    <a:p>
                      <a:pPr algn="ctr" fontAlgn="b"/>
                      <a:r>
                        <a:rPr lang="en-US" sz="1200" b="0" i="0" u="none" strike="noStrike">
                          <a:solidFill>
                            <a:srgbClr val="000000"/>
                          </a:solidFill>
                          <a:effectLst/>
                          <a:latin typeface="+mn-lt"/>
                        </a:rPr>
                        <a:t>446</a:t>
                      </a:r>
                    </a:p>
                  </a:txBody>
                  <a:tcPr marL="6350" marR="6350" marT="6350" marB="0" anchor="ctr"/>
                </a:tc>
                <a:tc>
                  <a:txBody>
                    <a:bodyPr/>
                    <a:lstStyle/>
                    <a:p>
                      <a:pPr algn="ctr" fontAlgn="b"/>
                      <a:r>
                        <a:rPr lang="en-US" sz="1200" b="0" i="0" u="none" strike="noStrike" dirty="0">
                          <a:solidFill>
                            <a:srgbClr val="000000"/>
                          </a:solidFill>
                          <a:effectLst/>
                          <a:latin typeface="+mn-lt"/>
                        </a:rPr>
                        <a:t>304</a:t>
                      </a:r>
                    </a:p>
                  </a:txBody>
                  <a:tcPr marL="6350" marR="6350" marT="6350" marB="0" anchor="ctr"/>
                </a:tc>
                <a:tc>
                  <a:txBody>
                    <a:bodyPr/>
                    <a:lstStyle/>
                    <a:p>
                      <a:pPr algn="ctr" fontAlgn="b"/>
                      <a:r>
                        <a:rPr lang="en-US" sz="1200" b="0" i="0" u="none" strike="noStrike">
                          <a:solidFill>
                            <a:srgbClr val="000000"/>
                          </a:solidFill>
                          <a:effectLst/>
                          <a:latin typeface="+mn-lt"/>
                        </a:rPr>
                        <a:t>996</a:t>
                      </a:r>
                    </a:p>
                  </a:txBody>
                  <a:tcPr marL="6350" marR="6350" marT="6350" marB="0" anchor="ctr"/>
                </a:tc>
                <a:tc>
                  <a:txBody>
                    <a:bodyPr/>
                    <a:lstStyle/>
                    <a:p>
                      <a:pPr algn="ctr" fontAlgn="b"/>
                      <a:r>
                        <a:rPr lang="en-US" sz="1200" b="0" i="0" u="none" strike="noStrike" dirty="0">
                          <a:solidFill>
                            <a:srgbClr val="000000"/>
                          </a:solidFill>
                          <a:effectLst/>
                          <a:latin typeface="+mn-lt"/>
                        </a:rPr>
                        <a:t>1,185</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2,181</a:t>
                      </a:r>
                    </a:p>
                  </a:txBody>
                  <a:tcPr marL="6350" marR="6350" marT="6350" marB="0" anchor="ctr"/>
                </a:tc>
                <a:extLst>
                  <a:ext uri="{0D108BD9-81ED-4DB2-BD59-A6C34878D82A}">
                    <a16:rowId xmlns:a16="http://schemas.microsoft.com/office/drawing/2014/main" val="195774553"/>
                  </a:ext>
                </a:extLst>
              </a:tr>
              <a:tr h="351184">
                <a:tc>
                  <a:txBody>
                    <a:bodyPr/>
                    <a:lstStyle/>
                    <a:p>
                      <a:r>
                        <a:rPr lang="en-US" sz="1200" b="1" dirty="0"/>
                        <a:t>Food and Nutrition Usage</a:t>
                      </a:r>
                    </a:p>
                  </a:txBody>
                  <a:tcPr anchor="ctr"/>
                </a:tc>
                <a:tc>
                  <a:txBody>
                    <a:bodyPr/>
                    <a:lstStyle/>
                    <a:p>
                      <a:pPr marL="0" algn="l" defTabSz="457200" rtl="0" eaLnBrk="1" fontAlgn="b" latinLnBrk="0" hangingPunct="1"/>
                      <a:r>
                        <a:rPr lang="en-US" sz="1200" kern="1200" dirty="0">
                          <a:solidFill>
                            <a:schemeClr val="dk1"/>
                          </a:solidFill>
                          <a:latin typeface="+mn-lt"/>
                          <a:ea typeface="+mn-ea"/>
                          <a:cs typeface="+mn-cs"/>
                        </a:rPr>
                        <a:t>155</a:t>
                      </a:r>
                    </a:p>
                  </a:txBody>
                  <a:tcPr marL="6350" marR="6350" marT="6350" marB="0" anchor="ctr" anchorCtr="1"/>
                </a:tc>
                <a:tc>
                  <a:txBody>
                    <a:bodyPr/>
                    <a:lstStyle/>
                    <a:p>
                      <a:pPr algn="ctr" fontAlgn="b"/>
                      <a:r>
                        <a:rPr lang="en-US" sz="1200" b="0" i="0" u="none" strike="noStrike" dirty="0">
                          <a:solidFill>
                            <a:srgbClr val="000000"/>
                          </a:solidFill>
                          <a:effectLst/>
                          <a:latin typeface="+mn-lt"/>
                        </a:rPr>
                        <a:t>317</a:t>
                      </a:r>
                    </a:p>
                  </a:txBody>
                  <a:tcPr marL="6350" marR="6350" marT="6350" marB="0" anchor="ctr"/>
                </a:tc>
                <a:tc>
                  <a:txBody>
                    <a:bodyPr/>
                    <a:lstStyle/>
                    <a:p>
                      <a:pPr algn="ctr" fontAlgn="b"/>
                      <a:r>
                        <a:rPr lang="en-US" sz="1200" b="0" i="0" u="none" strike="noStrike">
                          <a:solidFill>
                            <a:srgbClr val="000000"/>
                          </a:solidFill>
                          <a:effectLst/>
                          <a:latin typeface="+mn-lt"/>
                        </a:rPr>
                        <a:t>204</a:t>
                      </a:r>
                    </a:p>
                  </a:txBody>
                  <a:tcPr marL="6350" marR="6350" marT="6350" marB="0" anchor="ctr"/>
                </a:tc>
                <a:tc>
                  <a:txBody>
                    <a:bodyPr/>
                    <a:lstStyle/>
                    <a:p>
                      <a:pPr algn="ctr" fontAlgn="b"/>
                      <a:r>
                        <a:rPr lang="en-US" sz="1200" b="0" i="0" u="none" strike="noStrike">
                          <a:solidFill>
                            <a:srgbClr val="000000"/>
                          </a:solidFill>
                          <a:effectLst/>
                          <a:latin typeface="+mn-lt"/>
                        </a:rPr>
                        <a:t>676</a:t>
                      </a:r>
                    </a:p>
                  </a:txBody>
                  <a:tcPr marL="6350" marR="6350" marT="6350" marB="0" anchor="ctr"/>
                </a:tc>
                <a:tc>
                  <a:txBody>
                    <a:bodyPr/>
                    <a:lstStyle/>
                    <a:p>
                      <a:pPr algn="ctr" fontAlgn="b"/>
                      <a:r>
                        <a:rPr lang="en-US" sz="1200" b="0" i="0" u="none" strike="noStrike" dirty="0">
                          <a:solidFill>
                            <a:srgbClr val="000000"/>
                          </a:solidFill>
                          <a:effectLst/>
                          <a:latin typeface="+mn-lt"/>
                        </a:rPr>
                        <a:t>708</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1,384</a:t>
                      </a:r>
                    </a:p>
                  </a:txBody>
                  <a:tcPr marL="6350" marR="6350" marT="6350" marB="0" anchor="ctr"/>
                </a:tc>
                <a:extLst>
                  <a:ext uri="{0D108BD9-81ED-4DB2-BD59-A6C34878D82A}">
                    <a16:rowId xmlns:a16="http://schemas.microsoft.com/office/drawing/2014/main" val="2511978156"/>
                  </a:ext>
                </a:extLst>
              </a:tr>
              <a:tr h="258373">
                <a:tc>
                  <a:txBody>
                    <a:bodyPr/>
                    <a:lstStyle/>
                    <a:p>
                      <a:r>
                        <a:rPr lang="en-US" sz="1200" b="1" dirty="0"/>
                        <a:t>MOVE! Usage</a:t>
                      </a:r>
                    </a:p>
                  </a:txBody>
                  <a:tcPr anchor="ctr"/>
                </a:tc>
                <a:tc>
                  <a:txBody>
                    <a:bodyPr/>
                    <a:lstStyle/>
                    <a:p>
                      <a:pPr marL="0" algn="l" defTabSz="457200" rtl="0" eaLnBrk="1" fontAlgn="b" latinLnBrk="0" hangingPunct="1"/>
                      <a:r>
                        <a:rPr lang="en-US" sz="1200" kern="1200" dirty="0">
                          <a:solidFill>
                            <a:schemeClr val="dk1"/>
                          </a:solidFill>
                          <a:latin typeface="+mn-lt"/>
                          <a:ea typeface="+mn-ea"/>
                          <a:cs typeface="+mn-cs"/>
                        </a:rPr>
                        <a:t>105</a:t>
                      </a:r>
                    </a:p>
                  </a:txBody>
                  <a:tcPr marL="6350" marR="6350" marT="6350" marB="0" anchor="ctr" anchorCtr="1"/>
                </a:tc>
                <a:tc>
                  <a:txBody>
                    <a:bodyPr/>
                    <a:lstStyle/>
                    <a:p>
                      <a:pPr algn="ctr" fontAlgn="b"/>
                      <a:r>
                        <a:rPr lang="en-US" sz="1200" b="0" i="0" u="none" strike="noStrike" dirty="0">
                          <a:solidFill>
                            <a:srgbClr val="000000"/>
                          </a:solidFill>
                          <a:effectLst/>
                          <a:latin typeface="+mn-lt"/>
                        </a:rPr>
                        <a:t>195</a:t>
                      </a:r>
                    </a:p>
                  </a:txBody>
                  <a:tcPr marL="6350" marR="6350" marT="6350" marB="0" anchor="ctr"/>
                </a:tc>
                <a:tc>
                  <a:txBody>
                    <a:bodyPr/>
                    <a:lstStyle/>
                    <a:p>
                      <a:pPr algn="ctr" fontAlgn="b"/>
                      <a:r>
                        <a:rPr lang="en-US" sz="1200" b="0" i="0" u="none" strike="noStrike">
                          <a:solidFill>
                            <a:srgbClr val="000000"/>
                          </a:solidFill>
                          <a:effectLst/>
                          <a:latin typeface="+mn-lt"/>
                        </a:rPr>
                        <a:t>141</a:t>
                      </a:r>
                    </a:p>
                  </a:txBody>
                  <a:tcPr marL="6350" marR="6350" marT="6350" marB="0" anchor="ctr"/>
                </a:tc>
                <a:tc>
                  <a:txBody>
                    <a:bodyPr/>
                    <a:lstStyle/>
                    <a:p>
                      <a:pPr algn="ctr" fontAlgn="b"/>
                      <a:r>
                        <a:rPr lang="en-US" sz="1200" b="0" i="0" u="none" strike="noStrike">
                          <a:solidFill>
                            <a:srgbClr val="000000"/>
                          </a:solidFill>
                          <a:effectLst/>
                          <a:latin typeface="+mn-lt"/>
                        </a:rPr>
                        <a:t>441</a:t>
                      </a:r>
                    </a:p>
                  </a:txBody>
                  <a:tcPr marL="6350" marR="6350" marT="6350" marB="0" anchor="ctr"/>
                </a:tc>
                <a:tc>
                  <a:txBody>
                    <a:bodyPr/>
                    <a:lstStyle/>
                    <a:p>
                      <a:pPr algn="ctr" fontAlgn="b"/>
                      <a:r>
                        <a:rPr lang="en-US" sz="1200" b="0" i="0" u="none" strike="noStrike" dirty="0">
                          <a:solidFill>
                            <a:srgbClr val="000000"/>
                          </a:solidFill>
                          <a:effectLst/>
                          <a:latin typeface="+mn-lt"/>
                        </a:rPr>
                        <a:t>525</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966</a:t>
                      </a:r>
                    </a:p>
                  </a:txBody>
                  <a:tcPr marL="6350" marR="6350" marT="6350" marB="0" anchor="ctr"/>
                </a:tc>
                <a:extLst>
                  <a:ext uri="{0D108BD9-81ED-4DB2-BD59-A6C34878D82A}">
                    <a16:rowId xmlns:a16="http://schemas.microsoft.com/office/drawing/2014/main" val="3365980289"/>
                  </a:ext>
                </a:extLst>
              </a:tr>
              <a:tr h="351184">
                <a:tc>
                  <a:txBody>
                    <a:bodyPr/>
                    <a:lstStyle/>
                    <a:p>
                      <a:r>
                        <a:rPr lang="en-US" sz="1200" b="1" dirty="0"/>
                        <a:t>Ophthalmology Usage</a:t>
                      </a:r>
                    </a:p>
                  </a:txBody>
                  <a:tcPr anchor="ctr"/>
                </a:tc>
                <a:tc>
                  <a:txBody>
                    <a:bodyPr/>
                    <a:lstStyle/>
                    <a:p>
                      <a:pPr marL="0" algn="l" defTabSz="457200" rtl="0" eaLnBrk="1" fontAlgn="b" latinLnBrk="0" hangingPunct="1"/>
                      <a:r>
                        <a:rPr lang="en-US" sz="1200" kern="1200" dirty="0">
                          <a:solidFill>
                            <a:schemeClr val="dk1"/>
                          </a:solidFill>
                          <a:latin typeface="+mn-lt"/>
                          <a:ea typeface="+mn-ea"/>
                          <a:cs typeface="+mn-cs"/>
                        </a:rPr>
                        <a:t>160</a:t>
                      </a:r>
                    </a:p>
                  </a:txBody>
                  <a:tcPr marL="6350" marR="6350" marT="6350" marB="0" anchor="ctr" anchorCtr="1"/>
                </a:tc>
                <a:tc>
                  <a:txBody>
                    <a:bodyPr/>
                    <a:lstStyle/>
                    <a:p>
                      <a:pPr algn="ctr" fontAlgn="b"/>
                      <a:r>
                        <a:rPr lang="en-US" sz="1200" b="0" i="0" u="none" strike="noStrike">
                          <a:solidFill>
                            <a:srgbClr val="000000"/>
                          </a:solidFill>
                          <a:effectLst/>
                          <a:latin typeface="+mn-lt"/>
                        </a:rPr>
                        <a:t>295</a:t>
                      </a:r>
                    </a:p>
                  </a:txBody>
                  <a:tcPr marL="6350" marR="6350" marT="6350" marB="0" anchor="ctr"/>
                </a:tc>
                <a:tc>
                  <a:txBody>
                    <a:bodyPr/>
                    <a:lstStyle/>
                    <a:p>
                      <a:pPr algn="ctr" fontAlgn="b"/>
                      <a:r>
                        <a:rPr lang="en-US" sz="1200" b="0" i="0" u="none" strike="noStrike" dirty="0">
                          <a:solidFill>
                            <a:srgbClr val="000000"/>
                          </a:solidFill>
                          <a:effectLst/>
                          <a:latin typeface="+mn-lt"/>
                        </a:rPr>
                        <a:t>216</a:t>
                      </a:r>
                    </a:p>
                  </a:txBody>
                  <a:tcPr marL="6350" marR="6350" marT="6350" marB="0" anchor="ctr"/>
                </a:tc>
                <a:tc>
                  <a:txBody>
                    <a:bodyPr/>
                    <a:lstStyle/>
                    <a:p>
                      <a:pPr algn="ctr" fontAlgn="b"/>
                      <a:r>
                        <a:rPr lang="en-US" sz="1200" b="0" i="0" u="none" strike="noStrike">
                          <a:solidFill>
                            <a:srgbClr val="000000"/>
                          </a:solidFill>
                          <a:effectLst/>
                          <a:latin typeface="+mn-lt"/>
                        </a:rPr>
                        <a:t>671</a:t>
                      </a:r>
                    </a:p>
                  </a:txBody>
                  <a:tcPr marL="6350" marR="6350" marT="6350" marB="0" anchor="ctr"/>
                </a:tc>
                <a:tc>
                  <a:txBody>
                    <a:bodyPr/>
                    <a:lstStyle/>
                    <a:p>
                      <a:pPr algn="ctr" fontAlgn="b"/>
                      <a:r>
                        <a:rPr lang="en-US" sz="1200" b="0" i="0" u="none" strike="noStrike" dirty="0">
                          <a:solidFill>
                            <a:srgbClr val="000000"/>
                          </a:solidFill>
                          <a:effectLst/>
                          <a:latin typeface="+mn-lt"/>
                        </a:rPr>
                        <a:t>543</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1,214</a:t>
                      </a:r>
                    </a:p>
                  </a:txBody>
                  <a:tcPr marL="6350" marR="6350" marT="6350" marB="0" anchor="ctr"/>
                </a:tc>
                <a:extLst>
                  <a:ext uri="{0D108BD9-81ED-4DB2-BD59-A6C34878D82A}">
                    <a16:rowId xmlns:a16="http://schemas.microsoft.com/office/drawing/2014/main" val="317798223"/>
                  </a:ext>
                </a:extLst>
              </a:tr>
              <a:tr h="258373">
                <a:tc>
                  <a:txBody>
                    <a:bodyPr/>
                    <a:lstStyle/>
                    <a:p>
                      <a:r>
                        <a:rPr lang="en-US" sz="1200" b="1" dirty="0"/>
                        <a:t>Optometry Usage</a:t>
                      </a:r>
                    </a:p>
                  </a:txBody>
                  <a:tcPr anchor="ctr"/>
                </a:tc>
                <a:tc>
                  <a:txBody>
                    <a:bodyPr/>
                    <a:lstStyle/>
                    <a:p>
                      <a:pPr marL="0" algn="l" defTabSz="457200" rtl="0" eaLnBrk="1" fontAlgn="b" latinLnBrk="0" hangingPunct="1"/>
                      <a:r>
                        <a:rPr lang="en-US" sz="1200" kern="1200" dirty="0">
                          <a:solidFill>
                            <a:schemeClr val="dk1"/>
                          </a:solidFill>
                          <a:latin typeface="+mn-lt"/>
                          <a:ea typeface="+mn-ea"/>
                          <a:cs typeface="+mn-cs"/>
                        </a:rPr>
                        <a:t>2,417</a:t>
                      </a:r>
                    </a:p>
                  </a:txBody>
                  <a:tcPr marL="6350" marR="6350" marT="6350" marB="0" anchor="ctr" anchorCtr="1"/>
                </a:tc>
                <a:tc>
                  <a:txBody>
                    <a:bodyPr/>
                    <a:lstStyle/>
                    <a:p>
                      <a:pPr algn="ctr" fontAlgn="b"/>
                      <a:r>
                        <a:rPr lang="en-US" sz="1200" b="0" i="0" u="none" strike="noStrike" dirty="0">
                          <a:solidFill>
                            <a:srgbClr val="000000"/>
                          </a:solidFill>
                          <a:effectLst/>
                          <a:latin typeface="+mn-lt"/>
                        </a:rPr>
                        <a:t>3,442</a:t>
                      </a:r>
                    </a:p>
                  </a:txBody>
                  <a:tcPr marL="6350" marR="6350" marT="6350" marB="0" anchor="ctr"/>
                </a:tc>
                <a:tc>
                  <a:txBody>
                    <a:bodyPr/>
                    <a:lstStyle/>
                    <a:p>
                      <a:pPr algn="ctr" fontAlgn="b"/>
                      <a:r>
                        <a:rPr lang="en-US" sz="1200" b="0" i="0" u="none" strike="noStrike" dirty="0">
                          <a:solidFill>
                            <a:srgbClr val="000000"/>
                          </a:solidFill>
                          <a:effectLst/>
                          <a:latin typeface="+mn-lt"/>
                        </a:rPr>
                        <a:t>2955</a:t>
                      </a:r>
                    </a:p>
                  </a:txBody>
                  <a:tcPr marL="6350" marR="6350" marT="6350" marB="0" anchor="ctr"/>
                </a:tc>
                <a:tc>
                  <a:txBody>
                    <a:bodyPr/>
                    <a:lstStyle/>
                    <a:p>
                      <a:pPr algn="ctr" fontAlgn="b"/>
                      <a:r>
                        <a:rPr lang="en-US" sz="1200" b="0" i="0" u="none" strike="noStrike">
                          <a:solidFill>
                            <a:srgbClr val="000000"/>
                          </a:solidFill>
                          <a:effectLst/>
                          <a:latin typeface="+mn-lt"/>
                        </a:rPr>
                        <a:t>8,814</a:t>
                      </a:r>
                    </a:p>
                  </a:txBody>
                  <a:tcPr marL="6350" marR="6350" marT="6350" marB="0" anchor="ctr"/>
                </a:tc>
                <a:tc>
                  <a:txBody>
                    <a:bodyPr/>
                    <a:lstStyle/>
                    <a:p>
                      <a:pPr algn="ctr" fontAlgn="b"/>
                      <a:r>
                        <a:rPr lang="en-US" sz="1200" b="0" i="0" u="none" strike="noStrike" dirty="0">
                          <a:solidFill>
                            <a:srgbClr val="000000"/>
                          </a:solidFill>
                          <a:effectLst/>
                          <a:latin typeface="+mn-lt"/>
                        </a:rPr>
                        <a:t>16,417</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25,231</a:t>
                      </a:r>
                    </a:p>
                  </a:txBody>
                  <a:tcPr marL="6350" marR="6350" marT="6350" marB="0" anchor="ctr"/>
                </a:tc>
                <a:extLst>
                  <a:ext uri="{0D108BD9-81ED-4DB2-BD59-A6C34878D82A}">
                    <a16:rowId xmlns:a16="http://schemas.microsoft.com/office/drawing/2014/main" val="4006813650"/>
                  </a:ext>
                </a:extLst>
              </a:tr>
              <a:tr h="351184">
                <a:tc>
                  <a:txBody>
                    <a:bodyPr/>
                    <a:lstStyle/>
                    <a:p>
                      <a:r>
                        <a:rPr lang="en-US" sz="1200" b="1" dirty="0"/>
                        <a:t>Sleep Medicine Usage</a:t>
                      </a:r>
                    </a:p>
                  </a:txBody>
                  <a:tcPr anchor="ctr"/>
                </a:tc>
                <a:tc>
                  <a:txBody>
                    <a:bodyPr/>
                    <a:lstStyle/>
                    <a:p>
                      <a:pPr marL="0" algn="l" defTabSz="457200" rtl="0" eaLnBrk="1" fontAlgn="b" latinLnBrk="0" hangingPunct="1"/>
                      <a:r>
                        <a:rPr lang="en-US" sz="1200" kern="1200" dirty="0">
                          <a:solidFill>
                            <a:schemeClr val="dk1"/>
                          </a:solidFill>
                          <a:latin typeface="+mn-lt"/>
                          <a:ea typeface="+mn-ea"/>
                          <a:cs typeface="+mn-cs"/>
                        </a:rPr>
                        <a:t>166</a:t>
                      </a:r>
                    </a:p>
                  </a:txBody>
                  <a:tcPr marL="6350" marR="6350" marT="6350" marB="0" anchor="ctr" anchorCtr="1"/>
                </a:tc>
                <a:tc>
                  <a:txBody>
                    <a:bodyPr/>
                    <a:lstStyle/>
                    <a:p>
                      <a:pPr algn="ctr" fontAlgn="b"/>
                      <a:r>
                        <a:rPr lang="en-US" sz="1200" b="0" i="0" u="none" strike="noStrike" dirty="0">
                          <a:solidFill>
                            <a:srgbClr val="000000"/>
                          </a:solidFill>
                          <a:effectLst/>
                          <a:latin typeface="+mn-lt"/>
                        </a:rPr>
                        <a:t>221</a:t>
                      </a:r>
                    </a:p>
                  </a:txBody>
                  <a:tcPr marL="6350" marR="6350" marT="6350" marB="0" anchor="ctr"/>
                </a:tc>
                <a:tc>
                  <a:txBody>
                    <a:bodyPr/>
                    <a:lstStyle/>
                    <a:p>
                      <a:pPr algn="ctr" fontAlgn="b"/>
                      <a:r>
                        <a:rPr lang="en-US" sz="1200" b="0" i="0" u="none" strike="noStrike" dirty="0">
                          <a:solidFill>
                            <a:srgbClr val="000000"/>
                          </a:solidFill>
                          <a:effectLst/>
                          <a:latin typeface="+mn-lt"/>
                        </a:rPr>
                        <a:t>194</a:t>
                      </a:r>
                    </a:p>
                  </a:txBody>
                  <a:tcPr marL="6350" marR="6350" marT="6350" marB="0" anchor="ctr"/>
                </a:tc>
                <a:tc>
                  <a:txBody>
                    <a:bodyPr/>
                    <a:lstStyle/>
                    <a:p>
                      <a:pPr algn="ctr" fontAlgn="b"/>
                      <a:r>
                        <a:rPr lang="en-US" sz="1200" b="0" i="0" u="none" strike="noStrike">
                          <a:solidFill>
                            <a:srgbClr val="000000"/>
                          </a:solidFill>
                          <a:effectLst/>
                          <a:latin typeface="+mn-lt"/>
                        </a:rPr>
                        <a:t>581</a:t>
                      </a:r>
                    </a:p>
                  </a:txBody>
                  <a:tcPr marL="6350" marR="6350" marT="6350" marB="0" anchor="ctr"/>
                </a:tc>
                <a:tc>
                  <a:txBody>
                    <a:bodyPr/>
                    <a:lstStyle/>
                    <a:p>
                      <a:pPr algn="ctr" fontAlgn="b"/>
                      <a:r>
                        <a:rPr lang="en-US" sz="1200" b="0" i="0" u="none" strike="noStrike" dirty="0">
                          <a:solidFill>
                            <a:srgbClr val="000000"/>
                          </a:solidFill>
                          <a:effectLst/>
                          <a:latin typeface="+mn-lt"/>
                        </a:rPr>
                        <a:t>493</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1,074</a:t>
                      </a:r>
                    </a:p>
                  </a:txBody>
                  <a:tcPr marL="6350" marR="6350" marT="6350" marB="0" anchor="ctr"/>
                </a:tc>
                <a:extLst>
                  <a:ext uri="{0D108BD9-81ED-4DB2-BD59-A6C34878D82A}">
                    <a16:rowId xmlns:a16="http://schemas.microsoft.com/office/drawing/2014/main" val="330389850"/>
                  </a:ext>
                </a:extLst>
              </a:tr>
              <a:tr h="258373">
                <a:tc>
                  <a:txBody>
                    <a:bodyPr/>
                    <a:lstStyle/>
                    <a:p>
                      <a:r>
                        <a:rPr lang="en-US" sz="1200" b="1" dirty="0"/>
                        <a:t>Social Work Usage</a:t>
                      </a:r>
                    </a:p>
                  </a:txBody>
                  <a:tcPr anchor="ctr"/>
                </a:tc>
                <a:tc>
                  <a:txBody>
                    <a:bodyPr/>
                    <a:lstStyle/>
                    <a:p>
                      <a:pPr marL="0" algn="l" defTabSz="457200" rtl="0" eaLnBrk="1" fontAlgn="b" latinLnBrk="0" hangingPunct="1"/>
                      <a:r>
                        <a:rPr lang="en-US" sz="1200" kern="1200" dirty="0">
                          <a:solidFill>
                            <a:schemeClr val="dk1"/>
                          </a:solidFill>
                          <a:latin typeface="+mn-lt"/>
                          <a:ea typeface="+mn-ea"/>
                          <a:cs typeface="+mn-cs"/>
                        </a:rPr>
                        <a:t>201</a:t>
                      </a:r>
                    </a:p>
                  </a:txBody>
                  <a:tcPr marL="6350" marR="6350" marT="6350" marB="0" anchor="ctr" anchorCtr="1"/>
                </a:tc>
                <a:tc>
                  <a:txBody>
                    <a:bodyPr/>
                    <a:lstStyle/>
                    <a:p>
                      <a:pPr algn="ctr" fontAlgn="b"/>
                      <a:r>
                        <a:rPr lang="en-US" sz="1200" b="0" i="0" u="none" strike="noStrike" dirty="0">
                          <a:solidFill>
                            <a:srgbClr val="000000"/>
                          </a:solidFill>
                          <a:effectLst/>
                          <a:latin typeface="+mn-lt"/>
                        </a:rPr>
                        <a:t>228</a:t>
                      </a:r>
                    </a:p>
                  </a:txBody>
                  <a:tcPr marL="6350" marR="6350" marT="6350" marB="0" anchor="ctr"/>
                </a:tc>
                <a:tc>
                  <a:txBody>
                    <a:bodyPr/>
                    <a:lstStyle/>
                    <a:p>
                      <a:pPr algn="ctr" fontAlgn="b"/>
                      <a:r>
                        <a:rPr lang="en-US" sz="1200" b="0" i="0" u="none" strike="noStrike" dirty="0">
                          <a:solidFill>
                            <a:srgbClr val="000000"/>
                          </a:solidFill>
                          <a:effectLst/>
                          <a:latin typeface="+mn-lt"/>
                        </a:rPr>
                        <a:t>209</a:t>
                      </a:r>
                    </a:p>
                  </a:txBody>
                  <a:tcPr marL="6350" marR="6350" marT="6350" marB="0" anchor="ctr"/>
                </a:tc>
                <a:tc>
                  <a:txBody>
                    <a:bodyPr/>
                    <a:lstStyle/>
                    <a:p>
                      <a:pPr algn="ctr" fontAlgn="b"/>
                      <a:r>
                        <a:rPr lang="en-US" sz="1200" b="0" i="0" u="none" strike="noStrike" dirty="0">
                          <a:solidFill>
                            <a:srgbClr val="000000"/>
                          </a:solidFill>
                          <a:effectLst/>
                          <a:latin typeface="+mn-lt"/>
                        </a:rPr>
                        <a:t>638</a:t>
                      </a:r>
                    </a:p>
                  </a:txBody>
                  <a:tcPr marL="6350" marR="6350" marT="6350" marB="0" anchor="ctr"/>
                </a:tc>
                <a:tc>
                  <a:txBody>
                    <a:bodyPr/>
                    <a:lstStyle/>
                    <a:p>
                      <a:pPr algn="ctr" fontAlgn="b"/>
                      <a:r>
                        <a:rPr lang="en-US" sz="1200" b="0" i="0" u="none" strike="noStrike" dirty="0">
                          <a:solidFill>
                            <a:srgbClr val="000000"/>
                          </a:solidFill>
                          <a:effectLst/>
                          <a:latin typeface="+mn-lt"/>
                        </a:rPr>
                        <a:t>618</a:t>
                      </a:r>
                    </a:p>
                  </a:txBody>
                  <a:tcPr marL="6350" marR="6350" marT="6350" marB="0" anchor="ctr"/>
                </a:tc>
                <a:tc>
                  <a:txBody>
                    <a:bodyPr/>
                    <a:lstStyle/>
                    <a:p>
                      <a:pPr algn="ctr" fontAlgn="b"/>
                      <a:r>
                        <a:rPr lang="en-US" sz="1200" b="0" i="0" u="none" strike="noStrike" dirty="0">
                          <a:solidFill>
                            <a:srgbClr val="000000"/>
                          </a:solidFill>
                          <a:effectLst/>
                          <a:latin typeface="Calibri" panose="020F0502020204030204" pitchFamily="34" charset="0"/>
                        </a:rPr>
                        <a:t>1,256</a:t>
                      </a:r>
                    </a:p>
                  </a:txBody>
                  <a:tcPr marL="6350" marR="6350" marT="6350" marB="0" anchor="ctr"/>
                </a:tc>
                <a:extLst>
                  <a:ext uri="{0D108BD9-81ED-4DB2-BD59-A6C34878D82A}">
                    <a16:rowId xmlns:a16="http://schemas.microsoft.com/office/drawing/2014/main" val="2872117056"/>
                  </a:ext>
                </a:extLst>
              </a:tr>
            </a:tbl>
          </a:graphicData>
        </a:graphic>
      </p:graphicFrame>
      <p:sp>
        <p:nvSpPr>
          <p:cNvPr id="6" name="Content Placeholder 4">
            <a:extLst>
              <a:ext uri="{FF2B5EF4-FFF2-40B4-BE49-F238E27FC236}">
                <a16:creationId xmlns:a16="http://schemas.microsoft.com/office/drawing/2014/main" id="{D5B6816C-215D-461F-92D2-B1B925FB80A8}"/>
              </a:ext>
            </a:extLst>
          </p:cNvPr>
          <p:cNvSpPr txBox="1">
            <a:spLocks/>
          </p:cNvSpPr>
          <p:nvPr/>
        </p:nvSpPr>
        <p:spPr>
          <a:xfrm>
            <a:off x="574405" y="6245438"/>
            <a:ext cx="8132715" cy="586948"/>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indent="-244475"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11113" indent="0" algn="l" defTabSz="914400" rtl="0" eaLnBrk="1" latinLnBrk="0" hangingPunct="1">
              <a:lnSpc>
                <a:spcPct val="100000"/>
              </a:lnSpc>
              <a:spcBef>
                <a:spcPts val="1200"/>
              </a:spcBef>
              <a:buFont typeface="Arial" panose="020B0604020202020204" pitchFamily="34" charset="0"/>
              <a:buNone/>
              <a:tabLst/>
              <a:defRPr sz="1600" b="1" kern="1200" cap="all" spc="100" baseline="0">
                <a:solidFill>
                  <a:schemeClr val="tx1"/>
                </a:solidFill>
                <a:latin typeface="+mn-lt"/>
                <a:ea typeface="+mn-ea"/>
                <a:cs typeface="+mn-cs"/>
              </a:defRPr>
            </a:lvl3pPr>
            <a:lvl4pPr marL="7938" indent="0" algn="l" defTabSz="914400" rtl="0" eaLnBrk="1" latinLnBrk="0" hangingPunct="1">
              <a:lnSpc>
                <a:spcPct val="100000"/>
              </a:lnSpc>
              <a:spcBef>
                <a:spcPts val="0"/>
              </a:spcBef>
              <a:buFont typeface=".AppleSystemUIFont" charset="-120"/>
              <a:buNone/>
              <a:tabLst/>
              <a:defRPr sz="1400" i="1" kern="1200">
                <a:solidFill>
                  <a:schemeClr val="tx1"/>
                </a:solidFill>
                <a:latin typeface="Georgia" charset="0"/>
                <a:ea typeface="Georgia" charset="0"/>
                <a:cs typeface="Georgia" charset="0"/>
              </a:defRPr>
            </a:lvl4pPr>
            <a:lvl5pPr marL="11113" indent="0" algn="l" defTabSz="914400" rtl="0" eaLnBrk="1" latinLnBrk="0" hangingPunct="1">
              <a:lnSpc>
                <a:spcPct val="100000"/>
              </a:lnSpc>
              <a:spcBef>
                <a:spcPts val="1200"/>
              </a:spcBef>
              <a:buFont typeface="Arial" panose="020B0604020202020204" pitchFamily="34" charset="0"/>
              <a:buNone/>
              <a:tabLst/>
              <a:defRPr sz="1100" i="1" kern="1200">
                <a:solidFill>
                  <a:schemeClr val="tx1"/>
                </a:solidFill>
                <a:latin typeface="Calibri" charset="0"/>
                <a:ea typeface="Calibri" charset="0"/>
                <a:cs typeface="Calibri" charset="0"/>
              </a:defRPr>
            </a:lvl5pPr>
            <a:lvl6pPr marL="0" indent="0" algn="l" defTabSz="914400" rtl="0" eaLnBrk="1" latinLnBrk="0" hangingPunct="1">
              <a:lnSpc>
                <a:spcPct val="90000"/>
              </a:lnSpc>
              <a:spcBef>
                <a:spcPts val="500"/>
              </a:spcBef>
              <a:buFontTx/>
              <a:buNone/>
              <a:defRPr sz="1400" i="1" kern="1200">
                <a:solidFill>
                  <a:schemeClr val="accent5"/>
                </a:solidFill>
                <a:latin typeface="Georgia" panose="02040502050405020303"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620" lvl="3"/>
            <a:r>
              <a:rPr lang="en-US" sz="1200" dirty="0">
                <a:solidFill>
                  <a:schemeClr val="tx1">
                    <a:lumMod val="65000"/>
                    <a:lumOff val="35000"/>
                  </a:schemeClr>
                </a:solidFill>
              </a:rPr>
              <a:t> </a:t>
            </a:r>
          </a:p>
          <a:p>
            <a:pPr marL="7620" lvl="3"/>
            <a:r>
              <a:rPr lang="en-US" sz="1200" dirty="0">
                <a:solidFill>
                  <a:schemeClr val="tx1">
                    <a:lumMod val="65000"/>
                    <a:lumOff val="35000"/>
                  </a:schemeClr>
                </a:solidFill>
              </a:rPr>
              <a:t>Data pulled from VSSC Report. </a:t>
            </a:r>
          </a:p>
          <a:p>
            <a:pPr marL="7620" lvl="3"/>
            <a:endParaRPr lang="en-US" sz="1200" dirty="0">
              <a:solidFill>
                <a:schemeClr val="tx1">
                  <a:lumMod val="65000"/>
                  <a:lumOff val="35000"/>
                </a:schemeClr>
              </a:solidFill>
            </a:endParaRPr>
          </a:p>
        </p:txBody>
      </p:sp>
    </p:spTree>
    <p:extLst>
      <p:ext uri="{BB962C8B-B14F-4D97-AF65-F5344CB8AC3E}">
        <p14:creationId xmlns:p14="http://schemas.microsoft.com/office/powerpoint/2010/main" val="177892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5643-7045-4BA2-AEE9-12E5D7E22B33}"/>
              </a:ext>
            </a:extLst>
          </p:cNvPr>
          <p:cNvSpPr>
            <a:spLocks noGrp="1"/>
          </p:cNvSpPr>
          <p:nvPr>
            <p:ph type="title"/>
          </p:nvPr>
        </p:nvSpPr>
        <p:spPr/>
        <p:txBody>
          <a:bodyPr>
            <a:normAutofit fontScale="90000"/>
          </a:bodyPr>
          <a:lstStyle/>
          <a:p>
            <a:r>
              <a:rPr lang="en-US" dirty="0"/>
              <a:t>% of Clinics Exposed for Self-Scheduling </a:t>
            </a:r>
          </a:p>
        </p:txBody>
      </p:sp>
      <p:sp>
        <p:nvSpPr>
          <p:cNvPr id="3" name="Slide Number Placeholder 2">
            <a:extLst>
              <a:ext uri="{FF2B5EF4-FFF2-40B4-BE49-F238E27FC236}">
                <a16:creationId xmlns:a16="http://schemas.microsoft.com/office/drawing/2014/main" id="{39E495AA-60B8-4242-AA44-A40909A05A5F}"/>
              </a:ext>
            </a:extLst>
          </p:cNvPr>
          <p:cNvSpPr>
            <a:spLocks noGrp="1"/>
          </p:cNvSpPr>
          <p:nvPr>
            <p:ph type="sldNum" sz="quarter" idx="10"/>
          </p:nvPr>
        </p:nvSpPr>
        <p:spPr/>
        <p:txBody>
          <a:bodyPr/>
          <a:lstStyle/>
          <a:p>
            <a:fld id="{EACE6E22-E655-5947-A8B4-6F095FBA2C12}" type="slidenum">
              <a:rPr lang="en-US" smtClean="0"/>
              <a:pPr/>
              <a:t>5</a:t>
            </a:fld>
            <a:endParaRPr lang="en-US" dirty="0"/>
          </a:p>
        </p:txBody>
      </p:sp>
      <p:graphicFrame>
        <p:nvGraphicFramePr>
          <p:cNvPr id="5" name="Table 4">
            <a:extLst>
              <a:ext uri="{FF2B5EF4-FFF2-40B4-BE49-F238E27FC236}">
                <a16:creationId xmlns:a16="http://schemas.microsoft.com/office/drawing/2014/main" id="{C83CF4BD-BDEF-4A02-B09F-1797E5C5241B}"/>
              </a:ext>
            </a:extLst>
          </p:cNvPr>
          <p:cNvGraphicFramePr>
            <a:graphicFrameLocks noGrp="1"/>
          </p:cNvGraphicFramePr>
          <p:nvPr>
            <p:extLst>
              <p:ext uri="{D42A27DB-BD31-4B8C-83A1-F6EECF244321}">
                <p14:modId xmlns:p14="http://schemas.microsoft.com/office/powerpoint/2010/main" val="2670326319"/>
              </p:ext>
            </p:extLst>
          </p:nvPr>
        </p:nvGraphicFramePr>
        <p:xfrm>
          <a:off x="508001" y="1243099"/>
          <a:ext cx="8007349" cy="4835837"/>
        </p:xfrm>
        <a:graphic>
          <a:graphicData uri="http://schemas.openxmlformats.org/drawingml/2006/table">
            <a:tbl>
              <a:tblPr firstRow="1" bandRow="1">
                <a:tableStyleId>{5C22544A-7EE6-4342-B048-85BDC9FD1C3A}</a:tableStyleId>
              </a:tblPr>
              <a:tblGrid>
                <a:gridCol w="2777299">
                  <a:extLst>
                    <a:ext uri="{9D8B030D-6E8A-4147-A177-3AD203B41FA5}">
                      <a16:colId xmlns:a16="http://schemas.microsoft.com/office/drawing/2014/main" val="1478517516"/>
                    </a:ext>
                  </a:extLst>
                </a:gridCol>
                <a:gridCol w="1743350">
                  <a:extLst>
                    <a:ext uri="{9D8B030D-6E8A-4147-A177-3AD203B41FA5}">
                      <a16:colId xmlns:a16="http://schemas.microsoft.com/office/drawing/2014/main" val="1600952853"/>
                    </a:ext>
                  </a:extLst>
                </a:gridCol>
                <a:gridCol w="1743350">
                  <a:extLst>
                    <a:ext uri="{9D8B030D-6E8A-4147-A177-3AD203B41FA5}">
                      <a16:colId xmlns:a16="http://schemas.microsoft.com/office/drawing/2014/main" val="138144034"/>
                    </a:ext>
                  </a:extLst>
                </a:gridCol>
                <a:gridCol w="1743350">
                  <a:extLst>
                    <a:ext uri="{9D8B030D-6E8A-4147-A177-3AD203B41FA5}">
                      <a16:colId xmlns:a16="http://schemas.microsoft.com/office/drawing/2014/main" val="353314036"/>
                    </a:ext>
                  </a:extLst>
                </a:gridCol>
              </a:tblGrid>
              <a:tr h="348714">
                <a:tc>
                  <a:txBody>
                    <a:bodyPr/>
                    <a:lstStyle/>
                    <a:p>
                      <a:r>
                        <a:rPr lang="en-US" sz="1400" dirty="0"/>
                        <a:t>Specialty </a:t>
                      </a:r>
                    </a:p>
                  </a:txBody>
                  <a:tcPr/>
                </a:tc>
                <a:tc>
                  <a:txBody>
                    <a:bodyPr/>
                    <a:lstStyle/>
                    <a:p>
                      <a:r>
                        <a:rPr lang="en-US" sz="1400" dirty="0"/>
                        <a:t>Stop Code</a:t>
                      </a:r>
                    </a:p>
                  </a:txBody>
                  <a:tcPr/>
                </a:tc>
                <a:tc>
                  <a:txBody>
                    <a:bodyPr/>
                    <a:lstStyle/>
                    <a:p>
                      <a:r>
                        <a:rPr lang="en-US" sz="1400" dirty="0"/>
                        <a:t>Jan ‘20</a:t>
                      </a:r>
                    </a:p>
                  </a:txBody>
                  <a:tcPr/>
                </a:tc>
                <a:tc>
                  <a:txBody>
                    <a:bodyPr/>
                    <a:lstStyle/>
                    <a:p>
                      <a:r>
                        <a:rPr lang="en-US" sz="1400" dirty="0"/>
                        <a:t> Feb ’20</a:t>
                      </a:r>
                    </a:p>
                  </a:txBody>
                  <a:tcPr/>
                </a:tc>
                <a:extLst>
                  <a:ext uri="{0D108BD9-81ED-4DB2-BD59-A6C34878D82A}">
                    <a16:rowId xmlns:a16="http://schemas.microsoft.com/office/drawing/2014/main" val="3622941286"/>
                  </a:ext>
                </a:extLst>
              </a:tr>
              <a:tr h="348714">
                <a:tc>
                  <a:txBody>
                    <a:bodyPr/>
                    <a:lstStyle/>
                    <a:p>
                      <a:r>
                        <a:rPr lang="en-US" sz="1400" dirty="0"/>
                        <a:t>Primary Care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322, 323, 350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21.3%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21.2%</a:t>
                      </a:r>
                    </a:p>
                  </a:txBody>
                  <a:tcPr anchor="ctr"/>
                </a:tc>
                <a:extLst>
                  <a:ext uri="{0D108BD9-81ED-4DB2-BD59-A6C34878D82A}">
                    <a16:rowId xmlns:a16="http://schemas.microsoft.com/office/drawing/2014/main" val="3954663930"/>
                  </a:ext>
                </a:extLst>
              </a:tr>
              <a:tr h="409126">
                <a:tc>
                  <a:txBody>
                    <a:bodyPr/>
                    <a:lstStyle/>
                    <a:p>
                      <a:r>
                        <a:rPr lang="en-US" sz="1400" dirty="0"/>
                        <a:t>Mental Health</a:t>
                      </a:r>
                    </a:p>
                  </a:txBody>
                  <a:tcPr anchor="ctr"/>
                </a:tc>
                <a:tc>
                  <a:txBody>
                    <a:bodyPr/>
                    <a:lstStyle/>
                    <a:p>
                      <a:pPr marL="0" marR="0" algn="l">
                        <a:spcBef>
                          <a:spcPts val="0"/>
                        </a:spcBef>
                        <a:spcAft>
                          <a:spcPts val="0"/>
                        </a:spcAft>
                      </a:pPr>
                      <a:r>
                        <a:rPr lang="en-US" sz="1400" kern="1200" dirty="0">
                          <a:solidFill>
                            <a:schemeClr val="dk1"/>
                          </a:solidFill>
                          <a:latin typeface="+mn-lt"/>
                          <a:ea typeface="+mn-ea"/>
                          <a:cs typeface="+mn-cs"/>
                        </a:rPr>
                        <a:t>502</a:t>
                      </a:r>
                    </a:p>
                  </a:txBody>
                  <a:tcPr marL="68580" marR="68580" marT="0" marB="0" anchor="ctr"/>
                </a:tc>
                <a:tc>
                  <a:txBody>
                    <a:bodyPr/>
                    <a:lstStyle/>
                    <a:p>
                      <a:pPr marL="0" marR="0" algn="l">
                        <a:spcBef>
                          <a:spcPts val="0"/>
                        </a:spcBef>
                        <a:spcAft>
                          <a:spcPts val="0"/>
                        </a:spcAft>
                      </a:pPr>
                      <a:r>
                        <a:rPr lang="en-US" sz="1400" kern="1200" dirty="0">
                          <a:solidFill>
                            <a:schemeClr val="dk1"/>
                          </a:solidFill>
                          <a:latin typeface="+mn-lt"/>
                          <a:ea typeface="+mn-ea"/>
                          <a:cs typeface="+mn-cs"/>
                        </a:rPr>
                        <a:t>3.7%</a:t>
                      </a:r>
                    </a:p>
                  </a:txBody>
                  <a:tcPr marL="68580" marR="68580" marT="0" marB="0" anchor="ctr"/>
                </a:tc>
                <a:tc>
                  <a:txBody>
                    <a:bodyPr/>
                    <a:lstStyle/>
                    <a:p>
                      <a:pPr marL="0" marR="0" algn="l">
                        <a:spcBef>
                          <a:spcPts val="0"/>
                        </a:spcBef>
                        <a:spcAft>
                          <a:spcPts val="0"/>
                        </a:spcAft>
                      </a:pPr>
                      <a:r>
                        <a:rPr lang="en-US" sz="1400" kern="1200" dirty="0">
                          <a:solidFill>
                            <a:schemeClr val="dk1"/>
                          </a:solidFill>
                          <a:latin typeface="+mn-lt"/>
                          <a:ea typeface="+mn-ea"/>
                          <a:cs typeface="+mn-cs"/>
                        </a:rPr>
                        <a:t>3.8%</a:t>
                      </a:r>
                    </a:p>
                  </a:txBody>
                  <a:tcPr marL="68580" marR="68580" marT="0" marB="0" anchor="ctr"/>
                </a:tc>
                <a:extLst>
                  <a:ext uri="{0D108BD9-81ED-4DB2-BD59-A6C34878D82A}">
                    <a16:rowId xmlns:a16="http://schemas.microsoft.com/office/drawing/2014/main" val="2389746443"/>
                  </a:ext>
                </a:extLst>
              </a:tr>
              <a:tr h="409126">
                <a:tc>
                  <a:txBody>
                    <a:bodyPr/>
                    <a:lstStyle/>
                    <a:p>
                      <a:r>
                        <a:rPr lang="en-US" sz="1400" dirty="0"/>
                        <a:t>Amputation Services</a:t>
                      </a:r>
                    </a:p>
                  </a:txBody>
                  <a:tcPr anchor="ctr"/>
                </a:tc>
                <a:tc>
                  <a:txBody>
                    <a:bodyPr/>
                    <a:lstStyle/>
                    <a:p>
                      <a:r>
                        <a:rPr lang="en-US" sz="1400" dirty="0"/>
                        <a:t>211</a:t>
                      </a:r>
                    </a:p>
                  </a:txBody>
                  <a:tcPr anchor="ctr"/>
                </a:tc>
                <a:tc>
                  <a:txBody>
                    <a:bodyPr/>
                    <a:lstStyle/>
                    <a:p>
                      <a:r>
                        <a:rPr lang="en-US" sz="1400" dirty="0"/>
                        <a:t>4.6%</a:t>
                      </a:r>
                    </a:p>
                  </a:txBody>
                  <a:tcPr anchor="ctr"/>
                </a:tc>
                <a:tc>
                  <a:txBody>
                    <a:bodyPr/>
                    <a:lstStyle/>
                    <a:p>
                      <a:r>
                        <a:rPr lang="en-US" sz="1400" dirty="0"/>
                        <a:t>4.5%</a:t>
                      </a:r>
                    </a:p>
                  </a:txBody>
                  <a:tcPr anchor="ctr"/>
                </a:tc>
                <a:extLst>
                  <a:ext uri="{0D108BD9-81ED-4DB2-BD59-A6C34878D82A}">
                    <a16:rowId xmlns:a16="http://schemas.microsoft.com/office/drawing/2014/main" val="3372657566"/>
                  </a:ext>
                </a:extLst>
              </a:tr>
              <a:tr h="348714">
                <a:tc>
                  <a:txBody>
                    <a:bodyPr/>
                    <a:lstStyle/>
                    <a:p>
                      <a:r>
                        <a:rPr lang="en-US" sz="1400" dirty="0"/>
                        <a:t>Audiology</a:t>
                      </a:r>
                    </a:p>
                  </a:txBody>
                  <a:tcPr anchor="ctr"/>
                </a:tc>
                <a:tc>
                  <a:txBody>
                    <a:bodyPr/>
                    <a:lstStyle/>
                    <a:p>
                      <a:r>
                        <a:rPr lang="en-US" sz="1400" dirty="0"/>
                        <a:t>203</a:t>
                      </a:r>
                    </a:p>
                  </a:txBody>
                  <a:tcPr anchor="ctr"/>
                </a:tc>
                <a:tc>
                  <a:txBody>
                    <a:bodyPr/>
                    <a:lstStyle/>
                    <a:p>
                      <a:r>
                        <a:rPr lang="en-US" sz="1400" dirty="0"/>
                        <a:t>8.3%</a:t>
                      </a:r>
                    </a:p>
                  </a:txBody>
                  <a:tcPr anchor="ctr"/>
                </a:tc>
                <a:tc>
                  <a:txBody>
                    <a:bodyPr/>
                    <a:lstStyle/>
                    <a:p>
                      <a:r>
                        <a:rPr lang="en-US" sz="1400" dirty="0"/>
                        <a:t>8.2%</a:t>
                      </a:r>
                    </a:p>
                  </a:txBody>
                  <a:tcPr anchor="ctr"/>
                </a:tc>
                <a:extLst>
                  <a:ext uri="{0D108BD9-81ED-4DB2-BD59-A6C34878D82A}">
                    <a16:rowId xmlns:a16="http://schemas.microsoft.com/office/drawing/2014/main" val="2131738320"/>
                  </a:ext>
                </a:extLst>
              </a:tr>
              <a:tr h="348714">
                <a:tc>
                  <a:txBody>
                    <a:bodyPr/>
                    <a:lstStyle/>
                    <a:p>
                      <a:r>
                        <a:rPr lang="en-US" sz="1400" dirty="0"/>
                        <a:t>Clinical Pharmacy</a:t>
                      </a:r>
                    </a:p>
                  </a:txBody>
                  <a:tcPr anchor="ctr"/>
                </a:tc>
                <a:tc>
                  <a:txBody>
                    <a:bodyPr/>
                    <a:lstStyle/>
                    <a:p>
                      <a:r>
                        <a:rPr lang="en-US" sz="1400" dirty="0"/>
                        <a:t>160/323</a:t>
                      </a:r>
                    </a:p>
                  </a:txBody>
                  <a:tcPr anchor="ctr"/>
                </a:tc>
                <a:tc>
                  <a:txBody>
                    <a:bodyPr/>
                    <a:lstStyle/>
                    <a:p>
                      <a:r>
                        <a:rPr lang="en-US" sz="1400" dirty="0"/>
                        <a:t>9.1%</a:t>
                      </a:r>
                    </a:p>
                  </a:txBody>
                  <a:tcPr anchor="ctr"/>
                </a:tc>
                <a:tc>
                  <a:txBody>
                    <a:bodyPr/>
                    <a:lstStyle/>
                    <a:p>
                      <a:r>
                        <a:rPr lang="en-US" sz="1400" dirty="0"/>
                        <a:t>9.4%</a:t>
                      </a:r>
                    </a:p>
                  </a:txBody>
                  <a:tcPr anchor="ctr"/>
                </a:tc>
                <a:extLst>
                  <a:ext uri="{0D108BD9-81ED-4DB2-BD59-A6C34878D82A}">
                    <a16:rowId xmlns:a16="http://schemas.microsoft.com/office/drawing/2014/main" val="935964672"/>
                  </a:ext>
                </a:extLst>
              </a:tr>
              <a:tr h="348714">
                <a:tc>
                  <a:txBody>
                    <a:bodyPr/>
                    <a:lstStyle/>
                    <a:p>
                      <a:r>
                        <a:rPr lang="en-US" sz="1400" dirty="0"/>
                        <a:t>CPAP Clinic</a:t>
                      </a:r>
                    </a:p>
                  </a:txBody>
                  <a:tcPr anchor="ctr"/>
                </a:tc>
                <a:tc>
                  <a:txBody>
                    <a:bodyPr/>
                    <a:lstStyle/>
                    <a:p>
                      <a:r>
                        <a:rPr lang="en-US" sz="1400" dirty="0"/>
                        <a:t>349/116</a:t>
                      </a:r>
                    </a:p>
                  </a:txBody>
                  <a:tcPr anchor="ctr"/>
                </a:tc>
                <a:tc>
                  <a:txBody>
                    <a:bodyPr/>
                    <a:lstStyle/>
                    <a:p>
                      <a:r>
                        <a:rPr lang="en-US" sz="1400" dirty="0"/>
                        <a:t>5.5%</a:t>
                      </a:r>
                    </a:p>
                  </a:txBody>
                  <a:tcPr anchor="ctr"/>
                </a:tc>
                <a:tc>
                  <a:txBody>
                    <a:bodyPr/>
                    <a:lstStyle/>
                    <a:p>
                      <a:r>
                        <a:rPr lang="en-US" sz="1400" dirty="0"/>
                        <a:t>5.6%</a:t>
                      </a:r>
                    </a:p>
                  </a:txBody>
                  <a:tcPr anchor="ctr"/>
                </a:tc>
                <a:extLst>
                  <a:ext uri="{0D108BD9-81ED-4DB2-BD59-A6C34878D82A}">
                    <a16:rowId xmlns:a16="http://schemas.microsoft.com/office/drawing/2014/main" val="3823877729"/>
                  </a:ext>
                </a:extLst>
              </a:tr>
              <a:tr h="348714">
                <a:tc>
                  <a:txBody>
                    <a:bodyPr/>
                    <a:lstStyle/>
                    <a:p>
                      <a:r>
                        <a:rPr lang="en-US" sz="1400" dirty="0"/>
                        <a:t>Food and Nutrition</a:t>
                      </a:r>
                    </a:p>
                  </a:txBody>
                  <a:tcPr anchor="ctr"/>
                </a:tc>
                <a:tc>
                  <a:txBody>
                    <a:bodyPr/>
                    <a:lstStyle/>
                    <a:p>
                      <a:r>
                        <a:rPr lang="en-US" sz="1400" dirty="0"/>
                        <a:t>123, 124</a:t>
                      </a:r>
                    </a:p>
                  </a:txBody>
                  <a:tcPr anchor="ctr"/>
                </a:tc>
                <a:tc>
                  <a:txBody>
                    <a:bodyPr/>
                    <a:lstStyle/>
                    <a:p>
                      <a:r>
                        <a:rPr lang="en-US" sz="1400" dirty="0"/>
                        <a:t>9.7%</a:t>
                      </a:r>
                    </a:p>
                  </a:txBody>
                  <a:tcPr anchor="ctr"/>
                </a:tc>
                <a:tc>
                  <a:txBody>
                    <a:bodyPr/>
                    <a:lstStyle/>
                    <a:p>
                      <a:r>
                        <a:rPr lang="en-US" sz="1400" dirty="0"/>
                        <a:t>9.7%</a:t>
                      </a:r>
                    </a:p>
                  </a:txBody>
                  <a:tcPr anchor="ctr"/>
                </a:tc>
                <a:extLst>
                  <a:ext uri="{0D108BD9-81ED-4DB2-BD59-A6C34878D82A}">
                    <a16:rowId xmlns:a16="http://schemas.microsoft.com/office/drawing/2014/main" val="2890503575"/>
                  </a:ext>
                </a:extLst>
              </a:tr>
              <a:tr h="348714">
                <a:tc>
                  <a:txBody>
                    <a:bodyPr/>
                    <a:lstStyle/>
                    <a:p>
                      <a:r>
                        <a:rPr lang="en-US" sz="1400" dirty="0"/>
                        <a:t>MOVE!</a:t>
                      </a:r>
                    </a:p>
                  </a:txBody>
                  <a:tcPr anchor="ctr"/>
                </a:tc>
                <a:tc>
                  <a:txBody>
                    <a:bodyPr/>
                    <a:lstStyle/>
                    <a:p>
                      <a:r>
                        <a:rPr lang="en-US" sz="1400" dirty="0"/>
                        <a:t>372, 373</a:t>
                      </a:r>
                    </a:p>
                  </a:txBody>
                  <a:tcPr anchor="ctr"/>
                </a:tc>
                <a:tc>
                  <a:txBody>
                    <a:bodyPr/>
                    <a:lstStyle/>
                    <a:p>
                      <a:r>
                        <a:rPr lang="en-US" sz="1400" dirty="0"/>
                        <a:t>8.3%</a:t>
                      </a:r>
                    </a:p>
                  </a:txBody>
                  <a:tcPr anchor="ctr"/>
                </a:tc>
                <a:tc>
                  <a:txBody>
                    <a:bodyPr/>
                    <a:lstStyle/>
                    <a:p>
                      <a:r>
                        <a:rPr lang="en-US" sz="1400" dirty="0"/>
                        <a:t>8.2%</a:t>
                      </a:r>
                    </a:p>
                  </a:txBody>
                  <a:tcPr anchor="ctr"/>
                </a:tc>
                <a:extLst>
                  <a:ext uri="{0D108BD9-81ED-4DB2-BD59-A6C34878D82A}">
                    <a16:rowId xmlns:a16="http://schemas.microsoft.com/office/drawing/2014/main" val="2592603800"/>
                  </a:ext>
                </a:extLst>
              </a:tr>
              <a:tr h="348714">
                <a:tc>
                  <a:txBody>
                    <a:bodyPr/>
                    <a:lstStyle/>
                    <a:p>
                      <a:r>
                        <a:rPr lang="en-US" sz="1400" dirty="0"/>
                        <a:t>Ophthalmology</a:t>
                      </a:r>
                    </a:p>
                  </a:txBody>
                  <a:tcPr anchor="ctr"/>
                </a:tc>
                <a:tc>
                  <a:txBody>
                    <a:bodyPr/>
                    <a:lstStyle/>
                    <a:p>
                      <a:r>
                        <a:rPr lang="en-US" sz="1400" dirty="0"/>
                        <a:t>407</a:t>
                      </a:r>
                    </a:p>
                  </a:txBody>
                  <a:tcPr anchor="ctr"/>
                </a:tc>
                <a:tc>
                  <a:txBody>
                    <a:bodyPr/>
                    <a:lstStyle/>
                    <a:p>
                      <a:r>
                        <a:rPr lang="en-US" sz="1400" dirty="0"/>
                        <a:t>4.7%</a:t>
                      </a:r>
                    </a:p>
                  </a:txBody>
                  <a:tcPr anchor="ctr"/>
                </a:tc>
                <a:tc>
                  <a:txBody>
                    <a:bodyPr/>
                    <a:lstStyle/>
                    <a:p>
                      <a:r>
                        <a:rPr lang="en-US" sz="1400" dirty="0"/>
                        <a:t>5.1%</a:t>
                      </a:r>
                    </a:p>
                  </a:txBody>
                  <a:tcPr anchor="ctr"/>
                </a:tc>
                <a:extLst>
                  <a:ext uri="{0D108BD9-81ED-4DB2-BD59-A6C34878D82A}">
                    <a16:rowId xmlns:a16="http://schemas.microsoft.com/office/drawing/2014/main" val="2078664424"/>
                  </a:ext>
                </a:extLst>
              </a:tr>
              <a:tr h="348714">
                <a:tc>
                  <a:txBody>
                    <a:bodyPr/>
                    <a:lstStyle/>
                    <a:p>
                      <a:r>
                        <a:rPr lang="en-US" sz="1400" dirty="0"/>
                        <a:t>Optometry</a:t>
                      </a:r>
                    </a:p>
                  </a:txBody>
                  <a:tcPr anchor="ctr"/>
                </a:tc>
                <a:tc>
                  <a:txBody>
                    <a:bodyPr/>
                    <a:lstStyle/>
                    <a:p>
                      <a:r>
                        <a:rPr lang="en-US" sz="1400" dirty="0"/>
                        <a:t>408</a:t>
                      </a:r>
                    </a:p>
                  </a:txBody>
                  <a:tcPr anchor="ctr"/>
                </a:tc>
                <a:tc>
                  <a:txBody>
                    <a:bodyPr/>
                    <a:lstStyle/>
                    <a:p>
                      <a:r>
                        <a:rPr lang="en-US" sz="1400" dirty="0"/>
                        <a:t>11.7%</a:t>
                      </a:r>
                    </a:p>
                  </a:txBody>
                  <a:tcPr anchor="ctr"/>
                </a:tc>
                <a:tc>
                  <a:txBody>
                    <a:bodyPr/>
                    <a:lstStyle/>
                    <a:p>
                      <a:r>
                        <a:rPr lang="en-US" sz="1400" dirty="0"/>
                        <a:t>11.7%</a:t>
                      </a:r>
                    </a:p>
                  </a:txBody>
                  <a:tcPr anchor="ctr"/>
                </a:tc>
                <a:extLst>
                  <a:ext uri="{0D108BD9-81ED-4DB2-BD59-A6C34878D82A}">
                    <a16:rowId xmlns:a16="http://schemas.microsoft.com/office/drawing/2014/main" val="1711997618"/>
                  </a:ext>
                </a:extLst>
              </a:tr>
              <a:tr h="541295">
                <a:tc>
                  <a:txBody>
                    <a:bodyPr/>
                    <a:lstStyle/>
                    <a:p>
                      <a:r>
                        <a:rPr lang="en-US" sz="1400" dirty="0"/>
                        <a:t>Sleep Medicine- Home Sleep Study Equipment Pickup</a:t>
                      </a:r>
                    </a:p>
                  </a:txBody>
                  <a:tcPr anchor="ctr"/>
                </a:tc>
                <a:tc>
                  <a:txBody>
                    <a:bodyPr/>
                    <a:lstStyle/>
                    <a:p>
                      <a:r>
                        <a:rPr lang="en-US" sz="1400" dirty="0"/>
                        <a:t>143/189</a:t>
                      </a:r>
                    </a:p>
                  </a:txBody>
                  <a:tcPr anchor="ctr"/>
                </a:tc>
                <a:tc>
                  <a:txBody>
                    <a:bodyPr/>
                    <a:lstStyle/>
                    <a:p>
                      <a:r>
                        <a:rPr lang="en-US" sz="1400" dirty="0"/>
                        <a:t>4.1%</a:t>
                      </a:r>
                    </a:p>
                  </a:txBody>
                  <a:tcPr anchor="ctr"/>
                </a:tc>
                <a:tc>
                  <a:txBody>
                    <a:bodyPr/>
                    <a:lstStyle/>
                    <a:p>
                      <a:r>
                        <a:rPr lang="en-US" sz="1400" dirty="0"/>
                        <a:t>4.1%</a:t>
                      </a:r>
                    </a:p>
                  </a:txBody>
                  <a:tcPr anchor="ctr"/>
                </a:tc>
                <a:extLst>
                  <a:ext uri="{0D108BD9-81ED-4DB2-BD59-A6C34878D82A}">
                    <a16:rowId xmlns:a16="http://schemas.microsoft.com/office/drawing/2014/main" val="1488994275"/>
                  </a:ext>
                </a:extLst>
              </a:tr>
              <a:tr h="337864">
                <a:tc>
                  <a:txBody>
                    <a:bodyPr/>
                    <a:lstStyle/>
                    <a:p>
                      <a:r>
                        <a:rPr lang="en-US" sz="1400" dirty="0"/>
                        <a:t>Social Work</a:t>
                      </a:r>
                    </a:p>
                  </a:txBody>
                  <a:tcPr anchor="ctr"/>
                </a:tc>
                <a:tc>
                  <a:txBody>
                    <a:bodyPr/>
                    <a:lstStyle/>
                    <a:p>
                      <a:r>
                        <a:rPr lang="en-US" sz="1400" dirty="0"/>
                        <a:t>125/323</a:t>
                      </a:r>
                    </a:p>
                  </a:txBody>
                  <a:tcPr anchor="ctr"/>
                </a:tc>
                <a:tc>
                  <a:txBody>
                    <a:bodyPr/>
                    <a:lstStyle/>
                    <a:p>
                      <a:r>
                        <a:rPr lang="en-US" sz="1400" dirty="0"/>
                        <a:t>1.9%</a:t>
                      </a:r>
                    </a:p>
                  </a:txBody>
                  <a:tcPr anchor="ctr"/>
                </a:tc>
                <a:tc>
                  <a:txBody>
                    <a:bodyPr/>
                    <a:lstStyle/>
                    <a:p>
                      <a:r>
                        <a:rPr lang="en-US" sz="1400" dirty="0"/>
                        <a:t>1.9%</a:t>
                      </a:r>
                    </a:p>
                  </a:txBody>
                  <a:tcPr anchor="ctr"/>
                </a:tc>
                <a:extLst>
                  <a:ext uri="{0D108BD9-81ED-4DB2-BD59-A6C34878D82A}">
                    <a16:rowId xmlns:a16="http://schemas.microsoft.com/office/drawing/2014/main" val="1713640343"/>
                  </a:ext>
                </a:extLst>
              </a:tr>
            </a:tbl>
          </a:graphicData>
        </a:graphic>
      </p:graphicFrame>
      <p:sp>
        <p:nvSpPr>
          <p:cNvPr id="6" name="Content Placeholder 4">
            <a:extLst>
              <a:ext uri="{FF2B5EF4-FFF2-40B4-BE49-F238E27FC236}">
                <a16:creationId xmlns:a16="http://schemas.microsoft.com/office/drawing/2014/main" id="{06B02DCD-9746-480A-BCED-B9E5611EDFE9}"/>
              </a:ext>
            </a:extLst>
          </p:cNvPr>
          <p:cNvSpPr txBox="1">
            <a:spLocks/>
          </p:cNvSpPr>
          <p:nvPr/>
        </p:nvSpPr>
        <p:spPr>
          <a:xfrm>
            <a:off x="628651" y="6026159"/>
            <a:ext cx="8132715" cy="48501"/>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indent="-244475"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11113" indent="0" algn="l" defTabSz="914400" rtl="0" eaLnBrk="1" latinLnBrk="0" hangingPunct="1">
              <a:lnSpc>
                <a:spcPct val="100000"/>
              </a:lnSpc>
              <a:spcBef>
                <a:spcPts val="1200"/>
              </a:spcBef>
              <a:buFont typeface="Arial" panose="020B0604020202020204" pitchFamily="34" charset="0"/>
              <a:buNone/>
              <a:tabLst/>
              <a:defRPr sz="1600" b="1" kern="1200" cap="all" spc="100" baseline="0">
                <a:solidFill>
                  <a:schemeClr val="tx1"/>
                </a:solidFill>
                <a:latin typeface="+mn-lt"/>
                <a:ea typeface="+mn-ea"/>
                <a:cs typeface="+mn-cs"/>
              </a:defRPr>
            </a:lvl3pPr>
            <a:lvl4pPr marL="7938" indent="0" algn="l" defTabSz="914400" rtl="0" eaLnBrk="1" latinLnBrk="0" hangingPunct="1">
              <a:lnSpc>
                <a:spcPct val="100000"/>
              </a:lnSpc>
              <a:spcBef>
                <a:spcPts val="0"/>
              </a:spcBef>
              <a:buFont typeface=".AppleSystemUIFont" charset="-120"/>
              <a:buNone/>
              <a:tabLst/>
              <a:defRPr sz="1400" i="1" kern="1200">
                <a:solidFill>
                  <a:schemeClr val="tx1"/>
                </a:solidFill>
                <a:latin typeface="Georgia" charset="0"/>
                <a:ea typeface="Georgia" charset="0"/>
                <a:cs typeface="Georgia" charset="0"/>
              </a:defRPr>
            </a:lvl4pPr>
            <a:lvl5pPr marL="11113" indent="0" algn="l" defTabSz="914400" rtl="0" eaLnBrk="1" latinLnBrk="0" hangingPunct="1">
              <a:lnSpc>
                <a:spcPct val="100000"/>
              </a:lnSpc>
              <a:spcBef>
                <a:spcPts val="1200"/>
              </a:spcBef>
              <a:buFont typeface="Arial" panose="020B0604020202020204" pitchFamily="34" charset="0"/>
              <a:buNone/>
              <a:tabLst/>
              <a:defRPr sz="1100" i="1" kern="1200">
                <a:solidFill>
                  <a:schemeClr val="tx1"/>
                </a:solidFill>
                <a:latin typeface="Calibri" charset="0"/>
                <a:ea typeface="Calibri" charset="0"/>
                <a:cs typeface="Calibri" charset="0"/>
              </a:defRPr>
            </a:lvl5pPr>
            <a:lvl6pPr marL="0" indent="0" algn="l" defTabSz="914400" rtl="0" eaLnBrk="1" latinLnBrk="0" hangingPunct="1">
              <a:lnSpc>
                <a:spcPct val="90000"/>
              </a:lnSpc>
              <a:spcBef>
                <a:spcPts val="500"/>
              </a:spcBef>
              <a:buFontTx/>
              <a:buNone/>
              <a:defRPr sz="1400" i="1" kern="1200">
                <a:solidFill>
                  <a:schemeClr val="accent5"/>
                </a:solidFill>
                <a:latin typeface="Georgia" panose="02040502050405020303"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620" lvl="3"/>
            <a:r>
              <a:rPr lang="en-US" sz="1200" dirty="0">
                <a:solidFill>
                  <a:schemeClr val="tx1">
                    <a:lumMod val="65000"/>
                    <a:lumOff val="35000"/>
                  </a:schemeClr>
                </a:solidFill>
              </a:rPr>
              <a:t> </a:t>
            </a:r>
          </a:p>
          <a:p>
            <a:pPr marL="7620" lvl="3"/>
            <a:r>
              <a:rPr lang="en-US" sz="1200" dirty="0">
                <a:solidFill>
                  <a:schemeClr val="tx1">
                    <a:lumMod val="65000"/>
                    <a:lumOff val="35000"/>
                  </a:schemeClr>
                </a:solidFill>
              </a:rPr>
              <a:t>Data pulled from VSSC Location Utilization Report. </a:t>
            </a:r>
          </a:p>
          <a:p>
            <a:pPr marL="7620" lvl="3"/>
            <a:endParaRPr lang="en-US" sz="1200" dirty="0">
              <a:solidFill>
                <a:schemeClr val="tx1">
                  <a:lumMod val="65000"/>
                  <a:lumOff val="35000"/>
                </a:schemeClr>
              </a:solidFill>
            </a:endParaRPr>
          </a:p>
        </p:txBody>
      </p:sp>
    </p:spTree>
    <p:extLst>
      <p:ext uri="{BB962C8B-B14F-4D97-AF65-F5344CB8AC3E}">
        <p14:creationId xmlns:p14="http://schemas.microsoft.com/office/powerpoint/2010/main" val="177214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5643-7045-4BA2-AEE9-12E5D7E22B33}"/>
              </a:ext>
            </a:extLst>
          </p:cNvPr>
          <p:cNvSpPr>
            <a:spLocks noGrp="1"/>
          </p:cNvSpPr>
          <p:nvPr>
            <p:ph type="title"/>
          </p:nvPr>
        </p:nvSpPr>
        <p:spPr>
          <a:xfrm>
            <a:off x="457200" y="44025"/>
            <a:ext cx="8229600" cy="1143000"/>
          </a:xfrm>
        </p:spPr>
        <p:txBody>
          <a:bodyPr/>
          <a:lstStyle/>
          <a:p>
            <a:r>
              <a:rPr lang="en-US" dirty="0"/>
              <a:t>Overall Usage Since Last Month</a:t>
            </a:r>
          </a:p>
        </p:txBody>
      </p:sp>
      <p:sp>
        <p:nvSpPr>
          <p:cNvPr id="3" name="Slide Number Placeholder 2">
            <a:extLst>
              <a:ext uri="{FF2B5EF4-FFF2-40B4-BE49-F238E27FC236}">
                <a16:creationId xmlns:a16="http://schemas.microsoft.com/office/drawing/2014/main" id="{39E495AA-60B8-4242-AA44-A40909A05A5F}"/>
              </a:ext>
            </a:extLst>
          </p:cNvPr>
          <p:cNvSpPr>
            <a:spLocks noGrp="1"/>
          </p:cNvSpPr>
          <p:nvPr>
            <p:ph type="sldNum" sz="quarter" idx="10"/>
          </p:nvPr>
        </p:nvSpPr>
        <p:spPr/>
        <p:txBody>
          <a:bodyPr/>
          <a:lstStyle/>
          <a:p>
            <a:fld id="{EACE6E22-E655-5947-A8B4-6F095FBA2C12}" type="slidenum">
              <a:rPr lang="en-US" smtClean="0"/>
              <a:pPr/>
              <a:t>6</a:t>
            </a:fld>
            <a:endParaRPr lang="en-US" dirty="0"/>
          </a:p>
        </p:txBody>
      </p:sp>
      <p:sp>
        <p:nvSpPr>
          <p:cNvPr id="7" name="TextBox 6">
            <a:extLst>
              <a:ext uri="{FF2B5EF4-FFF2-40B4-BE49-F238E27FC236}">
                <a16:creationId xmlns:a16="http://schemas.microsoft.com/office/drawing/2014/main" id="{7BD17BCF-18DA-4EEE-A045-EB85B934DFDD}"/>
              </a:ext>
            </a:extLst>
          </p:cNvPr>
          <p:cNvSpPr txBox="1"/>
          <p:nvPr/>
        </p:nvSpPr>
        <p:spPr>
          <a:xfrm>
            <a:off x="670560" y="1185329"/>
            <a:ext cx="7802880" cy="646331"/>
          </a:xfrm>
          <a:prstGeom prst="rect">
            <a:avLst/>
          </a:prstGeom>
          <a:noFill/>
        </p:spPr>
        <p:txBody>
          <a:bodyPr wrap="square" rtlCol="0">
            <a:spAutoFit/>
          </a:bodyPr>
          <a:lstStyle/>
          <a:p>
            <a:r>
              <a:rPr lang="en-US" dirty="0"/>
              <a:t>This visual compares the amount of appointment requests at each VISN and type of care in February compared </a:t>
            </a:r>
            <a:r>
              <a:rPr lang="en-US"/>
              <a:t>to January. </a:t>
            </a:r>
            <a:endParaRPr lang="en-US" dirty="0"/>
          </a:p>
        </p:txBody>
      </p:sp>
      <p:pic>
        <p:nvPicPr>
          <p:cNvPr id="8" name="Picture 7">
            <a:extLst>
              <a:ext uri="{FF2B5EF4-FFF2-40B4-BE49-F238E27FC236}">
                <a16:creationId xmlns:a16="http://schemas.microsoft.com/office/drawing/2014/main" id="{716999B5-4E68-4203-95BA-19D183E2CC46}"/>
              </a:ext>
            </a:extLst>
          </p:cNvPr>
          <p:cNvPicPr>
            <a:picLocks noChangeAspect="1"/>
          </p:cNvPicPr>
          <p:nvPr/>
        </p:nvPicPr>
        <p:blipFill>
          <a:blip r:embed="rId2"/>
          <a:stretch>
            <a:fillRect/>
          </a:stretch>
        </p:blipFill>
        <p:spPr>
          <a:xfrm>
            <a:off x="670560" y="1932306"/>
            <a:ext cx="7210425" cy="4090241"/>
          </a:xfrm>
          <a:prstGeom prst="rect">
            <a:avLst/>
          </a:prstGeom>
        </p:spPr>
      </p:pic>
    </p:spTree>
    <p:extLst>
      <p:ext uri="{BB962C8B-B14F-4D97-AF65-F5344CB8AC3E}">
        <p14:creationId xmlns:p14="http://schemas.microsoft.com/office/powerpoint/2010/main" val="995602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491E2B-EAD6-4660-82AF-7C613D818D7B}"/>
              </a:ext>
            </a:extLst>
          </p:cNvPr>
          <p:cNvSpPr>
            <a:spLocks noGrp="1"/>
          </p:cNvSpPr>
          <p:nvPr>
            <p:ph type="title"/>
          </p:nvPr>
        </p:nvSpPr>
        <p:spPr/>
        <p:txBody>
          <a:bodyPr/>
          <a:lstStyle/>
          <a:p>
            <a:pPr algn="ctr"/>
            <a:r>
              <a:rPr lang="en-US" dirty="0"/>
              <a:t>VAOS Quantitative Feedback Analysis</a:t>
            </a:r>
          </a:p>
        </p:txBody>
      </p:sp>
      <p:sp>
        <p:nvSpPr>
          <p:cNvPr id="4" name="Slide Number Placeholder 3">
            <a:extLst>
              <a:ext uri="{FF2B5EF4-FFF2-40B4-BE49-F238E27FC236}">
                <a16:creationId xmlns:a16="http://schemas.microsoft.com/office/drawing/2014/main" id="{F35166AE-C5C7-4F70-B2C5-18BBF8074E83}"/>
              </a:ext>
            </a:extLst>
          </p:cNvPr>
          <p:cNvSpPr>
            <a:spLocks noGrp="1"/>
          </p:cNvSpPr>
          <p:nvPr>
            <p:ph type="sldNum" sz="quarter" idx="12"/>
          </p:nvPr>
        </p:nvSpPr>
        <p:spPr/>
        <p:txBody>
          <a:bodyPr/>
          <a:lstStyle/>
          <a:p>
            <a:fld id="{FC42BCF3-76E3-DA45-9A2D-AC8C3D5A6465}" type="slidenum">
              <a:rPr lang="en-US" smtClean="0"/>
              <a:t>7</a:t>
            </a:fld>
            <a:endParaRPr lang="en-US"/>
          </a:p>
        </p:txBody>
      </p:sp>
    </p:spTree>
    <p:extLst>
      <p:ext uri="{BB962C8B-B14F-4D97-AF65-F5344CB8AC3E}">
        <p14:creationId xmlns:p14="http://schemas.microsoft.com/office/powerpoint/2010/main" val="50440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1E37-ED21-4F07-B2EF-24273265DAF4}"/>
              </a:ext>
            </a:extLst>
          </p:cNvPr>
          <p:cNvSpPr>
            <a:spLocks noGrp="1"/>
          </p:cNvSpPr>
          <p:nvPr>
            <p:ph type="title"/>
          </p:nvPr>
        </p:nvSpPr>
        <p:spPr>
          <a:xfrm>
            <a:off x="628651" y="174400"/>
            <a:ext cx="7852741" cy="981308"/>
          </a:xfrm>
        </p:spPr>
        <p:txBody>
          <a:bodyPr/>
          <a:lstStyle/>
          <a:p>
            <a:r>
              <a:rPr lang="en-US" dirty="0">
                <a:latin typeface="Myriad Pro Semibold"/>
              </a:rPr>
              <a:t>Overall Findings</a:t>
            </a:r>
          </a:p>
        </p:txBody>
      </p:sp>
      <p:sp>
        <p:nvSpPr>
          <p:cNvPr id="3" name="Slide Number Placeholder 2">
            <a:extLst>
              <a:ext uri="{FF2B5EF4-FFF2-40B4-BE49-F238E27FC236}">
                <a16:creationId xmlns:a16="http://schemas.microsoft.com/office/drawing/2014/main" id="{1054DFAB-DC3F-4C6C-B25D-0DFB8A8474BC}"/>
              </a:ext>
            </a:extLst>
          </p:cNvPr>
          <p:cNvSpPr>
            <a:spLocks noGrp="1"/>
          </p:cNvSpPr>
          <p:nvPr>
            <p:ph type="sldNum" sz="quarter" idx="10"/>
          </p:nvPr>
        </p:nvSpPr>
        <p:spPr/>
        <p:txBody>
          <a:bodyPr/>
          <a:lstStyle/>
          <a:p>
            <a:fld id="{EACE6E22-E655-5947-A8B4-6F095FBA2C12}" type="slidenum">
              <a:rPr lang="en-US" smtClean="0"/>
              <a:pPr/>
              <a:t>8</a:t>
            </a:fld>
            <a:endParaRPr lang="en-US" dirty="0"/>
          </a:p>
        </p:txBody>
      </p:sp>
      <p:grpSp>
        <p:nvGrpSpPr>
          <p:cNvPr id="6" name="Group 5">
            <a:extLst>
              <a:ext uri="{FF2B5EF4-FFF2-40B4-BE49-F238E27FC236}">
                <a16:creationId xmlns:a16="http://schemas.microsoft.com/office/drawing/2014/main" id="{6A08C58E-2240-4596-B487-E49A4F781D47}"/>
              </a:ext>
            </a:extLst>
          </p:cNvPr>
          <p:cNvGrpSpPr/>
          <p:nvPr/>
        </p:nvGrpSpPr>
        <p:grpSpPr>
          <a:xfrm>
            <a:off x="5420437" y="1193580"/>
            <a:ext cx="3511908" cy="4871257"/>
            <a:chOff x="5420437" y="1170457"/>
            <a:chExt cx="3511908" cy="4918269"/>
          </a:xfrm>
        </p:grpSpPr>
        <p:sp>
          <p:nvSpPr>
            <p:cNvPr id="4" name="TextBox 3">
              <a:extLst>
                <a:ext uri="{FF2B5EF4-FFF2-40B4-BE49-F238E27FC236}">
                  <a16:creationId xmlns:a16="http://schemas.microsoft.com/office/drawing/2014/main" id="{D61C6DF3-6218-4414-95DE-B6DACED13FA3}"/>
                </a:ext>
              </a:extLst>
            </p:cNvPr>
            <p:cNvSpPr txBox="1"/>
            <p:nvPr/>
          </p:nvSpPr>
          <p:spPr>
            <a:xfrm>
              <a:off x="5420437" y="1170457"/>
              <a:ext cx="3511908" cy="4918269"/>
            </a:xfrm>
            <a:prstGeom prst="rect">
              <a:avLst/>
            </a:prstGeom>
            <a:noFill/>
            <a:ln w="12700">
              <a:solidFill>
                <a:schemeClr val="tx2"/>
              </a:solidFill>
            </a:ln>
          </p:spPr>
          <p:txBody>
            <a:bodyPr wrap="square" rtlCol="0">
              <a:spAutoFit/>
            </a:bodyPr>
            <a:lstStyle/>
            <a:p>
              <a:pPr algn="ctr" defTabSz="422178" fontAlgn="base">
                <a:spcBef>
                  <a:spcPct val="20000"/>
                </a:spcBef>
                <a:spcAft>
                  <a:spcPct val="0"/>
                </a:spcAft>
                <a:defRPr/>
              </a:pPr>
              <a:r>
                <a:rPr lang="en-US" sz="1600" i="1" dirty="0">
                  <a:latin typeface="Georgia" charset="0"/>
                  <a:ea typeface="ヒラギノ角ゴ Pro W3" charset="-128"/>
                </a:rPr>
                <a:t>Veterans are also asked to leave an optional comment; these responses are categorized by the Release Team as Positive, Negative or Neutral. </a:t>
              </a:r>
            </a:p>
            <a:p>
              <a:pPr defTabSz="422178" fontAlgn="base">
                <a:spcBef>
                  <a:spcPct val="20000"/>
                </a:spcBef>
                <a:spcAft>
                  <a:spcPct val="0"/>
                </a:spcAft>
                <a:defRPr/>
              </a:pPr>
              <a:endParaRPr lang="en-US" sz="1600" i="1" dirty="0">
                <a:latin typeface="Georgia" charset="0"/>
                <a:ea typeface="ヒラギノ角ゴ Pro W3" charset="-128"/>
              </a:endParaRPr>
            </a:p>
            <a:p>
              <a:pPr defTabSz="422178" fontAlgn="base">
                <a:spcBef>
                  <a:spcPct val="20000"/>
                </a:spcBef>
                <a:spcAft>
                  <a:spcPct val="0"/>
                </a:spcAft>
                <a:defRPr/>
              </a:pPr>
              <a:endParaRPr lang="en-US" sz="1600" i="1" dirty="0">
                <a:latin typeface="Georgia" charset="0"/>
                <a:ea typeface="ヒラギノ角ゴ Pro W3" charset="-128"/>
              </a:endParaRPr>
            </a:p>
            <a:p>
              <a:pPr defTabSz="422178" fontAlgn="base">
                <a:spcBef>
                  <a:spcPct val="20000"/>
                </a:spcBef>
                <a:spcAft>
                  <a:spcPct val="0"/>
                </a:spcAft>
                <a:defRPr/>
              </a:pPr>
              <a:endParaRPr lang="en-US" sz="1600" i="1" dirty="0">
                <a:latin typeface="Georgia" charset="0"/>
                <a:ea typeface="ヒラギノ角ゴ Pro W3" charset="-128"/>
              </a:endParaRPr>
            </a:p>
            <a:p>
              <a:pPr defTabSz="422178" fontAlgn="base">
                <a:spcBef>
                  <a:spcPct val="20000"/>
                </a:spcBef>
                <a:spcAft>
                  <a:spcPct val="0"/>
                </a:spcAft>
                <a:defRPr/>
              </a:pPr>
              <a:endParaRPr lang="en-US" sz="1600" i="1" dirty="0">
                <a:latin typeface="Georgia" charset="0"/>
                <a:ea typeface="ヒラギノ角ゴ Pro W3" charset="-128"/>
              </a:endParaRPr>
            </a:p>
            <a:p>
              <a:pPr defTabSz="422178" fontAlgn="base">
                <a:spcBef>
                  <a:spcPct val="20000"/>
                </a:spcBef>
                <a:spcAft>
                  <a:spcPct val="0"/>
                </a:spcAft>
                <a:defRPr/>
              </a:pPr>
              <a:endParaRPr lang="en-US" sz="1600" i="1" dirty="0">
                <a:latin typeface="Georgia" charset="0"/>
                <a:ea typeface="ヒラギノ角ゴ Pro W3" charset="-128"/>
              </a:endParaRPr>
            </a:p>
            <a:p>
              <a:pPr defTabSz="422178" fontAlgn="base">
                <a:spcBef>
                  <a:spcPct val="20000"/>
                </a:spcBef>
                <a:spcAft>
                  <a:spcPct val="0"/>
                </a:spcAft>
                <a:defRPr/>
              </a:pPr>
              <a:endParaRPr lang="en-US" sz="1600" i="1" dirty="0">
                <a:latin typeface="Georgia" charset="0"/>
                <a:ea typeface="ヒラギノ角ゴ Pro W3" charset="-128"/>
              </a:endParaRPr>
            </a:p>
            <a:p>
              <a:pPr defTabSz="422178" fontAlgn="base">
                <a:spcBef>
                  <a:spcPct val="20000"/>
                </a:spcBef>
                <a:spcAft>
                  <a:spcPct val="0"/>
                </a:spcAft>
                <a:defRPr/>
              </a:pPr>
              <a:endParaRPr lang="en-US" sz="1600" i="1" dirty="0">
                <a:latin typeface="Georgia" charset="0"/>
                <a:ea typeface="ヒラギノ角ゴ Pro W3" charset="-128"/>
              </a:endParaRPr>
            </a:p>
            <a:p>
              <a:pPr defTabSz="422178" fontAlgn="base">
                <a:spcBef>
                  <a:spcPct val="20000"/>
                </a:spcBef>
                <a:spcAft>
                  <a:spcPct val="0"/>
                </a:spcAft>
                <a:defRPr/>
              </a:pPr>
              <a:endParaRPr lang="en-US" sz="1600" i="1" dirty="0">
                <a:latin typeface="Georgia" charset="0"/>
                <a:ea typeface="ヒラギノ角ゴ Pro W3" charset="-128"/>
              </a:endParaRPr>
            </a:p>
            <a:p>
              <a:pPr defTabSz="422178" fontAlgn="base">
                <a:spcBef>
                  <a:spcPct val="20000"/>
                </a:spcBef>
                <a:spcAft>
                  <a:spcPct val="0"/>
                </a:spcAft>
                <a:defRPr/>
              </a:pPr>
              <a:endParaRPr lang="en-US" sz="1600" i="1" dirty="0">
                <a:latin typeface="Georgia" charset="0"/>
                <a:ea typeface="ヒラギノ角ゴ Pro W3" charset="-128"/>
              </a:endParaRPr>
            </a:p>
            <a:p>
              <a:pPr defTabSz="422178" fontAlgn="base">
                <a:spcBef>
                  <a:spcPct val="20000"/>
                </a:spcBef>
                <a:spcAft>
                  <a:spcPct val="0"/>
                </a:spcAft>
                <a:defRPr/>
              </a:pPr>
              <a:endParaRPr lang="en-US" sz="1600" i="1" dirty="0">
                <a:latin typeface="Georgia" charset="0"/>
                <a:ea typeface="ヒラギノ角ゴ Pro W3" charset="-128"/>
              </a:endParaRPr>
            </a:p>
            <a:p>
              <a:pPr defTabSz="422178" fontAlgn="base">
                <a:spcBef>
                  <a:spcPct val="20000"/>
                </a:spcBef>
                <a:spcAft>
                  <a:spcPct val="0"/>
                </a:spcAft>
                <a:defRPr/>
              </a:pPr>
              <a:endParaRPr lang="en-US" sz="1600" i="1" dirty="0">
                <a:latin typeface="Georgia" charset="0"/>
                <a:ea typeface="ヒラギノ角ゴ Pro W3" charset="-128"/>
              </a:endParaRPr>
            </a:p>
            <a:p>
              <a:pPr defTabSz="422178" fontAlgn="base">
                <a:spcBef>
                  <a:spcPct val="20000"/>
                </a:spcBef>
                <a:spcAft>
                  <a:spcPct val="0"/>
                </a:spcAft>
                <a:defRPr/>
              </a:pPr>
              <a:endParaRPr lang="en-US" sz="1600" i="1" dirty="0">
                <a:latin typeface="Georgia" charset="0"/>
                <a:ea typeface="ヒラギノ角ゴ Pro W3" charset="-128"/>
              </a:endParaRPr>
            </a:p>
            <a:p>
              <a:pPr defTabSz="422178" fontAlgn="base">
                <a:spcBef>
                  <a:spcPct val="20000"/>
                </a:spcBef>
                <a:spcAft>
                  <a:spcPct val="0"/>
                </a:spcAft>
                <a:defRPr/>
              </a:pPr>
              <a:endParaRPr lang="en-US" sz="1600" i="1" dirty="0">
                <a:latin typeface="Georgia" charset="0"/>
                <a:ea typeface="ヒラギノ角ゴ Pro W3" charset="-128"/>
              </a:endParaRPr>
            </a:p>
          </p:txBody>
        </p:sp>
        <p:graphicFrame>
          <p:nvGraphicFramePr>
            <p:cNvPr id="15" name="Chart 14">
              <a:extLst>
                <a:ext uri="{FF2B5EF4-FFF2-40B4-BE49-F238E27FC236}">
                  <a16:creationId xmlns:a16="http://schemas.microsoft.com/office/drawing/2014/main" id="{0EE4FFCF-CE3F-47EF-8500-C1FAF38691CB}"/>
                </a:ext>
              </a:extLst>
            </p:cNvPr>
            <p:cNvGraphicFramePr/>
            <p:nvPr>
              <p:extLst>
                <p:ext uri="{D42A27DB-BD31-4B8C-83A1-F6EECF244321}">
                  <p14:modId xmlns:p14="http://schemas.microsoft.com/office/powerpoint/2010/main" val="1084229333"/>
                </p:ext>
              </p:extLst>
            </p:nvPr>
          </p:nvGraphicFramePr>
          <p:xfrm>
            <a:off x="5566186" y="2379034"/>
            <a:ext cx="3220410" cy="3662680"/>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5" name="Group 4">
            <a:extLst>
              <a:ext uri="{FF2B5EF4-FFF2-40B4-BE49-F238E27FC236}">
                <a16:creationId xmlns:a16="http://schemas.microsoft.com/office/drawing/2014/main" id="{3129E974-C4B0-4710-93A4-64A70153E6C2}"/>
              </a:ext>
            </a:extLst>
          </p:cNvPr>
          <p:cNvGrpSpPr/>
          <p:nvPr/>
        </p:nvGrpSpPr>
        <p:grpSpPr>
          <a:xfrm>
            <a:off x="204134" y="1193973"/>
            <a:ext cx="5101509" cy="4870864"/>
            <a:chOff x="204134" y="1298053"/>
            <a:chExt cx="5101509" cy="5198440"/>
          </a:xfrm>
        </p:grpSpPr>
        <p:sp>
          <p:nvSpPr>
            <p:cNvPr id="14" name="Content Placeholder 1">
              <a:extLst>
                <a:ext uri="{FF2B5EF4-FFF2-40B4-BE49-F238E27FC236}">
                  <a16:creationId xmlns:a16="http://schemas.microsoft.com/office/drawing/2014/main" id="{AB013F01-04AE-4558-A499-4B6E39312253}"/>
                </a:ext>
              </a:extLst>
            </p:cNvPr>
            <p:cNvSpPr txBox="1">
              <a:spLocks/>
            </p:cNvSpPr>
            <p:nvPr/>
          </p:nvSpPr>
          <p:spPr>
            <a:xfrm>
              <a:off x="204134" y="1298053"/>
              <a:ext cx="5101509" cy="5198440"/>
            </a:xfrm>
            <a:prstGeom prst="rect">
              <a:avLst/>
            </a:prstGeom>
            <a:ln w="12700">
              <a:solidFill>
                <a:srgbClr val="06356B"/>
              </a:solidFill>
            </a:ln>
          </p:spPr>
          <p:txBody>
            <a:bodyPr/>
            <a:lstStyle>
              <a:lvl1pPr marL="316634" indent="-316634" algn="l" defTabSz="422178" rtl="0" eaLnBrk="1" fontAlgn="base" hangingPunct="1">
                <a:spcBef>
                  <a:spcPct val="20000"/>
                </a:spcBef>
                <a:spcAft>
                  <a:spcPct val="0"/>
                </a:spcAft>
                <a:buFont typeface="Arial" charset="0"/>
                <a:buChar char="•"/>
                <a:defRPr sz="2955" kern="1200">
                  <a:solidFill>
                    <a:schemeClr val="tx1"/>
                  </a:solidFill>
                  <a:latin typeface="+mn-lt"/>
                  <a:ea typeface="ヒラギノ角ゴ Pro W3" charset="-128"/>
                  <a:cs typeface="ヒラギノ角ゴ Pro W3" charset="-128"/>
                </a:defRPr>
              </a:lvl1pPr>
              <a:lvl2pPr marL="686040" indent="-263862" algn="l" defTabSz="422178" rtl="0" eaLnBrk="1" fontAlgn="base" hangingPunct="1">
                <a:spcBef>
                  <a:spcPct val="20000"/>
                </a:spcBef>
                <a:spcAft>
                  <a:spcPct val="0"/>
                </a:spcAft>
                <a:buFont typeface="Arial" charset="0"/>
                <a:buChar char="–"/>
                <a:defRPr sz="2586" kern="1200">
                  <a:solidFill>
                    <a:schemeClr val="tx1"/>
                  </a:solidFill>
                  <a:latin typeface="+mn-lt"/>
                  <a:ea typeface="ヒラギノ角ゴ Pro W3" charset="-128"/>
                  <a:cs typeface="ヒラギノ角ゴ Pro W3" charset="0"/>
                </a:defRPr>
              </a:lvl2pPr>
              <a:lvl3pPr marL="1055446" indent="-211089" algn="l" defTabSz="422178" rtl="0" eaLnBrk="1" fontAlgn="base" hangingPunct="1">
                <a:spcBef>
                  <a:spcPct val="20000"/>
                </a:spcBef>
                <a:spcAft>
                  <a:spcPct val="0"/>
                </a:spcAft>
                <a:buFont typeface="Arial" charset="0"/>
                <a:buChar char="•"/>
                <a:defRPr sz="2216" kern="1200">
                  <a:solidFill>
                    <a:schemeClr val="tx1"/>
                  </a:solidFill>
                  <a:latin typeface="+mn-lt"/>
                  <a:ea typeface="MS PGothic" pitchFamily="34" charset="-128"/>
                  <a:cs typeface="ヒラギノ角ゴ Pro W3"/>
                </a:defRPr>
              </a:lvl3pPr>
              <a:lvl4pPr marL="1477625" indent="-211089" algn="l" defTabSz="422178" rtl="0" eaLnBrk="1" fontAlgn="base" hangingPunct="1">
                <a:spcBef>
                  <a:spcPct val="20000"/>
                </a:spcBef>
                <a:spcAft>
                  <a:spcPct val="0"/>
                </a:spcAft>
                <a:buFont typeface="Arial" charset="0"/>
                <a:buChar char="–"/>
                <a:defRPr sz="1847" kern="1200">
                  <a:solidFill>
                    <a:schemeClr val="tx1"/>
                  </a:solidFill>
                  <a:latin typeface="+mn-lt"/>
                  <a:ea typeface="MS PGothic" pitchFamily="34" charset="-128"/>
                  <a:cs typeface="ヒラギノ角ゴ Pro W3"/>
                </a:defRPr>
              </a:lvl4pPr>
              <a:lvl5pPr marL="1899803" indent="-211089" algn="l" defTabSz="422178" rtl="0" eaLnBrk="1" fontAlgn="base" hangingPunct="1">
                <a:spcBef>
                  <a:spcPct val="20000"/>
                </a:spcBef>
                <a:spcAft>
                  <a:spcPct val="0"/>
                </a:spcAft>
                <a:buFont typeface="Arial" charset="0"/>
                <a:buChar char="»"/>
                <a:defRPr sz="1847" kern="1200">
                  <a:solidFill>
                    <a:schemeClr val="tx1"/>
                  </a:solidFill>
                  <a:latin typeface="+mn-lt"/>
                  <a:ea typeface="ヒラギノ角ゴ Pro W3" charset="-128"/>
                  <a:cs typeface="ヒラギノ角ゴ Pro W3" charset="-128"/>
                </a:defRPr>
              </a:lvl5pPr>
              <a:lvl6pPr marL="2321982" indent="-211089" algn="l" defTabSz="422178" rtl="0" eaLnBrk="1" latinLnBrk="0" hangingPunct="1">
                <a:spcBef>
                  <a:spcPct val="20000"/>
                </a:spcBef>
                <a:buFont typeface="Arial"/>
                <a:buChar char="•"/>
                <a:defRPr sz="1847" kern="1200">
                  <a:solidFill>
                    <a:schemeClr val="tx1"/>
                  </a:solidFill>
                  <a:latin typeface="+mn-lt"/>
                  <a:ea typeface="+mn-ea"/>
                  <a:cs typeface="+mn-cs"/>
                </a:defRPr>
              </a:lvl6pPr>
              <a:lvl7pPr marL="2744160" indent="-211089" algn="l" defTabSz="422178" rtl="0" eaLnBrk="1" latinLnBrk="0" hangingPunct="1">
                <a:spcBef>
                  <a:spcPct val="20000"/>
                </a:spcBef>
                <a:buFont typeface="Arial"/>
                <a:buChar char="•"/>
                <a:defRPr sz="1847" kern="1200">
                  <a:solidFill>
                    <a:schemeClr val="tx1"/>
                  </a:solidFill>
                  <a:latin typeface="+mn-lt"/>
                  <a:ea typeface="+mn-ea"/>
                  <a:cs typeface="+mn-cs"/>
                </a:defRPr>
              </a:lvl7pPr>
              <a:lvl8pPr marL="3166339" indent="-211089" algn="l" defTabSz="422178" rtl="0" eaLnBrk="1" latinLnBrk="0" hangingPunct="1">
                <a:spcBef>
                  <a:spcPct val="20000"/>
                </a:spcBef>
                <a:buFont typeface="Arial"/>
                <a:buChar char="•"/>
                <a:defRPr sz="1847" kern="1200">
                  <a:solidFill>
                    <a:schemeClr val="tx1"/>
                  </a:solidFill>
                  <a:latin typeface="+mn-lt"/>
                  <a:ea typeface="+mn-ea"/>
                  <a:cs typeface="+mn-cs"/>
                </a:defRPr>
              </a:lvl8pPr>
              <a:lvl9pPr marL="3588517" indent="-211089" algn="l" defTabSz="422178" rtl="0" eaLnBrk="1" latinLnBrk="0" hangingPunct="1">
                <a:spcBef>
                  <a:spcPct val="20000"/>
                </a:spcBef>
                <a:buFont typeface="Arial"/>
                <a:buChar char="•"/>
                <a:defRPr sz="1847" kern="1200">
                  <a:solidFill>
                    <a:schemeClr val="tx1"/>
                  </a:solidFill>
                  <a:latin typeface="+mn-lt"/>
                  <a:ea typeface="+mn-ea"/>
                  <a:cs typeface="+mn-cs"/>
                </a:defRPr>
              </a:lvl9pPr>
            </a:lstStyle>
            <a:p>
              <a:pPr marL="0" marR="0" lvl="0" indent="0" algn="ctr" defTabSz="422178" rtl="0" eaLnBrk="1" fontAlgn="base" latinLnBrk="0" hangingPunct="1">
                <a:lnSpc>
                  <a:spcPct val="100000"/>
                </a:lnSpc>
                <a:spcBef>
                  <a:spcPct val="20000"/>
                </a:spcBef>
                <a:spcAft>
                  <a:spcPct val="0"/>
                </a:spcAft>
                <a:buClrTx/>
                <a:buSzTx/>
                <a:buFont typeface="Arial" charset="0"/>
                <a:buNone/>
                <a:tabLst/>
                <a:defRPr/>
              </a:pPr>
              <a:endParaRPr lang="en-US" sz="1600" i="1" dirty="0">
                <a:latin typeface="Georgia" charset="0"/>
              </a:endParaRPr>
            </a:p>
            <a:p>
              <a:pPr marL="0" marR="0" lvl="0" indent="0" algn="ctr" defTabSz="422178" rtl="0" eaLnBrk="1" fontAlgn="base" latinLnBrk="0" hangingPunct="1">
                <a:lnSpc>
                  <a:spcPct val="100000"/>
                </a:lnSpc>
                <a:spcBef>
                  <a:spcPct val="20000"/>
                </a:spcBef>
                <a:spcAft>
                  <a:spcPct val="0"/>
                </a:spcAft>
                <a:buClrTx/>
                <a:buSzTx/>
                <a:buFont typeface="Arial" charset="0"/>
                <a:buNone/>
                <a:tabLst/>
                <a:defRPr/>
              </a:pPr>
              <a:r>
                <a:rPr lang="en-US" sz="1600" i="1" dirty="0">
                  <a:latin typeface="Georgia" charset="0"/>
                </a:rPr>
                <a:t>Veterans are asked to rate VAOS and their experience using the application from 0-10.</a:t>
              </a:r>
            </a:p>
          </p:txBody>
        </p:sp>
        <p:graphicFrame>
          <p:nvGraphicFramePr>
            <p:cNvPr id="16" name="Chart 15">
              <a:extLst>
                <a:ext uri="{FF2B5EF4-FFF2-40B4-BE49-F238E27FC236}">
                  <a16:creationId xmlns:a16="http://schemas.microsoft.com/office/drawing/2014/main" id="{FCCB377B-4F7E-44E3-9773-78F6997176AE}"/>
                </a:ext>
              </a:extLst>
            </p:cNvPr>
            <p:cNvGraphicFramePr/>
            <p:nvPr>
              <p:extLst>
                <p:ext uri="{D42A27DB-BD31-4B8C-83A1-F6EECF244321}">
                  <p14:modId xmlns:p14="http://schemas.microsoft.com/office/powerpoint/2010/main" val="2169778018"/>
                </p:ext>
              </p:extLst>
            </p:nvPr>
          </p:nvGraphicFramePr>
          <p:xfrm>
            <a:off x="311408" y="2450229"/>
            <a:ext cx="4886960" cy="2931160"/>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a:extLst>
                <a:ext uri="{FF2B5EF4-FFF2-40B4-BE49-F238E27FC236}">
                  <a16:creationId xmlns:a16="http://schemas.microsoft.com/office/drawing/2014/main" id="{7682137F-5C93-4286-89BC-7DBBF29230DC}"/>
                </a:ext>
              </a:extLst>
            </p:cNvPr>
            <p:cNvSpPr txBox="1"/>
            <p:nvPr/>
          </p:nvSpPr>
          <p:spPr>
            <a:xfrm>
              <a:off x="544105" y="5465045"/>
              <a:ext cx="4421567" cy="624102"/>
            </a:xfrm>
            <a:prstGeom prst="rect">
              <a:avLst/>
            </a:prstGeom>
            <a:solidFill>
              <a:sysClr val="window" lastClr="FFFFFF">
                <a:lumMod val="85000"/>
              </a:sys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rPr>
                <a:t>Average overall rating</a:t>
              </a:r>
              <a:r>
                <a:rPr kumimoji="0" lang="en-US" sz="1600" b="0" i="0" u="none" strike="noStrike" kern="0" cap="none" spc="0" normalizeH="0" baseline="0" noProof="0" dirty="0">
                  <a:ln>
                    <a:noFill/>
                  </a:ln>
                  <a:solidFill>
                    <a:prstClr val="black"/>
                  </a:solidFill>
                  <a:effectLst/>
                  <a:uLnTx/>
                  <a:uFillTx/>
                </a:rPr>
                <a:t>: </a:t>
              </a:r>
              <a:r>
                <a:rPr lang="en-US" sz="1600" kern="0" dirty="0">
                  <a:solidFill>
                    <a:prstClr val="black"/>
                  </a:solidFill>
                </a:rPr>
                <a:t>7.74</a:t>
              </a:r>
              <a:r>
                <a:rPr kumimoji="0" lang="en-US" sz="1600" b="0" i="0" u="none" strike="noStrike" kern="0" cap="none" spc="0" normalizeH="0" baseline="0" noProof="0" dirty="0">
                  <a:ln>
                    <a:noFill/>
                  </a:ln>
                  <a:solidFill>
                    <a:prstClr val="black"/>
                  </a:solidFill>
                  <a:effectLst/>
                  <a:uLnTx/>
                  <a:uFillTx/>
                </a:rPr>
                <a:t>/10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rPr>
                <a:t>Average overall rating with a comment: </a:t>
              </a:r>
              <a:r>
                <a:rPr lang="en-US" sz="1600" kern="0" dirty="0">
                  <a:solidFill>
                    <a:prstClr val="black"/>
                  </a:solidFill>
                </a:rPr>
                <a:t>7.74</a:t>
              </a:r>
              <a:r>
                <a:rPr kumimoji="0" lang="en-US" sz="1600" i="0" u="none" strike="noStrike" kern="0" cap="none" spc="0" normalizeH="0" baseline="0" noProof="0" dirty="0">
                  <a:ln>
                    <a:noFill/>
                  </a:ln>
                  <a:solidFill>
                    <a:prstClr val="black"/>
                  </a:solidFill>
                  <a:effectLst/>
                  <a:uLnTx/>
                  <a:uFillTx/>
                </a:rPr>
                <a:t>/10</a:t>
              </a:r>
            </a:p>
          </p:txBody>
        </p:sp>
      </p:grpSp>
    </p:spTree>
    <p:extLst>
      <p:ext uri="{BB962C8B-B14F-4D97-AF65-F5344CB8AC3E}">
        <p14:creationId xmlns:p14="http://schemas.microsoft.com/office/powerpoint/2010/main" val="2445289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BC2B4FC7-7B94-4445-9112-6D01FF3988D0}"/>
              </a:ext>
            </a:extLst>
          </p:cNvPr>
          <p:cNvGraphicFramePr>
            <a:graphicFrameLocks noGrp="1"/>
          </p:cNvGraphicFramePr>
          <p:nvPr>
            <p:ph idx="1"/>
            <p:extLst>
              <p:ext uri="{D42A27DB-BD31-4B8C-83A1-F6EECF244321}">
                <p14:modId xmlns:p14="http://schemas.microsoft.com/office/powerpoint/2010/main" val="2257760449"/>
              </p:ext>
            </p:extLst>
          </p:nvPr>
        </p:nvGraphicFramePr>
        <p:xfrm>
          <a:off x="425513" y="1439560"/>
          <a:ext cx="8099454" cy="143956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F2FBE22B-6C01-4761-B5E4-C23261514EE5}"/>
              </a:ext>
            </a:extLst>
          </p:cNvPr>
          <p:cNvSpPr>
            <a:spLocks noGrp="1"/>
          </p:cNvSpPr>
          <p:nvPr>
            <p:ph type="sldNum" sz="quarter" idx="12"/>
          </p:nvPr>
        </p:nvSpPr>
        <p:spPr/>
        <p:txBody>
          <a:bodyPr/>
          <a:lstStyle/>
          <a:p>
            <a:pPr>
              <a:defRPr/>
            </a:pPr>
            <a:fld id="{953D45C7-AFA8-4622-8BFA-D400F3569C1E}" type="slidenum">
              <a:rPr lang="en-US" smtClean="0">
                <a:solidFill>
                  <a:prstClr val="white"/>
                </a:solidFill>
              </a:rPr>
              <a:pPr>
                <a:defRPr/>
              </a:pPr>
              <a:t>9</a:t>
            </a:fld>
            <a:endParaRPr lang="en-US" dirty="0">
              <a:solidFill>
                <a:prstClr val="white"/>
              </a:solidFill>
            </a:endParaRPr>
          </a:p>
        </p:txBody>
      </p:sp>
      <p:graphicFrame>
        <p:nvGraphicFramePr>
          <p:cNvPr id="9" name="Content Placeholder 7">
            <a:extLst>
              <a:ext uri="{FF2B5EF4-FFF2-40B4-BE49-F238E27FC236}">
                <a16:creationId xmlns:a16="http://schemas.microsoft.com/office/drawing/2014/main" id="{B46EBB26-B13F-45A7-B374-EC171BE13008}"/>
              </a:ext>
            </a:extLst>
          </p:cNvPr>
          <p:cNvGraphicFramePr>
            <a:graphicFrameLocks/>
          </p:cNvGraphicFramePr>
          <p:nvPr>
            <p:extLst>
              <p:ext uri="{D42A27DB-BD31-4B8C-83A1-F6EECF244321}">
                <p14:modId xmlns:p14="http://schemas.microsoft.com/office/powerpoint/2010/main" val="2453928083"/>
              </p:ext>
            </p:extLst>
          </p:nvPr>
        </p:nvGraphicFramePr>
        <p:xfrm>
          <a:off x="425513" y="3067582"/>
          <a:ext cx="8072857" cy="14395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ontent Placeholder 7">
            <a:extLst>
              <a:ext uri="{FF2B5EF4-FFF2-40B4-BE49-F238E27FC236}">
                <a16:creationId xmlns:a16="http://schemas.microsoft.com/office/drawing/2014/main" id="{308A8428-E95B-48C4-8158-433FB4D446A3}"/>
              </a:ext>
            </a:extLst>
          </p:cNvPr>
          <p:cNvGraphicFramePr>
            <a:graphicFrameLocks/>
          </p:cNvGraphicFramePr>
          <p:nvPr>
            <p:extLst>
              <p:ext uri="{D42A27DB-BD31-4B8C-83A1-F6EECF244321}">
                <p14:modId xmlns:p14="http://schemas.microsoft.com/office/powerpoint/2010/main" val="3507251456"/>
              </p:ext>
            </p:extLst>
          </p:nvPr>
        </p:nvGraphicFramePr>
        <p:xfrm>
          <a:off x="560242" y="4698660"/>
          <a:ext cx="7964725" cy="1439560"/>
        </p:xfrm>
        <a:graphic>
          <a:graphicData uri="http://schemas.openxmlformats.org/drawingml/2006/chart">
            <c:chart xmlns:c="http://schemas.openxmlformats.org/drawingml/2006/chart" xmlns:r="http://schemas.openxmlformats.org/officeDocument/2006/relationships" r:id="rId5"/>
          </a:graphicData>
        </a:graphic>
      </p:graphicFrame>
      <p:sp>
        <p:nvSpPr>
          <p:cNvPr id="11" name="Title 1">
            <a:extLst>
              <a:ext uri="{FF2B5EF4-FFF2-40B4-BE49-F238E27FC236}">
                <a16:creationId xmlns:a16="http://schemas.microsoft.com/office/drawing/2014/main" id="{516EDEDC-E279-46B4-92EB-319144C836F2}"/>
              </a:ext>
            </a:extLst>
          </p:cNvPr>
          <p:cNvSpPr txBox="1">
            <a:spLocks/>
          </p:cNvSpPr>
          <p:nvPr/>
        </p:nvSpPr>
        <p:spPr>
          <a:xfrm>
            <a:off x="645629" y="188120"/>
            <a:ext cx="7852741" cy="981308"/>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031" kern="1200" cap="all" spc="100" baseline="0">
                <a:solidFill>
                  <a:schemeClr val="bg1"/>
                </a:solidFill>
                <a:latin typeface="Franklin Gothic Book" panose="020B0503020102020204" pitchFamily="34" charset="0"/>
                <a:ea typeface="Oswald" charset="0"/>
                <a:cs typeface="Oswald" charset="0"/>
              </a:defRPr>
            </a:lvl1pPr>
          </a:lstStyle>
          <a:p>
            <a:r>
              <a:rPr lang="en-US" sz="3600" b="1" cap="none" dirty="0">
                <a:solidFill>
                  <a:srgbClr val="1082C9"/>
                </a:solidFill>
                <a:latin typeface="Myriad Pro Semibold" charset="0"/>
              </a:rPr>
              <a:t>Veteran</a:t>
            </a:r>
            <a:r>
              <a:rPr lang="en-US" sz="2800" cap="none" dirty="0">
                <a:solidFill>
                  <a:schemeClr val="tx1"/>
                </a:solidFill>
                <a:latin typeface="Oswald" panose="02000303000000000000" pitchFamily="2" charset="0"/>
              </a:rPr>
              <a:t> </a:t>
            </a:r>
            <a:r>
              <a:rPr lang="en-US" sz="3600" b="1" cap="none" dirty="0">
                <a:solidFill>
                  <a:srgbClr val="1082C9"/>
                </a:solidFill>
                <a:latin typeface="Myriad Pro Semibold" charset="0"/>
              </a:rPr>
              <a:t>Feedback</a:t>
            </a:r>
            <a:r>
              <a:rPr lang="en-US" sz="2800" cap="none" dirty="0">
                <a:solidFill>
                  <a:schemeClr val="tx1"/>
                </a:solidFill>
                <a:latin typeface="Oswald" panose="02000303000000000000" pitchFamily="2" charset="0"/>
              </a:rPr>
              <a:t> </a:t>
            </a:r>
            <a:endParaRPr lang="en-US" sz="2800" dirty="0">
              <a:solidFill>
                <a:schemeClr val="tx1"/>
              </a:solidFill>
              <a:latin typeface="Oswald" panose="02000303000000000000" pitchFamily="2" charset="0"/>
            </a:endParaRPr>
          </a:p>
        </p:txBody>
      </p:sp>
      <p:sp>
        <p:nvSpPr>
          <p:cNvPr id="2" name="TextBox 1">
            <a:extLst>
              <a:ext uri="{FF2B5EF4-FFF2-40B4-BE49-F238E27FC236}">
                <a16:creationId xmlns:a16="http://schemas.microsoft.com/office/drawing/2014/main" id="{B4B31663-5C29-4389-90C2-71D7FDC4B556}"/>
              </a:ext>
            </a:extLst>
          </p:cNvPr>
          <p:cNvSpPr txBox="1"/>
          <p:nvPr/>
        </p:nvSpPr>
        <p:spPr>
          <a:xfrm>
            <a:off x="425513" y="6290588"/>
            <a:ext cx="5394262" cy="430887"/>
          </a:xfrm>
          <a:prstGeom prst="rect">
            <a:avLst/>
          </a:prstGeom>
          <a:noFill/>
        </p:spPr>
        <p:txBody>
          <a:bodyPr wrap="square" rtlCol="0">
            <a:spAutoFit/>
          </a:bodyPr>
          <a:lstStyle/>
          <a:p>
            <a:r>
              <a:rPr lang="en-US" sz="1100" dirty="0"/>
              <a:t>*Encounters are a summation of Veteran VA requests, Veteran-made appointments, and Veteran-cancelled appointments</a:t>
            </a:r>
          </a:p>
        </p:txBody>
      </p:sp>
    </p:spTree>
    <p:extLst>
      <p:ext uri="{BB962C8B-B14F-4D97-AF65-F5344CB8AC3E}">
        <p14:creationId xmlns:p14="http://schemas.microsoft.com/office/powerpoint/2010/main" val="1998101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1B4A769B21C34096243BDE78D5AA3D" ma:contentTypeVersion="13" ma:contentTypeDescription="Create a new document." ma:contentTypeScope="" ma:versionID="cb766afb1767b52f720d1380f60d5ea2">
  <xsd:schema xmlns:xsd="http://www.w3.org/2001/XMLSchema" xmlns:xs="http://www.w3.org/2001/XMLSchema" xmlns:p="http://schemas.microsoft.com/office/2006/metadata/properties" xmlns:ns3="f535b11e-517e-49b2-82f7-7a2f485a0b76" xmlns:ns4="aef7493d-575d-4745-b2cb-62a01c7e6e91" targetNamespace="http://schemas.microsoft.com/office/2006/metadata/properties" ma:root="true" ma:fieldsID="fc1b39d495310268329d8354cccae080" ns3:_="" ns4:_="">
    <xsd:import namespace="f535b11e-517e-49b2-82f7-7a2f485a0b76"/>
    <xsd:import namespace="aef7493d-575d-4745-b2cb-62a01c7e6e9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AutoKeyPoints" minOccurs="0"/>
                <xsd:element ref="ns4:MediaServiceKeyPoint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35b11e-517e-49b2-82f7-7a2f485a0b7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f7493d-575d-4745-b2cb-62a01c7e6e91"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80E0D4-7593-4C52-A1B0-3E635D07EF0A}">
  <ds:schemaRefs>
    <ds:schemaRef ds:uri="http://schemas.microsoft.com/sharepoint/v3/contenttype/forms"/>
  </ds:schemaRefs>
</ds:datastoreItem>
</file>

<file path=customXml/itemProps2.xml><?xml version="1.0" encoding="utf-8"?>
<ds:datastoreItem xmlns:ds="http://schemas.openxmlformats.org/officeDocument/2006/customXml" ds:itemID="{0ED7E8B9-D844-4B76-9484-438947798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35b11e-517e-49b2-82f7-7a2f485a0b76"/>
    <ds:schemaRef ds:uri="aef7493d-575d-4745-b2cb-62a01c7e6e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B70715-2C72-46F1-B107-D4E0DD96B50E}">
  <ds:schemaRefs>
    <ds:schemaRef ds:uri="http://purl.org/dc/terms/"/>
    <ds:schemaRef ds:uri="http://schemas.openxmlformats.org/package/2006/metadata/core-properties"/>
    <ds:schemaRef ds:uri="aef7493d-575d-4745-b2cb-62a01c7e6e91"/>
    <ds:schemaRef ds:uri="http://schemas.microsoft.com/office/2006/documentManagement/types"/>
    <ds:schemaRef ds:uri="http://schemas.microsoft.com/office/infopath/2007/PartnerControls"/>
    <ds:schemaRef ds:uri="http://purl.org/dc/elements/1.1/"/>
    <ds:schemaRef ds:uri="http://schemas.microsoft.com/office/2006/metadata/properties"/>
    <ds:schemaRef ds:uri="f535b11e-517e-49b2-82f7-7a2f485a0b7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13996</TotalTime>
  <Words>1943</Words>
  <Application>Microsoft Office PowerPoint</Application>
  <PresentationFormat>On-screen Show (4:3)</PresentationFormat>
  <Paragraphs>412</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.AppleSystemUIFont</vt:lpstr>
      <vt:lpstr>Arial</vt:lpstr>
      <vt:lpstr>Calibri</vt:lpstr>
      <vt:lpstr>Georgia</vt:lpstr>
      <vt:lpstr>LucidaGrande</vt:lpstr>
      <vt:lpstr>Myriad Pro</vt:lpstr>
      <vt:lpstr>Myriad Pro Semibold</vt:lpstr>
      <vt:lpstr>Oswald</vt:lpstr>
      <vt:lpstr>Wingdings</vt:lpstr>
      <vt:lpstr>Office Theme</vt:lpstr>
      <vt:lpstr>PowerPoint Presentation</vt:lpstr>
      <vt:lpstr>VAOS Usage</vt:lpstr>
      <vt:lpstr>VAOS Usage By Month</vt:lpstr>
      <vt:lpstr>Overall Requests and Self-Scheduling Usage</vt:lpstr>
      <vt:lpstr>% of Clinics Exposed for Self-Scheduling </vt:lpstr>
      <vt:lpstr>Overall Usage Since Last Month</vt:lpstr>
      <vt:lpstr>VAOS Quantitative Feedback Analysis</vt:lpstr>
      <vt:lpstr>Overall Findings</vt:lpstr>
      <vt:lpstr>PowerPoint Presentation</vt:lpstr>
      <vt:lpstr>VAOS Feedback –Free Text Responses</vt:lpstr>
      <vt:lpstr>VAOS Qualitative Feedback Analysis</vt:lpstr>
      <vt:lpstr>Qualitative Comment Analysis</vt:lpstr>
      <vt:lpstr>Positive Feedback Summary</vt:lpstr>
      <vt:lpstr>Business Process Issues</vt:lpstr>
      <vt:lpstr>Implementation Issues</vt:lpstr>
      <vt:lpstr>Poor User Experience</vt:lpstr>
      <vt:lpstr>Suggested App Change</vt:lpstr>
      <vt:lpstr>Technical Error</vt:lpstr>
      <vt:lpstr>Specialty Request</vt:lpstr>
      <vt:lpstr>Summary of Proposed Solutions</vt:lpstr>
    </vt:vector>
  </TitlesOfParts>
  <Company>Reingold,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Fitzgerald</dc:creator>
  <cp:lastModifiedBy>Lawyer, Katherine [USA]</cp:lastModifiedBy>
  <cp:revision>276</cp:revision>
  <dcterms:created xsi:type="dcterms:W3CDTF">2016-10-24T20:33:52Z</dcterms:created>
  <dcterms:modified xsi:type="dcterms:W3CDTF">2020-03-06T18:46:02Z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0x010100E71B4A769B21C34096243BDE78D5AA3D</vt:lpwstr>
  </property>
  <property fmtid="{D5CDD505-2E9C-101B-9397-08002B2CF9AE}" pid="3" name="_dlc_DocIdItemGuid">
    <vt:lpwstr>edf6203d-1645-4bf2-b89a-a2df1b2c5fc0</vt:lpwstr>
  </property>
</Properties>
</file>