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3.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4.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5.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6.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1"/>
  </p:notesMasterIdLst>
  <p:sldIdLst>
    <p:sldId id="260" r:id="rId5"/>
    <p:sldId id="1443" r:id="rId6"/>
    <p:sldId id="1395" r:id="rId7"/>
    <p:sldId id="1411" r:id="rId8"/>
    <p:sldId id="1440" r:id="rId9"/>
    <p:sldId id="1441" r:id="rId10"/>
    <p:sldId id="1404" r:id="rId11"/>
    <p:sldId id="1400" r:id="rId12"/>
    <p:sldId id="1439" r:id="rId13"/>
    <p:sldId id="262" r:id="rId14"/>
    <p:sldId id="1285" r:id="rId15"/>
    <p:sldId id="1442" r:id="rId16"/>
    <p:sldId id="1405" r:id="rId17"/>
    <p:sldId id="1397" r:id="rId18"/>
    <p:sldId id="1398" r:id="rId19"/>
    <p:sldId id="1401"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agliardo, Anna [USA]" initials="GA[" lastIdx="47" clrIdx="0">
    <p:extLst>
      <p:ext uri="{19B8F6BF-5375-455C-9EA6-DF929625EA0E}">
        <p15:presenceInfo xmlns:p15="http://schemas.microsoft.com/office/powerpoint/2012/main" userId="S-1-5-21-1314303383-2379350573-4036118543-591773" providerId="AD"/>
      </p:ext>
    </p:extLst>
  </p:cmAuthor>
  <p:cmAuthor id="2" name="Seabrooke, Andie [USA]" initials="SA[" lastIdx="112" clrIdx="1">
    <p:extLst>
      <p:ext uri="{19B8F6BF-5375-455C-9EA6-DF929625EA0E}">
        <p15:presenceInfo xmlns:p15="http://schemas.microsoft.com/office/powerpoint/2012/main" userId="S-1-5-21-1314303383-2379350573-4036118543-591917" providerId="AD"/>
      </p:ext>
    </p:extLst>
  </p:cmAuthor>
  <p:cmAuthor id="3" name="Adams, Shawn M.  (OVAC)" initials="ASM(" lastIdx="16" clrIdx="2">
    <p:extLst>
      <p:ext uri="{19B8F6BF-5375-455C-9EA6-DF929625EA0E}">
        <p15:presenceInfo xmlns:p15="http://schemas.microsoft.com/office/powerpoint/2012/main" userId="S-1-5-21-1814438218-152777602-930774774-290485" providerId="AD"/>
      </p:ext>
    </p:extLst>
  </p:cmAuthor>
  <p:cmAuthor id="4" name="Gagliardo, Anna [USA]" initials="GA[ [2]" lastIdx="14" clrIdx="3">
    <p:extLst>
      <p:ext uri="{19B8F6BF-5375-455C-9EA6-DF929625EA0E}">
        <p15:presenceInfo xmlns:p15="http://schemas.microsoft.com/office/powerpoint/2012/main" userId="S::593314@bah.com::b5a66308-2a08-4816-ad35-e5f944e747fe"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DF4"/>
    <a:srgbClr val="D0D8E8"/>
    <a:srgbClr val="1082C9"/>
    <a:srgbClr val="06356B"/>
    <a:srgbClr val="F47B19"/>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A079CA8-93E9-4E99-9498-585E135188E9}" v="76" dt="2020-03-19T18:33:42.57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75" autoAdjust="0"/>
    <p:restoredTop sz="94674"/>
  </p:normalViewPr>
  <p:slideViewPr>
    <p:cSldViewPr snapToGrid="0" snapToObjects="1">
      <p:cViewPr varScale="1">
        <p:scale>
          <a:sx n="54" d="100"/>
          <a:sy n="54" d="100"/>
        </p:scale>
        <p:origin x="1004" y="4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 Id="rId27" Type="http://schemas.microsoft.com/office/2015/10/relationships/revisionInfo" Target="revisionInfo.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Weekly</a:t>
            </a:r>
            <a:r>
              <a:rPr lang="en-US" baseline="0" dirty="0"/>
              <a:t> Patient</a:t>
            </a:r>
            <a:r>
              <a:rPr lang="en-US" dirty="0"/>
              <a:t> Usage</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8.8600720770750666E-2"/>
          <c:y val="0.11905316536921624"/>
          <c:w val="0.91139927922924935"/>
          <c:h val="0.69743188385192922"/>
        </c:manualLayout>
      </c:layout>
      <c:lineChart>
        <c:grouping val="standard"/>
        <c:varyColors val="0"/>
        <c:ser>
          <c:idx val="0"/>
          <c:order val="0"/>
          <c:tx>
            <c:strRef>
              <c:f>Sheet1!$B$1</c:f>
              <c:strCache>
                <c:ptCount val="1"/>
                <c:pt idx="0">
                  <c:v>Requested by Patient</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Sheet1!$A$2:$A$9</c:f>
              <c:strCache>
                <c:ptCount val="8"/>
                <c:pt idx="0">
                  <c:v>1/23-1/29</c:v>
                </c:pt>
                <c:pt idx="1">
                  <c:v>1/30-2/5</c:v>
                </c:pt>
                <c:pt idx="2">
                  <c:v>2/6-2/12</c:v>
                </c:pt>
                <c:pt idx="3">
                  <c:v>2/13-2/19</c:v>
                </c:pt>
                <c:pt idx="4">
                  <c:v>2/20-2/26</c:v>
                </c:pt>
                <c:pt idx="5">
                  <c:v>2/27-3/4</c:v>
                </c:pt>
                <c:pt idx="6">
                  <c:v>3/5-3/11</c:v>
                </c:pt>
                <c:pt idx="7">
                  <c:v>3/12-3/18</c:v>
                </c:pt>
              </c:strCache>
            </c:strRef>
          </c:cat>
          <c:val>
            <c:numRef>
              <c:f>Sheet1!$B$2:$B$9</c:f>
              <c:numCache>
                <c:formatCode>General</c:formatCode>
                <c:ptCount val="8"/>
                <c:pt idx="0">
                  <c:v>5897</c:v>
                </c:pt>
                <c:pt idx="1">
                  <c:v>5287</c:v>
                </c:pt>
                <c:pt idx="2">
                  <c:v>5430</c:v>
                </c:pt>
                <c:pt idx="3">
                  <c:v>5421</c:v>
                </c:pt>
                <c:pt idx="4">
                  <c:v>5383</c:v>
                </c:pt>
                <c:pt idx="5">
                  <c:v>5531</c:v>
                </c:pt>
                <c:pt idx="6">
                  <c:v>5891</c:v>
                </c:pt>
                <c:pt idx="7">
                  <c:v>4929</c:v>
                </c:pt>
              </c:numCache>
            </c:numRef>
          </c:val>
          <c:smooth val="0"/>
          <c:extLst>
            <c:ext xmlns:c16="http://schemas.microsoft.com/office/drawing/2014/chart" uri="{C3380CC4-5D6E-409C-BE32-E72D297353CC}">
              <c16:uniqueId val="{00000000-7992-4DF2-AB1D-FAB3437476B7}"/>
            </c:ext>
          </c:extLst>
        </c:ser>
        <c:ser>
          <c:idx val="1"/>
          <c:order val="1"/>
          <c:tx>
            <c:strRef>
              <c:f>Sheet1!$C$1</c:f>
              <c:strCache>
                <c:ptCount val="1"/>
                <c:pt idx="0">
                  <c:v>Scheduled by Patient</c:v>
                </c:pt>
              </c:strCache>
            </c:strRef>
          </c:tx>
          <c:spPr>
            <a:ln w="28575" cap="rnd">
              <a:solidFill>
                <a:schemeClr val="tx2"/>
              </a:solidFill>
              <a:round/>
            </a:ln>
            <a:effectLst/>
          </c:spPr>
          <c:marker>
            <c:symbol val="circle"/>
            <c:size val="5"/>
            <c:spPr>
              <a:solidFill>
                <a:schemeClr val="tx2"/>
              </a:solidFill>
              <a:ln w="9525">
                <a:solidFill>
                  <a:schemeClr val="tx2"/>
                </a:solidFill>
              </a:ln>
              <a:effectLst/>
            </c:spPr>
          </c:marker>
          <c:cat>
            <c:strRef>
              <c:f>Sheet1!$A$2:$A$9</c:f>
              <c:strCache>
                <c:ptCount val="8"/>
                <c:pt idx="0">
                  <c:v>1/23-1/29</c:v>
                </c:pt>
                <c:pt idx="1">
                  <c:v>1/30-2/5</c:v>
                </c:pt>
                <c:pt idx="2">
                  <c:v>2/6-2/12</c:v>
                </c:pt>
                <c:pt idx="3">
                  <c:v>2/13-2/19</c:v>
                </c:pt>
                <c:pt idx="4">
                  <c:v>2/20-2/26</c:v>
                </c:pt>
                <c:pt idx="5">
                  <c:v>2/27-3/4</c:v>
                </c:pt>
                <c:pt idx="6">
                  <c:v>3/5-3/11</c:v>
                </c:pt>
                <c:pt idx="7">
                  <c:v>3/12-3/18</c:v>
                </c:pt>
              </c:strCache>
            </c:strRef>
          </c:cat>
          <c:val>
            <c:numRef>
              <c:f>Sheet1!$C$2:$C$9</c:f>
              <c:numCache>
                <c:formatCode>General</c:formatCode>
                <c:ptCount val="8"/>
                <c:pt idx="0">
                  <c:v>2633</c:v>
                </c:pt>
                <c:pt idx="1">
                  <c:v>2360</c:v>
                </c:pt>
                <c:pt idx="2">
                  <c:v>2396</c:v>
                </c:pt>
                <c:pt idx="3">
                  <c:v>2243</c:v>
                </c:pt>
                <c:pt idx="4">
                  <c:v>2539</c:v>
                </c:pt>
                <c:pt idx="5">
                  <c:v>2573</c:v>
                </c:pt>
                <c:pt idx="6">
                  <c:v>2252</c:v>
                </c:pt>
                <c:pt idx="7">
                  <c:v>1871</c:v>
                </c:pt>
              </c:numCache>
            </c:numRef>
          </c:val>
          <c:smooth val="0"/>
          <c:extLst>
            <c:ext xmlns:c16="http://schemas.microsoft.com/office/drawing/2014/chart" uri="{C3380CC4-5D6E-409C-BE32-E72D297353CC}">
              <c16:uniqueId val="{00000001-7992-4DF2-AB1D-FAB3437476B7}"/>
            </c:ext>
          </c:extLst>
        </c:ser>
        <c:ser>
          <c:idx val="2"/>
          <c:order val="2"/>
          <c:tx>
            <c:strRef>
              <c:f>Sheet1!$D$1</c:f>
              <c:strCache>
                <c:ptCount val="1"/>
                <c:pt idx="0">
                  <c:v>Cancelled by Patient</c:v>
                </c:pt>
              </c:strCache>
            </c:strRef>
          </c:tx>
          <c:spPr>
            <a:ln w="28575" cap="rnd">
              <a:solidFill>
                <a:srgbClr val="C00000"/>
              </a:solidFill>
              <a:round/>
            </a:ln>
            <a:effectLst/>
          </c:spPr>
          <c:marker>
            <c:symbol val="circle"/>
            <c:size val="5"/>
            <c:spPr>
              <a:solidFill>
                <a:srgbClr val="C00000"/>
              </a:solidFill>
              <a:ln w="9525">
                <a:solidFill>
                  <a:srgbClr val="C00000"/>
                </a:solidFill>
              </a:ln>
              <a:effectLst/>
            </c:spPr>
          </c:marker>
          <c:cat>
            <c:strRef>
              <c:f>Sheet1!$A$2:$A$9</c:f>
              <c:strCache>
                <c:ptCount val="8"/>
                <c:pt idx="0">
                  <c:v>1/23-1/29</c:v>
                </c:pt>
                <c:pt idx="1">
                  <c:v>1/30-2/5</c:v>
                </c:pt>
                <c:pt idx="2">
                  <c:v>2/6-2/12</c:v>
                </c:pt>
                <c:pt idx="3">
                  <c:v>2/13-2/19</c:v>
                </c:pt>
                <c:pt idx="4">
                  <c:v>2/20-2/26</c:v>
                </c:pt>
                <c:pt idx="5">
                  <c:v>2/27-3/4</c:v>
                </c:pt>
                <c:pt idx="6">
                  <c:v>3/5-3/11</c:v>
                </c:pt>
                <c:pt idx="7">
                  <c:v>3/12-3/18</c:v>
                </c:pt>
              </c:strCache>
            </c:strRef>
          </c:cat>
          <c:val>
            <c:numRef>
              <c:f>Sheet1!$D$2:$D$9</c:f>
              <c:numCache>
                <c:formatCode>General</c:formatCode>
                <c:ptCount val="8"/>
                <c:pt idx="0">
                  <c:v>259</c:v>
                </c:pt>
                <c:pt idx="1">
                  <c:v>265</c:v>
                </c:pt>
                <c:pt idx="2">
                  <c:v>248</c:v>
                </c:pt>
                <c:pt idx="3">
                  <c:v>182</c:v>
                </c:pt>
                <c:pt idx="4">
                  <c:v>270</c:v>
                </c:pt>
                <c:pt idx="5">
                  <c:v>282</c:v>
                </c:pt>
                <c:pt idx="6">
                  <c:v>272</c:v>
                </c:pt>
                <c:pt idx="7">
                  <c:v>361</c:v>
                </c:pt>
              </c:numCache>
            </c:numRef>
          </c:val>
          <c:smooth val="0"/>
          <c:extLst>
            <c:ext xmlns:c16="http://schemas.microsoft.com/office/drawing/2014/chart" uri="{C3380CC4-5D6E-409C-BE32-E72D297353CC}">
              <c16:uniqueId val="{00000000-6A38-4B38-A68D-4295D5726C83}"/>
            </c:ext>
          </c:extLst>
        </c:ser>
        <c:dLbls>
          <c:showLegendKey val="0"/>
          <c:showVal val="0"/>
          <c:showCatName val="0"/>
          <c:showSerName val="0"/>
          <c:showPercent val="0"/>
          <c:showBubbleSize val="0"/>
        </c:dLbls>
        <c:marker val="1"/>
        <c:smooth val="0"/>
        <c:axId val="809703336"/>
        <c:axId val="809707928"/>
      </c:lineChart>
      <c:catAx>
        <c:axId val="809703336"/>
        <c:scaling>
          <c:orientation val="minMax"/>
        </c:scaling>
        <c:delete val="0"/>
        <c:axPos val="b"/>
        <c:minorGridlines>
          <c:spPr>
            <a:ln w="9525" cap="flat" cmpd="sng" algn="ctr">
              <a:solidFill>
                <a:schemeClr val="tx1">
                  <a:lumMod val="5000"/>
                  <a:lumOff val="95000"/>
                </a:schemeClr>
              </a:solidFill>
              <a:round/>
            </a:ln>
            <a:effectLst/>
          </c:spPr>
        </c:min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09707928"/>
        <c:crosses val="autoZero"/>
        <c:auto val="1"/>
        <c:lblAlgn val="ctr"/>
        <c:lblOffset val="100"/>
        <c:noMultiLvlLbl val="0"/>
      </c:catAx>
      <c:valAx>
        <c:axId val="8097079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0970333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Monthly Patient</a:t>
            </a:r>
            <a:r>
              <a:rPr lang="en-US" baseline="0" dirty="0"/>
              <a:t> </a:t>
            </a:r>
            <a:r>
              <a:rPr lang="en-US" dirty="0"/>
              <a:t>Usage</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8.8600720770750666E-2"/>
          <c:y val="0.11905316536921624"/>
          <c:w val="0.91139927922924935"/>
          <c:h val="0.62265312472918299"/>
        </c:manualLayout>
      </c:layout>
      <c:lineChart>
        <c:grouping val="standard"/>
        <c:varyColors val="0"/>
        <c:ser>
          <c:idx val="0"/>
          <c:order val="0"/>
          <c:tx>
            <c:strRef>
              <c:f>Sheet1!$B$1</c:f>
              <c:strCache>
                <c:ptCount val="1"/>
                <c:pt idx="0">
                  <c:v>Requested by Patient</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Sheet1!$A$2:$A$14</c:f>
              <c:numCache>
                <c:formatCode>mmm\-yy</c:formatCode>
                <c:ptCount val="13"/>
                <c:pt idx="0">
                  <c:v>43497</c:v>
                </c:pt>
                <c:pt idx="1">
                  <c:v>43525</c:v>
                </c:pt>
                <c:pt idx="2">
                  <c:v>43556</c:v>
                </c:pt>
                <c:pt idx="3">
                  <c:v>43586</c:v>
                </c:pt>
                <c:pt idx="4">
                  <c:v>43617</c:v>
                </c:pt>
                <c:pt idx="5">
                  <c:v>43647</c:v>
                </c:pt>
                <c:pt idx="6">
                  <c:v>43678</c:v>
                </c:pt>
                <c:pt idx="7">
                  <c:v>43709</c:v>
                </c:pt>
                <c:pt idx="8">
                  <c:v>43739</c:v>
                </c:pt>
                <c:pt idx="9">
                  <c:v>43770</c:v>
                </c:pt>
                <c:pt idx="10">
                  <c:v>43800</c:v>
                </c:pt>
                <c:pt idx="11">
                  <c:v>43831</c:v>
                </c:pt>
                <c:pt idx="12">
                  <c:v>43862</c:v>
                </c:pt>
              </c:numCache>
            </c:numRef>
          </c:cat>
          <c:val>
            <c:numRef>
              <c:f>Sheet1!$B$2:$B$14</c:f>
              <c:numCache>
                <c:formatCode>General</c:formatCode>
                <c:ptCount val="13"/>
                <c:pt idx="0">
                  <c:v>8441</c:v>
                </c:pt>
                <c:pt idx="1">
                  <c:v>12290</c:v>
                </c:pt>
                <c:pt idx="2">
                  <c:v>10573</c:v>
                </c:pt>
                <c:pt idx="3">
                  <c:v>10423</c:v>
                </c:pt>
                <c:pt idx="4">
                  <c:v>13136</c:v>
                </c:pt>
                <c:pt idx="5">
                  <c:v>14725</c:v>
                </c:pt>
                <c:pt idx="6">
                  <c:v>14030</c:v>
                </c:pt>
                <c:pt idx="7">
                  <c:v>17776</c:v>
                </c:pt>
                <c:pt idx="8">
                  <c:v>16199</c:v>
                </c:pt>
                <c:pt idx="9">
                  <c:v>16578</c:v>
                </c:pt>
                <c:pt idx="10">
                  <c:v>19717</c:v>
                </c:pt>
                <c:pt idx="11">
                  <c:v>26254</c:v>
                </c:pt>
                <c:pt idx="12">
                  <c:v>22091</c:v>
                </c:pt>
              </c:numCache>
            </c:numRef>
          </c:val>
          <c:smooth val="0"/>
          <c:extLst>
            <c:ext xmlns:c16="http://schemas.microsoft.com/office/drawing/2014/chart" uri="{C3380CC4-5D6E-409C-BE32-E72D297353CC}">
              <c16:uniqueId val="{00000000-7992-4DF2-AB1D-FAB3437476B7}"/>
            </c:ext>
          </c:extLst>
        </c:ser>
        <c:ser>
          <c:idx val="1"/>
          <c:order val="1"/>
          <c:tx>
            <c:strRef>
              <c:f>Sheet1!$C$1</c:f>
              <c:strCache>
                <c:ptCount val="1"/>
                <c:pt idx="0">
                  <c:v>Scheduled by Patient</c:v>
                </c:pt>
              </c:strCache>
            </c:strRef>
          </c:tx>
          <c:spPr>
            <a:ln w="28575" cap="rnd">
              <a:solidFill>
                <a:schemeClr val="tx2"/>
              </a:solidFill>
              <a:round/>
            </a:ln>
            <a:effectLst/>
          </c:spPr>
          <c:marker>
            <c:symbol val="circle"/>
            <c:size val="5"/>
            <c:spPr>
              <a:solidFill>
                <a:schemeClr val="tx2"/>
              </a:solidFill>
              <a:ln w="9525">
                <a:solidFill>
                  <a:schemeClr val="tx2"/>
                </a:solidFill>
              </a:ln>
              <a:effectLst/>
            </c:spPr>
          </c:marker>
          <c:cat>
            <c:numRef>
              <c:f>Sheet1!$A$2:$A$14</c:f>
              <c:numCache>
                <c:formatCode>mmm\-yy</c:formatCode>
                <c:ptCount val="13"/>
                <c:pt idx="0">
                  <c:v>43497</c:v>
                </c:pt>
                <c:pt idx="1">
                  <c:v>43525</c:v>
                </c:pt>
                <c:pt idx="2">
                  <c:v>43556</c:v>
                </c:pt>
                <c:pt idx="3">
                  <c:v>43586</c:v>
                </c:pt>
                <c:pt idx="4">
                  <c:v>43617</c:v>
                </c:pt>
                <c:pt idx="5">
                  <c:v>43647</c:v>
                </c:pt>
                <c:pt idx="6">
                  <c:v>43678</c:v>
                </c:pt>
                <c:pt idx="7">
                  <c:v>43709</c:v>
                </c:pt>
                <c:pt idx="8">
                  <c:v>43739</c:v>
                </c:pt>
                <c:pt idx="9">
                  <c:v>43770</c:v>
                </c:pt>
                <c:pt idx="10">
                  <c:v>43800</c:v>
                </c:pt>
                <c:pt idx="11">
                  <c:v>43831</c:v>
                </c:pt>
                <c:pt idx="12">
                  <c:v>43862</c:v>
                </c:pt>
              </c:numCache>
            </c:numRef>
          </c:cat>
          <c:val>
            <c:numRef>
              <c:f>Sheet1!$C$2:$C$14</c:f>
              <c:numCache>
                <c:formatCode>General</c:formatCode>
                <c:ptCount val="13"/>
                <c:pt idx="0">
                  <c:v>6226</c:v>
                </c:pt>
                <c:pt idx="1">
                  <c:v>9208</c:v>
                </c:pt>
                <c:pt idx="2">
                  <c:v>7698</c:v>
                </c:pt>
                <c:pt idx="3">
                  <c:v>7563</c:v>
                </c:pt>
                <c:pt idx="4">
                  <c:v>9146</c:v>
                </c:pt>
                <c:pt idx="5">
                  <c:v>10214</c:v>
                </c:pt>
                <c:pt idx="6">
                  <c:v>9772</c:v>
                </c:pt>
                <c:pt idx="7">
                  <c:v>10109</c:v>
                </c:pt>
                <c:pt idx="8">
                  <c:v>10218</c:v>
                </c:pt>
                <c:pt idx="9">
                  <c:v>10147</c:v>
                </c:pt>
                <c:pt idx="10">
                  <c:v>10353</c:v>
                </c:pt>
                <c:pt idx="11">
                  <c:v>13281</c:v>
                </c:pt>
                <c:pt idx="12">
                  <c:v>11670</c:v>
                </c:pt>
              </c:numCache>
            </c:numRef>
          </c:val>
          <c:smooth val="0"/>
          <c:extLst>
            <c:ext xmlns:c16="http://schemas.microsoft.com/office/drawing/2014/chart" uri="{C3380CC4-5D6E-409C-BE32-E72D297353CC}">
              <c16:uniqueId val="{00000001-7992-4DF2-AB1D-FAB3437476B7}"/>
            </c:ext>
          </c:extLst>
        </c:ser>
        <c:ser>
          <c:idx val="2"/>
          <c:order val="2"/>
          <c:tx>
            <c:strRef>
              <c:f>Sheet1!$D$1</c:f>
              <c:strCache>
                <c:ptCount val="1"/>
                <c:pt idx="0">
                  <c:v>Cancelled by Patient</c:v>
                </c:pt>
              </c:strCache>
            </c:strRef>
          </c:tx>
          <c:spPr>
            <a:ln w="28575" cap="rnd">
              <a:solidFill>
                <a:srgbClr val="C00000"/>
              </a:solidFill>
              <a:round/>
            </a:ln>
            <a:effectLst/>
          </c:spPr>
          <c:marker>
            <c:symbol val="circle"/>
            <c:size val="5"/>
            <c:spPr>
              <a:solidFill>
                <a:srgbClr val="C00000"/>
              </a:solidFill>
              <a:ln w="9525">
                <a:solidFill>
                  <a:srgbClr val="C00000"/>
                </a:solidFill>
              </a:ln>
              <a:effectLst/>
            </c:spPr>
          </c:marker>
          <c:cat>
            <c:numRef>
              <c:f>Sheet1!$A$2:$A$14</c:f>
              <c:numCache>
                <c:formatCode>mmm\-yy</c:formatCode>
                <c:ptCount val="13"/>
                <c:pt idx="0">
                  <c:v>43497</c:v>
                </c:pt>
                <c:pt idx="1">
                  <c:v>43525</c:v>
                </c:pt>
                <c:pt idx="2">
                  <c:v>43556</c:v>
                </c:pt>
                <c:pt idx="3">
                  <c:v>43586</c:v>
                </c:pt>
                <c:pt idx="4">
                  <c:v>43617</c:v>
                </c:pt>
                <c:pt idx="5">
                  <c:v>43647</c:v>
                </c:pt>
                <c:pt idx="6">
                  <c:v>43678</c:v>
                </c:pt>
                <c:pt idx="7">
                  <c:v>43709</c:v>
                </c:pt>
                <c:pt idx="8">
                  <c:v>43739</c:v>
                </c:pt>
                <c:pt idx="9">
                  <c:v>43770</c:v>
                </c:pt>
                <c:pt idx="10">
                  <c:v>43800</c:v>
                </c:pt>
                <c:pt idx="11">
                  <c:v>43831</c:v>
                </c:pt>
                <c:pt idx="12">
                  <c:v>43862</c:v>
                </c:pt>
              </c:numCache>
            </c:numRef>
          </c:cat>
          <c:val>
            <c:numRef>
              <c:f>Sheet1!$D$2:$D$14</c:f>
              <c:numCache>
                <c:formatCode>General</c:formatCode>
                <c:ptCount val="13"/>
                <c:pt idx="0">
                  <c:v>3133</c:v>
                </c:pt>
                <c:pt idx="1">
                  <c:v>4802</c:v>
                </c:pt>
                <c:pt idx="2">
                  <c:v>5510</c:v>
                </c:pt>
                <c:pt idx="3">
                  <c:v>5933</c:v>
                </c:pt>
                <c:pt idx="4">
                  <c:v>5722</c:v>
                </c:pt>
                <c:pt idx="5">
                  <c:v>4512</c:v>
                </c:pt>
                <c:pt idx="6">
                  <c:v>3200</c:v>
                </c:pt>
                <c:pt idx="7">
                  <c:v>3479</c:v>
                </c:pt>
                <c:pt idx="8">
                  <c:v>3716</c:v>
                </c:pt>
                <c:pt idx="9">
                  <c:v>3434</c:v>
                </c:pt>
                <c:pt idx="10">
                  <c:v>3656</c:v>
                </c:pt>
                <c:pt idx="11">
                  <c:v>5501</c:v>
                </c:pt>
                <c:pt idx="12">
                  <c:v>4289</c:v>
                </c:pt>
              </c:numCache>
            </c:numRef>
          </c:val>
          <c:smooth val="0"/>
          <c:extLst>
            <c:ext xmlns:c16="http://schemas.microsoft.com/office/drawing/2014/chart" uri="{C3380CC4-5D6E-409C-BE32-E72D297353CC}">
              <c16:uniqueId val="{00000000-6A38-4B38-A68D-4295D5726C83}"/>
            </c:ext>
          </c:extLst>
        </c:ser>
        <c:ser>
          <c:idx val="3"/>
          <c:order val="3"/>
          <c:tx>
            <c:strRef>
              <c:f>Sheet1!$E$1</c:f>
              <c:strCache>
                <c:ptCount val="1"/>
                <c:pt idx="0">
                  <c:v>Community Care Requests</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cat>
            <c:numRef>
              <c:f>Sheet1!$A$2:$A$14</c:f>
              <c:numCache>
                <c:formatCode>mmm\-yy</c:formatCode>
                <c:ptCount val="13"/>
                <c:pt idx="0">
                  <c:v>43497</c:v>
                </c:pt>
                <c:pt idx="1">
                  <c:v>43525</c:v>
                </c:pt>
                <c:pt idx="2">
                  <c:v>43556</c:v>
                </c:pt>
                <c:pt idx="3">
                  <c:v>43586</c:v>
                </c:pt>
                <c:pt idx="4">
                  <c:v>43617</c:v>
                </c:pt>
                <c:pt idx="5">
                  <c:v>43647</c:v>
                </c:pt>
                <c:pt idx="6">
                  <c:v>43678</c:v>
                </c:pt>
                <c:pt idx="7">
                  <c:v>43709</c:v>
                </c:pt>
                <c:pt idx="8">
                  <c:v>43739</c:v>
                </c:pt>
                <c:pt idx="9">
                  <c:v>43770</c:v>
                </c:pt>
                <c:pt idx="10">
                  <c:v>43800</c:v>
                </c:pt>
                <c:pt idx="11">
                  <c:v>43831</c:v>
                </c:pt>
                <c:pt idx="12">
                  <c:v>43862</c:v>
                </c:pt>
              </c:numCache>
            </c:numRef>
          </c:cat>
          <c:val>
            <c:numRef>
              <c:f>Sheet1!$E$2:$E$14</c:f>
              <c:numCache>
                <c:formatCode>General</c:formatCode>
                <c:ptCount val="13"/>
                <c:pt idx="0">
                  <c:v>20</c:v>
                </c:pt>
                <c:pt idx="1">
                  <c:v>23</c:v>
                </c:pt>
                <c:pt idx="2">
                  <c:v>25</c:v>
                </c:pt>
                <c:pt idx="3">
                  <c:v>20</c:v>
                </c:pt>
                <c:pt idx="4">
                  <c:v>37</c:v>
                </c:pt>
                <c:pt idx="5">
                  <c:v>37</c:v>
                </c:pt>
                <c:pt idx="6">
                  <c:v>52</c:v>
                </c:pt>
                <c:pt idx="7">
                  <c:v>36</c:v>
                </c:pt>
                <c:pt idx="8">
                  <c:v>36</c:v>
                </c:pt>
                <c:pt idx="9">
                  <c:v>28</c:v>
                </c:pt>
                <c:pt idx="10">
                  <c:v>24</c:v>
                </c:pt>
                <c:pt idx="11">
                  <c:v>45</c:v>
                </c:pt>
                <c:pt idx="12">
                  <c:v>39</c:v>
                </c:pt>
              </c:numCache>
            </c:numRef>
          </c:val>
          <c:smooth val="0"/>
          <c:extLst>
            <c:ext xmlns:c16="http://schemas.microsoft.com/office/drawing/2014/chart" uri="{C3380CC4-5D6E-409C-BE32-E72D297353CC}">
              <c16:uniqueId val="{00000000-BA60-4EF3-B3F0-2EB3E4BC6138}"/>
            </c:ext>
          </c:extLst>
        </c:ser>
        <c:dLbls>
          <c:showLegendKey val="0"/>
          <c:showVal val="0"/>
          <c:showCatName val="0"/>
          <c:showSerName val="0"/>
          <c:showPercent val="0"/>
          <c:showBubbleSize val="0"/>
        </c:dLbls>
        <c:marker val="1"/>
        <c:smooth val="0"/>
        <c:axId val="809703336"/>
        <c:axId val="809707928"/>
      </c:lineChart>
      <c:dateAx>
        <c:axId val="809703336"/>
        <c:scaling>
          <c:orientation val="minMax"/>
        </c:scaling>
        <c:delete val="0"/>
        <c:axPos val="b"/>
        <c:minorGridlines>
          <c:spPr>
            <a:ln w="9525" cap="flat" cmpd="sng" algn="ctr">
              <a:solidFill>
                <a:schemeClr val="tx1">
                  <a:lumMod val="5000"/>
                  <a:lumOff val="95000"/>
                </a:schemeClr>
              </a:solidFill>
              <a:round/>
            </a:ln>
            <a:effectLst/>
          </c:spPr>
        </c:minorGridlines>
        <c:numFmt formatCode="mmm\-yy"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09707928"/>
        <c:crosses val="autoZero"/>
        <c:auto val="1"/>
        <c:lblOffset val="100"/>
        <c:baseTimeUnit val="months"/>
      </c:dateAx>
      <c:valAx>
        <c:axId val="8097079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09703336"/>
        <c:crosses val="autoZero"/>
        <c:crossBetween val="between"/>
      </c:valAx>
      <c:spPr>
        <a:noFill/>
        <a:ln>
          <a:noFill/>
        </a:ln>
        <a:effectLst/>
      </c:spPr>
    </c:plotArea>
    <c:legend>
      <c:legendPos val="b"/>
      <c:layout>
        <c:manualLayout>
          <c:xMode val="edge"/>
          <c:yMode val="edge"/>
          <c:x val="0.18396216455047376"/>
          <c:y val="0.8737665929481484"/>
          <c:w val="0.63167487611917683"/>
          <c:h val="0.12608561977233906"/>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r>
              <a:rPr lang="en-US" dirty="0"/>
              <a:t>Specialty Progress by Week*</a:t>
            </a:r>
          </a:p>
        </c:rich>
      </c:tx>
      <c:overlay val="0"/>
      <c:spPr>
        <a:noFill/>
        <a:ln>
          <a:noFill/>
        </a:ln>
        <a:effectLst/>
      </c:spPr>
      <c:txPr>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7.8882381889763778E-2"/>
          <c:y val="0.16136195866141728"/>
          <c:w val="0.88986761811023618"/>
          <c:h val="0.50039345472440944"/>
        </c:manualLayout>
      </c:layout>
      <c:barChart>
        <c:barDir val="col"/>
        <c:grouping val="clustered"/>
        <c:varyColors val="0"/>
        <c:ser>
          <c:idx val="0"/>
          <c:order val="0"/>
          <c:tx>
            <c:strRef>
              <c:f>Sheet1!$B$1</c:f>
              <c:strCache>
                <c:ptCount val="1"/>
                <c:pt idx="0">
                  <c:v>Amputation Services</c:v>
                </c:pt>
              </c:strCache>
            </c:strRef>
          </c:tx>
          <c:spPr>
            <a:solidFill>
              <a:schemeClr val="accent1"/>
            </a:solidFill>
            <a:ln>
              <a:noFill/>
            </a:ln>
            <a:effectLst/>
          </c:spPr>
          <c:invertIfNegative val="0"/>
          <c:cat>
            <c:strRef>
              <c:f>Sheet1!$A$2:$A$5</c:f>
              <c:strCache>
                <c:ptCount val="4"/>
                <c:pt idx="0">
                  <c:v>2/20-2/26</c:v>
                </c:pt>
                <c:pt idx="1">
                  <c:v>2/27-3/4</c:v>
                </c:pt>
                <c:pt idx="2">
                  <c:v>3/5-3/11</c:v>
                </c:pt>
                <c:pt idx="3">
                  <c:v>3/12-3/18</c:v>
                </c:pt>
              </c:strCache>
            </c:strRef>
          </c:cat>
          <c:val>
            <c:numRef>
              <c:f>Sheet1!$B$2:$B$5</c:f>
              <c:numCache>
                <c:formatCode>General</c:formatCode>
                <c:ptCount val="4"/>
                <c:pt idx="0">
                  <c:v>1</c:v>
                </c:pt>
                <c:pt idx="1">
                  <c:v>0</c:v>
                </c:pt>
                <c:pt idx="2">
                  <c:v>0</c:v>
                </c:pt>
                <c:pt idx="3">
                  <c:v>0</c:v>
                </c:pt>
              </c:numCache>
            </c:numRef>
          </c:val>
          <c:extLst>
            <c:ext xmlns:c16="http://schemas.microsoft.com/office/drawing/2014/chart" uri="{C3380CC4-5D6E-409C-BE32-E72D297353CC}">
              <c16:uniqueId val="{00000000-1D25-4B11-BA00-B704FA74D240}"/>
            </c:ext>
          </c:extLst>
        </c:ser>
        <c:ser>
          <c:idx val="1"/>
          <c:order val="1"/>
          <c:tx>
            <c:strRef>
              <c:f>Sheet1!$C$1</c:f>
              <c:strCache>
                <c:ptCount val="1"/>
                <c:pt idx="0">
                  <c:v>Audiology</c:v>
                </c:pt>
              </c:strCache>
            </c:strRef>
          </c:tx>
          <c:spPr>
            <a:solidFill>
              <a:schemeClr val="accent2"/>
            </a:solidFill>
            <a:ln>
              <a:noFill/>
            </a:ln>
            <a:effectLst/>
          </c:spPr>
          <c:invertIfNegative val="0"/>
          <c:cat>
            <c:strRef>
              <c:f>Sheet1!$A$2:$A$5</c:f>
              <c:strCache>
                <c:ptCount val="4"/>
                <c:pt idx="0">
                  <c:v>2/20-2/26</c:v>
                </c:pt>
                <c:pt idx="1">
                  <c:v>2/27-3/4</c:v>
                </c:pt>
                <c:pt idx="2">
                  <c:v>3/5-3/11</c:v>
                </c:pt>
                <c:pt idx="3">
                  <c:v>3/12-3/18</c:v>
                </c:pt>
              </c:strCache>
            </c:strRef>
          </c:cat>
          <c:val>
            <c:numRef>
              <c:f>Sheet1!$C$2:$C$5</c:f>
              <c:numCache>
                <c:formatCode>General</c:formatCode>
                <c:ptCount val="4"/>
                <c:pt idx="0">
                  <c:v>8</c:v>
                </c:pt>
                <c:pt idx="1">
                  <c:v>9</c:v>
                </c:pt>
                <c:pt idx="2">
                  <c:v>8</c:v>
                </c:pt>
                <c:pt idx="3">
                  <c:v>5</c:v>
                </c:pt>
              </c:numCache>
            </c:numRef>
          </c:val>
          <c:extLst>
            <c:ext xmlns:c16="http://schemas.microsoft.com/office/drawing/2014/chart" uri="{C3380CC4-5D6E-409C-BE32-E72D297353CC}">
              <c16:uniqueId val="{00000001-1D25-4B11-BA00-B704FA74D240}"/>
            </c:ext>
          </c:extLst>
        </c:ser>
        <c:ser>
          <c:idx val="2"/>
          <c:order val="2"/>
          <c:tx>
            <c:strRef>
              <c:f>Sheet1!$D$1</c:f>
              <c:strCache>
                <c:ptCount val="1"/>
                <c:pt idx="0">
                  <c:v>Clinical Pharmacy</c:v>
                </c:pt>
              </c:strCache>
            </c:strRef>
          </c:tx>
          <c:spPr>
            <a:solidFill>
              <a:schemeClr val="accent3"/>
            </a:solidFill>
            <a:ln>
              <a:noFill/>
            </a:ln>
            <a:effectLst/>
          </c:spPr>
          <c:invertIfNegative val="0"/>
          <c:cat>
            <c:strRef>
              <c:f>Sheet1!$A$2:$A$5</c:f>
              <c:strCache>
                <c:ptCount val="4"/>
                <c:pt idx="0">
                  <c:v>2/20-2/26</c:v>
                </c:pt>
                <c:pt idx="1">
                  <c:v>2/27-3/4</c:v>
                </c:pt>
                <c:pt idx="2">
                  <c:v>3/5-3/11</c:v>
                </c:pt>
                <c:pt idx="3">
                  <c:v>3/12-3/18</c:v>
                </c:pt>
              </c:strCache>
            </c:strRef>
          </c:cat>
          <c:val>
            <c:numRef>
              <c:f>Sheet1!$D$2:$D$5</c:f>
              <c:numCache>
                <c:formatCode>General</c:formatCode>
                <c:ptCount val="4"/>
                <c:pt idx="0">
                  <c:v>0</c:v>
                </c:pt>
                <c:pt idx="1">
                  <c:v>0</c:v>
                </c:pt>
                <c:pt idx="2">
                  <c:v>2</c:v>
                </c:pt>
                <c:pt idx="3">
                  <c:v>4</c:v>
                </c:pt>
              </c:numCache>
            </c:numRef>
          </c:val>
          <c:extLst>
            <c:ext xmlns:c16="http://schemas.microsoft.com/office/drawing/2014/chart" uri="{C3380CC4-5D6E-409C-BE32-E72D297353CC}">
              <c16:uniqueId val="{00000002-1D25-4B11-BA00-B704FA74D240}"/>
            </c:ext>
          </c:extLst>
        </c:ser>
        <c:ser>
          <c:idx val="3"/>
          <c:order val="3"/>
          <c:tx>
            <c:strRef>
              <c:f>Sheet1!$E$1</c:f>
              <c:strCache>
                <c:ptCount val="1"/>
                <c:pt idx="0">
                  <c:v>CPAP</c:v>
                </c:pt>
              </c:strCache>
            </c:strRef>
          </c:tx>
          <c:spPr>
            <a:solidFill>
              <a:schemeClr val="accent4"/>
            </a:solidFill>
            <a:ln>
              <a:noFill/>
            </a:ln>
            <a:effectLst/>
          </c:spPr>
          <c:invertIfNegative val="0"/>
          <c:cat>
            <c:strRef>
              <c:f>Sheet1!$A$2:$A$5</c:f>
              <c:strCache>
                <c:ptCount val="4"/>
                <c:pt idx="0">
                  <c:v>2/20-2/26</c:v>
                </c:pt>
                <c:pt idx="1">
                  <c:v>2/27-3/4</c:v>
                </c:pt>
                <c:pt idx="2">
                  <c:v>3/5-3/11</c:v>
                </c:pt>
                <c:pt idx="3">
                  <c:v>3/12-3/18</c:v>
                </c:pt>
              </c:strCache>
            </c:strRef>
          </c:cat>
          <c:val>
            <c:numRef>
              <c:f>Sheet1!$E$2:$E$5</c:f>
              <c:numCache>
                <c:formatCode>General</c:formatCode>
                <c:ptCount val="4"/>
                <c:pt idx="0">
                  <c:v>0</c:v>
                </c:pt>
                <c:pt idx="1">
                  <c:v>0</c:v>
                </c:pt>
                <c:pt idx="2">
                  <c:v>0</c:v>
                </c:pt>
                <c:pt idx="3">
                  <c:v>0</c:v>
                </c:pt>
              </c:numCache>
            </c:numRef>
          </c:val>
          <c:extLst>
            <c:ext xmlns:c16="http://schemas.microsoft.com/office/drawing/2014/chart" uri="{C3380CC4-5D6E-409C-BE32-E72D297353CC}">
              <c16:uniqueId val="{00000003-1D25-4B11-BA00-B704FA74D240}"/>
            </c:ext>
          </c:extLst>
        </c:ser>
        <c:ser>
          <c:idx val="4"/>
          <c:order val="4"/>
          <c:tx>
            <c:strRef>
              <c:f>Sheet1!$F$1</c:f>
              <c:strCache>
                <c:ptCount val="1"/>
                <c:pt idx="0">
                  <c:v>Food &amp; Nutrition</c:v>
                </c:pt>
              </c:strCache>
            </c:strRef>
          </c:tx>
          <c:spPr>
            <a:solidFill>
              <a:schemeClr val="accent5"/>
            </a:solidFill>
            <a:ln>
              <a:noFill/>
            </a:ln>
            <a:effectLst/>
          </c:spPr>
          <c:invertIfNegative val="0"/>
          <c:cat>
            <c:strRef>
              <c:f>Sheet1!$A$2:$A$5</c:f>
              <c:strCache>
                <c:ptCount val="4"/>
                <c:pt idx="0">
                  <c:v>2/20-2/26</c:v>
                </c:pt>
                <c:pt idx="1">
                  <c:v>2/27-3/4</c:v>
                </c:pt>
                <c:pt idx="2">
                  <c:v>3/5-3/11</c:v>
                </c:pt>
                <c:pt idx="3">
                  <c:v>3/12-3/18</c:v>
                </c:pt>
              </c:strCache>
            </c:strRef>
          </c:cat>
          <c:val>
            <c:numRef>
              <c:f>Sheet1!$F$2:$F$5</c:f>
              <c:numCache>
                <c:formatCode>General</c:formatCode>
                <c:ptCount val="4"/>
                <c:pt idx="0">
                  <c:v>4</c:v>
                </c:pt>
                <c:pt idx="1">
                  <c:v>3</c:v>
                </c:pt>
                <c:pt idx="2">
                  <c:v>1</c:v>
                </c:pt>
                <c:pt idx="3">
                  <c:v>1</c:v>
                </c:pt>
              </c:numCache>
            </c:numRef>
          </c:val>
          <c:extLst>
            <c:ext xmlns:c16="http://schemas.microsoft.com/office/drawing/2014/chart" uri="{C3380CC4-5D6E-409C-BE32-E72D297353CC}">
              <c16:uniqueId val="{00000004-1D25-4B11-BA00-B704FA74D240}"/>
            </c:ext>
          </c:extLst>
        </c:ser>
        <c:ser>
          <c:idx val="5"/>
          <c:order val="5"/>
          <c:tx>
            <c:strRef>
              <c:f>Sheet1!$G$1</c:f>
              <c:strCache>
                <c:ptCount val="1"/>
                <c:pt idx="0">
                  <c:v>MOVE</c:v>
                </c:pt>
              </c:strCache>
            </c:strRef>
          </c:tx>
          <c:spPr>
            <a:solidFill>
              <a:schemeClr val="accent6"/>
            </a:solidFill>
            <a:ln>
              <a:noFill/>
            </a:ln>
            <a:effectLst/>
          </c:spPr>
          <c:invertIfNegative val="0"/>
          <c:cat>
            <c:strRef>
              <c:f>Sheet1!$A$2:$A$5</c:f>
              <c:strCache>
                <c:ptCount val="4"/>
                <c:pt idx="0">
                  <c:v>2/20-2/26</c:v>
                </c:pt>
                <c:pt idx="1">
                  <c:v>2/27-3/4</c:v>
                </c:pt>
                <c:pt idx="2">
                  <c:v>3/5-3/11</c:v>
                </c:pt>
                <c:pt idx="3">
                  <c:v>3/12-3/18</c:v>
                </c:pt>
              </c:strCache>
            </c:strRef>
          </c:cat>
          <c:val>
            <c:numRef>
              <c:f>Sheet1!$G$2:$G$5</c:f>
              <c:numCache>
                <c:formatCode>General</c:formatCode>
                <c:ptCount val="4"/>
                <c:pt idx="0">
                  <c:v>1</c:v>
                </c:pt>
                <c:pt idx="1">
                  <c:v>3</c:v>
                </c:pt>
                <c:pt idx="2">
                  <c:v>1</c:v>
                </c:pt>
                <c:pt idx="3">
                  <c:v>3</c:v>
                </c:pt>
              </c:numCache>
            </c:numRef>
          </c:val>
          <c:extLst>
            <c:ext xmlns:c16="http://schemas.microsoft.com/office/drawing/2014/chart" uri="{C3380CC4-5D6E-409C-BE32-E72D297353CC}">
              <c16:uniqueId val="{00000005-1D25-4B11-BA00-B704FA74D240}"/>
            </c:ext>
          </c:extLst>
        </c:ser>
        <c:ser>
          <c:idx val="6"/>
          <c:order val="6"/>
          <c:tx>
            <c:strRef>
              <c:f>Sheet1!$H$1</c:f>
              <c:strCache>
                <c:ptCount val="1"/>
                <c:pt idx="0">
                  <c:v>Ophthalmology</c:v>
                </c:pt>
              </c:strCache>
            </c:strRef>
          </c:tx>
          <c:spPr>
            <a:solidFill>
              <a:schemeClr val="accent1">
                <a:lumMod val="60000"/>
              </a:schemeClr>
            </a:solidFill>
            <a:ln>
              <a:noFill/>
            </a:ln>
            <a:effectLst/>
          </c:spPr>
          <c:invertIfNegative val="0"/>
          <c:cat>
            <c:strRef>
              <c:f>Sheet1!$A$2:$A$5</c:f>
              <c:strCache>
                <c:ptCount val="4"/>
                <c:pt idx="0">
                  <c:v>2/20-2/26</c:v>
                </c:pt>
                <c:pt idx="1">
                  <c:v>2/27-3/4</c:v>
                </c:pt>
                <c:pt idx="2">
                  <c:v>3/5-3/11</c:v>
                </c:pt>
                <c:pt idx="3">
                  <c:v>3/12-3/18</c:v>
                </c:pt>
              </c:strCache>
            </c:strRef>
          </c:cat>
          <c:val>
            <c:numRef>
              <c:f>Sheet1!$H$2:$H$5</c:f>
              <c:numCache>
                <c:formatCode>General</c:formatCode>
                <c:ptCount val="4"/>
                <c:pt idx="0">
                  <c:v>0</c:v>
                </c:pt>
                <c:pt idx="1">
                  <c:v>4</c:v>
                </c:pt>
                <c:pt idx="2">
                  <c:v>3</c:v>
                </c:pt>
                <c:pt idx="3">
                  <c:v>3</c:v>
                </c:pt>
              </c:numCache>
            </c:numRef>
          </c:val>
          <c:extLst>
            <c:ext xmlns:c16="http://schemas.microsoft.com/office/drawing/2014/chart" uri="{C3380CC4-5D6E-409C-BE32-E72D297353CC}">
              <c16:uniqueId val="{00000006-1D25-4B11-BA00-B704FA74D240}"/>
            </c:ext>
          </c:extLst>
        </c:ser>
        <c:ser>
          <c:idx val="7"/>
          <c:order val="7"/>
          <c:tx>
            <c:strRef>
              <c:f>Sheet1!$I$1</c:f>
              <c:strCache>
                <c:ptCount val="1"/>
                <c:pt idx="0">
                  <c:v>Optometry</c:v>
                </c:pt>
              </c:strCache>
            </c:strRef>
          </c:tx>
          <c:spPr>
            <a:solidFill>
              <a:schemeClr val="accent2">
                <a:lumMod val="60000"/>
              </a:schemeClr>
            </a:solidFill>
            <a:ln>
              <a:noFill/>
            </a:ln>
            <a:effectLst/>
          </c:spPr>
          <c:invertIfNegative val="0"/>
          <c:cat>
            <c:strRef>
              <c:f>Sheet1!$A$2:$A$5</c:f>
              <c:strCache>
                <c:ptCount val="4"/>
                <c:pt idx="0">
                  <c:v>2/20-2/26</c:v>
                </c:pt>
                <c:pt idx="1">
                  <c:v>2/27-3/4</c:v>
                </c:pt>
                <c:pt idx="2">
                  <c:v>3/5-3/11</c:v>
                </c:pt>
                <c:pt idx="3">
                  <c:v>3/12-3/18</c:v>
                </c:pt>
              </c:strCache>
            </c:strRef>
          </c:cat>
          <c:val>
            <c:numRef>
              <c:f>Sheet1!$I$2:$I$5</c:f>
              <c:numCache>
                <c:formatCode>General</c:formatCode>
                <c:ptCount val="4"/>
                <c:pt idx="0">
                  <c:v>54</c:v>
                </c:pt>
                <c:pt idx="1">
                  <c:v>52</c:v>
                </c:pt>
                <c:pt idx="2">
                  <c:v>38</c:v>
                </c:pt>
                <c:pt idx="3">
                  <c:v>27</c:v>
                </c:pt>
              </c:numCache>
            </c:numRef>
          </c:val>
          <c:extLst>
            <c:ext xmlns:c16="http://schemas.microsoft.com/office/drawing/2014/chart" uri="{C3380CC4-5D6E-409C-BE32-E72D297353CC}">
              <c16:uniqueId val="{00000007-1D25-4B11-BA00-B704FA74D240}"/>
            </c:ext>
          </c:extLst>
        </c:ser>
        <c:ser>
          <c:idx val="8"/>
          <c:order val="8"/>
          <c:tx>
            <c:strRef>
              <c:f>Sheet1!$J$1</c:f>
              <c:strCache>
                <c:ptCount val="1"/>
                <c:pt idx="0">
                  <c:v>Outpatient MH</c:v>
                </c:pt>
              </c:strCache>
            </c:strRef>
          </c:tx>
          <c:spPr>
            <a:solidFill>
              <a:schemeClr val="accent3">
                <a:lumMod val="60000"/>
              </a:schemeClr>
            </a:solidFill>
            <a:ln>
              <a:noFill/>
            </a:ln>
            <a:effectLst/>
          </c:spPr>
          <c:invertIfNegative val="0"/>
          <c:cat>
            <c:strRef>
              <c:f>Sheet1!$A$2:$A$5</c:f>
              <c:strCache>
                <c:ptCount val="4"/>
                <c:pt idx="0">
                  <c:v>2/20-2/26</c:v>
                </c:pt>
                <c:pt idx="1">
                  <c:v>2/27-3/4</c:v>
                </c:pt>
                <c:pt idx="2">
                  <c:v>3/5-3/11</c:v>
                </c:pt>
                <c:pt idx="3">
                  <c:v>3/12-3/18</c:v>
                </c:pt>
              </c:strCache>
            </c:strRef>
          </c:cat>
          <c:val>
            <c:numRef>
              <c:f>Sheet1!$J$2:$J$5</c:f>
              <c:numCache>
                <c:formatCode>General</c:formatCode>
                <c:ptCount val="4"/>
                <c:pt idx="0">
                  <c:v>85</c:v>
                </c:pt>
                <c:pt idx="1">
                  <c:v>81</c:v>
                </c:pt>
                <c:pt idx="2">
                  <c:v>94</c:v>
                </c:pt>
                <c:pt idx="3">
                  <c:v>64</c:v>
                </c:pt>
              </c:numCache>
            </c:numRef>
          </c:val>
          <c:extLst>
            <c:ext xmlns:c16="http://schemas.microsoft.com/office/drawing/2014/chart" uri="{C3380CC4-5D6E-409C-BE32-E72D297353CC}">
              <c16:uniqueId val="{00000008-1D25-4B11-BA00-B704FA74D240}"/>
            </c:ext>
          </c:extLst>
        </c:ser>
        <c:ser>
          <c:idx val="9"/>
          <c:order val="9"/>
          <c:tx>
            <c:strRef>
              <c:f>Sheet1!$K$1</c:f>
              <c:strCache>
                <c:ptCount val="1"/>
                <c:pt idx="0">
                  <c:v>Sleep Medicine</c:v>
                </c:pt>
              </c:strCache>
            </c:strRef>
          </c:tx>
          <c:spPr>
            <a:solidFill>
              <a:schemeClr val="accent4">
                <a:lumMod val="60000"/>
              </a:schemeClr>
            </a:solidFill>
            <a:ln>
              <a:noFill/>
            </a:ln>
            <a:effectLst/>
          </c:spPr>
          <c:invertIfNegative val="0"/>
          <c:cat>
            <c:strRef>
              <c:f>Sheet1!$A$2:$A$5</c:f>
              <c:strCache>
                <c:ptCount val="4"/>
                <c:pt idx="0">
                  <c:v>2/20-2/26</c:v>
                </c:pt>
                <c:pt idx="1">
                  <c:v>2/27-3/4</c:v>
                </c:pt>
                <c:pt idx="2">
                  <c:v>3/5-3/11</c:v>
                </c:pt>
                <c:pt idx="3">
                  <c:v>3/12-3/18</c:v>
                </c:pt>
              </c:strCache>
            </c:strRef>
          </c:cat>
          <c:val>
            <c:numRef>
              <c:f>Sheet1!$K$2:$K$5</c:f>
              <c:numCache>
                <c:formatCode>General</c:formatCode>
                <c:ptCount val="4"/>
                <c:pt idx="0">
                  <c:v>1</c:v>
                </c:pt>
                <c:pt idx="1">
                  <c:v>4</c:v>
                </c:pt>
                <c:pt idx="2">
                  <c:v>0</c:v>
                </c:pt>
                <c:pt idx="3">
                  <c:v>2</c:v>
                </c:pt>
              </c:numCache>
            </c:numRef>
          </c:val>
          <c:extLst>
            <c:ext xmlns:c16="http://schemas.microsoft.com/office/drawing/2014/chart" uri="{C3380CC4-5D6E-409C-BE32-E72D297353CC}">
              <c16:uniqueId val="{00000009-1D25-4B11-BA00-B704FA74D240}"/>
            </c:ext>
          </c:extLst>
        </c:ser>
        <c:ser>
          <c:idx val="10"/>
          <c:order val="10"/>
          <c:tx>
            <c:strRef>
              <c:f>Sheet1!$L$1</c:f>
              <c:strCache>
                <c:ptCount val="1"/>
                <c:pt idx="0">
                  <c:v>Social Work</c:v>
                </c:pt>
              </c:strCache>
            </c:strRef>
          </c:tx>
          <c:spPr>
            <a:solidFill>
              <a:schemeClr val="accent5">
                <a:lumMod val="60000"/>
              </a:schemeClr>
            </a:solidFill>
            <a:ln>
              <a:noFill/>
            </a:ln>
            <a:effectLst/>
          </c:spPr>
          <c:invertIfNegative val="0"/>
          <c:cat>
            <c:strRef>
              <c:f>Sheet1!$A$2:$A$5</c:f>
              <c:strCache>
                <c:ptCount val="4"/>
                <c:pt idx="0">
                  <c:v>2/20-2/26</c:v>
                </c:pt>
                <c:pt idx="1">
                  <c:v>2/27-3/4</c:v>
                </c:pt>
                <c:pt idx="2">
                  <c:v>3/5-3/11</c:v>
                </c:pt>
                <c:pt idx="3">
                  <c:v>3/12-3/18</c:v>
                </c:pt>
              </c:strCache>
            </c:strRef>
          </c:cat>
          <c:val>
            <c:numRef>
              <c:f>Sheet1!$L$2:$L$5</c:f>
              <c:numCache>
                <c:formatCode>General</c:formatCode>
                <c:ptCount val="4"/>
                <c:pt idx="0">
                  <c:v>0</c:v>
                </c:pt>
                <c:pt idx="1">
                  <c:v>0</c:v>
                </c:pt>
                <c:pt idx="2">
                  <c:v>0</c:v>
                </c:pt>
              </c:numCache>
            </c:numRef>
          </c:val>
          <c:extLst>
            <c:ext xmlns:c16="http://schemas.microsoft.com/office/drawing/2014/chart" uri="{C3380CC4-5D6E-409C-BE32-E72D297353CC}">
              <c16:uniqueId val="{0000000A-1D25-4B11-BA00-B704FA74D240}"/>
            </c:ext>
          </c:extLst>
        </c:ser>
        <c:dLbls>
          <c:showLegendKey val="0"/>
          <c:showVal val="0"/>
          <c:showCatName val="0"/>
          <c:showSerName val="0"/>
          <c:showPercent val="0"/>
          <c:showBubbleSize val="0"/>
        </c:dLbls>
        <c:gapWidth val="150"/>
        <c:axId val="787359944"/>
        <c:axId val="787359616"/>
      </c:barChart>
      <c:catAx>
        <c:axId val="78735994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0" i="0" u="none" strike="noStrike" kern="1200" cap="all" spc="120" normalizeH="0" baseline="0">
                <a:solidFill>
                  <a:schemeClr val="tx1">
                    <a:lumMod val="65000"/>
                    <a:lumOff val="35000"/>
                  </a:schemeClr>
                </a:solidFill>
                <a:latin typeface="+mn-lt"/>
                <a:ea typeface="+mn-ea"/>
                <a:cs typeface="+mn-cs"/>
              </a:defRPr>
            </a:pPr>
            <a:endParaRPr lang="en-US"/>
          </a:p>
        </c:txPr>
        <c:crossAx val="787359616"/>
        <c:crosses val="autoZero"/>
        <c:auto val="1"/>
        <c:lblAlgn val="ctr"/>
        <c:lblOffset val="100"/>
        <c:noMultiLvlLbl val="0"/>
      </c:catAx>
      <c:valAx>
        <c:axId val="787359616"/>
        <c:scaling>
          <c:orientation val="minMax"/>
        </c:scaling>
        <c:delete val="0"/>
        <c:axPos val="l"/>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87359944"/>
        <c:crosses val="autoZero"/>
        <c:crossBetween val="between"/>
      </c:valAx>
      <c:spPr>
        <a:noFill/>
        <a:ln>
          <a:noFill/>
        </a:ln>
        <a:effectLst/>
      </c:spPr>
    </c:plotArea>
    <c:legend>
      <c:legendPos val="t"/>
      <c:layout>
        <c:manualLayout>
          <c:xMode val="edge"/>
          <c:yMode val="edge"/>
          <c:x val="0.11142076771653545"/>
          <c:y val="0.74679699803149602"/>
          <c:w val="0.7093400590551181"/>
          <c:h val="0.25111171259842524"/>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r>
              <a:rPr lang="en-US" dirty="0"/>
              <a:t>Specialty Progress by Week*</a:t>
            </a:r>
          </a:p>
        </c:rich>
      </c:tx>
      <c:overlay val="0"/>
      <c:spPr>
        <a:noFill/>
        <a:ln>
          <a:noFill/>
        </a:ln>
        <a:effectLst/>
      </c:spPr>
      <c:txPr>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8.0965715223097118E-2"/>
          <c:y val="0.14573695866141731"/>
          <c:w val="0.88986761811023618"/>
          <c:h val="0.50039345472440944"/>
        </c:manualLayout>
      </c:layout>
      <c:barChart>
        <c:barDir val="col"/>
        <c:grouping val="clustered"/>
        <c:varyColors val="0"/>
        <c:ser>
          <c:idx val="0"/>
          <c:order val="0"/>
          <c:tx>
            <c:strRef>
              <c:f>Sheet1!$B$1</c:f>
              <c:strCache>
                <c:ptCount val="1"/>
                <c:pt idx="0">
                  <c:v>Amputation Services</c:v>
                </c:pt>
              </c:strCache>
            </c:strRef>
          </c:tx>
          <c:spPr>
            <a:solidFill>
              <a:schemeClr val="accent1"/>
            </a:solidFill>
            <a:ln>
              <a:noFill/>
            </a:ln>
            <a:effectLst/>
          </c:spPr>
          <c:invertIfNegative val="0"/>
          <c:cat>
            <c:strRef>
              <c:f>Sheet1!$A$2:$A$5</c:f>
              <c:strCache>
                <c:ptCount val="4"/>
                <c:pt idx="0">
                  <c:v>2/20-2/26</c:v>
                </c:pt>
                <c:pt idx="1">
                  <c:v>2/27-3/4</c:v>
                </c:pt>
                <c:pt idx="2">
                  <c:v>3/5-3/11</c:v>
                </c:pt>
                <c:pt idx="3">
                  <c:v>3/12-3/18</c:v>
                </c:pt>
              </c:strCache>
            </c:strRef>
          </c:cat>
          <c:val>
            <c:numRef>
              <c:f>Sheet1!$B$2:$B$5</c:f>
              <c:numCache>
                <c:formatCode>General</c:formatCode>
                <c:ptCount val="4"/>
                <c:pt idx="0">
                  <c:v>8</c:v>
                </c:pt>
                <c:pt idx="1">
                  <c:v>6</c:v>
                </c:pt>
                <c:pt idx="2">
                  <c:v>8</c:v>
                </c:pt>
                <c:pt idx="3">
                  <c:v>10</c:v>
                </c:pt>
              </c:numCache>
            </c:numRef>
          </c:val>
          <c:extLst>
            <c:ext xmlns:c16="http://schemas.microsoft.com/office/drawing/2014/chart" uri="{C3380CC4-5D6E-409C-BE32-E72D297353CC}">
              <c16:uniqueId val="{00000000-1D25-4B11-BA00-B704FA74D240}"/>
            </c:ext>
          </c:extLst>
        </c:ser>
        <c:ser>
          <c:idx val="1"/>
          <c:order val="1"/>
          <c:tx>
            <c:strRef>
              <c:f>Sheet1!$C$1</c:f>
              <c:strCache>
                <c:ptCount val="1"/>
                <c:pt idx="0">
                  <c:v>Audiology</c:v>
                </c:pt>
              </c:strCache>
            </c:strRef>
          </c:tx>
          <c:spPr>
            <a:solidFill>
              <a:schemeClr val="accent2"/>
            </a:solidFill>
            <a:ln>
              <a:noFill/>
            </a:ln>
            <a:effectLst/>
          </c:spPr>
          <c:invertIfNegative val="0"/>
          <c:cat>
            <c:strRef>
              <c:f>Sheet1!$A$2:$A$5</c:f>
              <c:strCache>
                <c:ptCount val="4"/>
                <c:pt idx="0">
                  <c:v>2/20-2/26</c:v>
                </c:pt>
                <c:pt idx="1">
                  <c:v>2/27-3/4</c:v>
                </c:pt>
                <c:pt idx="2">
                  <c:v>3/5-3/11</c:v>
                </c:pt>
                <c:pt idx="3">
                  <c:v>3/12-3/18</c:v>
                </c:pt>
              </c:strCache>
            </c:strRef>
          </c:cat>
          <c:val>
            <c:numRef>
              <c:f>Sheet1!$C$2:$C$5</c:f>
              <c:numCache>
                <c:formatCode>General</c:formatCode>
                <c:ptCount val="4"/>
                <c:pt idx="0">
                  <c:v>355</c:v>
                </c:pt>
                <c:pt idx="1">
                  <c:v>337</c:v>
                </c:pt>
                <c:pt idx="2">
                  <c:v>376</c:v>
                </c:pt>
                <c:pt idx="3">
                  <c:v>262</c:v>
                </c:pt>
              </c:numCache>
            </c:numRef>
          </c:val>
          <c:extLst>
            <c:ext xmlns:c16="http://schemas.microsoft.com/office/drawing/2014/chart" uri="{C3380CC4-5D6E-409C-BE32-E72D297353CC}">
              <c16:uniqueId val="{00000001-1D25-4B11-BA00-B704FA74D240}"/>
            </c:ext>
          </c:extLst>
        </c:ser>
        <c:ser>
          <c:idx val="2"/>
          <c:order val="2"/>
          <c:tx>
            <c:strRef>
              <c:f>Sheet1!$D$1</c:f>
              <c:strCache>
                <c:ptCount val="1"/>
                <c:pt idx="0">
                  <c:v>Clinical Pharmacy</c:v>
                </c:pt>
              </c:strCache>
            </c:strRef>
          </c:tx>
          <c:spPr>
            <a:solidFill>
              <a:schemeClr val="accent3"/>
            </a:solidFill>
            <a:ln>
              <a:noFill/>
            </a:ln>
            <a:effectLst/>
          </c:spPr>
          <c:invertIfNegative val="0"/>
          <c:cat>
            <c:strRef>
              <c:f>Sheet1!$A$2:$A$5</c:f>
              <c:strCache>
                <c:ptCount val="4"/>
                <c:pt idx="0">
                  <c:v>2/20-2/26</c:v>
                </c:pt>
                <c:pt idx="1">
                  <c:v>2/27-3/4</c:v>
                </c:pt>
                <c:pt idx="2">
                  <c:v>3/5-3/11</c:v>
                </c:pt>
                <c:pt idx="3">
                  <c:v>3/12-3/18</c:v>
                </c:pt>
              </c:strCache>
            </c:strRef>
          </c:cat>
          <c:val>
            <c:numRef>
              <c:f>Sheet1!$D$2:$D$5</c:f>
              <c:numCache>
                <c:formatCode>General</c:formatCode>
                <c:ptCount val="4"/>
                <c:pt idx="0">
                  <c:v>85</c:v>
                </c:pt>
                <c:pt idx="1">
                  <c:v>88</c:v>
                </c:pt>
                <c:pt idx="2">
                  <c:v>90</c:v>
                </c:pt>
                <c:pt idx="3">
                  <c:v>83</c:v>
                </c:pt>
              </c:numCache>
            </c:numRef>
          </c:val>
          <c:extLst>
            <c:ext xmlns:c16="http://schemas.microsoft.com/office/drawing/2014/chart" uri="{C3380CC4-5D6E-409C-BE32-E72D297353CC}">
              <c16:uniqueId val="{00000002-1D25-4B11-BA00-B704FA74D240}"/>
            </c:ext>
          </c:extLst>
        </c:ser>
        <c:ser>
          <c:idx val="3"/>
          <c:order val="3"/>
          <c:tx>
            <c:strRef>
              <c:f>Sheet1!$E$1</c:f>
              <c:strCache>
                <c:ptCount val="1"/>
                <c:pt idx="0">
                  <c:v>CPAP</c:v>
                </c:pt>
              </c:strCache>
            </c:strRef>
          </c:tx>
          <c:spPr>
            <a:solidFill>
              <a:schemeClr val="accent4"/>
            </a:solidFill>
            <a:ln>
              <a:noFill/>
            </a:ln>
            <a:effectLst/>
          </c:spPr>
          <c:invertIfNegative val="0"/>
          <c:cat>
            <c:strRef>
              <c:f>Sheet1!$A$2:$A$5</c:f>
              <c:strCache>
                <c:ptCount val="4"/>
                <c:pt idx="0">
                  <c:v>2/20-2/26</c:v>
                </c:pt>
                <c:pt idx="1">
                  <c:v>2/27-3/4</c:v>
                </c:pt>
                <c:pt idx="2">
                  <c:v>3/5-3/11</c:v>
                </c:pt>
                <c:pt idx="3">
                  <c:v>3/12-3/18</c:v>
                </c:pt>
              </c:strCache>
            </c:strRef>
          </c:cat>
          <c:val>
            <c:numRef>
              <c:f>Sheet1!$E$2:$E$5</c:f>
              <c:numCache>
                <c:formatCode>General</c:formatCode>
                <c:ptCount val="4"/>
                <c:pt idx="0">
                  <c:v>66</c:v>
                </c:pt>
                <c:pt idx="1">
                  <c:v>83</c:v>
                </c:pt>
                <c:pt idx="2">
                  <c:v>72</c:v>
                </c:pt>
                <c:pt idx="3">
                  <c:v>59</c:v>
                </c:pt>
              </c:numCache>
            </c:numRef>
          </c:val>
          <c:extLst>
            <c:ext xmlns:c16="http://schemas.microsoft.com/office/drawing/2014/chart" uri="{C3380CC4-5D6E-409C-BE32-E72D297353CC}">
              <c16:uniqueId val="{00000003-1D25-4B11-BA00-B704FA74D240}"/>
            </c:ext>
          </c:extLst>
        </c:ser>
        <c:ser>
          <c:idx val="4"/>
          <c:order val="4"/>
          <c:tx>
            <c:strRef>
              <c:f>Sheet1!$F$1</c:f>
              <c:strCache>
                <c:ptCount val="1"/>
                <c:pt idx="0">
                  <c:v>Food &amp; Nutrition</c:v>
                </c:pt>
              </c:strCache>
            </c:strRef>
          </c:tx>
          <c:spPr>
            <a:solidFill>
              <a:schemeClr val="accent5"/>
            </a:solidFill>
            <a:ln>
              <a:noFill/>
            </a:ln>
            <a:effectLst/>
          </c:spPr>
          <c:invertIfNegative val="0"/>
          <c:cat>
            <c:strRef>
              <c:f>Sheet1!$A$2:$A$5</c:f>
              <c:strCache>
                <c:ptCount val="4"/>
                <c:pt idx="0">
                  <c:v>2/20-2/26</c:v>
                </c:pt>
                <c:pt idx="1">
                  <c:v>2/27-3/4</c:v>
                </c:pt>
                <c:pt idx="2">
                  <c:v>3/5-3/11</c:v>
                </c:pt>
                <c:pt idx="3">
                  <c:v>3/12-3/18</c:v>
                </c:pt>
              </c:strCache>
            </c:strRef>
          </c:cat>
          <c:val>
            <c:numRef>
              <c:f>Sheet1!$F$2:$F$5</c:f>
              <c:numCache>
                <c:formatCode>General</c:formatCode>
                <c:ptCount val="4"/>
                <c:pt idx="0">
                  <c:v>41</c:v>
                </c:pt>
                <c:pt idx="1">
                  <c:v>45</c:v>
                </c:pt>
                <c:pt idx="2">
                  <c:v>44</c:v>
                </c:pt>
                <c:pt idx="3">
                  <c:v>35</c:v>
                </c:pt>
              </c:numCache>
            </c:numRef>
          </c:val>
          <c:extLst>
            <c:ext xmlns:c16="http://schemas.microsoft.com/office/drawing/2014/chart" uri="{C3380CC4-5D6E-409C-BE32-E72D297353CC}">
              <c16:uniqueId val="{00000004-1D25-4B11-BA00-B704FA74D240}"/>
            </c:ext>
          </c:extLst>
        </c:ser>
        <c:ser>
          <c:idx val="5"/>
          <c:order val="5"/>
          <c:tx>
            <c:strRef>
              <c:f>Sheet1!$G$1</c:f>
              <c:strCache>
                <c:ptCount val="1"/>
                <c:pt idx="0">
                  <c:v>MOVE</c:v>
                </c:pt>
              </c:strCache>
            </c:strRef>
          </c:tx>
          <c:spPr>
            <a:solidFill>
              <a:schemeClr val="accent6"/>
            </a:solidFill>
            <a:ln>
              <a:noFill/>
            </a:ln>
            <a:effectLst/>
          </c:spPr>
          <c:invertIfNegative val="0"/>
          <c:cat>
            <c:strRef>
              <c:f>Sheet1!$A$2:$A$5</c:f>
              <c:strCache>
                <c:ptCount val="4"/>
                <c:pt idx="0">
                  <c:v>2/20-2/26</c:v>
                </c:pt>
                <c:pt idx="1">
                  <c:v>2/27-3/4</c:v>
                </c:pt>
                <c:pt idx="2">
                  <c:v>3/5-3/11</c:v>
                </c:pt>
                <c:pt idx="3">
                  <c:v>3/12-3/18</c:v>
                </c:pt>
              </c:strCache>
            </c:strRef>
          </c:cat>
          <c:val>
            <c:numRef>
              <c:f>Sheet1!$G$2:$G$5</c:f>
              <c:numCache>
                <c:formatCode>General</c:formatCode>
                <c:ptCount val="4"/>
                <c:pt idx="0">
                  <c:v>25</c:v>
                </c:pt>
                <c:pt idx="1">
                  <c:v>27</c:v>
                </c:pt>
                <c:pt idx="2">
                  <c:v>21</c:v>
                </c:pt>
                <c:pt idx="3">
                  <c:v>26</c:v>
                </c:pt>
              </c:numCache>
            </c:numRef>
          </c:val>
          <c:extLst>
            <c:ext xmlns:c16="http://schemas.microsoft.com/office/drawing/2014/chart" uri="{C3380CC4-5D6E-409C-BE32-E72D297353CC}">
              <c16:uniqueId val="{00000005-1D25-4B11-BA00-B704FA74D240}"/>
            </c:ext>
          </c:extLst>
        </c:ser>
        <c:ser>
          <c:idx val="6"/>
          <c:order val="6"/>
          <c:tx>
            <c:strRef>
              <c:f>Sheet1!$H$1</c:f>
              <c:strCache>
                <c:ptCount val="1"/>
                <c:pt idx="0">
                  <c:v>Ophthalmology</c:v>
                </c:pt>
              </c:strCache>
            </c:strRef>
          </c:tx>
          <c:spPr>
            <a:solidFill>
              <a:schemeClr val="accent1">
                <a:lumMod val="60000"/>
              </a:schemeClr>
            </a:solidFill>
            <a:ln>
              <a:noFill/>
            </a:ln>
            <a:effectLst/>
          </c:spPr>
          <c:invertIfNegative val="0"/>
          <c:cat>
            <c:strRef>
              <c:f>Sheet1!$A$2:$A$5</c:f>
              <c:strCache>
                <c:ptCount val="4"/>
                <c:pt idx="0">
                  <c:v>2/20-2/26</c:v>
                </c:pt>
                <c:pt idx="1">
                  <c:v>2/27-3/4</c:v>
                </c:pt>
                <c:pt idx="2">
                  <c:v>3/5-3/11</c:v>
                </c:pt>
                <c:pt idx="3">
                  <c:v>3/12-3/18</c:v>
                </c:pt>
              </c:strCache>
            </c:strRef>
          </c:cat>
          <c:val>
            <c:numRef>
              <c:f>Sheet1!$H$2:$H$5</c:f>
              <c:numCache>
                <c:formatCode>General</c:formatCode>
                <c:ptCount val="4"/>
                <c:pt idx="0">
                  <c:v>45</c:v>
                </c:pt>
                <c:pt idx="1">
                  <c:v>43</c:v>
                </c:pt>
                <c:pt idx="2">
                  <c:v>45</c:v>
                </c:pt>
                <c:pt idx="3">
                  <c:v>54</c:v>
                </c:pt>
              </c:numCache>
            </c:numRef>
          </c:val>
          <c:extLst>
            <c:ext xmlns:c16="http://schemas.microsoft.com/office/drawing/2014/chart" uri="{C3380CC4-5D6E-409C-BE32-E72D297353CC}">
              <c16:uniqueId val="{00000006-1D25-4B11-BA00-B704FA74D240}"/>
            </c:ext>
          </c:extLst>
        </c:ser>
        <c:ser>
          <c:idx val="7"/>
          <c:order val="7"/>
          <c:tx>
            <c:strRef>
              <c:f>Sheet1!$I$1</c:f>
              <c:strCache>
                <c:ptCount val="1"/>
                <c:pt idx="0">
                  <c:v>Optometry</c:v>
                </c:pt>
              </c:strCache>
            </c:strRef>
          </c:tx>
          <c:spPr>
            <a:solidFill>
              <a:schemeClr val="accent2">
                <a:lumMod val="60000"/>
              </a:schemeClr>
            </a:solidFill>
            <a:ln>
              <a:noFill/>
            </a:ln>
            <a:effectLst/>
          </c:spPr>
          <c:invertIfNegative val="0"/>
          <c:cat>
            <c:strRef>
              <c:f>Sheet1!$A$2:$A$5</c:f>
              <c:strCache>
                <c:ptCount val="4"/>
                <c:pt idx="0">
                  <c:v>2/20-2/26</c:v>
                </c:pt>
                <c:pt idx="1">
                  <c:v>2/27-3/4</c:v>
                </c:pt>
                <c:pt idx="2">
                  <c:v>3/5-3/11</c:v>
                </c:pt>
                <c:pt idx="3">
                  <c:v>3/12-3/18</c:v>
                </c:pt>
              </c:strCache>
            </c:strRef>
          </c:cat>
          <c:val>
            <c:numRef>
              <c:f>Sheet1!$I$2:$I$5</c:f>
              <c:numCache>
                <c:formatCode>General</c:formatCode>
                <c:ptCount val="4"/>
                <c:pt idx="0">
                  <c:v>644</c:v>
                </c:pt>
                <c:pt idx="1">
                  <c:v>718</c:v>
                </c:pt>
                <c:pt idx="2">
                  <c:v>666</c:v>
                </c:pt>
                <c:pt idx="3">
                  <c:v>520</c:v>
                </c:pt>
              </c:numCache>
            </c:numRef>
          </c:val>
          <c:extLst>
            <c:ext xmlns:c16="http://schemas.microsoft.com/office/drawing/2014/chart" uri="{C3380CC4-5D6E-409C-BE32-E72D297353CC}">
              <c16:uniqueId val="{00000007-1D25-4B11-BA00-B704FA74D240}"/>
            </c:ext>
          </c:extLst>
        </c:ser>
        <c:ser>
          <c:idx val="8"/>
          <c:order val="8"/>
          <c:tx>
            <c:strRef>
              <c:f>Sheet1!$J$1</c:f>
              <c:strCache>
                <c:ptCount val="1"/>
                <c:pt idx="0">
                  <c:v>Outpatient MH</c:v>
                </c:pt>
              </c:strCache>
            </c:strRef>
          </c:tx>
          <c:spPr>
            <a:solidFill>
              <a:schemeClr val="accent3">
                <a:lumMod val="60000"/>
              </a:schemeClr>
            </a:solidFill>
            <a:ln>
              <a:noFill/>
            </a:ln>
            <a:effectLst/>
          </c:spPr>
          <c:invertIfNegative val="0"/>
          <c:cat>
            <c:strRef>
              <c:f>Sheet1!$A$2:$A$5</c:f>
              <c:strCache>
                <c:ptCount val="4"/>
                <c:pt idx="0">
                  <c:v>2/20-2/26</c:v>
                </c:pt>
                <c:pt idx="1">
                  <c:v>2/27-3/4</c:v>
                </c:pt>
                <c:pt idx="2">
                  <c:v>3/5-3/11</c:v>
                </c:pt>
                <c:pt idx="3">
                  <c:v>3/12-3/18</c:v>
                </c:pt>
              </c:strCache>
            </c:strRef>
          </c:cat>
          <c:val>
            <c:numRef>
              <c:f>Sheet1!$J$2:$J$5</c:f>
              <c:numCache>
                <c:formatCode>General</c:formatCode>
                <c:ptCount val="4"/>
                <c:pt idx="0">
                  <c:v>1009</c:v>
                </c:pt>
                <c:pt idx="1">
                  <c:v>1003</c:v>
                </c:pt>
                <c:pt idx="2">
                  <c:v>1051</c:v>
                </c:pt>
                <c:pt idx="3">
                  <c:v>883</c:v>
                </c:pt>
              </c:numCache>
            </c:numRef>
          </c:val>
          <c:extLst>
            <c:ext xmlns:c16="http://schemas.microsoft.com/office/drawing/2014/chart" uri="{C3380CC4-5D6E-409C-BE32-E72D297353CC}">
              <c16:uniqueId val="{00000008-1D25-4B11-BA00-B704FA74D240}"/>
            </c:ext>
          </c:extLst>
        </c:ser>
        <c:ser>
          <c:idx val="9"/>
          <c:order val="9"/>
          <c:tx>
            <c:strRef>
              <c:f>Sheet1!$K$1</c:f>
              <c:strCache>
                <c:ptCount val="1"/>
                <c:pt idx="0">
                  <c:v>Sleep Medicine</c:v>
                </c:pt>
              </c:strCache>
            </c:strRef>
          </c:tx>
          <c:spPr>
            <a:solidFill>
              <a:schemeClr val="accent4">
                <a:lumMod val="60000"/>
              </a:schemeClr>
            </a:solidFill>
            <a:ln>
              <a:noFill/>
            </a:ln>
            <a:effectLst/>
          </c:spPr>
          <c:invertIfNegative val="0"/>
          <c:cat>
            <c:strRef>
              <c:f>Sheet1!$A$2:$A$5</c:f>
              <c:strCache>
                <c:ptCount val="4"/>
                <c:pt idx="0">
                  <c:v>2/20-2/26</c:v>
                </c:pt>
                <c:pt idx="1">
                  <c:v>2/27-3/4</c:v>
                </c:pt>
                <c:pt idx="2">
                  <c:v>3/5-3/11</c:v>
                </c:pt>
                <c:pt idx="3">
                  <c:v>3/12-3/18</c:v>
                </c:pt>
              </c:strCache>
            </c:strRef>
          </c:cat>
          <c:val>
            <c:numRef>
              <c:f>Sheet1!$K$2:$K$5</c:f>
              <c:numCache>
                <c:formatCode>General</c:formatCode>
                <c:ptCount val="4"/>
                <c:pt idx="0">
                  <c:v>40</c:v>
                </c:pt>
                <c:pt idx="1">
                  <c:v>40</c:v>
                </c:pt>
                <c:pt idx="2">
                  <c:v>44</c:v>
                </c:pt>
                <c:pt idx="3">
                  <c:v>42</c:v>
                </c:pt>
              </c:numCache>
            </c:numRef>
          </c:val>
          <c:extLst>
            <c:ext xmlns:c16="http://schemas.microsoft.com/office/drawing/2014/chart" uri="{C3380CC4-5D6E-409C-BE32-E72D297353CC}">
              <c16:uniqueId val="{00000009-1D25-4B11-BA00-B704FA74D240}"/>
            </c:ext>
          </c:extLst>
        </c:ser>
        <c:ser>
          <c:idx val="10"/>
          <c:order val="10"/>
          <c:tx>
            <c:strRef>
              <c:f>Sheet1!$L$1</c:f>
              <c:strCache>
                <c:ptCount val="1"/>
                <c:pt idx="0">
                  <c:v>Social Work</c:v>
                </c:pt>
              </c:strCache>
            </c:strRef>
          </c:tx>
          <c:spPr>
            <a:solidFill>
              <a:schemeClr val="accent5">
                <a:lumMod val="60000"/>
              </a:schemeClr>
            </a:solidFill>
            <a:ln>
              <a:noFill/>
            </a:ln>
            <a:effectLst/>
          </c:spPr>
          <c:invertIfNegative val="0"/>
          <c:cat>
            <c:strRef>
              <c:f>Sheet1!$A$2:$A$5</c:f>
              <c:strCache>
                <c:ptCount val="4"/>
                <c:pt idx="0">
                  <c:v>2/20-2/26</c:v>
                </c:pt>
                <c:pt idx="1">
                  <c:v>2/27-3/4</c:v>
                </c:pt>
                <c:pt idx="2">
                  <c:v>3/5-3/11</c:v>
                </c:pt>
                <c:pt idx="3">
                  <c:v>3/12-3/18</c:v>
                </c:pt>
              </c:strCache>
            </c:strRef>
          </c:cat>
          <c:val>
            <c:numRef>
              <c:f>Sheet1!$L$2:$L$5</c:f>
              <c:numCache>
                <c:formatCode>General</c:formatCode>
                <c:ptCount val="4"/>
                <c:pt idx="0">
                  <c:v>55</c:v>
                </c:pt>
                <c:pt idx="1">
                  <c:v>46</c:v>
                </c:pt>
                <c:pt idx="2">
                  <c:v>60</c:v>
                </c:pt>
                <c:pt idx="3">
                  <c:v>28</c:v>
                </c:pt>
              </c:numCache>
            </c:numRef>
          </c:val>
          <c:extLst>
            <c:ext xmlns:c16="http://schemas.microsoft.com/office/drawing/2014/chart" uri="{C3380CC4-5D6E-409C-BE32-E72D297353CC}">
              <c16:uniqueId val="{0000000A-1D25-4B11-BA00-B704FA74D240}"/>
            </c:ext>
          </c:extLst>
        </c:ser>
        <c:dLbls>
          <c:showLegendKey val="0"/>
          <c:showVal val="0"/>
          <c:showCatName val="0"/>
          <c:showSerName val="0"/>
          <c:showPercent val="0"/>
          <c:showBubbleSize val="0"/>
        </c:dLbls>
        <c:gapWidth val="150"/>
        <c:axId val="787359944"/>
        <c:axId val="787359616"/>
      </c:barChart>
      <c:catAx>
        <c:axId val="78735994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0" i="0" u="none" strike="noStrike" kern="1200" cap="all" spc="120" normalizeH="0" baseline="0">
                <a:solidFill>
                  <a:schemeClr val="tx1">
                    <a:lumMod val="65000"/>
                    <a:lumOff val="35000"/>
                  </a:schemeClr>
                </a:solidFill>
                <a:latin typeface="+mn-lt"/>
                <a:ea typeface="+mn-ea"/>
                <a:cs typeface="+mn-cs"/>
              </a:defRPr>
            </a:pPr>
            <a:endParaRPr lang="en-US"/>
          </a:p>
        </c:txPr>
        <c:crossAx val="787359616"/>
        <c:crosses val="autoZero"/>
        <c:auto val="1"/>
        <c:lblAlgn val="ctr"/>
        <c:lblOffset val="100"/>
        <c:noMultiLvlLbl val="0"/>
      </c:catAx>
      <c:valAx>
        <c:axId val="787359616"/>
        <c:scaling>
          <c:orientation val="minMax"/>
        </c:scaling>
        <c:delete val="0"/>
        <c:axPos val="l"/>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87359944"/>
        <c:crosses val="autoZero"/>
        <c:crossBetween val="between"/>
      </c:valAx>
      <c:spPr>
        <a:noFill/>
        <a:ln>
          <a:noFill/>
        </a:ln>
        <a:effectLst/>
      </c:spPr>
    </c:plotArea>
    <c:legend>
      <c:legendPos val="t"/>
      <c:layout>
        <c:manualLayout>
          <c:xMode val="edge"/>
          <c:yMode val="edge"/>
          <c:x val="0.11142076771653545"/>
          <c:y val="0.74679699803149602"/>
          <c:w val="0.7093400590551181"/>
          <c:h val="0.25111171259842524"/>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Scheduled Status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percentStacked"/>
        <c:varyColors val="0"/>
        <c:ser>
          <c:idx val="0"/>
          <c:order val="0"/>
          <c:tx>
            <c:strRef>
              <c:f>Sheet1!$B$1</c:f>
              <c:strCache>
                <c:ptCount val="1"/>
                <c:pt idx="0">
                  <c:v>Booked through SM</c:v>
                </c:pt>
              </c:strCache>
            </c:strRef>
          </c:tx>
          <c:spPr>
            <a:solidFill>
              <a:schemeClr val="accent1"/>
            </a:solidFill>
            <a:ln>
              <a:noFill/>
            </a:ln>
            <a:effectLst/>
          </c:spPr>
          <c:invertIfNegative val="0"/>
          <c:cat>
            <c:strRef>
              <c:f>Sheet1!$A$2:$A$5</c:f>
              <c:strCache>
                <c:ptCount val="4"/>
                <c:pt idx="0">
                  <c:v>2/20-2/26</c:v>
                </c:pt>
                <c:pt idx="1">
                  <c:v>2/27-3/4</c:v>
                </c:pt>
                <c:pt idx="2">
                  <c:v>3/5-3/11</c:v>
                </c:pt>
                <c:pt idx="3">
                  <c:v>3/12-3/18</c:v>
                </c:pt>
              </c:strCache>
            </c:strRef>
          </c:cat>
          <c:val>
            <c:numRef>
              <c:f>Sheet1!$B$2:$B$5</c:f>
              <c:numCache>
                <c:formatCode>General</c:formatCode>
                <c:ptCount val="4"/>
                <c:pt idx="0">
                  <c:v>292</c:v>
                </c:pt>
                <c:pt idx="1">
                  <c:v>220</c:v>
                </c:pt>
                <c:pt idx="2">
                  <c:v>283</c:v>
                </c:pt>
                <c:pt idx="3">
                  <c:v>181</c:v>
                </c:pt>
              </c:numCache>
            </c:numRef>
          </c:val>
          <c:extLst>
            <c:ext xmlns:c16="http://schemas.microsoft.com/office/drawing/2014/chart" uri="{C3380CC4-5D6E-409C-BE32-E72D297353CC}">
              <c16:uniqueId val="{00000000-7285-4600-9B3F-121EDE006066}"/>
            </c:ext>
          </c:extLst>
        </c:ser>
        <c:ser>
          <c:idx val="1"/>
          <c:order val="1"/>
          <c:tx>
            <c:strRef>
              <c:f>Sheet1!$C$1</c:f>
              <c:strCache>
                <c:ptCount val="1"/>
                <c:pt idx="0">
                  <c:v>Resolved</c:v>
                </c:pt>
              </c:strCache>
            </c:strRef>
          </c:tx>
          <c:spPr>
            <a:solidFill>
              <a:schemeClr val="accent2"/>
            </a:solidFill>
            <a:ln>
              <a:noFill/>
            </a:ln>
            <a:effectLst/>
          </c:spPr>
          <c:invertIfNegative val="0"/>
          <c:cat>
            <c:strRef>
              <c:f>Sheet1!$A$2:$A$5</c:f>
              <c:strCache>
                <c:ptCount val="4"/>
                <c:pt idx="0">
                  <c:v>2/20-2/26</c:v>
                </c:pt>
                <c:pt idx="1">
                  <c:v>2/27-3/4</c:v>
                </c:pt>
                <c:pt idx="2">
                  <c:v>3/5-3/11</c:v>
                </c:pt>
                <c:pt idx="3">
                  <c:v>3/12-3/18</c:v>
                </c:pt>
              </c:strCache>
            </c:strRef>
          </c:cat>
          <c:val>
            <c:numRef>
              <c:f>Sheet1!$C$2:$C$5</c:f>
              <c:numCache>
                <c:formatCode>General</c:formatCode>
                <c:ptCount val="4"/>
                <c:pt idx="0">
                  <c:v>1907</c:v>
                </c:pt>
                <c:pt idx="1">
                  <c:v>1929</c:v>
                </c:pt>
                <c:pt idx="2">
                  <c:v>1951</c:v>
                </c:pt>
                <c:pt idx="3">
                  <c:v>1360</c:v>
                </c:pt>
              </c:numCache>
            </c:numRef>
          </c:val>
          <c:extLst>
            <c:ext xmlns:c16="http://schemas.microsoft.com/office/drawing/2014/chart" uri="{C3380CC4-5D6E-409C-BE32-E72D297353CC}">
              <c16:uniqueId val="{00000001-7285-4600-9B3F-121EDE006066}"/>
            </c:ext>
          </c:extLst>
        </c:ser>
        <c:ser>
          <c:idx val="2"/>
          <c:order val="2"/>
          <c:tx>
            <c:strRef>
              <c:f>Sheet1!$D$1</c:f>
              <c:strCache>
                <c:ptCount val="1"/>
                <c:pt idx="0">
                  <c:v>Cancelled</c:v>
                </c:pt>
              </c:strCache>
            </c:strRef>
          </c:tx>
          <c:spPr>
            <a:solidFill>
              <a:schemeClr val="accent3"/>
            </a:solidFill>
            <a:ln>
              <a:noFill/>
            </a:ln>
            <a:effectLst/>
          </c:spPr>
          <c:invertIfNegative val="0"/>
          <c:cat>
            <c:strRef>
              <c:f>Sheet1!$A$2:$A$5</c:f>
              <c:strCache>
                <c:ptCount val="4"/>
                <c:pt idx="0">
                  <c:v>2/20-2/26</c:v>
                </c:pt>
                <c:pt idx="1">
                  <c:v>2/27-3/4</c:v>
                </c:pt>
                <c:pt idx="2">
                  <c:v>3/5-3/11</c:v>
                </c:pt>
                <c:pt idx="3">
                  <c:v>3/12-3/18</c:v>
                </c:pt>
              </c:strCache>
            </c:strRef>
          </c:cat>
          <c:val>
            <c:numRef>
              <c:f>Sheet1!$D$2:$D$5</c:f>
              <c:numCache>
                <c:formatCode>General</c:formatCode>
                <c:ptCount val="4"/>
                <c:pt idx="0">
                  <c:v>1402</c:v>
                </c:pt>
                <c:pt idx="1">
                  <c:v>1541</c:v>
                </c:pt>
                <c:pt idx="2">
                  <c:v>1568</c:v>
                </c:pt>
                <c:pt idx="3">
                  <c:v>1164</c:v>
                </c:pt>
              </c:numCache>
            </c:numRef>
          </c:val>
          <c:extLst>
            <c:ext xmlns:c16="http://schemas.microsoft.com/office/drawing/2014/chart" uri="{C3380CC4-5D6E-409C-BE32-E72D297353CC}">
              <c16:uniqueId val="{00000000-C3C7-4196-9D12-C163CC619EE1}"/>
            </c:ext>
          </c:extLst>
        </c:ser>
        <c:dLbls>
          <c:showLegendKey val="0"/>
          <c:showVal val="0"/>
          <c:showCatName val="0"/>
          <c:showSerName val="0"/>
          <c:showPercent val="0"/>
          <c:showBubbleSize val="0"/>
        </c:dLbls>
        <c:gapWidth val="219"/>
        <c:overlap val="100"/>
        <c:axId val="693636536"/>
        <c:axId val="693633256"/>
      </c:barChart>
      <c:catAx>
        <c:axId val="693636536"/>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a:t>VISN</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93633256"/>
        <c:crosses val="autoZero"/>
        <c:auto val="1"/>
        <c:lblAlgn val="ctr"/>
        <c:lblOffset val="100"/>
        <c:noMultiLvlLbl val="0"/>
      </c:catAx>
      <c:valAx>
        <c:axId val="69363325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a:t>Percentage</a:t>
                </a: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9363653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Weekly</a:t>
            </a:r>
            <a:r>
              <a:rPr lang="en-US" baseline="0" dirty="0"/>
              <a:t> Tickets by Application</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Scheduling Manager</c:v>
                </c:pt>
              </c:strCache>
            </c:strRef>
          </c:tx>
          <c:spPr>
            <a:solidFill>
              <a:schemeClr val="accent1"/>
            </a:solidFill>
            <a:ln>
              <a:noFill/>
            </a:ln>
            <a:effectLst/>
          </c:spPr>
          <c:invertIfNegative val="0"/>
          <c:cat>
            <c:strRef>
              <c:f>Sheet1!$A$2:$A$5</c:f>
              <c:strCache>
                <c:ptCount val="4"/>
                <c:pt idx="0">
                  <c:v>Week of 2/16-2/22</c:v>
                </c:pt>
                <c:pt idx="1">
                  <c:v>Week of 2/23-2/29</c:v>
                </c:pt>
                <c:pt idx="2">
                  <c:v>Week of 3/1-3/7</c:v>
                </c:pt>
                <c:pt idx="3">
                  <c:v>Week of 3/8-3/14</c:v>
                </c:pt>
              </c:strCache>
            </c:strRef>
          </c:cat>
          <c:val>
            <c:numRef>
              <c:f>Sheet1!$B$2:$B$5</c:f>
              <c:numCache>
                <c:formatCode>General</c:formatCode>
                <c:ptCount val="4"/>
                <c:pt idx="0">
                  <c:v>1</c:v>
                </c:pt>
                <c:pt idx="1">
                  <c:v>7</c:v>
                </c:pt>
                <c:pt idx="2">
                  <c:v>7</c:v>
                </c:pt>
                <c:pt idx="3">
                  <c:v>3</c:v>
                </c:pt>
              </c:numCache>
            </c:numRef>
          </c:val>
          <c:extLst>
            <c:ext xmlns:c16="http://schemas.microsoft.com/office/drawing/2014/chart" uri="{C3380CC4-5D6E-409C-BE32-E72D297353CC}">
              <c16:uniqueId val="{00000000-F08A-423D-8A22-183D3C471DA9}"/>
            </c:ext>
          </c:extLst>
        </c:ser>
        <c:ser>
          <c:idx val="1"/>
          <c:order val="1"/>
          <c:tx>
            <c:strRef>
              <c:f>Sheet1!$C$1</c:f>
              <c:strCache>
                <c:ptCount val="1"/>
                <c:pt idx="0">
                  <c:v>VA Tool Set</c:v>
                </c:pt>
              </c:strCache>
            </c:strRef>
          </c:tx>
          <c:spPr>
            <a:solidFill>
              <a:schemeClr val="accent2"/>
            </a:solidFill>
            <a:ln>
              <a:noFill/>
            </a:ln>
            <a:effectLst/>
          </c:spPr>
          <c:invertIfNegative val="0"/>
          <c:cat>
            <c:strRef>
              <c:f>Sheet1!$A$2:$A$5</c:f>
              <c:strCache>
                <c:ptCount val="4"/>
                <c:pt idx="0">
                  <c:v>Week of 2/16-2/22</c:v>
                </c:pt>
                <c:pt idx="1">
                  <c:v>Week of 2/23-2/29</c:v>
                </c:pt>
                <c:pt idx="2">
                  <c:v>Week of 3/1-3/7</c:v>
                </c:pt>
                <c:pt idx="3">
                  <c:v>Week of 3/8-3/14</c:v>
                </c:pt>
              </c:strCache>
            </c:strRef>
          </c:cat>
          <c:val>
            <c:numRef>
              <c:f>Sheet1!$C$2:$C$5</c:f>
              <c:numCache>
                <c:formatCode>General</c:formatCode>
                <c:ptCount val="4"/>
                <c:pt idx="0">
                  <c:v>0</c:v>
                </c:pt>
                <c:pt idx="1">
                  <c:v>0</c:v>
                </c:pt>
                <c:pt idx="2">
                  <c:v>0</c:v>
                </c:pt>
                <c:pt idx="3">
                  <c:v>0</c:v>
                </c:pt>
              </c:numCache>
            </c:numRef>
          </c:val>
          <c:extLst>
            <c:ext xmlns:c16="http://schemas.microsoft.com/office/drawing/2014/chart" uri="{C3380CC4-5D6E-409C-BE32-E72D297353CC}">
              <c16:uniqueId val="{00000001-F08A-423D-8A22-183D3C471DA9}"/>
            </c:ext>
          </c:extLst>
        </c:ser>
        <c:ser>
          <c:idx val="2"/>
          <c:order val="2"/>
          <c:tx>
            <c:strRef>
              <c:f>Sheet1!$D$1</c:f>
              <c:strCache>
                <c:ptCount val="1"/>
                <c:pt idx="0">
                  <c:v>VA Online Scheduling</c:v>
                </c:pt>
              </c:strCache>
            </c:strRef>
          </c:tx>
          <c:spPr>
            <a:solidFill>
              <a:schemeClr val="accent3"/>
            </a:solidFill>
            <a:ln>
              <a:noFill/>
            </a:ln>
            <a:effectLst/>
          </c:spPr>
          <c:invertIfNegative val="0"/>
          <c:cat>
            <c:strRef>
              <c:f>Sheet1!$A$2:$A$5</c:f>
              <c:strCache>
                <c:ptCount val="4"/>
                <c:pt idx="0">
                  <c:v>Week of 2/16-2/22</c:v>
                </c:pt>
                <c:pt idx="1">
                  <c:v>Week of 2/23-2/29</c:v>
                </c:pt>
                <c:pt idx="2">
                  <c:v>Week of 3/1-3/7</c:v>
                </c:pt>
                <c:pt idx="3">
                  <c:v>Week of 3/8-3/14</c:v>
                </c:pt>
              </c:strCache>
            </c:strRef>
          </c:cat>
          <c:val>
            <c:numRef>
              <c:f>Sheet1!$D$2:$D$5</c:f>
              <c:numCache>
                <c:formatCode>General</c:formatCode>
                <c:ptCount val="4"/>
                <c:pt idx="0">
                  <c:v>1</c:v>
                </c:pt>
                <c:pt idx="1">
                  <c:v>1</c:v>
                </c:pt>
                <c:pt idx="2">
                  <c:v>0</c:v>
                </c:pt>
                <c:pt idx="3">
                  <c:v>0</c:v>
                </c:pt>
              </c:numCache>
            </c:numRef>
          </c:val>
          <c:extLst>
            <c:ext xmlns:c16="http://schemas.microsoft.com/office/drawing/2014/chart" uri="{C3380CC4-5D6E-409C-BE32-E72D297353CC}">
              <c16:uniqueId val="{00000002-F08A-423D-8A22-183D3C471DA9}"/>
            </c:ext>
          </c:extLst>
        </c:ser>
        <c:dLbls>
          <c:showLegendKey val="0"/>
          <c:showVal val="0"/>
          <c:showCatName val="0"/>
          <c:showSerName val="0"/>
          <c:showPercent val="0"/>
          <c:showBubbleSize val="0"/>
        </c:dLbls>
        <c:gapWidth val="219"/>
        <c:overlap val="-27"/>
        <c:axId val="863114224"/>
        <c:axId val="863116520"/>
      </c:barChart>
      <c:catAx>
        <c:axId val="8631142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63116520"/>
        <c:crosses val="autoZero"/>
        <c:auto val="1"/>
        <c:lblAlgn val="ctr"/>
        <c:lblOffset val="100"/>
        <c:noMultiLvlLbl val="0"/>
      </c:catAx>
      <c:valAx>
        <c:axId val="8631165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6311422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bg2"/>
      </a:solid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197"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197"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C24856-C88D-4294-B551-33AF7461BB47}" type="datetimeFigureOut">
              <a:rPr lang="en-US" smtClean="0"/>
              <a:t>3/20/2020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3351CB-7D29-4BEA-9CA4-63B66F5E9E74}" type="slidenum">
              <a:rPr lang="en-US" smtClean="0"/>
              <a:t>‹#›</a:t>
            </a:fld>
            <a:endParaRPr lang="en-US"/>
          </a:p>
        </p:txBody>
      </p:sp>
    </p:spTree>
    <p:extLst>
      <p:ext uri="{BB962C8B-B14F-4D97-AF65-F5344CB8AC3E}">
        <p14:creationId xmlns:p14="http://schemas.microsoft.com/office/powerpoint/2010/main" val="834666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9D511DD-DAB9-1647-97C7-AACDE6029B44}" type="slidenum">
              <a:rPr lang="en-US" smtClean="0"/>
              <a:t>3</a:t>
            </a:fld>
            <a:endParaRPr lang="en-US" dirty="0"/>
          </a:p>
        </p:txBody>
      </p:sp>
    </p:spTree>
    <p:extLst>
      <p:ext uri="{BB962C8B-B14F-4D97-AF65-F5344CB8AC3E}">
        <p14:creationId xmlns:p14="http://schemas.microsoft.com/office/powerpoint/2010/main" val="13023789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E31D87D-8047-4393-AB3C-CEC9E5C3A4DC}" type="slidenum">
              <a:rPr lang="en-US" smtClean="0"/>
              <a:pPr>
                <a:defRPr/>
              </a:pPr>
              <a:t>16</a:t>
            </a:fld>
            <a:endParaRPr lang="en-US" dirty="0"/>
          </a:p>
        </p:txBody>
      </p:sp>
    </p:spTree>
    <p:extLst>
      <p:ext uri="{BB962C8B-B14F-4D97-AF65-F5344CB8AC3E}">
        <p14:creationId xmlns:p14="http://schemas.microsoft.com/office/powerpoint/2010/main" val="38951614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9D511DD-DAB9-1647-97C7-AACDE6029B44}" type="slidenum">
              <a:rPr lang="en-US" smtClean="0"/>
              <a:t>4</a:t>
            </a:fld>
            <a:endParaRPr lang="en-US" dirty="0"/>
          </a:p>
        </p:txBody>
      </p:sp>
    </p:spTree>
    <p:extLst>
      <p:ext uri="{BB962C8B-B14F-4D97-AF65-F5344CB8AC3E}">
        <p14:creationId xmlns:p14="http://schemas.microsoft.com/office/powerpoint/2010/main" val="4825862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9D511DD-DAB9-1647-97C7-AACDE6029B44}" type="slidenum">
              <a:rPr lang="en-US" smtClean="0"/>
              <a:t>5</a:t>
            </a:fld>
            <a:endParaRPr lang="en-US" dirty="0"/>
          </a:p>
        </p:txBody>
      </p:sp>
    </p:spTree>
    <p:extLst>
      <p:ext uri="{BB962C8B-B14F-4D97-AF65-F5344CB8AC3E}">
        <p14:creationId xmlns:p14="http://schemas.microsoft.com/office/powerpoint/2010/main" val="21266718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9D511DD-DAB9-1647-97C7-AACDE6029B44}" type="slidenum">
              <a:rPr lang="en-US" smtClean="0"/>
              <a:t>6</a:t>
            </a:fld>
            <a:endParaRPr lang="en-US" dirty="0"/>
          </a:p>
        </p:txBody>
      </p:sp>
    </p:spTree>
    <p:extLst>
      <p:ext uri="{BB962C8B-B14F-4D97-AF65-F5344CB8AC3E}">
        <p14:creationId xmlns:p14="http://schemas.microsoft.com/office/powerpoint/2010/main" val="25222469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9D511DD-DAB9-1647-97C7-AACDE6029B44}" type="slidenum">
              <a:rPr lang="en-US" smtClean="0"/>
              <a:t>7</a:t>
            </a:fld>
            <a:endParaRPr lang="en-US" dirty="0"/>
          </a:p>
        </p:txBody>
      </p:sp>
    </p:spTree>
    <p:extLst>
      <p:ext uri="{BB962C8B-B14F-4D97-AF65-F5344CB8AC3E}">
        <p14:creationId xmlns:p14="http://schemas.microsoft.com/office/powerpoint/2010/main" val="34469857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E31D87D-8047-4393-AB3C-CEC9E5C3A4DC}" type="slidenum">
              <a:rPr lang="en-US" smtClean="0"/>
              <a:pPr>
                <a:defRPr/>
              </a:pPr>
              <a:t>8</a:t>
            </a:fld>
            <a:endParaRPr lang="en-US" dirty="0"/>
          </a:p>
        </p:txBody>
      </p:sp>
    </p:spTree>
    <p:extLst>
      <p:ext uri="{BB962C8B-B14F-4D97-AF65-F5344CB8AC3E}">
        <p14:creationId xmlns:p14="http://schemas.microsoft.com/office/powerpoint/2010/main" val="6282457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9D511DD-DAB9-1647-97C7-AACDE6029B44}" type="slidenum">
              <a:rPr lang="en-US" smtClean="0"/>
              <a:t>12</a:t>
            </a:fld>
            <a:endParaRPr lang="en-US" dirty="0"/>
          </a:p>
        </p:txBody>
      </p:sp>
    </p:spTree>
    <p:extLst>
      <p:ext uri="{BB962C8B-B14F-4D97-AF65-F5344CB8AC3E}">
        <p14:creationId xmlns:p14="http://schemas.microsoft.com/office/powerpoint/2010/main" val="41369557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9D511DD-DAB9-1647-97C7-AACDE6029B44}" type="slidenum">
              <a:rPr lang="en-US" smtClean="0"/>
              <a:t>13</a:t>
            </a:fld>
            <a:endParaRPr lang="en-US" dirty="0"/>
          </a:p>
        </p:txBody>
      </p:sp>
    </p:spTree>
    <p:extLst>
      <p:ext uri="{BB962C8B-B14F-4D97-AF65-F5344CB8AC3E}">
        <p14:creationId xmlns:p14="http://schemas.microsoft.com/office/powerpoint/2010/main" val="17356937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9D511DD-DAB9-1647-97C7-AACDE6029B44}" type="slidenum">
              <a:rPr lang="en-US" smtClean="0"/>
              <a:t>15</a:t>
            </a:fld>
            <a:endParaRPr lang="en-US" dirty="0"/>
          </a:p>
        </p:txBody>
      </p:sp>
    </p:spTree>
    <p:extLst>
      <p:ext uri="{BB962C8B-B14F-4D97-AF65-F5344CB8AC3E}">
        <p14:creationId xmlns:p14="http://schemas.microsoft.com/office/powerpoint/2010/main" val="4446661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962527"/>
            <a:ext cx="7772400" cy="2387066"/>
          </a:xfrm>
        </p:spPr>
        <p:txBody>
          <a:bodyPr/>
          <a:lstStyle>
            <a:lvl1pPr>
              <a:defRPr b="1" i="0" baseline="0">
                <a:solidFill>
                  <a:schemeClr val="bg1"/>
                </a:solidFill>
                <a:latin typeface="Myriad Pro Semibold" charset="0"/>
                <a:ea typeface="Myriad Pro Semibold" charset="0"/>
                <a:cs typeface="Myriad Pro Semibold" charset="0"/>
              </a:defRPr>
            </a:lvl1pPr>
          </a:lstStyle>
          <a:p>
            <a:r>
              <a:rPr lang="en-US" dirty="0"/>
              <a:t>Title Here Title Here Title Here Title Here Title Here Title Here Title Here Title Here</a:t>
            </a:r>
          </a:p>
        </p:txBody>
      </p:sp>
      <p:sp>
        <p:nvSpPr>
          <p:cNvPr id="3" name="Subtitle 2"/>
          <p:cNvSpPr>
            <a:spLocks noGrp="1"/>
          </p:cNvSpPr>
          <p:nvPr>
            <p:ph type="subTitle" idx="1" hasCustomPrompt="1"/>
          </p:nvPr>
        </p:nvSpPr>
        <p:spPr>
          <a:xfrm>
            <a:off x="685800" y="4350619"/>
            <a:ext cx="7772400" cy="1501541"/>
          </a:xfrm>
        </p:spPr>
        <p:txBody>
          <a:bodyPr/>
          <a:lstStyle>
            <a:lvl1pPr marL="0" indent="0" algn="l">
              <a:buNone/>
              <a:defRPr>
                <a:solidFill>
                  <a:srgbClr val="1082C9"/>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Subtitle Here</a:t>
            </a:r>
          </a:p>
        </p:txBody>
      </p:sp>
    </p:spTree>
    <p:extLst>
      <p:ext uri="{BB962C8B-B14F-4D97-AF65-F5344CB8AC3E}">
        <p14:creationId xmlns:p14="http://schemas.microsoft.com/office/powerpoint/2010/main" val="32007800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FC42BCF3-76E3-DA45-9A2D-AC8C3D5A6465}" type="slidenum">
              <a:rPr lang="en-US" smtClean="0"/>
              <a:t>‹#›</a:t>
            </a:fld>
            <a:endParaRPr lang="en-US"/>
          </a:p>
        </p:txBody>
      </p:sp>
    </p:spTree>
    <p:extLst>
      <p:ext uri="{BB962C8B-B14F-4D97-AF65-F5344CB8AC3E}">
        <p14:creationId xmlns:p14="http://schemas.microsoft.com/office/powerpoint/2010/main" val="41636358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FC42BCF3-76E3-DA45-9A2D-AC8C3D5A6465}" type="slidenum">
              <a:rPr lang="en-US" smtClean="0"/>
              <a:t>‹#›</a:t>
            </a:fld>
            <a:endParaRPr lang="en-US"/>
          </a:p>
        </p:txBody>
      </p:sp>
    </p:spTree>
    <p:extLst>
      <p:ext uri="{BB962C8B-B14F-4D97-AF65-F5344CB8AC3E}">
        <p14:creationId xmlns:p14="http://schemas.microsoft.com/office/powerpoint/2010/main" val="1261225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LF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lvl1pPr>
              <a:defRPr sz="1000"/>
            </a:lvl1pPr>
          </a:lstStyle>
          <a:p>
            <a:fld id="{EACE6E22-E655-5947-A8B4-6F095FBA2C12}" type="slidenum">
              <a:rPr lang="en-US" smtClean="0"/>
              <a:pPr/>
              <a:t>‹#›</a:t>
            </a:fld>
            <a:endParaRPr lang="en-US"/>
          </a:p>
        </p:txBody>
      </p:sp>
      <p:sp>
        <p:nvSpPr>
          <p:cNvPr id="4" name="Footer Placeholder 3"/>
          <p:cNvSpPr>
            <a:spLocks noGrp="1"/>
          </p:cNvSpPr>
          <p:nvPr>
            <p:ph type="ftr" sz="quarter" idx="11"/>
          </p:nvPr>
        </p:nvSpPr>
        <p:spPr/>
        <p:txBody>
          <a:bodyPr/>
          <a:lstStyle/>
          <a:p>
            <a:r>
              <a:rPr lang="en-US"/>
              <a:t> </a:t>
            </a:r>
          </a:p>
        </p:txBody>
      </p:sp>
      <p:sp>
        <p:nvSpPr>
          <p:cNvPr id="6" name="Text Placeholder 2"/>
          <p:cNvSpPr>
            <a:spLocks noGrp="1"/>
          </p:cNvSpPr>
          <p:nvPr>
            <p:ph idx="1"/>
          </p:nvPr>
        </p:nvSpPr>
        <p:spPr>
          <a:xfrm>
            <a:off x="662608" y="1578595"/>
            <a:ext cx="7852741" cy="4626943"/>
          </a:xfrm>
          <a:prstGeom prst="rect">
            <a:avLst/>
          </a:prstGeom>
        </p:spPr>
        <p:txBody>
          <a:bodyPr vert="horz" lIns="0" tIns="0" rIns="0" bIns="0" rtlCol="0">
            <a:noAutofit/>
          </a:bodyPr>
          <a:lstStyle>
            <a:lvl3pPr>
              <a:defRPr>
                <a:solidFill>
                  <a:schemeClr val="accent2"/>
                </a:solidFill>
              </a:defRPr>
            </a:lvl3pPr>
          </a:lstStyle>
          <a:p>
            <a:pPr lvl="0"/>
            <a:r>
              <a:rPr lang="en-US"/>
              <a:t>Level 1 is used for body text. The bullet is optional and may be removed. </a:t>
            </a:r>
            <a:br>
              <a:rPr lang="en-US"/>
            </a:br>
            <a:r>
              <a:rPr lang="en-US"/>
              <a:t>Click “indent more” to access additional text styles.</a:t>
            </a:r>
          </a:p>
          <a:p>
            <a:pPr lvl="1"/>
            <a:r>
              <a:rPr lang="en-US"/>
              <a:t>Second level is a nested text bullet</a:t>
            </a:r>
          </a:p>
          <a:p>
            <a:pPr lvl="2"/>
            <a:r>
              <a:rPr lang="en-US"/>
              <a:t>Level 3 is an optional subhead. </a:t>
            </a:r>
          </a:p>
          <a:p>
            <a:pPr lvl="3"/>
            <a:r>
              <a:rPr lang="en-US"/>
              <a:t>Level 4 is an optional short description. </a:t>
            </a:r>
          </a:p>
          <a:p>
            <a:pPr lvl="4"/>
            <a:r>
              <a:rPr lang="en-US"/>
              <a:t>Level 5 is used for source information or footnotes.</a:t>
            </a:r>
          </a:p>
        </p:txBody>
      </p:sp>
    </p:spTree>
    <p:extLst>
      <p:ext uri="{BB962C8B-B14F-4D97-AF65-F5344CB8AC3E}">
        <p14:creationId xmlns:p14="http://schemas.microsoft.com/office/powerpoint/2010/main" val="24073641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hasCustomPrompt="1"/>
          </p:nvPr>
        </p:nvSpPr>
        <p:spPr/>
        <p:txBody>
          <a:bodyPr/>
          <a:lstStyle>
            <a:lvl1pPr marL="274320" indent="-274320">
              <a:spcAft>
                <a:spcPts val="600"/>
              </a:spcAft>
              <a:buFont typeface="Wingdings" charset="2"/>
              <a:buChar char="§"/>
              <a:defRPr/>
            </a:lvl1pPr>
            <a:lvl2pPr marL="822960" indent="-274320">
              <a:spcAft>
                <a:spcPts val="600"/>
              </a:spcAft>
              <a:defRPr/>
            </a:lvl2pPr>
            <a:lvl3pPr marL="1143000" indent="-274320">
              <a:spcAft>
                <a:spcPts val="600"/>
              </a:spcAft>
              <a:defRPr/>
            </a:lvl3pPr>
          </a:lstStyle>
          <a:p>
            <a:pPr lvl="0"/>
            <a:r>
              <a:rPr lang="en-US" dirty="0"/>
              <a:t>Click to edit text styles</a:t>
            </a:r>
          </a:p>
          <a:p>
            <a:pPr lvl="1"/>
            <a:r>
              <a:rPr lang="en-US" dirty="0"/>
              <a:t>Second level</a:t>
            </a:r>
          </a:p>
          <a:p>
            <a:pPr lvl="2"/>
            <a:r>
              <a:rPr lang="en-US" dirty="0"/>
              <a:t>Third level</a:t>
            </a:r>
          </a:p>
        </p:txBody>
      </p:sp>
      <p:sp>
        <p:nvSpPr>
          <p:cNvPr id="6" name="Slide Number Placeholder 5"/>
          <p:cNvSpPr>
            <a:spLocks noGrp="1"/>
          </p:cNvSpPr>
          <p:nvPr>
            <p:ph type="sldNum" sz="quarter" idx="12"/>
          </p:nvPr>
        </p:nvSpPr>
        <p:spPr/>
        <p:txBody>
          <a:bodyPr/>
          <a:lstStyle/>
          <a:p>
            <a:fld id="{FC42BCF3-76E3-DA45-9A2D-AC8C3D5A6465}" type="slidenum">
              <a:rPr lang="en-US" smtClean="0"/>
              <a:t>‹#›</a:t>
            </a:fld>
            <a:endParaRPr lang="en-US"/>
          </a:p>
        </p:txBody>
      </p:sp>
    </p:spTree>
    <p:extLst>
      <p:ext uri="{BB962C8B-B14F-4D97-AF65-F5344CB8AC3E}">
        <p14:creationId xmlns:p14="http://schemas.microsoft.com/office/powerpoint/2010/main" val="5285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2313" y="2472222"/>
            <a:ext cx="7772400" cy="1362075"/>
          </a:xfrm>
        </p:spPr>
        <p:txBody>
          <a:bodyPr anchor="t"/>
          <a:lstStyle>
            <a:lvl1pPr algn="l">
              <a:defRPr sz="4000" b="1" cap="none"/>
            </a:lvl1pPr>
          </a:lstStyle>
          <a:p>
            <a:r>
              <a:rPr lang="en-US" dirty="0"/>
              <a:t>Click to edit master title style</a:t>
            </a:r>
          </a:p>
        </p:txBody>
      </p:sp>
      <p:sp>
        <p:nvSpPr>
          <p:cNvPr id="3" name="Text Placeholder 2"/>
          <p:cNvSpPr>
            <a:spLocks noGrp="1"/>
          </p:cNvSpPr>
          <p:nvPr>
            <p:ph type="body" idx="1"/>
          </p:nvPr>
        </p:nvSpPr>
        <p:spPr>
          <a:xfrm>
            <a:off x="722313" y="972035"/>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6" name="Slide Number Placeholder 5"/>
          <p:cNvSpPr>
            <a:spLocks noGrp="1"/>
          </p:cNvSpPr>
          <p:nvPr>
            <p:ph type="sldNum" sz="quarter" idx="12"/>
          </p:nvPr>
        </p:nvSpPr>
        <p:spPr/>
        <p:txBody>
          <a:bodyPr/>
          <a:lstStyle/>
          <a:p>
            <a:fld id="{FC42BCF3-76E3-DA45-9A2D-AC8C3D5A6465}" type="slidenum">
              <a:rPr lang="en-US" smtClean="0"/>
              <a:t>‹#›</a:t>
            </a:fld>
            <a:endParaRPr lang="en-US"/>
          </a:p>
        </p:txBody>
      </p:sp>
    </p:spTree>
    <p:extLst>
      <p:ext uri="{BB962C8B-B14F-4D97-AF65-F5344CB8AC3E}">
        <p14:creationId xmlns:p14="http://schemas.microsoft.com/office/powerpoint/2010/main" val="21427944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12"/>
          </p:nvPr>
        </p:nvSpPr>
        <p:spPr/>
        <p:txBody>
          <a:bodyPr/>
          <a:lstStyle/>
          <a:p>
            <a:fld id="{FC42BCF3-76E3-DA45-9A2D-AC8C3D5A6465}" type="slidenum">
              <a:rPr lang="en-US" smtClean="0"/>
              <a:t>‹#›</a:t>
            </a:fld>
            <a:endParaRPr lang="en-US"/>
          </a:p>
        </p:txBody>
      </p:sp>
    </p:spTree>
    <p:extLst>
      <p:ext uri="{BB962C8B-B14F-4D97-AF65-F5344CB8AC3E}">
        <p14:creationId xmlns:p14="http://schemas.microsoft.com/office/powerpoint/2010/main" val="28759197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9" name="Slide Number Placeholder 8"/>
          <p:cNvSpPr>
            <a:spLocks noGrp="1"/>
          </p:cNvSpPr>
          <p:nvPr>
            <p:ph type="sldNum" sz="quarter" idx="12"/>
          </p:nvPr>
        </p:nvSpPr>
        <p:spPr/>
        <p:txBody>
          <a:bodyPr/>
          <a:lstStyle/>
          <a:p>
            <a:fld id="{FC42BCF3-76E3-DA45-9A2D-AC8C3D5A6465}" type="slidenum">
              <a:rPr lang="en-US" smtClean="0"/>
              <a:t>‹#›</a:t>
            </a:fld>
            <a:endParaRPr lang="en-US"/>
          </a:p>
        </p:txBody>
      </p:sp>
    </p:spTree>
    <p:extLst>
      <p:ext uri="{BB962C8B-B14F-4D97-AF65-F5344CB8AC3E}">
        <p14:creationId xmlns:p14="http://schemas.microsoft.com/office/powerpoint/2010/main" val="18071916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fld id="{FC42BCF3-76E3-DA45-9A2D-AC8C3D5A6465}" type="slidenum">
              <a:rPr lang="en-US" smtClean="0"/>
              <a:t>‹#›</a:t>
            </a:fld>
            <a:endParaRPr lang="en-US"/>
          </a:p>
        </p:txBody>
      </p:sp>
    </p:spTree>
    <p:extLst>
      <p:ext uri="{BB962C8B-B14F-4D97-AF65-F5344CB8AC3E}">
        <p14:creationId xmlns:p14="http://schemas.microsoft.com/office/powerpoint/2010/main" val="20624485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C42BCF3-76E3-DA45-9A2D-AC8C3D5A6465}" type="slidenum">
              <a:rPr lang="en-US" smtClean="0"/>
              <a:t>‹#›</a:t>
            </a:fld>
            <a:endParaRPr lang="en-US"/>
          </a:p>
        </p:txBody>
      </p:sp>
    </p:spTree>
    <p:extLst>
      <p:ext uri="{BB962C8B-B14F-4D97-AF65-F5344CB8AC3E}">
        <p14:creationId xmlns:p14="http://schemas.microsoft.com/office/powerpoint/2010/main" val="38030356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FC42BCF3-76E3-DA45-9A2D-AC8C3D5A6465}" type="slidenum">
              <a:rPr lang="en-US" smtClean="0"/>
              <a:t>‹#›</a:t>
            </a:fld>
            <a:endParaRPr lang="en-US"/>
          </a:p>
        </p:txBody>
      </p:sp>
    </p:spTree>
    <p:extLst>
      <p:ext uri="{BB962C8B-B14F-4D97-AF65-F5344CB8AC3E}">
        <p14:creationId xmlns:p14="http://schemas.microsoft.com/office/powerpoint/2010/main" val="21794334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FC42BCF3-76E3-DA45-9A2D-AC8C3D5A6465}" type="slidenum">
              <a:rPr lang="en-US" smtClean="0"/>
              <a:t>‹#›</a:t>
            </a:fld>
            <a:endParaRPr lang="en-US"/>
          </a:p>
        </p:txBody>
      </p:sp>
    </p:spTree>
    <p:extLst>
      <p:ext uri="{BB962C8B-B14F-4D97-AF65-F5344CB8AC3E}">
        <p14:creationId xmlns:p14="http://schemas.microsoft.com/office/powerpoint/2010/main" val="32565749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p:txBody>
      </p:sp>
      <p:sp>
        <p:nvSpPr>
          <p:cNvPr id="6" name="Slide Number Placeholder 5"/>
          <p:cNvSpPr>
            <a:spLocks noGrp="1"/>
          </p:cNvSpPr>
          <p:nvPr>
            <p:ph type="sldNum" sz="quarter" idx="4"/>
          </p:nvPr>
        </p:nvSpPr>
        <p:spPr>
          <a:xfrm>
            <a:off x="3505200" y="6356350"/>
            <a:ext cx="2133600" cy="365125"/>
          </a:xfrm>
          <a:prstGeom prst="rect">
            <a:avLst/>
          </a:prstGeom>
        </p:spPr>
        <p:txBody>
          <a:bodyPr vert="horz" lIns="91440" tIns="45720" rIns="91440" bIns="45720" rtlCol="0" anchor="ctr"/>
          <a:lstStyle>
            <a:lvl1pPr algn="ctr">
              <a:defRPr sz="1200">
                <a:solidFill>
                  <a:schemeClr val="tx1">
                    <a:tint val="75000"/>
                  </a:schemeClr>
                </a:solidFill>
                <a:latin typeface="Myriad Pro" charset="0"/>
                <a:ea typeface="Myriad Pro" charset="0"/>
                <a:cs typeface="Myriad Pro" charset="0"/>
              </a:defRPr>
            </a:lvl1pPr>
          </a:lstStyle>
          <a:p>
            <a:fld id="{FC42BCF3-76E3-DA45-9A2D-AC8C3D5A6465}" type="slidenum">
              <a:rPr lang="en-US" smtClean="0"/>
              <a:pPr/>
              <a:t>‹#›</a:t>
            </a:fld>
            <a:endParaRPr lang="en-US"/>
          </a:p>
        </p:txBody>
      </p:sp>
      <p:pic>
        <p:nvPicPr>
          <p:cNvPr id="9" name="Picture 8"/>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6201075" y="6087663"/>
            <a:ext cx="2514600" cy="573024"/>
          </a:xfrm>
          <a:prstGeom prst="rect">
            <a:avLst/>
          </a:prstGeom>
        </p:spPr>
      </p:pic>
    </p:spTree>
    <p:extLst>
      <p:ext uri="{BB962C8B-B14F-4D97-AF65-F5344CB8AC3E}">
        <p14:creationId xmlns:p14="http://schemas.microsoft.com/office/powerpoint/2010/main" val="13947121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457200" rtl="0" eaLnBrk="1" latinLnBrk="0" hangingPunct="1">
        <a:spcBef>
          <a:spcPct val="0"/>
        </a:spcBef>
        <a:buNone/>
        <a:defRPr sz="3600" b="1" i="0" kern="1200">
          <a:solidFill>
            <a:srgbClr val="1082C9"/>
          </a:solidFill>
          <a:latin typeface="Myriad Pro Semibold" charset="0"/>
          <a:ea typeface="Myriad Pro Semibold" charset="0"/>
          <a:cs typeface="Myriad Pro Semibold" charset="0"/>
        </a:defRPr>
      </a:lvl1pPr>
    </p:titleStyle>
    <p:bodyStyle>
      <a:lvl1pPr marL="274320" indent="-274320" algn="l" defTabSz="0" rtl="0" eaLnBrk="1" latinLnBrk="0" hangingPunct="1">
        <a:spcBef>
          <a:spcPts val="0"/>
        </a:spcBef>
        <a:spcAft>
          <a:spcPts val="600"/>
        </a:spcAft>
        <a:buSzPct val="70000"/>
        <a:buFont typeface="Wingdings" charset="2"/>
        <a:buChar char="§"/>
        <a:defRPr sz="2800" b="0" i="0" kern="1200">
          <a:solidFill>
            <a:srgbClr val="06356B"/>
          </a:solidFill>
          <a:latin typeface="Myriad Pro" charset="0"/>
          <a:ea typeface="Myriad Pro" charset="0"/>
          <a:cs typeface="Myriad Pro" charset="0"/>
        </a:defRPr>
      </a:lvl1pPr>
      <a:lvl2pPr marL="811530" indent="-274320" algn="l" defTabSz="457200" rtl="0" eaLnBrk="1" latinLnBrk="0" hangingPunct="1">
        <a:spcBef>
          <a:spcPts val="0"/>
        </a:spcBef>
        <a:spcAft>
          <a:spcPts val="600"/>
        </a:spcAft>
        <a:buSzPct val="70000"/>
        <a:buFont typeface="Wingdings" charset="2"/>
        <a:buChar char="§"/>
        <a:defRPr sz="2000" b="0" i="0" kern="1200">
          <a:solidFill>
            <a:srgbClr val="06356B"/>
          </a:solidFill>
          <a:latin typeface="Myriad Pro" charset="0"/>
          <a:ea typeface="Myriad Pro" charset="0"/>
          <a:cs typeface="Myriad Pro" charset="0"/>
        </a:defRPr>
      </a:lvl2pPr>
      <a:lvl3pPr marL="1143000" indent="-274320" algn="l" defTabSz="457200" rtl="0" eaLnBrk="1" latinLnBrk="0" hangingPunct="1">
        <a:spcBef>
          <a:spcPts val="0"/>
        </a:spcBef>
        <a:spcAft>
          <a:spcPts val="600"/>
        </a:spcAft>
        <a:buSzPct val="70000"/>
        <a:buFont typeface="LucidaGrande" charset="0"/>
        <a:buChar char="-"/>
        <a:defRPr sz="1600" b="0" i="0" kern="1200">
          <a:solidFill>
            <a:srgbClr val="06356B"/>
          </a:solidFill>
          <a:latin typeface="Myriad Pro" charset="0"/>
          <a:ea typeface="Myriad Pro" charset="0"/>
          <a:cs typeface="Myriad Pro" charset="0"/>
        </a:defRPr>
      </a:lvl3pPr>
      <a:lvl4pPr marL="1600200" indent="-274320" algn="l" defTabSz="457200" rtl="0" eaLnBrk="1" latinLnBrk="0" hangingPunct="1">
        <a:spcBef>
          <a:spcPts val="0"/>
        </a:spcBef>
        <a:buSzPct val="70000"/>
        <a:buFont typeface="Wingdings" charset="2"/>
        <a:buChar char="§"/>
        <a:defRPr sz="2000" b="0" i="0" kern="1200">
          <a:solidFill>
            <a:srgbClr val="06356B"/>
          </a:solidFill>
          <a:latin typeface="Myriad Pro" charset="0"/>
          <a:ea typeface="Myriad Pro" charset="0"/>
          <a:cs typeface="Myriad Pro" charset="0"/>
        </a:defRPr>
      </a:lvl4pPr>
      <a:lvl5pPr marL="2057400" indent="-274320" algn="l" defTabSz="457200" rtl="0" eaLnBrk="1" latinLnBrk="0" hangingPunct="1">
        <a:spcBef>
          <a:spcPts val="0"/>
        </a:spcBef>
        <a:buSzPct val="70000"/>
        <a:buFont typeface="Wingdings" charset="2"/>
        <a:buChar char="§"/>
        <a:defRPr sz="2000" b="0" i="0" kern="1200">
          <a:solidFill>
            <a:srgbClr val="06356B"/>
          </a:solidFill>
          <a:latin typeface="Myriad Pro" charset="0"/>
          <a:ea typeface="Myriad Pro" charset="0"/>
          <a:cs typeface="Myriad Pro"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hyperlink" Target="https://vaww.connectedhealth.va.gov/mhd/VAR2/_layouts/15/WopiFrame.aspx?sourcedoc=/mhd/VAR2/Test/Implementation%20Guidance/VA%20Online%20Scheduling%20Business%20Rules/VA_OnlineSchedulingBusinessRules_FINAL.pdf&amp;action=default"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15.xml"/><Relationship Id="rId2" Type="http://schemas.openxmlformats.org/officeDocument/2006/relationships/slide" Target="slide14.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slide" Target="slide13.xml"/><Relationship Id="rId4" Type="http://schemas.openxmlformats.org/officeDocument/2006/relationships/slide" Target="slide12.xml"/></Relationships>
</file>

<file path=ppt/slides/_rels/slide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slide" Target="slide16.xm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chart" Target="../charts/chart6.xml"/></Relationships>
</file>

<file path=ppt/slides/_rels/slide9.xml.rels><?xml version="1.0" encoding="UTF-8" standalone="yes"?>
<Relationships xmlns="http://schemas.openxmlformats.org/package/2006/relationships"><Relationship Id="rId3" Type="http://schemas.openxmlformats.org/officeDocument/2006/relationships/hyperlink" Target="https://issues.mobilehealth.va.gov/browse/SCV-5233" TargetMode="External"/><Relationship Id="rId2" Type="http://schemas.openxmlformats.org/officeDocument/2006/relationships/hyperlink" Target="https://issues.mobilehealth.va.gov/browse/VAR-16128" TargetMode="Externa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466F9ED-1206-4576-96E7-5CC7B39436E2}"/>
              </a:ext>
            </a:extLst>
          </p:cNvPr>
          <p:cNvSpPr txBox="1"/>
          <p:nvPr/>
        </p:nvSpPr>
        <p:spPr>
          <a:xfrm>
            <a:off x="0" y="1757145"/>
            <a:ext cx="9144000" cy="2862322"/>
          </a:xfrm>
          <a:prstGeom prst="rect">
            <a:avLst/>
          </a:prstGeom>
          <a:solidFill>
            <a:schemeClr val="tx2"/>
          </a:solidFill>
        </p:spPr>
        <p:txBody>
          <a:bodyPr wrap="square" rtlCol="0">
            <a:spAutoFit/>
          </a:bodyPr>
          <a:lstStyle/>
          <a:p>
            <a:pPr algn="ctr"/>
            <a:endParaRPr lang="en-US" b="1" dirty="0">
              <a:solidFill>
                <a:schemeClr val="bg1"/>
              </a:solidFill>
            </a:endParaRPr>
          </a:p>
          <a:p>
            <a:pPr algn="ctr"/>
            <a:endParaRPr lang="en-US" b="1" dirty="0">
              <a:solidFill>
                <a:schemeClr val="bg1"/>
              </a:solidFill>
            </a:endParaRPr>
          </a:p>
          <a:p>
            <a:pPr algn="ctr"/>
            <a:endParaRPr lang="en-US" b="1" dirty="0">
              <a:solidFill>
                <a:schemeClr val="bg1"/>
              </a:solidFill>
            </a:endParaRPr>
          </a:p>
          <a:p>
            <a:pPr algn="ctr"/>
            <a:r>
              <a:rPr lang="en-US" sz="3600" b="1" dirty="0">
                <a:solidFill>
                  <a:schemeClr val="bg1"/>
                </a:solidFill>
              </a:rPr>
              <a:t>Weekly Report Card</a:t>
            </a:r>
          </a:p>
          <a:p>
            <a:pPr algn="ctr"/>
            <a:r>
              <a:rPr lang="en-US" sz="3600" b="1" dirty="0">
                <a:solidFill>
                  <a:schemeClr val="bg1"/>
                </a:solidFill>
              </a:rPr>
              <a:t>March 19, 2020</a:t>
            </a:r>
          </a:p>
          <a:p>
            <a:endParaRPr lang="en-US" dirty="0"/>
          </a:p>
          <a:p>
            <a:endParaRPr lang="en-US" dirty="0"/>
          </a:p>
          <a:p>
            <a:endParaRPr lang="en-US" dirty="0"/>
          </a:p>
        </p:txBody>
      </p:sp>
      <p:sp>
        <p:nvSpPr>
          <p:cNvPr id="2" name="Slide Number Placeholder 1">
            <a:extLst>
              <a:ext uri="{FF2B5EF4-FFF2-40B4-BE49-F238E27FC236}">
                <a16:creationId xmlns:a16="http://schemas.microsoft.com/office/drawing/2014/main" id="{A661B887-F206-45CF-8FC6-FE3B6106958C}"/>
              </a:ext>
            </a:extLst>
          </p:cNvPr>
          <p:cNvSpPr>
            <a:spLocks noGrp="1"/>
          </p:cNvSpPr>
          <p:nvPr>
            <p:ph type="sldNum" sz="quarter" idx="12"/>
          </p:nvPr>
        </p:nvSpPr>
        <p:spPr/>
        <p:txBody>
          <a:bodyPr/>
          <a:lstStyle/>
          <a:p>
            <a:fld id="{FC42BCF3-76E3-DA45-9A2D-AC8C3D5A6465}" type="slidenum">
              <a:rPr lang="en-US" smtClean="0"/>
              <a:t>1</a:t>
            </a:fld>
            <a:endParaRPr lang="en-US" dirty="0"/>
          </a:p>
        </p:txBody>
      </p:sp>
    </p:spTree>
    <p:extLst>
      <p:ext uri="{BB962C8B-B14F-4D97-AF65-F5344CB8AC3E}">
        <p14:creationId xmlns:p14="http://schemas.microsoft.com/office/powerpoint/2010/main" val="32472087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466F9ED-1206-4576-96E7-5CC7B39436E2}"/>
              </a:ext>
            </a:extLst>
          </p:cNvPr>
          <p:cNvSpPr txBox="1"/>
          <p:nvPr/>
        </p:nvSpPr>
        <p:spPr>
          <a:xfrm>
            <a:off x="0" y="1757145"/>
            <a:ext cx="9144000" cy="2308324"/>
          </a:xfrm>
          <a:prstGeom prst="rect">
            <a:avLst/>
          </a:prstGeom>
          <a:solidFill>
            <a:schemeClr val="tx2"/>
          </a:solidFill>
        </p:spPr>
        <p:txBody>
          <a:bodyPr wrap="square" rtlCol="0">
            <a:spAutoFit/>
          </a:bodyPr>
          <a:lstStyle/>
          <a:p>
            <a:pPr algn="ctr"/>
            <a:endParaRPr lang="en-US" b="1" dirty="0">
              <a:solidFill>
                <a:schemeClr val="bg1"/>
              </a:solidFill>
            </a:endParaRPr>
          </a:p>
          <a:p>
            <a:pPr algn="ctr"/>
            <a:endParaRPr lang="en-US" b="1" dirty="0">
              <a:solidFill>
                <a:schemeClr val="bg1"/>
              </a:solidFill>
            </a:endParaRPr>
          </a:p>
          <a:p>
            <a:pPr algn="ctr"/>
            <a:endParaRPr lang="en-US" b="1" dirty="0">
              <a:solidFill>
                <a:schemeClr val="bg1"/>
              </a:solidFill>
            </a:endParaRPr>
          </a:p>
          <a:p>
            <a:pPr algn="ctr"/>
            <a:r>
              <a:rPr lang="en-US" sz="3600" b="1" dirty="0">
                <a:solidFill>
                  <a:schemeClr val="bg1"/>
                </a:solidFill>
              </a:rPr>
              <a:t>Backup Slides</a:t>
            </a:r>
          </a:p>
          <a:p>
            <a:endParaRPr lang="en-US" dirty="0"/>
          </a:p>
          <a:p>
            <a:endParaRPr lang="en-US" dirty="0"/>
          </a:p>
          <a:p>
            <a:endParaRPr lang="en-US" dirty="0"/>
          </a:p>
        </p:txBody>
      </p:sp>
      <p:sp>
        <p:nvSpPr>
          <p:cNvPr id="2" name="Slide Number Placeholder 1">
            <a:extLst>
              <a:ext uri="{FF2B5EF4-FFF2-40B4-BE49-F238E27FC236}">
                <a16:creationId xmlns:a16="http://schemas.microsoft.com/office/drawing/2014/main" id="{0B26DFCF-4034-438E-BD5E-860521255FE6}"/>
              </a:ext>
            </a:extLst>
          </p:cNvPr>
          <p:cNvSpPr>
            <a:spLocks noGrp="1"/>
          </p:cNvSpPr>
          <p:nvPr>
            <p:ph type="sldNum" sz="quarter" idx="12"/>
          </p:nvPr>
        </p:nvSpPr>
        <p:spPr/>
        <p:txBody>
          <a:bodyPr/>
          <a:lstStyle/>
          <a:p>
            <a:fld id="{FC42BCF3-76E3-DA45-9A2D-AC8C3D5A6465}" type="slidenum">
              <a:rPr lang="en-US" smtClean="0"/>
              <a:t>10</a:t>
            </a:fld>
            <a:endParaRPr lang="en-US" dirty="0"/>
          </a:p>
        </p:txBody>
      </p:sp>
    </p:spTree>
    <p:extLst>
      <p:ext uri="{BB962C8B-B14F-4D97-AF65-F5344CB8AC3E}">
        <p14:creationId xmlns:p14="http://schemas.microsoft.com/office/powerpoint/2010/main" val="41954667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0A648-3B7F-4E33-8731-8F4E21F6B676}"/>
              </a:ext>
            </a:extLst>
          </p:cNvPr>
          <p:cNvSpPr>
            <a:spLocks noGrp="1"/>
          </p:cNvSpPr>
          <p:nvPr>
            <p:ph type="title"/>
          </p:nvPr>
        </p:nvSpPr>
        <p:spPr/>
        <p:txBody>
          <a:bodyPr>
            <a:normAutofit fontScale="90000"/>
          </a:bodyPr>
          <a:lstStyle/>
          <a:p>
            <a:r>
              <a:rPr lang="en-US" dirty="0"/>
              <a:t>Sites with Aged Appt Requests &lt;19 days</a:t>
            </a:r>
          </a:p>
        </p:txBody>
      </p:sp>
      <p:sp>
        <p:nvSpPr>
          <p:cNvPr id="5" name="Content Placeholder 4">
            <a:extLst>
              <a:ext uri="{FF2B5EF4-FFF2-40B4-BE49-F238E27FC236}">
                <a16:creationId xmlns:a16="http://schemas.microsoft.com/office/drawing/2014/main" id="{2B7BA5C0-7B62-4AD4-9181-A4CF3F4E9953}"/>
              </a:ext>
            </a:extLst>
          </p:cNvPr>
          <p:cNvSpPr>
            <a:spLocks noGrp="1"/>
          </p:cNvSpPr>
          <p:nvPr>
            <p:ph idx="1"/>
          </p:nvPr>
        </p:nvSpPr>
        <p:spPr>
          <a:xfrm>
            <a:off x="-261257" y="2846483"/>
            <a:ext cx="9444446" cy="4223214"/>
          </a:xfrm>
        </p:spPr>
        <p:txBody>
          <a:bodyPr numCol="3">
            <a:noAutofit/>
          </a:bodyPr>
          <a:lstStyle/>
          <a:p>
            <a:pPr lvl="1"/>
            <a:r>
              <a:rPr lang="nb-NO" sz="1600" dirty="0"/>
              <a:t>Fayetteville, NC HCS</a:t>
            </a:r>
          </a:p>
          <a:p>
            <a:pPr lvl="1"/>
            <a:r>
              <a:rPr lang="nb-NO" sz="1600" dirty="0"/>
              <a:t>Hampton, VA HCS</a:t>
            </a:r>
          </a:p>
          <a:p>
            <a:pPr lvl="1"/>
            <a:r>
              <a:rPr lang="nb-NO" sz="1600" dirty="0"/>
              <a:t>Augusta, GA HCS</a:t>
            </a:r>
          </a:p>
          <a:p>
            <a:pPr lvl="1"/>
            <a:r>
              <a:rPr lang="nb-NO" sz="1600" dirty="0"/>
              <a:t>Birmingham, AL HCS</a:t>
            </a:r>
          </a:p>
          <a:p>
            <a:pPr lvl="1"/>
            <a:r>
              <a:rPr lang="nb-NO" sz="1600" dirty="0"/>
              <a:t>Central Alabama HCS</a:t>
            </a:r>
          </a:p>
          <a:p>
            <a:pPr lvl="1"/>
            <a:endParaRPr lang="nb-NO" sz="1600" dirty="0"/>
          </a:p>
          <a:p>
            <a:pPr lvl="1"/>
            <a:endParaRPr lang="nb-NO" sz="1600" dirty="0"/>
          </a:p>
          <a:p>
            <a:pPr lvl="1"/>
            <a:endParaRPr lang="nb-NO" sz="1600" dirty="0"/>
          </a:p>
          <a:p>
            <a:pPr lvl="1"/>
            <a:endParaRPr lang="nb-NO" sz="1600" dirty="0"/>
          </a:p>
          <a:p>
            <a:pPr lvl="1"/>
            <a:endParaRPr lang="nb-NO" sz="1600" dirty="0"/>
          </a:p>
          <a:p>
            <a:pPr lvl="1"/>
            <a:endParaRPr lang="nb-NO" sz="1600" dirty="0"/>
          </a:p>
          <a:p>
            <a:pPr lvl="1"/>
            <a:endParaRPr lang="nb-NO" sz="1600" dirty="0"/>
          </a:p>
          <a:p>
            <a:pPr marL="548640" lvl="1" indent="0">
              <a:buNone/>
            </a:pPr>
            <a:endParaRPr lang="nb-NO" sz="1600" dirty="0"/>
          </a:p>
          <a:p>
            <a:pPr lvl="1"/>
            <a:r>
              <a:rPr lang="nb-NO" sz="1600" dirty="0"/>
              <a:t>San Juan, PR HCS</a:t>
            </a:r>
          </a:p>
          <a:p>
            <a:pPr lvl="1"/>
            <a:r>
              <a:rPr lang="it-IT" sz="1600" dirty="0"/>
              <a:t>Cincinnati, OH HCS</a:t>
            </a:r>
          </a:p>
          <a:p>
            <a:pPr lvl="1"/>
            <a:r>
              <a:rPr lang="it-IT" sz="1600" dirty="0"/>
              <a:t>Cleveland, OH HCS</a:t>
            </a:r>
          </a:p>
          <a:p>
            <a:pPr lvl="1"/>
            <a:r>
              <a:rPr lang="it-IT" sz="1600" dirty="0"/>
              <a:t>Columbia, MO HCS</a:t>
            </a:r>
          </a:p>
          <a:p>
            <a:pPr lvl="1"/>
            <a:r>
              <a:rPr lang="it-IT" sz="1600" dirty="0"/>
              <a:t>Minneapolis, MN CS</a:t>
            </a:r>
          </a:p>
          <a:p>
            <a:pPr lvl="1"/>
            <a:endParaRPr lang="it-IT" sz="1600" dirty="0"/>
          </a:p>
          <a:p>
            <a:pPr lvl="1"/>
            <a:endParaRPr lang="it-IT" sz="1600" dirty="0"/>
          </a:p>
          <a:p>
            <a:pPr lvl="1"/>
            <a:endParaRPr lang="it-IT" sz="1600" dirty="0"/>
          </a:p>
          <a:p>
            <a:pPr lvl="1"/>
            <a:endParaRPr lang="it-IT" sz="1600" dirty="0"/>
          </a:p>
          <a:p>
            <a:pPr lvl="1"/>
            <a:endParaRPr lang="it-IT" sz="1600" dirty="0"/>
          </a:p>
          <a:p>
            <a:pPr lvl="1"/>
            <a:endParaRPr lang="it-IT" sz="1600" dirty="0"/>
          </a:p>
          <a:p>
            <a:pPr lvl="1"/>
            <a:endParaRPr lang="it-IT" sz="1600" dirty="0"/>
          </a:p>
          <a:p>
            <a:pPr lvl="1"/>
            <a:endParaRPr lang="it-IT" sz="1600" dirty="0"/>
          </a:p>
          <a:p>
            <a:pPr lvl="1"/>
            <a:r>
              <a:rPr lang="it-IT" sz="1600" dirty="0"/>
              <a:t>Nebraska-W Iowa HCS</a:t>
            </a:r>
            <a:endParaRPr lang="en-US" sz="1600" dirty="0"/>
          </a:p>
          <a:p>
            <a:pPr lvl="1"/>
            <a:r>
              <a:rPr lang="en-US" sz="1600" dirty="0"/>
              <a:t>Iowa City, IA HCS</a:t>
            </a:r>
          </a:p>
          <a:p>
            <a:pPr lvl="1"/>
            <a:r>
              <a:rPr lang="en-US" sz="1600" dirty="0"/>
              <a:t>Little Rock, AR HCS</a:t>
            </a:r>
          </a:p>
          <a:p>
            <a:pPr lvl="1"/>
            <a:r>
              <a:rPr lang="en-US" sz="1600" dirty="0"/>
              <a:t>Dallas, TX HCS</a:t>
            </a:r>
          </a:p>
          <a:p>
            <a:pPr lvl="1"/>
            <a:r>
              <a:rPr lang="en-US" sz="1600" dirty="0"/>
              <a:t>Aurora, CO HCS</a:t>
            </a:r>
          </a:p>
          <a:p>
            <a:pPr lvl="1"/>
            <a:r>
              <a:rPr lang="en-US" sz="1600" dirty="0"/>
              <a:t>San Francisco, CA HCS</a:t>
            </a:r>
          </a:p>
        </p:txBody>
      </p:sp>
      <p:sp>
        <p:nvSpPr>
          <p:cNvPr id="3" name="TextBox 2">
            <a:extLst>
              <a:ext uri="{FF2B5EF4-FFF2-40B4-BE49-F238E27FC236}">
                <a16:creationId xmlns:a16="http://schemas.microsoft.com/office/drawing/2014/main" id="{CF1DA625-D449-4D93-BBD3-D4EF75A0B9B3}"/>
              </a:ext>
            </a:extLst>
          </p:cNvPr>
          <p:cNvSpPr txBox="1"/>
          <p:nvPr/>
        </p:nvSpPr>
        <p:spPr>
          <a:xfrm>
            <a:off x="228600" y="1417638"/>
            <a:ext cx="8686800" cy="1384995"/>
          </a:xfrm>
          <a:prstGeom prst="rect">
            <a:avLst/>
          </a:prstGeom>
          <a:noFill/>
        </p:spPr>
        <p:txBody>
          <a:bodyPr wrap="square" rtlCol="0">
            <a:spAutoFit/>
          </a:bodyPr>
          <a:lstStyle/>
          <a:p>
            <a:r>
              <a:rPr lang="en-US" sz="2000" dirty="0">
                <a:solidFill>
                  <a:schemeClr val="tx2"/>
                </a:solidFill>
              </a:rPr>
              <a:t>We have begun contacting sites who have requests pending 19 or more days. Please analyze your local data for trends. The below sites have 10 or more pending requests that have been pending at least 19 days:</a:t>
            </a:r>
          </a:p>
          <a:p>
            <a:endParaRPr lang="en-US" sz="2400" dirty="0">
              <a:solidFill>
                <a:schemeClr val="tx2"/>
              </a:solidFill>
            </a:endParaRPr>
          </a:p>
        </p:txBody>
      </p:sp>
      <p:sp>
        <p:nvSpPr>
          <p:cNvPr id="4" name="TextBox 3">
            <a:extLst>
              <a:ext uri="{FF2B5EF4-FFF2-40B4-BE49-F238E27FC236}">
                <a16:creationId xmlns:a16="http://schemas.microsoft.com/office/drawing/2014/main" id="{D1C68FEC-7E7F-4F77-A8F3-CD9C03437BE5}"/>
              </a:ext>
            </a:extLst>
          </p:cNvPr>
          <p:cNvSpPr txBox="1"/>
          <p:nvPr/>
        </p:nvSpPr>
        <p:spPr>
          <a:xfrm>
            <a:off x="457200" y="5001780"/>
            <a:ext cx="8229600" cy="877163"/>
          </a:xfrm>
          <a:prstGeom prst="rect">
            <a:avLst/>
          </a:prstGeom>
          <a:solidFill>
            <a:schemeClr val="accent1"/>
          </a:solidFill>
        </p:spPr>
        <p:txBody>
          <a:bodyPr wrap="square" rtlCol="0">
            <a:spAutoFit/>
          </a:bodyPr>
          <a:lstStyle/>
          <a:p>
            <a:r>
              <a:rPr lang="en-US" sz="1700" dirty="0">
                <a:solidFill>
                  <a:schemeClr val="bg1"/>
                </a:solidFill>
              </a:rPr>
              <a:t>Sites must take the necessary steps to reach out to patients who have requested care. Once the necessary steps have been taken (</a:t>
            </a:r>
            <a:r>
              <a:rPr lang="en-US" sz="1700" dirty="0">
                <a:solidFill>
                  <a:schemeClr val="bg1"/>
                </a:solidFill>
                <a:hlinkClick r:id="rId2">
                  <a:extLst>
                    <a:ext uri="{A12FA001-AC4F-418D-AE19-62706E023703}">
                      <ahyp:hlinkClr xmlns:ahyp="http://schemas.microsoft.com/office/drawing/2018/hyperlinkcolor" val="tx"/>
                    </a:ext>
                  </a:extLst>
                </a:hlinkClick>
              </a:rPr>
              <a:t>outlined in Business Rules Section 3.7</a:t>
            </a:r>
            <a:r>
              <a:rPr lang="en-US" sz="1700" dirty="0">
                <a:solidFill>
                  <a:schemeClr val="bg1"/>
                </a:solidFill>
              </a:rPr>
              <a:t>), a scheduler should process the request, using the status “Canceled – Unable to Reach Veteran.” </a:t>
            </a:r>
          </a:p>
        </p:txBody>
      </p:sp>
    </p:spTree>
    <p:extLst>
      <p:ext uri="{BB962C8B-B14F-4D97-AF65-F5344CB8AC3E}">
        <p14:creationId xmlns:p14="http://schemas.microsoft.com/office/powerpoint/2010/main" val="28760787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5645B-4CDA-4A4C-B32F-6E7453ACBB16}"/>
              </a:ext>
            </a:extLst>
          </p:cNvPr>
          <p:cNvSpPr>
            <a:spLocks noGrp="1"/>
          </p:cNvSpPr>
          <p:nvPr>
            <p:ph type="title"/>
          </p:nvPr>
        </p:nvSpPr>
        <p:spPr/>
        <p:txBody>
          <a:bodyPr>
            <a:normAutofit fontScale="90000"/>
          </a:bodyPr>
          <a:lstStyle/>
          <a:p>
            <a:r>
              <a:rPr lang="en-US" dirty="0"/>
              <a:t>Detailed Self-Scheduling Usage Breakdown</a:t>
            </a:r>
          </a:p>
        </p:txBody>
      </p:sp>
      <p:sp>
        <p:nvSpPr>
          <p:cNvPr id="3" name="Slide Number Placeholder 2">
            <a:extLst>
              <a:ext uri="{FF2B5EF4-FFF2-40B4-BE49-F238E27FC236}">
                <a16:creationId xmlns:a16="http://schemas.microsoft.com/office/drawing/2014/main" id="{ADDF282D-CA6D-420F-98DF-3A98724FC004}"/>
              </a:ext>
            </a:extLst>
          </p:cNvPr>
          <p:cNvSpPr>
            <a:spLocks noGrp="1"/>
          </p:cNvSpPr>
          <p:nvPr>
            <p:ph type="sldNum" sz="quarter" idx="10"/>
          </p:nvPr>
        </p:nvSpPr>
        <p:spPr/>
        <p:txBody>
          <a:bodyPr/>
          <a:lstStyle/>
          <a:p>
            <a:fld id="{EACE6E22-E655-5947-A8B4-6F095FBA2C12}" type="slidenum">
              <a:rPr lang="en-US" smtClean="0"/>
              <a:pPr/>
              <a:t>12</a:t>
            </a:fld>
            <a:endParaRPr lang="en-US" dirty="0"/>
          </a:p>
        </p:txBody>
      </p:sp>
      <p:graphicFrame>
        <p:nvGraphicFramePr>
          <p:cNvPr id="6" name="Content Placeholder 5">
            <a:extLst>
              <a:ext uri="{FF2B5EF4-FFF2-40B4-BE49-F238E27FC236}">
                <a16:creationId xmlns:a16="http://schemas.microsoft.com/office/drawing/2014/main" id="{46C3EC21-038F-412E-9F7C-A054A2404DEF}"/>
              </a:ext>
            </a:extLst>
          </p:cNvPr>
          <p:cNvGraphicFramePr>
            <a:graphicFrameLocks noGrp="1"/>
          </p:cNvGraphicFramePr>
          <p:nvPr>
            <p:ph idx="1"/>
            <p:extLst>
              <p:ext uri="{D42A27DB-BD31-4B8C-83A1-F6EECF244321}">
                <p14:modId xmlns:p14="http://schemas.microsoft.com/office/powerpoint/2010/main" val="850502326"/>
              </p:ext>
            </p:extLst>
          </p:nvPr>
        </p:nvGraphicFramePr>
        <p:xfrm>
          <a:off x="522513" y="1282612"/>
          <a:ext cx="8188957" cy="4864605"/>
        </p:xfrm>
        <a:graphic>
          <a:graphicData uri="http://schemas.openxmlformats.org/drawingml/2006/table">
            <a:tbl>
              <a:tblPr firstRow="1" bandRow="1">
                <a:tableStyleId>{5C22544A-7EE6-4342-B048-85BDC9FD1C3A}</a:tableStyleId>
              </a:tblPr>
              <a:tblGrid>
                <a:gridCol w="2296160">
                  <a:extLst>
                    <a:ext uri="{9D8B030D-6E8A-4147-A177-3AD203B41FA5}">
                      <a16:colId xmlns:a16="http://schemas.microsoft.com/office/drawing/2014/main" val="2505577605"/>
                    </a:ext>
                  </a:extLst>
                </a:gridCol>
                <a:gridCol w="1148080">
                  <a:extLst>
                    <a:ext uri="{9D8B030D-6E8A-4147-A177-3AD203B41FA5}">
                      <a16:colId xmlns:a16="http://schemas.microsoft.com/office/drawing/2014/main" val="1672669027"/>
                    </a:ext>
                  </a:extLst>
                </a:gridCol>
                <a:gridCol w="1148172">
                  <a:extLst>
                    <a:ext uri="{9D8B030D-6E8A-4147-A177-3AD203B41FA5}">
                      <a16:colId xmlns:a16="http://schemas.microsoft.com/office/drawing/2014/main" val="1247182347"/>
                    </a:ext>
                  </a:extLst>
                </a:gridCol>
                <a:gridCol w="1152525">
                  <a:extLst>
                    <a:ext uri="{9D8B030D-6E8A-4147-A177-3AD203B41FA5}">
                      <a16:colId xmlns:a16="http://schemas.microsoft.com/office/drawing/2014/main" val="3719289008"/>
                    </a:ext>
                  </a:extLst>
                </a:gridCol>
                <a:gridCol w="1183674">
                  <a:extLst>
                    <a:ext uri="{9D8B030D-6E8A-4147-A177-3AD203B41FA5}">
                      <a16:colId xmlns:a16="http://schemas.microsoft.com/office/drawing/2014/main" val="3867574458"/>
                    </a:ext>
                  </a:extLst>
                </a:gridCol>
                <a:gridCol w="1260346">
                  <a:extLst>
                    <a:ext uri="{9D8B030D-6E8A-4147-A177-3AD203B41FA5}">
                      <a16:colId xmlns:a16="http://schemas.microsoft.com/office/drawing/2014/main" val="3507725360"/>
                    </a:ext>
                  </a:extLst>
                </a:gridCol>
              </a:tblGrid>
              <a:tr h="572425">
                <a:tc>
                  <a:txBody>
                    <a:bodyPr/>
                    <a:lstStyle/>
                    <a:p>
                      <a:endParaRPr lang="en-US" dirty="0"/>
                    </a:p>
                  </a:txBody>
                  <a:tcPr/>
                </a:tc>
                <a:tc>
                  <a:txBody>
                    <a:bodyPr/>
                    <a:lstStyle/>
                    <a:p>
                      <a:r>
                        <a:rPr lang="en-US" sz="1400" dirty="0"/>
                        <a:t>3/12-3/18</a:t>
                      </a:r>
                    </a:p>
                  </a:txBody>
                  <a:tcPr/>
                </a:tc>
                <a:tc>
                  <a:txBody>
                    <a:bodyPr/>
                    <a:lstStyle/>
                    <a:p>
                      <a:r>
                        <a:rPr lang="en-US" sz="1400" dirty="0"/>
                        <a:t>3/5-3/11</a:t>
                      </a:r>
                    </a:p>
                  </a:txBody>
                  <a:tcPr/>
                </a:tc>
                <a:tc>
                  <a:txBody>
                    <a:bodyPr/>
                    <a:lstStyle/>
                    <a:p>
                      <a:r>
                        <a:rPr lang="en-US" sz="1400" dirty="0"/>
                        <a:t>2/27-3/4</a:t>
                      </a:r>
                    </a:p>
                  </a:txBody>
                  <a:tcPr/>
                </a:tc>
                <a:tc>
                  <a:txBody>
                    <a:bodyPr/>
                    <a:lstStyle/>
                    <a:p>
                      <a:r>
                        <a:rPr lang="en-US" sz="1400" dirty="0"/>
                        <a:t>2/20-2/26</a:t>
                      </a:r>
                    </a:p>
                  </a:txBody>
                  <a:tcPr/>
                </a:tc>
                <a:tc>
                  <a:txBody>
                    <a:bodyPr/>
                    <a:lstStyle/>
                    <a:p>
                      <a:r>
                        <a:rPr lang="en-US" sz="1200" dirty="0"/>
                        <a:t># of Facilities with Activity</a:t>
                      </a:r>
                    </a:p>
                  </a:txBody>
                  <a:tcPr/>
                </a:tc>
                <a:extLst>
                  <a:ext uri="{0D108BD9-81ED-4DB2-BD59-A6C34878D82A}">
                    <a16:rowId xmlns:a16="http://schemas.microsoft.com/office/drawing/2014/main" val="4050881503"/>
                  </a:ext>
                </a:extLst>
              </a:tr>
              <a:tr h="381463">
                <a:tc>
                  <a:txBody>
                    <a:bodyPr/>
                    <a:lstStyle/>
                    <a:p>
                      <a:r>
                        <a:rPr lang="en-US" sz="1200" b="1" dirty="0"/>
                        <a:t>Primary Care</a:t>
                      </a:r>
                    </a:p>
                  </a:txBody>
                  <a:tcPr/>
                </a:tc>
                <a:tc>
                  <a:txBody>
                    <a:bodyPr/>
                    <a:lstStyle/>
                    <a:p>
                      <a:pPr marL="0" algn="l" defTabSz="457200" rtl="0" eaLnBrk="1" latinLnBrk="0" hangingPunct="1"/>
                      <a:r>
                        <a:rPr lang="en-US" sz="1200" kern="1200" dirty="0">
                          <a:solidFill>
                            <a:schemeClr val="dk1"/>
                          </a:solidFill>
                          <a:latin typeface="+mn-lt"/>
                          <a:ea typeface="+mn-ea"/>
                          <a:cs typeface="+mn-cs"/>
                        </a:rPr>
                        <a:t>1762</a:t>
                      </a:r>
                    </a:p>
                  </a:txBody>
                  <a:tcPr/>
                </a:tc>
                <a:tc>
                  <a:txBody>
                    <a:bodyPr/>
                    <a:lstStyle/>
                    <a:p>
                      <a:pPr marL="0" algn="l" defTabSz="457200" rtl="0" eaLnBrk="1" latinLnBrk="0" hangingPunct="1"/>
                      <a:r>
                        <a:rPr lang="en-US" sz="1200" kern="1200" dirty="0">
                          <a:solidFill>
                            <a:schemeClr val="dk1"/>
                          </a:solidFill>
                          <a:latin typeface="+mn-lt"/>
                          <a:ea typeface="+mn-ea"/>
                          <a:cs typeface="+mn-cs"/>
                        </a:rPr>
                        <a:t>2105</a:t>
                      </a:r>
                    </a:p>
                  </a:txBody>
                  <a:tcPr/>
                </a:tc>
                <a:tc>
                  <a:txBody>
                    <a:bodyPr/>
                    <a:lstStyle/>
                    <a:p>
                      <a:pPr marL="0" algn="l" defTabSz="457200" rtl="0" eaLnBrk="1" latinLnBrk="0" hangingPunct="1"/>
                      <a:r>
                        <a:rPr lang="en-US" sz="1200" kern="1200" dirty="0">
                          <a:solidFill>
                            <a:schemeClr val="dk1"/>
                          </a:solidFill>
                          <a:latin typeface="+mn-lt"/>
                          <a:ea typeface="+mn-ea"/>
                          <a:cs typeface="+mn-cs"/>
                        </a:rPr>
                        <a:t>2417</a:t>
                      </a:r>
                    </a:p>
                  </a:txBody>
                  <a:tcPr/>
                </a:tc>
                <a:tc>
                  <a:txBody>
                    <a:bodyPr/>
                    <a:lstStyle/>
                    <a:p>
                      <a:pPr marL="0" algn="l" defTabSz="457200" rtl="0" eaLnBrk="1" latinLnBrk="0" hangingPunct="1"/>
                      <a:r>
                        <a:rPr lang="en-US" sz="1200" kern="1200" dirty="0">
                          <a:solidFill>
                            <a:schemeClr val="dk1"/>
                          </a:solidFill>
                          <a:latin typeface="+mn-lt"/>
                          <a:ea typeface="+mn-ea"/>
                          <a:cs typeface="+mn-cs"/>
                        </a:rPr>
                        <a:t>2385</a:t>
                      </a:r>
                    </a:p>
                  </a:txBody>
                  <a:tcPr/>
                </a:tc>
                <a:tc>
                  <a:txBody>
                    <a:bodyPr/>
                    <a:lstStyle/>
                    <a:p>
                      <a:r>
                        <a:rPr lang="en-US" sz="1200" dirty="0"/>
                        <a:t>126</a:t>
                      </a:r>
                    </a:p>
                  </a:txBody>
                  <a:tcPr/>
                </a:tc>
                <a:extLst>
                  <a:ext uri="{0D108BD9-81ED-4DB2-BD59-A6C34878D82A}">
                    <a16:rowId xmlns:a16="http://schemas.microsoft.com/office/drawing/2014/main" val="3300807135"/>
                  </a:ext>
                </a:extLst>
              </a:tr>
              <a:tr h="356616">
                <a:tc>
                  <a:txBody>
                    <a:bodyPr/>
                    <a:lstStyle/>
                    <a:p>
                      <a:r>
                        <a:rPr lang="en-US" sz="1200" b="1" dirty="0"/>
                        <a:t>Mental Health</a:t>
                      </a:r>
                    </a:p>
                  </a:txBody>
                  <a:tcPr/>
                </a:tc>
                <a:tc>
                  <a:txBody>
                    <a:bodyPr/>
                    <a:lstStyle/>
                    <a:p>
                      <a:pPr marL="0" algn="l" defTabSz="457200" rtl="0" eaLnBrk="1" latinLnBrk="0" hangingPunct="1"/>
                      <a:r>
                        <a:rPr lang="en-US" sz="1200" kern="1200" dirty="0">
                          <a:solidFill>
                            <a:schemeClr val="dk1"/>
                          </a:solidFill>
                          <a:latin typeface="+mn-lt"/>
                          <a:ea typeface="+mn-ea"/>
                          <a:cs typeface="+mn-cs"/>
                        </a:rPr>
                        <a:t>64</a:t>
                      </a:r>
                    </a:p>
                  </a:txBody>
                  <a:tcPr/>
                </a:tc>
                <a:tc>
                  <a:txBody>
                    <a:bodyPr/>
                    <a:lstStyle/>
                    <a:p>
                      <a:pPr marL="0" algn="l" defTabSz="457200" rtl="0" eaLnBrk="1" latinLnBrk="0" hangingPunct="1"/>
                      <a:r>
                        <a:rPr lang="en-US" sz="1200" kern="1200" dirty="0">
                          <a:solidFill>
                            <a:schemeClr val="dk1"/>
                          </a:solidFill>
                          <a:latin typeface="+mn-lt"/>
                          <a:ea typeface="+mn-ea"/>
                          <a:cs typeface="+mn-cs"/>
                        </a:rPr>
                        <a:t>94</a:t>
                      </a:r>
                    </a:p>
                  </a:txBody>
                  <a:tcPr/>
                </a:tc>
                <a:tc>
                  <a:txBody>
                    <a:bodyPr/>
                    <a:lstStyle/>
                    <a:p>
                      <a:pPr marL="0" algn="l" defTabSz="457200" rtl="0" eaLnBrk="1" latinLnBrk="0" hangingPunct="1"/>
                      <a:r>
                        <a:rPr lang="en-US" sz="1200" kern="1200" dirty="0">
                          <a:solidFill>
                            <a:schemeClr val="dk1"/>
                          </a:solidFill>
                          <a:latin typeface="+mn-lt"/>
                          <a:ea typeface="+mn-ea"/>
                          <a:cs typeface="+mn-cs"/>
                        </a:rPr>
                        <a:t>81</a:t>
                      </a:r>
                    </a:p>
                  </a:txBody>
                  <a:tcPr/>
                </a:tc>
                <a:tc>
                  <a:txBody>
                    <a:bodyPr/>
                    <a:lstStyle/>
                    <a:p>
                      <a:pPr marL="0" algn="l" defTabSz="457200" rtl="0" eaLnBrk="1" latinLnBrk="0" hangingPunct="1"/>
                      <a:r>
                        <a:rPr lang="en-US" sz="1200" kern="1200" dirty="0">
                          <a:solidFill>
                            <a:schemeClr val="dk1"/>
                          </a:solidFill>
                          <a:latin typeface="+mn-lt"/>
                          <a:ea typeface="+mn-ea"/>
                          <a:cs typeface="+mn-cs"/>
                        </a:rPr>
                        <a:t>85</a:t>
                      </a:r>
                    </a:p>
                  </a:txBody>
                  <a:tcPr/>
                </a:tc>
                <a:tc>
                  <a:txBody>
                    <a:bodyPr/>
                    <a:lstStyle/>
                    <a:p>
                      <a:r>
                        <a:rPr lang="en-US" sz="1200" dirty="0"/>
                        <a:t>38</a:t>
                      </a:r>
                    </a:p>
                  </a:txBody>
                  <a:tcPr/>
                </a:tc>
                <a:extLst>
                  <a:ext uri="{0D108BD9-81ED-4DB2-BD59-A6C34878D82A}">
                    <a16:rowId xmlns:a16="http://schemas.microsoft.com/office/drawing/2014/main" val="3282119883"/>
                  </a:ext>
                </a:extLst>
              </a:tr>
              <a:tr h="305071">
                <a:tc>
                  <a:txBody>
                    <a:bodyPr/>
                    <a:lstStyle/>
                    <a:p>
                      <a:r>
                        <a:rPr lang="en-US" sz="1200" b="1" dirty="0"/>
                        <a:t>Amputation Services</a:t>
                      </a:r>
                    </a:p>
                  </a:txBody>
                  <a:tcPr/>
                </a:tc>
                <a:tc>
                  <a:txBody>
                    <a:bodyPr/>
                    <a:lstStyle/>
                    <a:p>
                      <a:pPr marL="0" algn="l" defTabSz="457200" rtl="0" eaLnBrk="1" latinLnBrk="0" hangingPunct="1"/>
                      <a:r>
                        <a:rPr lang="en-US" sz="1200" kern="1200" dirty="0">
                          <a:solidFill>
                            <a:schemeClr val="dk1"/>
                          </a:solidFill>
                          <a:latin typeface="+mn-lt"/>
                          <a:ea typeface="+mn-ea"/>
                          <a:cs typeface="+mn-cs"/>
                        </a:rPr>
                        <a:t>0</a:t>
                      </a:r>
                    </a:p>
                  </a:txBody>
                  <a:tcPr/>
                </a:tc>
                <a:tc>
                  <a:txBody>
                    <a:bodyPr/>
                    <a:lstStyle/>
                    <a:p>
                      <a:pPr marL="0" algn="l" defTabSz="457200" rtl="0" eaLnBrk="1" latinLnBrk="0" hangingPunct="1"/>
                      <a:r>
                        <a:rPr lang="en-US" sz="1200" kern="1200" dirty="0">
                          <a:solidFill>
                            <a:schemeClr val="dk1"/>
                          </a:solidFill>
                          <a:latin typeface="+mn-lt"/>
                          <a:ea typeface="+mn-ea"/>
                          <a:cs typeface="+mn-cs"/>
                        </a:rPr>
                        <a:t>0</a:t>
                      </a:r>
                    </a:p>
                  </a:txBody>
                  <a:tcPr/>
                </a:tc>
                <a:tc>
                  <a:txBody>
                    <a:bodyPr/>
                    <a:lstStyle/>
                    <a:p>
                      <a:pPr marL="0" algn="l" defTabSz="457200" rtl="0" eaLnBrk="1" latinLnBrk="0" hangingPunct="1"/>
                      <a:r>
                        <a:rPr lang="en-US" sz="1200" kern="1200" dirty="0">
                          <a:solidFill>
                            <a:schemeClr val="dk1"/>
                          </a:solidFill>
                          <a:latin typeface="+mn-lt"/>
                          <a:ea typeface="+mn-ea"/>
                          <a:cs typeface="+mn-cs"/>
                        </a:rPr>
                        <a:t>0</a:t>
                      </a:r>
                    </a:p>
                  </a:txBody>
                  <a:tcPr/>
                </a:tc>
                <a:tc>
                  <a:txBody>
                    <a:bodyPr/>
                    <a:lstStyle/>
                    <a:p>
                      <a:pPr marL="0" algn="l" defTabSz="457200" rtl="0" eaLnBrk="1" latinLnBrk="0" hangingPunct="1"/>
                      <a:r>
                        <a:rPr lang="en-US" sz="1200" kern="1200" dirty="0">
                          <a:solidFill>
                            <a:schemeClr val="dk1"/>
                          </a:solidFill>
                          <a:latin typeface="+mn-lt"/>
                          <a:ea typeface="+mn-ea"/>
                          <a:cs typeface="+mn-cs"/>
                        </a:rPr>
                        <a:t>1</a:t>
                      </a:r>
                    </a:p>
                  </a:txBody>
                  <a:tcPr/>
                </a:tc>
                <a:tc>
                  <a:txBody>
                    <a:bodyPr/>
                    <a:lstStyle/>
                    <a:p>
                      <a:r>
                        <a:rPr lang="en-US" sz="1200" dirty="0"/>
                        <a:t>1</a:t>
                      </a:r>
                    </a:p>
                  </a:txBody>
                  <a:tcPr/>
                </a:tc>
                <a:extLst>
                  <a:ext uri="{0D108BD9-81ED-4DB2-BD59-A6C34878D82A}">
                    <a16:rowId xmlns:a16="http://schemas.microsoft.com/office/drawing/2014/main" val="1921999131"/>
                  </a:ext>
                </a:extLst>
              </a:tr>
              <a:tr h="463392">
                <a:tc>
                  <a:txBody>
                    <a:bodyPr/>
                    <a:lstStyle/>
                    <a:p>
                      <a:r>
                        <a:rPr lang="en-US" sz="1200" b="1" dirty="0"/>
                        <a:t>Audiology</a:t>
                      </a:r>
                    </a:p>
                  </a:txBody>
                  <a:tcPr/>
                </a:tc>
                <a:tc>
                  <a:txBody>
                    <a:bodyPr/>
                    <a:lstStyle/>
                    <a:p>
                      <a:pPr marL="0" algn="l" defTabSz="457200" rtl="0" eaLnBrk="1" latinLnBrk="0" hangingPunct="1"/>
                      <a:r>
                        <a:rPr lang="en-US" sz="1200" kern="1200" dirty="0">
                          <a:solidFill>
                            <a:schemeClr val="dk1"/>
                          </a:solidFill>
                          <a:latin typeface="+mn-lt"/>
                          <a:ea typeface="+mn-ea"/>
                          <a:cs typeface="+mn-cs"/>
                        </a:rPr>
                        <a:t>5</a:t>
                      </a:r>
                    </a:p>
                  </a:txBody>
                  <a:tcPr/>
                </a:tc>
                <a:tc>
                  <a:txBody>
                    <a:bodyPr/>
                    <a:lstStyle/>
                    <a:p>
                      <a:pPr marL="0" algn="l" defTabSz="457200" rtl="0" eaLnBrk="1" latinLnBrk="0" hangingPunct="1"/>
                      <a:r>
                        <a:rPr lang="en-US" sz="1200" kern="1200" dirty="0">
                          <a:solidFill>
                            <a:schemeClr val="dk1"/>
                          </a:solidFill>
                          <a:latin typeface="+mn-lt"/>
                          <a:ea typeface="+mn-ea"/>
                          <a:cs typeface="+mn-cs"/>
                        </a:rPr>
                        <a:t>8</a:t>
                      </a:r>
                    </a:p>
                  </a:txBody>
                  <a:tcPr/>
                </a:tc>
                <a:tc>
                  <a:txBody>
                    <a:bodyPr/>
                    <a:lstStyle/>
                    <a:p>
                      <a:pPr marL="0" algn="l" defTabSz="457200" rtl="0" eaLnBrk="1" latinLnBrk="0" hangingPunct="1"/>
                      <a:r>
                        <a:rPr lang="en-US" sz="1200" kern="1200" dirty="0">
                          <a:solidFill>
                            <a:schemeClr val="dk1"/>
                          </a:solidFill>
                          <a:latin typeface="+mn-lt"/>
                          <a:ea typeface="+mn-ea"/>
                          <a:cs typeface="+mn-cs"/>
                        </a:rPr>
                        <a:t>9</a:t>
                      </a:r>
                    </a:p>
                  </a:txBody>
                  <a:tcPr/>
                </a:tc>
                <a:tc>
                  <a:txBody>
                    <a:bodyPr/>
                    <a:lstStyle/>
                    <a:p>
                      <a:pPr marL="0" algn="l" defTabSz="457200" rtl="0" eaLnBrk="1" latinLnBrk="0" hangingPunct="1"/>
                      <a:r>
                        <a:rPr lang="en-US" sz="1200" kern="1200" dirty="0">
                          <a:solidFill>
                            <a:schemeClr val="dk1"/>
                          </a:solidFill>
                          <a:latin typeface="+mn-lt"/>
                          <a:ea typeface="+mn-ea"/>
                          <a:cs typeface="+mn-cs"/>
                        </a:rPr>
                        <a:t>8</a:t>
                      </a:r>
                    </a:p>
                  </a:txBody>
                  <a:tcPr/>
                </a:tc>
                <a:tc>
                  <a:txBody>
                    <a:bodyPr/>
                    <a:lstStyle/>
                    <a:p>
                      <a:r>
                        <a:rPr lang="en-US" sz="1200" dirty="0"/>
                        <a:t>5</a:t>
                      </a:r>
                    </a:p>
                  </a:txBody>
                  <a:tcPr/>
                </a:tc>
                <a:extLst>
                  <a:ext uri="{0D108BD9-81ED-4DB2-BD59-A6C34878D82A}">
                    <a16:rowId xmlns:a16="http://schemas.microsoft.com/office/drawing/2014/main" val="2375819418"/>
                  </a:ext>
                </a:extLst>
              </a:tr>
              <a:tr h="329263">
                <a:tc>
                  <a:txBody>
                    <a:bodyPr/>
                    <a:lstStyle/>
                    <a:p>
                      <a:r>
                        <a:rPr lang="en-US" sz="1200" b="1" dirty="0"/>
                        <a:t>Clinical Pharmacy- Primary Care</a:t>
                      </a:r>
                    </a:p>
                  </a:txBody>
                  <a:tcPr/>
                </a:tc>
                <a:tc>
                  <a:txBody>
                    <a:bodyPr/>
                    <a:lstStyle/>
                    <a:p>
                      <a:pPr marL="0" algn="l" defTabSz="457200" rtl="0" eaLnBrk="1" latinLnBrk="0" hangingPunct="1"/>
                      <a:r>
                        <a:rPr lang="en-US" sz="1200" kern="1200" dirty="0">
                          <a:solidFill>
                            <a:schemeClr val="dk1"/>
                          </a:solidFill>
                          <a:latin typeface="+mn-lt"/>
                          <a:ea typeface="+mn-ea"/>
                          <a:cs typeface="+mn-cs"/>
                        </a:rPr>
                        <a:t>4</a:t>
                      </a:r>
                    </a:p>
                  </a:txBody>
                  <a:tcPr/>
                </a:tc>
                <a:tc>
                  <a:txBody>
                    <a:bodyPr/>
                    <a:lstStyle/>
                    <a:p>
                      <a:pPr marL="0" algn="l" defTabSz="457200" rtl="0" eaLnBrk="1" latinLnBrk="0" hangingPunct="1"/>
                      <a:r>
                        <a:rPr lang="en-US" sz="1200" kern="1200" dirty="0">
                          <a:solidFill>
                            <a:schemeClr val="dk1"/>
                          </a:solidFill>
                          <a:latin typeface="+mn-lt"/>
                          <a:ea typeface="+mn-ea"/>
                          <a:cs typeface="+mn-cs"/>
                        </a:rPr>
                        <a:t>2</a:t>
                      </a:r>
                    </a:p>
                  </a:txBody>
                  <a:tcPr/>
                </a:tc>
                <a:tc>
                  <a:txBody>
                    <a:bodyPr/>
                    <a:lstStyle/>
                    <a:p>
                      <a:pPr marL="0" algn="l" defTabSz="457200" rtl="0" eaLnBrk="1" latinLnBrk="0" hangingPunct="1"/>
                      <a:r>
                        <a:rPr lang="en-US" sz="1200" kern="1200" dirty="0">
                          <a:solidFill>
                            <a:schemeClr val="dk1"/>
                          </a:solidFill>
                          <a:latin typeface="+mn-lt"/>
                          <a:ea typeface="+mn-ea"/>
                          <a:cs typeface="+mn-cs"/>
                        </a:rPr>
                        <a:t>0</a:t>
                      </a:r>
                    </a:p>
                  </a:txBody>
                  <a:tcPr/>
                </a:tc>
                <a:tc>
                  <a:txBody>
                    <a:bodyPr/>
                    <a:lstStyle/>
                    <a:p>
                      <a:pPr marL="0" algn="l" defTabSz="457200" rtl="0" eaLnBrk="1" latinLnBrk="0" hangingPunct="1"/>
                      <a:r>
                        <a:rPr lang="en-US" sz="1200" kern="1200" dirty="0">
                          <a:solidFill>
                            <a:schemeClr val="dk1"/>
                          </a:solidFill>
                          <a:latin typeface="+mn-lt"/>
                          <a:ea typeface="+mn-ea"/>
                          <a:cs typeface="+mn-cs"/>
                        </a:rPr>
                        <a:t>0</a:t>
                      </a:r>
                    </a:p>
                  </a:txBody>
                  <a:tcPr/>
                </a:tc>
                <a:tc>
                  <a:txBody>
                    <a:bodyPr/>
                    <a:lstStyle/>
                    <a:p>
                      <a:r>
                        <a:rPr lang="en-US" sz="1200" dirty="0"/>
                        <a:t>2</a:t>
                      </a:r>
                    </a:p>
                  </a:txBody>
                  <a:tcPr/>
                </a:tc>
                <a:extLst>
                  <a:ext uri="{0D108BD9-81ED-4DB2-BD59-A6C34878D82A}">
                    <a16:rowId xmlns:a16="http://schemas.microsoft.com/office/drawing/2014/main" val="1274728938"/>
                  </a:ext>
                </a:extLst>
              </a:tr>
              <a:tr h="347472">
                <a:tc>
                  <a:txBody>
                    <a:bodyPr/>
                    <a:lstStyle/>
                    <a:p>
                      <a:r>
                        <a:rPr lang="en-US" sz="1200" b="1" dirty="0"/>
                        <a:t>CPAP Clinic</a:t>
                      </a:r>
                    </a:p>
                  </a:txBody>
                  <a:tcPr/>
                </a:tc>
                <a:tc>
                  <a:txBody>
                    <a:bodyPr/>
                    <a:lstStyle/>
                    <a:p>
                      <a:pPr marL="0" algn="l" defTabSz="457200" rtl="0" eaLnBrk="1" latinLnBrk="0" hangingPunct="1"/>
                      <a:r>
                        <a:rPr lang="en-US" sz="1200" kern="1200" dirty="0">
                          <a:solidFill>
                            <a:schemeClr val="dk1"/>
                          </a:solidFill>
                          <a:latin typeface="+mn-lt"/>
                          <a:ea typeface="+mn-ea"/>
                          <a:cs typeface="+mn-cs"/>
                        </a:rPr>
                        <a:t>0</a:t>
                      </a:r>
                    </a:p>
                  </a:txBody>
                  <a:tcPr/>
                </a:tc>
                <a:tc>
                  <a:txBody>
                    <a:bodyPr/>
                    <a:lstStyle/>
                    <a:p>
                      <a:pPr marL="0" algn="l" defTabSz="457200" rtl="0" eaLnBrk="1" latinLnBrk="0" hangingPunct="1"/>
                      <a:r>
                        <a:rPr lang="en-US" sz="1200" kern="1200" dirty="0">
                          <a:solidFill>
                            <a:schemeClr val="dk1"/>
                          </a:solidFill>
                          <a:latin typeface="+mn-lt"/>
                          <a:ea typeface="+mn-ea"/>
                          <a:cs typeface="+mn-cs"/>
                        </a:rPr>
                        <a:t>0</a:t>
                      </a:r>
                    </a:p>
                  </a:txBody>
                  <a:tcPr/>
                </a:tc>
                <a:tc>
                  <a:txBody>
                    <a:bodyPr/>
                    <a:lstStyle/>
                    <a:p>
                      <a:pPr marL="0" algn="l" defTabSz="457200" rtl="0" eaLnBrk="1" latinLnBrk="0" hangingPunct="1"/>
                      <a:r>
                        <a:rPr lang="en-US" sz="1200" kern="1200" dirty="0">
                          <a:solidFill>
                            <a:schemeClr val="dk1"/>
                          </a:solidFill>
                          <a:latin typeface="+mn-lt"/>
                          <a:ea typeface="+mn-ea"/>
                          <a:cs typeface="+mn-cs"/>
                        </a:rPr>
                        <a:t>0</a:t>
                      </a:r>
                    </a:p>
                  </a:txBody>
                  <a:tcPr/>
                </a:tc>
                <a:tc>
                  <a:txBody>
                    <a:bodyPr/>
                    <a:lstStyle/>
                    <a:p>
                      <a:pPr marL="0" algn="l" defTabSz="457200" rtl="0" eaLnBrk="1" latinLnBrk="0" hangingPunct="1"/>
                      <a:r>
                        <a:rPr lang="en-US" sz="1200" kern="1200" dirty="0">
                          <a:solidFill>
                            <a:schemeClr val="dk1"/>
                          </a:solidFill>
                          <a:latin typeface="+mn-lt"/>
                          <a:ea typeface="+mn-ea"/>
                          <a:cs typeface="+mn-cs"/>
                        </a:rPr>
                        <a:t>0</a:t>
                      </a:r>
                    </a:p>
                  </a:txBody>
                  <a:tcPr/>
                </a:tc>
                <a:tc>
                  <a:txBody>
                    <a:bodyPr/>
                    <a:lstStyle/>
                    <a:p>
                      <a:r>
                        <a:rPr lang="en-US" sz="1200" dirty="0"/>
                        <a:t>0</a:t>
                      </a:r>
                    </a:p>
                  </a:txBody>
                  <a:tcPr/>
                </a:tc>
                <a:extLst>
                  <a:ext uri="{0D108BD9-81ED-4DB2-BD59-A6C34878D82A}">
                    <a16:rowId xmlns:a16="http://schemas.microsoft.com/office/drawing/2014/main" val="3405557615"/>
                  </a:ext>
                </a:extLst>
              </a:tr>
              <a:tr h="292608">
                <a:tc>
                  <a:txBody>
                    <a:bodyPr/>
                    <a:lstStyle/>
                    <a:p>
                      <a:r>
                        <a:rPr lang="en-US" sz="1200" b="1" dirty="0"/>
                        <a:t>Food and Nutrition</a:t>
                      </a:r>
                    </a:p>
                  </a:txBody>
                  <a:tcPr/>
                </a:tc>
                <a:tc>
                  <a:txBody>
                    <a:bodyPr/>
                    <a:lstStyle/>
                    <a:p>
                      <a:pPr marL="0" algn="l" defTabSz="457200" rtl="0" eaLnBrk="1" latinLnBrk="0" hangingPunct="1"/>
                      <a:r>
                        <a:rPr lang="en-US" sz="1200" kern="1200" dirty="0">
                          <a:solidFill>
                            <a:schemeClr val="dk1"/>
                          </a:solidFill>
                          <a:latin typeface="+mn-lt"/>
                          <a:ea typeface="+mn-ea"/>
                          <a:cs typeface="+mn-cs"/>
                        </a:rPr>
                        <a:t>1</a:t>
                      </a:r>
                    </a:p>
                  </a:txBody>
                  <a:tcPr/>
                </a:tc>
                <a:tc>
                  <a:txBody>
                    <a:bodyPr/>
                    <a:lstStyle/>
                    <a:p>
                      <a:pPr marL="0" algn="l" defTabSz="457200" rtl="0" eaLnBrk="1" latinLnBrk="0" hangingPunct="1"/>
                      <a:r>
                        <a:rPr lang="en-US" sz="1200" kern="1200" dirty="0">
                          <a:solidFill>
                            <a:schemeClr val="dk1"/>
                          </a:solidFill>
                          <a:latin typeface="+mn-lt"/>
                          <a:ea typeface="+mn-ea"/>
                          <a:cs typeface="+mn-cs"/>
                        </a:rPr>
                        <a:t>1</a:t>
                      </a:r>
                    </a:p>
                  </a:txBody>
                  <a:tcPr/>
                </a:tc>
                <a:tc>
                  <a:txBody>
                    <a:bodyPr/>
                    <a:lstStyle/>
                    <a:p>
                      <a:pPr marL="0" algn="l" defTabSz="457200" rtl="0" eaLnBrk="1" latinLnBrk="0" hangingPunct="1"/>
                      <a:r>
                        <a:rPr lang="en-US" sz="1200" kern="1200" dirty="0">
                          <a:solidFill>
                            <a:schemeClr val="dk1"/>
                          </a:solidFill>
                          <a:latin typeface="+mn-lt"/>
                          <a:ea typeface="+mn-ea"/>
                          <a:cs typeface="+mn-cs"/>
                        </a:rPr>
                        <a:t>3</a:t>
                      </a:r>
                    </a:p>
                  </a:txBody>
                  <a:tcPr/>
                </a:tc>
                <a:tc>
                  <a:txBody>
                    <a:bodyPr/>
                    <a:lstStyle/>
                    <a:p>
                      <a:pPr marL="0" algn="l" defTabSz="457200" rtl="0" eaLnBrk="1" latinLnBrk="0" hangingPunct="1"/>
                      <a:r>
                        <a:rPr lang="en-US" sz="1200" kern="1200" dirty="0">
                          <a:solidFill>
                            <a:schemeClr val="dk1"/>
                          </a:solidFill>
                          <a:latin typeface="+mn-lt"/>
                          <a:ea typeface="+mn-ea"/>
                          <a:cs typeface="+mn-cs"/>
                        </a:rPr>
                        <a:t>4</a:t>
                      </a:r>
                    </a:p>
                  </a:txBody>
                  <a:tcPr/>
                </a:tc>
                <a:tc>
                  <a:txBody>
                    <a:bodyPr/>
                    <a:lstStyle/>
                    <a:p>
                      <a:r>
                        <a:rPr lang="en-US" sz="1200" dirty="0"/>
                        <a:t>3</a:t>
                      </a:r>
                    </a:p>
                  </a:txBody>
                  <a:tcPr/>
                </a:tc>
                <a:extLst>
                  <a:ext uri="{0D108BD9-81ED-4DB2-BD59-A6C34878D82A}">
                    <a16:rowId xmlns:a16="http://schemas.microsoft.com/office/drawing/2014/main" val="1448174882"/>
                  </a:ext>
                </a:extLst>
              </a:tr>
              <a:tr h="320040">
                <a:tc>
                  <a:txBody>
                    <a:bodyPr/>
                    <a:lstStyle/>
                    <a:p>
                      <a:r>
                        <a:rPr lang="en-US" sz="1200" b="1" dirty="0"/>
                        <a:t>MOVE! Program</a:t>
                      </a:r>
                    </a:p>
                  </a:txBody>
                  <a:tcPr/>
                </a:tc>
                <a:tc>
                  <a:txBody>
                    <a:bodyPr/>
                    <a:lstStyle/>
                    <a:p>
                      <a:pPr marL="0" algn="l" defTabSz="457200" rtl="0" eaLnBrk="1" latinLnBrk="0" hangingPunct="1"/>
                      <a:r>
                        <a:rPr lang="en-US" sz="1200" kern="1200" dirty="0">
                          <a:solidFill>
                            <a:schemeClr val="dk1"/>
                          </a:solidFill>
                          <a:latin typeface="+mn-lt"/>
                          <a:ea typeface="+mn-ea"/>
                          <a:cs typeface="+mn-cs"/>
                        </a:rPr>
                        <a:t>3</a:t>
                      </a:r>
                    </a:p>
                  </a:txBody>
                  <a:tcPr/>
                </a:tc>
                <a:tc>
                  <a:txBody>
                    <a:bodyPr/>
                    <a:lstStyle/>
                    <a:p>
                      <a:pPr marL="0" algn="l" defTabSz="457200" rtl="0" eaLnBrk="1" latinLnBrk="0" hangingPunct="1"/>
                      <a:r>
                        <a:rPr lang="en-US" sz="1200" kern="1200" dirty="0">
                          <a:solidFill>
                            <a:schemeClr val="dk1"/>
                          </a:solidFill>
                          <a:latin typeface="+mn-lt"/>
                          <a:ea typeface="+mn-ea"/>
                          <a:cs typeface="+mn-cs"/>
                        </a:rPr>
                        <a:t>1</a:t>
                      </a:r>
                    </a:p>
                  </a:txBody>
                  <a:tcPr/>
                </a:tc>
                <a:tc>
                  <a:txBody>
                    <a:bodyPr/>
                    <a:lstStyle/>
                    <a:p>
                      <a:pPr marL="0" algn="l" defTabSz="457200" rtl="0" eaLnBrk="1" latinLnBrk="0" hangingPunct="1"/>
                      <a:r>
                        <a:rPr lang="en-US" sz="1200" kern="1200" dirty="0">
                          <a:solidFill>
                            <a:schemeClr val="dk1"/>
                          </a:solidFill>
                          <a:latin typeface="+mn-lt"/>
                          <a:ea typeface="+mn-ea"/>
                          <a:cs typeface="+mn-cs"/>
                        </a:rPr>
                        <a:t>3</a:t>
                      </a:r>
                    </a:p>
                  </a:txBody>
                  <a:tcPr/>
                </a:tc>
                <a:tc>
                  <a:txBody>
                    <a:bodyPr/>
                    <a:lstStyle/>
                    <a:p>
                      <a:pPr marL="0" algn="l" defTabSz="457200" rtl="0" eaLnBrk="1" latinLnBrk="0" hangingPunct="1"/>
                      <a:r>
                        <a:rPr lang="en-US" sz="1200" kern="1200" dirty="0">
                          <a:solidFill>
                            <a:schemeClr val="dk1"/>
                          </a:solidFill>
                          <a:latin typeface="+mn-lt"/>
                          <a:ea typeface="+mn-ea"/>
                          <a:cs typeface="+mn-cs"/>
                        </a:rPr>
                        <a:t>1</a:t>
                      </a:r>
                    </a:p>
                  </a:txBody>
                  <a:tcPr/>
                </a:tc>
                <a:tc>
                  <a:txBody>
                    <a:bodyPr/>
                    <a:lstStyle/>
                    <a:p>
                      <a:r>
                        <a:rPr lang="en-US" sz="1200" dirty="0"/>
                        <a:t>0</a:t>
                      </a:r>
                    </a:p>
                  </a:txBody>
                  <a:tcPr/>
                </a:tc>
                <a:extLst>
                  <a:ext uri="{0D108BD9-81ED-4DB2-BD59-A6C34878D82A}">
                    <a16:rowId xmlns:a16="http://schemas.microsoft.com/office/drawing/2014/main" val="4140870778"/>
                  </a:ext>
                </a:extLst>
              </a:tr>
              <a:tr h="320040">
                <a:tc>
                  <a:txBody>
                    <a:bodyPr/>
                    <a:lstStyle/>
                    <a:p>
                      <a:r>
                        <a:rPr lang="en-US" sz="1200" b="1" dirty="0"/>
                        <a:t>Ophthalmology</a:t>
                      </a:r>
                    </a:p>
                  </a:txBody>
                  <a:tcPr/>
                </a:tc>
                <a:tc>
                  <a:txBody>
                    <a:bodyPr/>
                    <a:lstStyle/>
                    <a:p>
                      <a:pPr marL="0" algn="l" defTabSz="457200" rtl="0" eaLnBrk="1" latinLnBrk="0" hangingPunct="1"/>
                      <a:r>
                        <a:rPr lang="en-US" sz="1200" kern="1200" dirty="0">
                          <a:solidFill>
                            <a:schemeClr val="dk1"/>
                          </a:solidFill>
                          <a:latin typeface="+mn-lt"/>
                          <a:ea typeface="+mn-ea"/>
                          <a:cs typeface="+mn-cs"/>
                        </a:rPr>
                        <a:t>3</a:t>
                      </a:r>
                    </a:p>
                  </a:txBody>
                  <a:tcPr/>
                </a:tc>
                <a:tc>
                  <a:txBody>
                    <a:bodyPr/>
                    <a:lstStyle/>
                    <a:p>
                      <a:pPr marL="0" algn="l" defTabSz="457200" rtl="0" eaLnBrk="1" latinLnBrk="0" hangingPunct="1"/>
                      <a:r>
                        <a:rPr lang="en-US" sz="1200" kern="1200" dirty="0">
                          <a:solidFill>
                            <a:schemeClr val="dk1"/>
                          </a:solidFill>
                          <a:latin typeface="+mn-lt"/>
                          <a:ea typeface="+mn-ea"/>
                          <a:cs typeface="+mn-cs"/>
                        </a:rPr>
                        <a:t>3</a:t>
                      </a:r>
                    </a:p>
                  </a:txBody>
                  <a:tcPr/>
                </a:tc>
                <a:tc>
                  <a:txBody>
                    <a:bodyPr/>
                    <a:lstStyle/>
                    <a:p>
                      <a:pPr marL="0" algn="l" defTabSz="457200" rtl="0" eaLnBrk="1" latinLnBrk="0" hangingPunct="1"/>
                      <a:r>
                        <a:rPr lang="en-US" sz="1200" kern="1200" dirty="0">
                          <a:solidFill>
                            <a:schemeClr val="dk1"/>
                          </a:solidFill>
                          <a:latin typeface="+mn-lt"/>
                          <a:ea typeface="+mn-ea"/>
                          <a:cs typeface="+mn-cs"/>
                        </a:rPr>
                        <a:t>4</a:t>
                      </a:r>
                    </a:p>
                  </a:txBody>
                  <a:tcPr/>
                </a:tc>
                <a:tc>
                  <a:txBody>
                    <a:bodyPr/>
                    <a:lstStyle/>
                    <a:p>
                      <a:pPr marL="0" algn="l" defTabSz="457200" rtl="0" eaLnBrk="1" latinLnBrk="0" hangingPunct="1"/>
                      <a:r>
                        <a:rPr lang="en-US" sz="1200" kern="1200" dirty="0">
                          <a:solidFill>
                            <a:schemeClr val="dk1"/>
                          </a:solidFill>
                          <a:latin typeface="+mn-lt"/>
                          <a:ea typeface="+mn-ea"/>
                          <a:cs typeface="+mn-cs"/>
                        </a:rPr>
                        <a:t>0</a:t>
                      </a:r>
                    </a:p>
                  </a:txBody>
                  <a:tcPr/>
                </a:tc>
                <a:tc>
                  <a:txBody>
                    <a:bodyPr/>
                    <a:lstStyle/>
                    <a:p>
                      <a:r>
                        <a:rPr lang="en-US" sz="1200" dirty="0"/>
                        <a:t>2</a:t>
                      </a:r>
                    </a:p>
                  </a:txBody>
                  <a:tcPr/>
                </a:tc>
                <a:extLst>
                  <a:ext uri="{0D108BD9-81ED-4DB2-BD59-A6C34878D82A}">
                    <a16:rowId xmlns:a16="http://schemas.microsoft.com/office/drawing/2014/main" val="3563739902"/>
                  </a:ext>
                </a:extLst>
              </a:tr>
              <a:tr h="368266">
                <a:tc>
                  <a:txBody>
                    <a:bodyPr/>
                    <a:lstStyle/>
                    <a:p>
                      <a:r>
                        <a:rPr lang="en-US" sz="1200" b="1" dirty="0"/>
                        <a:t>Optometry</a:t>
                      </a:r>
                    </a:p>
                  </a:txBody>
                  <a:tcPr/>
                </a:tc>
                <a:tc>
                  <a:txBody>
                    <a:bodyPr/>
                    <a:lstStyle/>
                    <a:p>
                      <a:pPr marL="0" algn="l" defTabSz="457200" rtl="0" eaLnBrk="1" latinLnBrk="0" hangingPunct="1"/>
                      <a:r>
                        <a:rPr lang="en-US" sz="1200" kern="1200" dirty="0">
                          <a:solidFill>
                            <a:schemeClr val="dk1"/>
                          </a:solidFill>
                          <a:latin typeface="+mn-lt"/>
                          <a:ea typeface="+mn-ea"/>
                          <a:cs typeface="+mn-cs"/>
                        </a:rPr>
                        <a:t>27</a:t>
                      </a:r>
                    </a:p>
                  </a:txBody>
                  <a:tcPr/>
                </a:tc>
                <a:tc>
                  <a:txBody>
                    <a:bodyPr/>
                    <a:lstStyle/>
                    <a:p>
                      <a:pPr marL="0" algn="l" defTabSz="457200" rtl="0" eaLnBrk="1" latinLnBrk="0" hangingPunct="1"/>
                      <a:r>
                        <a:rPr lang="en-US" sz="1200" kern="1200" dirty="0">
                          <a:solidFill>
                            <a:schemeClr val="dk1"/>
                          </a:solidFill>
                          <a:latin typeface="+mn-lt"/>
                          <a:ea typeface="+mn-ea"/>
                          <a:cs typeface="+mn-cs"/>
                        </a:rPr>
                        <a:t>38</a:t>
                      </a:r>
                    </a:p>
                  </a:txBody>
                  <a:tcPr/>
                </a:tc>
                <a:tc>
                  <a:txBody>
                    <a:bodyPr/>
                    <a:lstStyle/>
                    <a:p>
                      <a:pPr marL="0" algn="l" defTabSz="457200" rtl="0" eaLnBrk="1" latinLnBrk="0" hangingPunct="1"/>
                      <a:r>
                        <a:rPr lang="en-US" sz="1200" kern="1200" dirty="0">
                          <a:solidFill>
                            <a:schemeClr val="dk1"/>
                          </a:solidFill>
                          <a:latin typeface="+mn-lt"/>
                          <a:ea typeface="+mn-ea"/>
                          <a:cs typeface="+mn-cs"/>
                        </a:rPr>
                        <a:t>52</a:t>
                      </a:r>
                    </a:p>
                  </a:txBody>
                  <a:tcPr/>
                </a:tc>
                <a:tc>
                  <a:txBody>
                    <a:bodyPr/>
                    <a:lstStyle/>
                    <a:p>
                      <a:pPr marL="0" algn="l" defTabSz="457200" rtl="0" eaLnBrk="1" latinLnBrk="0" hangingPunct="1"/>
                      <a:r>
                        <a:rPr lang="en-US" sz="1200" kern="1200" dirty="0">
                          <a:solidFill>
                            <a:schemeClr val="dk1"/>
                          </a:solidFill>
                          <a:latin typeface="+mn-lt"/>
                          <a:ea typeface="+mn-ea"/>
                          <a:cs typeface="+mn-cs"/>
                        </a:rPr>
                        <a:t>54</a:t>
                      </a:r>
                    </a:p>
                  </a:txBody>
                  <a:tcPr/>
                </a:tc>
                <a:tc>
                  <a:txBody>
                    <a:bodyPr/>
                    <a:lstStyle/>
                    <a:p>
                      <a:r>
                        <a:rPr lang="en-US" sz="1200" dirty="0"/>
                        <a:t>11</a:t>
                      </a:r>
                    </a:p>
                  </a:txBody>
                  <a:tcPr/>
                </a:tc>
                <a:extLst>
                  <a:ext uri="{0D108BD9-81ED-4DB2-BD59-A6C34878D82A}">
                    <a16:rowId xmlns:a16="http://schemas.microsoft.com/office/drawing/2014/main" val="932931807"/>
                  </a:ext>
                </a:extLst>
              </a:tr>
              <a:tr h="301752">
                <a:tc>
                  <a:txBody>
                    <a:bodyPr/>
                    <a:lstStyle/>
                    <a:p>
                      <a:r>
                        <a:rPr lang="en-US" sz="1200" b="1" dirty="0"/>
                        <a:t>Sleep Medicine- Home Sleep Testing</a:t>
                      </a:r>
                    </a:p>
                  </a:txBody>
                  <a:tcPr/>
                </a:tc>
                <a:tc>
                  <a:txBody>
                    <a:bodyPr/>
                    <a:lstStyle/>
                    <a:p>
                      <a:pPr marL="0" algn="l" defTabSz="457200" rtl="0" eaLnBrk="1" latinLnBrk="0" hangingPunct="1"/>
                      <a:r>
                        <a:rPr lang="en-US" sz="1200" kern="1200" dirty="0">
                          <a:solidFill>
                            <a:schemeClr val="dk1"/>
                          </a:solidFill>
                          <a:latin typeface="+mn-lt"/>
                          <a:ea typeface="+mn-ea"/>
                          <a:cs typeface="+mn-cs"/>
                        </a:rPr>
                        <a:t>2</a:t>
                      </a:r>
                    </a:p>
                  </a:txBody>
                  <a:tcPr/>
                </a:tc>
                <a:tc>
                  <a:txBody>
                    <a:bodyPr/>
                    <a:lstStyle/>
                    <a:p>
                      <a:pPr marL="0" algn="l" defTabSz="457200" rtl="0" eaLnBrk="1" latinLnBrk="0" hangingPunct="1"/>
                      <a:r>
                        <a:rPr lang="en-US" sz="1200" kern="1200" dirty="0">
                          <a:solidFill>
                            <a:schemeClr val="dk1"/>
                          </a:solidFill>
                          <a:latin typeface="+mn-lt"/>
                          <a:ea typeface="+mn-ea"/>
                          <a:cs typeface="+mn-cs"/>
                        </a:rPr>
                        <a:t>0</a:t>
                      </a:r>
                    </a:p>
                  </a:txBody>
                  <a:tcPr/>
                </a:tc>
                <a:tc>
                  <a:txBody>
                    <a:bodyPr/>
                    <a:lstStyle/>
                    <a:p>
                      <a:pPr marL="0" algn="l" defTabSz="457200" rtl="0" eaLnBrk="1" latinLnBrk="0" hangingPunct="1"/>
                      <a:r>
                        <a:rPr lang="en-US" sz="1200" kern="1200" dirty="0">
                          <a:solidFill>
                            <a:schemeClr val="dk1"/>
                          </a:solidFill>
                          <a:latin typeface="+mn-lt"/>
                          <a:ea typeface="+mn-ea"/>
                          <a:cs typeface="+mn-cs"/>
                        </a:rPr>
                        <a:t>4</a:t>
                      </a:r>
                    </a:p>
                  </a:txBody>
                  <a:tcPr/>
                </a:tc>
                <a:tc>
                  <a:txBody>
                    <a:bodyPr/>
                    <a:lstStyle/>
                    <a:p>
                      <a:pPr marL="0" algn="l" defTabSz="457200" rtl="0" eaLnBrk="1" latinLnBrk="0" hangingPunct="1"/>
                      <a:r>
                        <a:rPr lang="en-US" sz="1200" kern="1200" dirty="0">
                          <a:solidFill>
                            <a:schemeClr val="dk1"/>
                          </a:solidFill>
                          <a:latin typeface="+mn-lt"/>
                          <a:ea typeface="+mn-ea"/>
                          <a:cs typeface="+mn-cs"/>
                        </a:rPr>
                        <a:t>1</a:t>
                      </a:r>
                    </a:p>
                  </a:txBody>
                  <a:tcPr/>
                </a:tc>
                <a:tc>
                  <a:txBody>
                    <a:bodyPr/>
                    <a:lstStyle/>
                    <a:p>
                      <a:r>
                        <a:rPr lang="en-US" sz="1200" dirty="0"/>
                        <a:t>0</a:t>
                      </a:r>
                    </a:p>
                  </a:txBody>
                  <a:tcPr/>
                </a:tc>
                <a:extLst>
                  <a:ext uri="{0D108BD9-81ED-4DB2-BD59-A6C34878D82A}">
                    <a16:rowId xmlns:a16="http://schemas.microsoft.com/office/drawing/2014/main" val="3037194453"/>
                  </a:ext>
                </a:extLst>
              </a:tr>
              <a:tr h="350749">
                <a:tc>
                  <a:txBody>
                    <a:bodyPr/>
                    <a:lstStyle/>
                    <a:p>
                      <a:r>
                        <a:rPr lang="en-US" sz="1200" b="1" dirty="0"/>
                        <a:t>Social Work</a:t>
                      </a:r>
                    </a:p>
                  </a:txBody>
                  <a:tcPr/>
                </a:tc>
                <a:tc>
                  <a:txBody>
                    <a:bodyPr/>
                    <a:lstStyle/>
                    <a:p>
                      <a:pPr marL="0" algn="l" defTabSz="457200" rtl="0" eaLnBrk="1" latinLnBrk="0" hangingPunct="1"/>
                      <a:r>
                        <a:rPr lang="en-US" sz="1200" kern="1200" dirty="0">
                          <a:solidFill>
                            <a:schemeClr val="dk1"/>
                          </a:solidFill>
                          <a:latin typeface="+mn-lt"/>
                          <a:ea typeface="+mn-ea"/>
                          <a:cs typeface="+mn-cs"/>
                        </a:rPr>
                        <a:t>0</a:t>
                      </a:r>
                    </a:p>
                  </a:txBody>
                  <a:tcPr/>
                </a:tc>
                <a:tc>
                  <a:txBody>
                    <a:bodyPr/>
                    <a:lstStyle/>
                    <a:p>
                      <a:pPr marL="0" algn="l" defTabSz="457200" rtl="0" eaLnBrk="1" latinLnBrk="0" hangingPunct="1"/>
                      <a:r>
                        <a:rPr lang="en-US" sz="1200" kern="1200" dirty="0">
                          <a:solidFill>
                            <a:schemeClr val="dk1"/>
                          </a:solidFill>
                          <a:latin typeface="+mn-lt"/>
                          <a:ea typeface="+mn-ea"/>
                          <a:cs typeface="+mn-cs"/>
                        </a:rPr>
                        <a:t>0</a:t>
                      </a:r>
                    </a:p>
                  </a:txBody>
                  <a:tcPr/>
                </a:tc>
                <a:tc>
                  <a:txBody>
                    <a:bodyPr/>
                    <a:lstStyle/>
                    <a:p>
                      <a:pPr marL="0" algn="l" defTabSz="457200" rtl="0" eaLnBrk="1" latinLnBrk="0" hangingPunct="1"/>
                      <a:r>
                        <a:rPr lang="en-US" sz="1200" kern="1200" dirty="0">
                          <a:solidFill>
                            <a:schemeClr val="dk1"/>
                          </a:solidFill>
                          <a:latin typeface="+mn-lt"/>
                          <a:ea typeface="+mn-ea"/>
                          <a:cs typeface="+mn-cs"/>
                        </a:rPr>
                        <a:t>0</a:t>
                      </a:r>
                    </a:p>
                  </a:txBody>
                  <a:tcPr/>
                </a:tc>
                <a:tc>
                  <a:txBody>
                    <a:bodyPr/>
                    <a:lstStyle/>
                    <a:p>
                      <a:pPr marL="0" algn="l" defTabSz="457200" rtl="0" eaLnBrk="1" latinLnBrk="0" hangingPunct="1"/>
                      <a:r>
                        <a:rPr lang="en-US" sz="1200" kern="1200" dirty="0">
                          <a:solidFill>
                            <a:schemeClr val="dk1"/>
                          </a:solidFill>
                          <a:latin typeface="+mn-lt"/>
                          <a:ea typeface="+mn-ea"/>
                          <a:cs typeface="+mn-cs"/>
                        </a:rPr>
                        <a:t>0</a:t>
                      </a:r>
                    </a:p>
                  </a:txBody>
                  <a:tcPr/>
                </a:tc>
                <a:tc>
                  <a:txBody>
                    <a:bodyPr/>
                    <a:lstStyle/>
                    <a:p>
                      <a:r>
                        <a:rPr lang="en-US" sz="1200" dirty="0"/>
                        <a:t>0</a:t>
                      </a:r>
                    </a:p>
                  </a:txBody>
                  <a:tcPr/>
                </a:tc>
                <a:extLst>
                  <a:ext uri="{0D108BD9-81ED-4DB2-BD59-A6C34878D82A}">
                    <a16:rowId xmlns:a16="http://schemas.microsoft.com/office/drawing/2014/main" val="3748236005"/>
                  </a:ext>
                </a:extLst>
              </a:tr>
            </a:tbl>
          </a:graphicData>
        </a:graphic>
      </p:graphicFrame>
      <p:sp>
        <p:nvSpPr>
          <p:cNvPr id="5" name="TextBox 4">
            <a:extLst>
              <a:ext uri="{FF2B5EF4-FFF2-40B4-BE49-F238E27FC236}">
                <a16:creationId xmlns:a16="http://schemas.microsoft.com/office/drawing/2014/main" id="{ADFB5928-937F-43DE-A42A-70D3728BA8EA}"/>
              </a:ext>
            </a:extLst>
          </p:cNvPr>
          <p:cNvSpPr txBox="1"/>
          <p:nvPr/>
        </p:nvSpPr>
        <p:spPr>
          <a:xfrm>
            <a:off x="662606" y="6142615"/>
            <a:ext cx="7958881" cy="276999"/>
          </a:xfrm>
          <a:prstGeom prst="rect">
            <a:avLst/>
          </a:prstGeom>
          <a:noFill/>
        </p:spPr>
        <p:txBody>
          <a:bodyPr wrap="square" rtlCol="0">
            <a:spAutoFit/>
          </a:bodyPr>
          <a:lstStyle/>
          <a:p>
            <a:r>
              <a:rPr lang="en-US" sz="1200" dirty="0">
                <a:solidFill>
                  <a:schemeClr val="tx1">
                    <a:lumMod val="65000"/>
                    <a:lumOff val="35000"/>
                  </a:schemeClr>
                </a:solidFill>
              </a:rPr>
              <a:t>This data was pulled from VSSC. </a:t>
            </a:r>
            <a:endParaRPr lang="en-US" sz="1200" dirty="0"/>
          </a:p>
        </p:txBody>
      </p:sp>
    </p:spTree>
    <p:extLst>
      <p:ext uri="{BB962C8B-B14F-4D97-AF65-F5344CB8AC3E}">
        <p14:creationId xmlns:p14="http://schemas.microsoft.com/office/powerpoint/2010/main" val="9267433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5645B-4CDA-4A4C-B32F-6E7453ACBB16}"/>
              </a:ext>
            </a:extLst>
          </p:cNvPr>
          <p:cNvSpPr>
            <a:spLocks noGrp="1"/>
          </p:cNvSpPr>
          <p:nvPr>
            <p:ph type="title"/>
          </p:nvPr>
        </p:nvSpPr>
        <p:spPr/>
        <p:txBody>
          <a:bodyPr>
            <a:normAutofit fontScale="90000"/>
          </a:bodyPr>
          <a:lstStyle/>
          <a:p>
            <a:r>
              <a:rPr lang="en-US" dirty="0"/>
              <a:t>Detailed Appt Request Usage Breakdown</a:t>
            </a:r>
          </a:p>
        </p:txBody>
      </p:sp>
      <p:sp>
        <p:nvSpPr>
          <p:cNvPr id="3" name="Slide Number Placeholder 2">
            <a:extLst>
              <a:ext uri="{FF2B5EF4-FFF2-40B4-BE49-F238E27FC236}">
                <a16:creationId xmlns:a16="http://schemas.microsoft.com/office/drawing/2014/main" id="{ADDF282D-CA6D-420F-98DF-3A98724FC004}"/>
              </a:ext>
            </a:extLst>
          </p:cNvPr>
          <p:cNvSpPr>
            <a:spLocks noGrp="1"/>
          </p:cNvSpPr>
          <p:nvPr>
            <p:ph type="sldNum" sz="quarter" idx="10"/>
          </p:nvPr>
        </p:nvSpPr>
        <p:spPr/>
        <p:txBody>
          <a:bodyPr/>
          <a:lstStyle/>
          <a:p>
            <a:fld id="{EACE6E22-E655-5947-A8B4-6F095FBA2C12}" type="slidenum">
              <a:rPr lang="en-US" smtClean="0"/>
              <a:pPr/>
              <a:t>13</a:t>
            </a:fld>
            <a:endParaRPr lang="en-US" dirty="0"/>
          </a:p>
        </p:txBody>
      </p:sp>
      <p:sp>
        <p:nvSpPr>
          <p:cNvPr id="5" name="TextBox 4">
            <a:extLst>
              <a:ext uri="{FF2B5EF4-FFF2-40B4-BE49-F238E27FC236}">
                <a16:creationId xmlns:a16="http://schemas.microsoft.com/office/drawing/2014/main" id="{ADFB5928-937F-43DE-A42A-70D3728BA8EA}"/>
              </a:ext>
            </a:extLst>
          </p:cNvPr>
          <p:cNvSpPr txBox="1"/>
          <p:nvPr/>
        </p:nvSpPr>
        <p:spPr>
          <a:xfrm>
            <a:off x="662606" y="6142615"/>
            <a:ext cx="7958881" cy="276999"/>
          </a:xfrm>
          <a:prstGeom prst="rect">
            <a:avLst/>
          </a:prstGeom>
          <a:noFill/>
        </p:spPr>
        <p:txBody>
          <a:bodyPr wrap="square" rtlCol="0">
            <a:spAutoFit/>
          </a:bodyPr>
          <a:lstStyle/>
          <a:p>
            <a:r>
              <a:rPr lang="en-US" sz="1200" dirty="0">
                <a:solidFill>
                  <a:schemeClr val="tx1">
                    <a:lumMod val="65000"/>
                    <a:lumOff val="35000"/>
                  </a:schemeClr>
                </a:solidFill>
              </a:rPr>
              <a:t>This data was pulled from VSSC. </a:t>
            </a:r>
            <a:endParaRPr lang="en-US" sz="1200" dirty="0"/>
          </a:p>
        </p:txBody>
      </p:sp>
      <p:graphicFrame>
        <p:nvGraphicFramePr>
          <p:cNvPr id="7" name="Content Placeholder 5">
            <a:extLst>
              <a:ext uri="{FF2B5EF4-FFF2-40B4-BE49-F238E27FC236}">
                <a16:creationId xmlns:a16="http://schemas.microsoft.com/office/drawing/2014/main" id="{256F46E5-19F3-422E-9DB2-96928E0021A3}"/>
              </a:ext>
            </a:extLst>
          </p:cNvPr>
          <p:cNvGraphicFramePr>
            <a:graphicFrameLocks/>
          </p:cNvGraphicFramePr>
          <p:nvPr>
            <p:extLst>
              <p:ext uri="{D42A27DB-BD31-4B8C-83A1-F6EECF244321}">
                <p14:modId xmlns:p14="http://schemas.microsoft.com/office/powerpoint/2010/main" val="1248867846"/>
              </p:ext>
            </p:extLst>
          </p:nvPr>
        </p:nvGraphicFramePr>
        <p:xfrm>
          <a:off x="494499" y="1204622"/>
          <a:ext cx="8188957" cy="4835049"/>
        </p:xfrm>
        <a:graphic>
          <a:graphicData uri="http://schemas.openxmlformats.org/drawingml/2006/table">
            <a:tbl>
              <a:tblPr firstRow="1" bandRow="1">
                <a:tableStyleId>{5C22544A-7EE6-4342-B048-85BDC9FD1C3A}</a:tableStyleId>
              </a:tblPr>
              <a:tblGrid>
                <a:gridCol w="2105826">
                  <a:extLst>
                    <a:ext uri="{9D8B030D-6E8A-4147-A177-3AD203B41FA5}">
                      <a16:colId xmlns:a16="http://schemas.microsoft.com/office/drawing/2014/main" val="2505577605"/>
                    </a:ext>
                  </a:extLst>
                </a:gridCol>
                <a:gridCol w="1171575">
                  <a:extLst>
                    <a:ext uri="{9D8B030D-6E8A-4147-A177-3AD203B41FA5}">
                      <a16:colId xmlns:a16="http://schemas.microsoft.com/office/drawing/2014/main" val="1672669027"/>
                    </a:ext>
                  </a:extLst>
                </a:gridCol>
                <a:gridCol w="1223479">
                  <a:extLst>
                    <a:ext uri="{9D8B030D-6E8A-4147-A177-3AD203B41FA5}">
                      <a16:colId xmlns:a16="http://schemas.microsoft.com/office/drawing/2014/main" val="1247182347"/>
                    </a:ext>
                  </a:extLst>
                </a:gridCol>
                <a:gridCol w="1127760">
                  <a:extLst>
                    <a:ext uri="{9D8B030D-6E8A-4147-A177-3AD203B41FA5}">
                      <a16:colId xmlns:a16="http://schemas.microsoft.com/office/drawing/2014/main" val="3719289008"/>
                    </a:ext>
                  </a:extLst>
                </a:gridCol>
                <a:gridCol w="1182536">
                  <a:extLst>
                    <a:ext uri="{9D8B030D-6E8A-4147-A177-3AD203B41FA5}">
                      <a16:colId xmlns:a16="http://schemas.microsoft.com/office/drawing/2014/main" val="3867574458"/>
                    </a:ext>
                  </a:extLst>
                </a:gridCol>
                <a:gridCol w="1377781">
                  <a:extLst>
                    <a:ext uri="{9D8B030D-6E8A-4147-A177-3AD203B41FA5}">
                      <a16:colId xmlns:a16="http://schemas.microsoft.com/office/drawing/2014/main" val="3507725360"/>
                    </a:ext>
                  </a:extLst>
                </a:gridCol>
              </a:tblGrid>
              <a:tr h="572425">
                <a:tc>
                  <a:txBody>
                    <a:bodyPr/>
                    <a:lstStyle/>
                    <a:p>
                      <a:endParaRPr lang="en-US" sz="1600" dirty="0"/>
                    </a:p>
                  </a:txBody>
                  <a:tcPr/>
                </a:tc>
                <a:tc>
                  <a:txBody>
                    <a:bodyPr/>
                    <a:lstStyle/>
                    <a:p>
                      <a:r>
                        <a:rPr lang="en-US" sz="1400" dirty="0"/>
                        <a:t>3/12-3/18</a:t>
                      </a:r>
                    </a:p>
                    <a:p>
                      <a:endParaRPr lang="en-US" sz="1400" dirty="0"/>
                    </a:p>
                  </a:txBody>
                  <a:tcPr/>
                </a:tc>
                <a:tc>
                  <a:txBody>
                    <a:bodyPr/>
                    <a:lstStyle/>
                    <a:p>
                      <a:r>
                        <a:rPr lang="en-US" sz="1400" dirty="0"/>
                        <a:t>3/5-3/11</a:t>
                      </a:r>
                    </a:p>
                  </a:txBody>
                  <a:tcPr/>
                </a:tc>
                <a:tc>
                  <a:txBody>
                    <a:bodyPr/>
                    <a:lstStyle/>
                    <a:p>
                      <a:r>
                        <a:rPr lang="en-US" sz="1400" dirty="0"/>
                        <a:t>2/27-3/4</a:t>
                      </a:r>
                    </a:p>
                  </a:txBody>
                  <a:tcPr/>
                </a:tc>
                <a:tc>
                  <a:txBody>
                    <a:bodyPr/>
                    <a:lstStyle/>
                    <a:p>
                      <a:r>
                        <a:rPr lang="en-US" sz="1400" dirty="0"/>
                        <a:t>2/20-2/26</a:t>
                      </a:r>
                    </a:p>
                  </a:txBody>
                  <a:tcPr/>
                </a:tc>
                <a:tc>
                  <a:txBody>
                    <a:bodyPr/>
                    <a:lstStyle/>
                    <a:p>
                      <a:r>
                        <a:rPr lang="en-US" sz="1200" dirty="0"/>
                        <a:t># of Facilities with Activity</a:t>
                      </a:r>
                    </a:p>
                  </a:txBody>
                  <a:tcPr/>
                </a:tc>
                <a:extLst>
                  <a:ext uri="{0D108BD9-81ED-4DB2-BD59-A6C34878D82A}">
                    <a16:rowId xmlns:a16="http://schemas.microsoft.com/office/drawing/2014/main" val="4050881503"/>
                  </a:ext>
                </a:extLst>
              </a:tr>
              <a:tr h="381463">
                <a:tc>
                  <a:txBody>
                    <a:bodyPr/>
                    <a:lstStyle/>
                    <a:p>
                      <a:r>
                        <a:rPr lang="en-US" sz="1200" b="1" dirty="0"/>
                        <a:t>Primary Care</a:t>
                      </a:r>
                    </a:p>
                  </a:txBody>
                  <a:tcPr/>
                </a:tc>
                <a:tc>
                  <a:txBody>
                    <a:bodyPr/>
                    <a:lstStyle/>
                    <a:p>
                      <a:r>
                        <a:rPr lang="en-US" sz="1200" dirty="0"/>
                        <a:t>2902</a:t>
                      </a:r>
                    </a:p>
                  </a:txBody>
                  <a:tcPr/>
                </a:tc>
                <a:tc>
                  <a:txBody>
                    <a:bodyPr/>
                    <a:lstStyle/>
                    <a:p>
                      <a:r>
                        <a:rPr lang="en-US" sz="1200" dirty="0"/>
                        <a:t>3413</a:t>
                      </a:r>
                    </a:p>
                  </a:txBody>
                  <a:tcPr/>
                </a:tc>
                <a:tc>
                  <a:txBody>
                    <a:bodyPr/>
                    <a:lstStyle/>
                    <a:p>
                      <a:r>
                        <a:rPr lang="en-US" sz="1200" dirty="0"/>
                        <a:t>3095</a:t>
                      </a:r>
                    </a:p>
                  </a:txBody>
                  <a:tcPr/>
                </a:tc>
                <a:tc>
                  <a:txBody>
                    <a:bodyPr/>
                    <a:lstStyle/>
                    <a:p>
                      <a:r>
                        <a:rPr lang="en-US" sz="1200" dirty="0"/>
                        <a:t>3010</a:t>
                      </a:r>
                    </a:p>
                  </a:txBody>
                  <a:tcPr/>
                </a:tc>
                <a:tc>
                  <a:txBody>
                    <a:bodyPr/>
                    <a:lstStyle/>
                    <a:p>
                      <a:r>
                        <a:rPr lang="en-US" sz="1200" dirty="0"/>
                        <a:t>135</a:t>
                      </a:r>
                    </a:p>
                  </a:txBody>
                  <a:tcPr/>
                </a:tc>
                <a:extLst>
                  <a:ext uri="{0D108BD9-81ED-4DB2-BD59-A6C34878D82A}">
                    <a16:rowId xmlns:a16="http://schemas.microsoft.com/office/drawing/2014/main" val="3300807135"/>
                  </a:ext>
                </a:extLst>
              </a:tr>
              <a:tr h="356616">
                <a:tc>
                  <a:txBody>
                    <a:bodyPr/>
                    <a:lstStyle/>
                    <a:p>
                      <a:r>
                        <a:rPr lang="en-US" sz="1200" b="1" dirty="0"/>
                        <a:t>Mental Health</a:t>
                      </a:r>
                    </a:p>
                  </a:txBody>
                  <a:tcPr/>
                </a:tc>
                <a:tc>
                  <a:txBody>
                    <a:bodyPr/>
                    <a:lstStyle/>
                    <a:p>
                      <a:r>
                        <a:rPr lang="en-US" sz="1200" dirty="0"/>
                        <a:t>883</a:t>
                      </a:r>
                    </a:p>
                  </a:txBody>
                  <a:tcPr/>
                </a:tc>
                <a:tc>
                  <a:txBody>
                    <a:bodyPr/>
                    <a:lstStyle/>
                    <a:p>
                      <a:r>
                        <a:rPr lang="en-US" sz="1200" dirty="0"/>
                        <a:t>1051</a:t>
                      </a:r>
                    </a:p>
                  </a:txBody>
                  <a:tcPr/>
                </a:tc>
                <a:tc>
                  <a:txBody>
                    <a:bodyPr/>
                    <a:lstStyle/>
                    <a:p>
                      <a:r>
                        <a:rPr lang="en-US" sz="1200" dirty="0"/>
                        <a:t>1003</a:t>
                      </a:r>
                    </a:p>
                  </a:txBody>
                  <a:tcPr/>
                </a:tc>
                <a:tc>
                  <a:txBody>
                    <a:bodyPr/>
                    <a:lstStyle/>
                    <a:p>
                      <a:r>
                        <a:rPr lang="en-US" sz="1200" dirty="0"/>
                        <a:t>1009</a:t>
                      </a:r>
                    </a:p>
                  </a:txBody>
                  <a:tcPr/>
                </a:tc>
                <a:tc>
                  <a:txBody>
                    <a:bodyPr/>
                    <a:lstStyle/>
                    <a:p>
                      <a:r>
                        <a:rPr lang="en-US" sz="1200" dirty="0"/>
                        <a:t>128</a:t>
                      </a:r>
                    </a:p>
                  </a:txBody>
                  <a:tcPr/>
                </a:tc>
                <a:extLst>
                  <a:ext uri="{0D108BD9-81ED-4DB2-BD59-A6C34878D82A}">
                    <a16:rowId xmlns:a16="http://schemas.microsoft.com/office/drawing/2014/main" val="3282119883"/>
                  </a:ext>
                </a:extLst>
              </a:tr>
              <a:tr h="305071">
                <a:tc>
                  <a:txBody>
                    <a:bodyPr/>
                    <a:lstStyle/>
                    <a:p>
                      <a:r>
                        <a:rPr lang="en-US" sz="1200" b="1" dirty="0"/>
                        <a:t>Amputation Services</a:t>
                      </a:r>
                    </a:p>
                  </a:txBody>
                  <a:tcPr/>
                </a:tc>
                <a:tc>
                  <a:txBody>
                    <a:bodyPr/>
                    <a:lstStyle/>
                    <a:p>
                      <a:r>
                        <a:rPr lang="en-US" sz="1200" dirty="0"/>
                        <a:t>10</a:t>
                      </a:r>
                    </a:p>
                  </a:txBody>
                  <a:tcPr/>
                </a:tc>
                <a:tc>
                  <a:txBody>
                    <a:bodyPr/>
                    <a:lstStyle/>
                    <a:p>
                      <a:r>
                        <a:rPr lang="en-US" sz="1200" dirty="0"/>
                        <a:t>8</a:t>
                      </a:r>
                    </a:p>
                  </a:txBody>
                  <a:tcPr/>
                </a:tc>
                <a:tc>
                  <a:txBody>
                    <a:bodyPr/>
                    <a:lstStyle/>
                    <a:p>
                      <a:r>
                        <a:rPr lang="en-US" sz="1200" dirty="0"/>
                        <a:t>6</a:t>
                      </a:r>
                    </a:p>
                  </a:txBody>
                  <a:tcPr/>
                </a:tc>
                <a:tc>
                  <a:txBody>
                    <a:bodyPr/>
                    <a:lstStyle/>
                    <a:p>
                      <a:r>
                        <a:rPr lang="en-US" sz="1200" dirty="0"/>
                        <a:t>8</a:t>
                      </a:r>
                    </a:p>
                  </a:txBody>
                  <a:tcPr/>
                </a:tc>
                <a:tc>
                  <a:txBody>
                    <a:bodyPr/>
                    <a:lstStyle/>
                    <a:p>
                      <a:r>
                        <a:rPr lang="en-US" sz="1200" dirty="0"/>
                        <a:t>5</a:t>
                      </a:r>
                    </a:p>
                  </a:txBody>
                  <a:tcPr/>
                </a:tc>
                <a:extLst>
                  <a:ext uri="{0D108BD9-81ED-4DB2-BD59-A6C34878D82A}">
                    <a16:rowId xmlns:a16="http://schemas.microsoft.com/office/drawing/2014/main" val="1921999131"/>
                  </a:ext>
                </a:extLst>
              </a:tr>
              <a:tr h="373508">
                <a:tc>
                  <a:txBody>
                    <a:bodyPr/>
                    <a:lstStyle/>
                    <a:p>
                      <a:r>
                        <a:rPr lang="en-US" sz="1200" b="1" dirty="0"/>
                        <a:t>Audiology</a:t>
                      </a:r>
                    </a:p>
                  </a:txBody>
                  <a:tcPr/>
                </a:tc>
                <a:tc>
                  <a:txBody>
                    <a:bodyPr/>
                    <a:lstStyle/>
                    <a:p>
                      <a:r>
                        <a:rPr lang="en-US" sz="1200" dirty="0"/>
                        <a:t>262</a:t>
                      </a:r>
                    </a:p>
                  </a:txBody>
                  <a:tcPr/>
                </a:tc>
                <a:tc>
                  <a:txBody>
                    <a:bodyPr/>
                    <a:lstStyle/>
                    <a:p>
                      <a:r>
                        <a:rPr lang="en-US" sz="1200" dirty="0"/>
                        <a:t>376</a:t>
                      </a:r>
                    </a:p>
                  </a:txBody>
                  <a:tcPr/>
                </a:tc>
                <a:tc>
                  <a:txBody>
                    <a:bodyPr/>
                    <a:lstStyle/>
                    <a:p>
                      <a:r>
                        <a:rPr lang="en-US" sz="1200" dirty="0"/>
                        <a:t>337</a:t>
                      </a:r>
                    </a:p>
                  </a:txBody>
                  <a:tcPr/>
                </a:tc>
                <a:tc>
                  <a:txBody>
                    <a:bodyPr/>
                    <a:lstStyle/>
                    <a:p>
                      <a:r>
                        <a:rPr lang="en-US" sz="1200" dirty="0"/>
                        <a:t>355</a:t>
                      </a:r>
                    </a:p>
                  </a:txBody>
                  <a:tcPr/>
                </a:tc>
                <a:tc>
                  <a:txBody>
                    <a:bodyPr/>
                    <a:lstStyle/>
                    <a:p>
                      <a:r>
                        <a:rPr lang="en-US" sz="1200" dirty="0"/>
                        <a:t>90</a:t>
                      </a:r>
                    </a:p>
                  </a:txBody>
                  <a:tcPr/>
                </a:tc>
                <a:extLst>
                  <a:ext uri="{0D108BD9-81ED-4DB2-BD59-A6C34878D82A}">
                    <a16:rowId xmlns:a16="http://schemas.microsoft.com/office/drawing/2014/main" val="2375819418"/>
                  </a:ext>
                </a:extLst>
              </a:tr>
              <a:tr h="329263">
                <a:tc>
                  <a:txBody>
                    <a:bodyPr/>
                    <a:lstStyle/>
                    <a:p>
                      <a:r>
                        <a:rPr lang="en-US" sz="1200" b="1" dirty="0"/>
                        <a:t>Clinical Pharmacy- Primary Care</a:t>
                      </a:r>
                    </a:p>
                  </a:txBody>
                  <a:tcPr/>
                </a:tc>
                <a:tc>
                  <a:txBody>
                    <a:bodyPr/>
                    <a:lstStyle/>
                    <a:p>
                      <a:r>
                        <a:rPr lang="en-US" sz="1200" dirty="0"/>
                        <a:t>83</a:t>
                      </a:r>
                    </a:p>
                  </a:txBody>
                  <a:tcPr/>
                </a:tc>
                <a:tc>
                  <a:txBody>
                    <a:bodyPr/>
                    <a:lstStyle/>
                    <a:p>
                      <a:r>
                        <a:rPr lang="en-US" sz="1200" dirty="0"/>
                        <a:t>90</a:t>
                      </a:r>
                    </a:p>
                  </a:txBody>
                  <a:tcPr/>
                </a:tc>
                <a:tc>
                  <a:txBody>
                    <a:bodyPr/>
                    <a:lstStyle/>
                    <a:p>
                      <a:r>
                        <a:rPr lang="en-US" sz="1200" dirty="0"/>
                        <a:t>88</a:t>
                      </a:r>
                    </a:p>
                  </a:txBody>
                  <a:tcPr/>
                </a:tc>
                <a:tc>
                  <a:txBody>
                    <a:bodyPr/>
                    <a:lstStyle/>
                    <a:p>
                      <a:r>
                        <a:rPr lang="en-US" sz="1200" dirty="0"/>
                        <a:t>85</a:t>
                      </a:r>
                    </a:p>
                  </a:txBody>
                  <a:tcPr/>
                </a:tc>
                <a:tc>
                  <a:txBody>
                    <a:bodyPr/>
                    <a:lstStyle/>
                    <a:p>
                      <a:r>
                        <a:rPr lang="en-US" sz="1200" dirty="0"/>
                        <a:t>40</a:t>
                      </a:r>
                    </a:p>
                  </a:txBody>
                  <a:tcPr/>
                </a:tc>
                <a:extLst>
                  <a:ext uri="{0D108BD9-81ED-4DB2-BD59-A6C34878D82A}">
                    <a16:rowId xmlns:a16="http://schemas.microsoft.com/office/drawing/2014/main" val="1274728938"/>
                  </a:ext>
                </a:extLst>
              </a:tr>
              <a:tr h="347472">
                <a:tc>
                  <a:txBody>
                    <a:bodyPr/>
                    <a:lstStyle/>
                    <a:p>
                      <a:r>
                        <a:rPr lang="en-US" sz="1200" b="1" dirty="0"/>
                        <a:t>CPAP Clinic</a:t>
                      </a:r>
                    </a:p>
                  </a:txBody>
                  <a:tcPr/>
                </a:tc>
                <a:tc>
                  <a:txBody>
                    <a:bodyPr/>
                    <a:lstStyle/>
                    <a:p>
                      <a:r>
                        <a:rPr lang="en-US" sz="1200" dirty="0"/>
                        <a:t>59</a:t>
                      </a:r>
                    </a:p>
                  </a:txBody>
                  <a:tcPr/>
                </a:tc>
                <a:tc>
                  <a:txBody>
                    <a:bodyPr/>
                    <a:lstStyle/>
                    <a:p>
                      <a:r>
                        <a:rPr lang="en-US" sz="1200" dirty="0"/>
                        <a:t>72</a:t>
                      </a:r>
                    </a:p>
                  </a:txBody>
                  <a:tcPr/>
                </a:tc>
                <a:tc>
                  <a:txBody>
                    <a:bodyPr/>
                    <a:lstStyle/>
                    <a:p>
                      <a:r>
                        <a:rPr lang="en-US" sz="1200" dirty="0"/>
                        <a:t>83</a:t>
                      </a:r>
                    </a:p>
                  </a:txBody>
                  <a:tcPr/>
                </a:tc>
                <a:tc>
                  <a:txBody>
                    <a:bodyPr/>
                    <a:lstStyle/>
                    <a:p>
                      <a:r>
                        <a:rPr lang="en-US" sz="1200" dirty="0"/>
                        <a:t>66</a:t>
                      </a:r>
                    </a:p>
                  </a:txBody>
                  <a:tcPr/>
                </a:tc>
                <a:tc>
                  <a:txBody>
                    <a:bodyPr/>
                    <a:lstStyle/>
                    <a:p>
                      <a:r>
                        <a:rPr lang="en-US" sz="1200" dirty="0"/>
                        <a:t>28</a:t>
                      </a:r>
                    </a:p>
                  </a:txBody>
                  <a:tcPr/>
                </a:tc>
                <a:extLst>
                  <a:ext uri="{0D108BD9-81ED-4DB2-BD59-A6C34878D82A}">
                    <a16:rowId xmlns:a16="http://schemas.microsoft.com/office/drawing/2014/main" val="3405557615"/>
                  </a:ext>
                </a:extLst>
              </a:tr>
              <a:tr h="292608">
                <a:tc>
                  <a:txBody>
                    <a:bodyPr/>
                    <a:lstStyle/>
                    <a:p>
                      <a:r>
                        <a:rPr lang="en-US" sz="1200" b="1" dirty="0"/>
                        <a:t>Food and Nutrition</a:t>
                      </a:r>
                    </a:p>
                  </a:txBody>
                  <a:tcPr/>
                </a:tc>
                <a:tc>
                  <a:txBody>
                    <a:bodyPr/>
                    <a:lstStyle/>
                    <a:p>
                      <a:r>
                        <a:rPr lang="en-US" sz="1200" dirty="0"/>
                        <a:t>35</a:t>
                      </a:r>
                    </a:p>
                  </a:txBody>
                  <a:tcPr/>
                </a:tc>
                <a:tc>
                  <a:txBody>
                    <a:bodyPr/>
                    <a:lstStyle/>
                    <a:p>
                      <a:r>
                        <a:rPr lang="en-US" sz="1200" dirty="0"/>
                        <a:t>44</a:t>
                      </a:r>
                    </a:p>
                  </a:txBody>
                  <a:tcPr/>
                </a:tc>
                <a:tc>
                  <a:txBody>
                    <a:bodyPr/>
                    <a:lstStyle/>
                    <a:p>
                      <a:r>
                        <a:rPr lang="en-US" sz="1200" dirty="0"/>
                        <a:t>45</a:t>
                      </a:r>
                    </a:p>
                  </a:txBody>
                  <a:tcPr/>
                </a:tc>
                <a:tc>
                  <a:txBody>
                    <a:bodyPr/>
                    <a:lstStyle/>
                    <a:p>
                      <a:r>
                        <a:rPr lang="en-US" sz="1200" dirty="0"/>
                        <a:t>41</a:t>
                      </a:r>
                    </a:p>
                  </a:txBody>
                  <a:tcPr/>
                </a:tc>
                <a:tc>
                  <a:txBody>
                    <a:bodyPr/>
                    <a:lstStyle/>
                    <a:p>
                      <a:r>
                        <a:rPr lang="en-US" sz="1200" dirty="0"/>
                        <a:t>30</a:t>
                      </a:r>
                    </a:p>
                  </a:txBody>
                  <a:tcPr/>
                </a:tc>
                <a:extLst>
                  <a:ext uri="{0D108BD9-81ED-4DB2-BD59-A6C34878D82A}">
                    <a16:rowId xmlns:a16="http://schemas.microsoft.com/office/drawing/2014/main" val="1448174882"/>
                  </a:ext>
                </a:extLst>
              </a:tr>
              <a:tr h="320040">
                <a:tc>
                  <a:txBody>
                    <a:bodyPr/>
                    <a:lstStyle/>
                    <a:p>
                      <a:r>
                        <a:rPr lang="en-US" sz="1200" b="1" dirty="0"/>
                        <a:t>MOVE! Program</a:t>
                      </a:r>
                    </a:p>
                  </a:txBody>
                  <a:tcPr/>
                </a:tc>
                <a:tc>
                  <a:txBody>
                    <a:bodyPr/>
                    <a:lstStyle/>
                    <a:p>
                      <a:r>
                        <a:rPr lang="en-US" sz="1200" dirty="0"/>
                        <a:t>26</a:t>
                      </a:r>
                    </a:p>
                  </a:txBody>
                  <a:tcPr/>
                </a:tc>
                <a:tc>
                  <a:txBody>
                    <a:bodyPr/>
                    <a:lstStyle/>
                    <a:p>
                      <a:r>
                        <a:rPr lang="en-US" sz="1200" dirty="0"/>
                        <a:t>21</a:t>
                      </a:r>
                    </a:p>
                  </a:txBody>
                  <a:tcPr/>
                </a:tc>
                <a:tc>
                  <a:txBody>
                    <a:bodyPr/>
                    <a:lstStyle/>
                    <a:p>
                      <a:r>
                        <a:rPr lang="en-US" sz="1200" dirty="0"/>
                        <a:t>27</a:t>
                      </a:r>
                    </a:p>
                  </a:txBody>
                  <a:tcPr/>
                </a:tc>
                <a:tc>
                  <a:txBody>
                    <a:bodyPr/>
                    <a:lstStyle/>
                    <a:p>
                      <a:r>
                        <a:rPr lang="en-US" sz="1200" dirty="0"/>
                        <a:t>25</a:t>
                      </a:r>
                    </a:p>
                  </a:txBody>
                  <a:tcPr/>
                </a:tc>
                <a:tc>
                  <a:txBody>
                    <a:bodyPr/>
                    <a:lstStyle/>
                    <a:p>
                      <a:r>
                        <a:rPr lang="en-US" sz="1200" dirty="0"/>
                        <a:t>24</a:t>
                      </a:r>
                    </a:p>
                  </a:txBody>
                  <a:tcPr/>
                </a:tc>
                <a:extLst>
                  <a:ext uri="{0D108BD9-81ED-4DB2-BD59-A6C34878D82A}">
                    <a16:rowId xmlns:a16="http://schemas.microsoft.com/office/drawing/2014/main" val="4140870778"/>
                  </a:ext>
                </a:extLst>
              </a:tr>
              <a:tr h="320040">
                <a:tc>
                  <a:txBody>
                    <a:bodyPr/>
                    <a:lstStyle/>
                    <a:p>
                      <a:r>
                        <a:rPr lang="en-US" sz="1200" b="1" dirty="0"/>
                        <a:t>Ophthalmology</a:t>
                      </a:r>
                    </a:p>
                  </a:txBody>
                  <a:tcPr/>
                </a:tc>
                <a:tc>
                  <a:txBody>
                    <a:bodyPr/>
                    <a:lstStyle/>
                    <a:p>
                      <a:r>
                        <a:rPr lang="en-US" sz="1200" dirty="0"/>
                        <a:t>54</a:t>
                      </a:r>
                    </a:p>
                  </a:txBody>
                  <a:tcPr/>
                </a:tc>
                <a:tc>
                  <a:txBody>
                    <a:bodyPr/>
                    <a:lstStyle/>
                    <a:p>
                      <a:r>
                        <a:rPr lang="en-US" sz="1200" dirty="0"/>
                        <a:t>45</a:t>
                      </a:r>
                    </a:p>
                  </a:txBody>
                  <a:tcPr/>
                </a:tc>
                <a:tc>
                  <a:txBody>
                    <a:bodyPr/>
                    <a:lstStyle/>
                    <a:p>
                      <a:r>
                        <a:rPr lang="en-US" sz="1200" dirty="0"/>
                        <a:t>43</a:t>
                      </a:r>
                    </a:p>
                  </a:txBody>
                  <a:tcPr/>
                </a:tc>
                <a:tc>
                  <a:txBody>
                    <a:bodyPr/>
                    <a:lstStyle/>
                    <a:p>
                      <a:r>
                        <a:rPr lang="en-US" sz="1200" dirty="0"/>
                        <a:t>45</a:t>
                      </a:r>
                    </a:p>
                  </a:txBody>
                  <a:tcPr/>
                </a:tc>
                <a:tc>
                  <a:txBody>
                    <a:bodyPr/>
                    <a:lstStyle/>
                    <a:p>
                      <a:r>
                        <a:rPr lang="en-US" sz="1200" dirty="0"/>
                        <a:t>25</a:t>
                      </a:r>
                    </a:p>
                  </a:txBody>
                  <a:tcPr/>
                </a:tc>
                <a:extLst>
                  <a:ext uri="{0D108BD9-81ED-4DB2-BD59-A6C34878D82A}">
                    <a16:rowId xmlns:a16="http://schemas.microsoft.com/office/drawing/2014/main" val="3563739902"/>
                  </a:ext>
                </a:extLst>
              </a:tr>
              <a:tr h="300657">
                <a:tc>
                  <a:txBody>
                    <a:bodyPr/>
                    <a:lstStyle/>
                    <a:p>
                      <a:r>
                        <a:rPr lang="en-US" sz="1200" b="1" dirty="0"/>
                        <a:t>Optometry</a:t>
                      </a:r>
                    </a:p>
                  </a:txBody>
                  <a:tcPr/>
                </a:tc>
                <a:tc>
                  <a:txBody>
                    <a:bodyPr/>
                    <a:lstStyle/>
                    <a:p>
                      <a:r>
                        <a:rPr lang="en-US" sz="1200" dirty="0"/>
                        <a:t>520</a:t>
                      </a:r>
                    </a:p>
                  </a:txBody>
                  <a:tcPr/>
                </a:tc>
                <a:tc>
                  <a:txBody>
                    <a:bodyPr/>
                    <a:lstStyle/>
                    <a:p>
                      <a:r>
                        <a:rPr lang="en-US" sz="1200" dirty="0"/>
                        <a:t>666</a:t>
                      </a:r>
                    </a:p>
                  </a:txBody>
                  <a:tcPr/>
                </a:tc>
                <a:tc>
                  <a:txBody>
                    <a:bodyPr/>
                    <a:lstStyle/>
                    <a:p>
                      <a:r>
                        <a:rPr lang="en-US" sz="1200" dirty="0"/>
                        <a:t>718</a:t>
                      </a:r>
                    </a:p>
                  </a:txBody>
                  <a:tcPr/>
                </a:tc>
                <a:tc>
                  <a:txBody>
                    <a:bodyPr/>
                    <a:lstStyle/>
                    <a:p>
                      <a:r>
                        <a:rPr lang="en-US" sz="1200" dirty="0"/>
                        <a:t>644</a:t>
                      </a:r>
                    </a:p>
                  </a:txBody>
                  <a:tcPr/>
                </a:tc>
                <a:tc>
                  <a:txBody>
                    <a:bodyPr/>
                    <a:lstStyle/>
                    <a:p>
                      <a:r>
                        <a:rPr lang="en-US" sz="1200" dirty="0"/>
                        <a:t>100</a:t>
                      </a:r>
                    </a:p>
                  </a:txBody>
                  <a:tcPr/>
                </a:tc>
                <a:extLst>
                  <a:ext uri="{0D108BD9-81ED-4DB2-BD59-A6C34878D82A}">
                    <a16:rowId xmlns:a16="http://schemas.microsoft.com/office/drawing/2014/main" val="932931807"/>
                  </a:ext>
                </a:extLst>
              </a:tr>
              <a:tr h="301752">
                <a:tc>
                  <a:txBody>
                    <a:bodyPr/>
                    <a:lstStyle/>
                    <a:p>
                      <a:r>
                        <a:rPr lang="en-US" sz="1200" b="1" dirty="0"/>
                        <a:t>Sleep Medicine- Home Sleep Testing</a:t>
                      </a:r>
                    </a:p>
                  </a:txBody>
                  <a:tcPr/>
                </a:tc>
                <a:tc>
                  <a:txBody>
                    <a:bodyPr/>
                    <a:lstStyle/>
                    <a:p>
                      <a:r>
                        <a:rPr lang="en-US" sz="1200" dirty="0"/>
                        <a:t>42</a:t>
                      </a:r>
                    </a:p>
                  </a:txBody>
                  <a:tcPr/>
                </a:tc>
                <a:tc>
                  <a:txBody>
                    <a:bodyPr/>
                    <a:lstStyle/>
                    <a:p>
                      <a:r>
                        <a:rPr lang="en-US" sz="1200" dirty="0"/>
                        <a:t>44</a:t>
                      </a:r>
                    </a:p>
                  </a:txBody>
                  <a:tcPr/>
                </a:tc>
                <a:tc>
                  <a:txBody>
                    <a:bodyPr/>
                    <a:lstStyle/>
                    <a:p>
                      <a:r>
                        <a:rPr lang="en-US" sz="1200" dirty="0"/>
                        <a:t>40</a:t>
                      </a:r>
                    </a:p>
                  </a:txBody>
                  <a:tcPr/>
                </a:tc>
                <a:tc>
                  <a:txBody>
                    <a:bodyPr/>
                    <a:lstStyle/>
                    <a:p>
                      <a:r>
                        <a:rPr lang="en-US" sz="1200" dirty="0"/>
                        <a:t>40</a:t>
                      </a:r>
                    </a:p>
                  </a:txBody>
                  <a:tcPr/>
                </a:tc>
                <a:tc>
                  <a:txBody>
                    <a:bodyPr/>
                    <a:lstStyle/>
                    <a:p>
                      <a:r>
                        <a:rPr lang="en-US" sz="1200" dirty="0"/>
                        <a:t>17</a:t>
                      </a:r>
                    </a:p>
                  </a:txBody>
                  <a:tcPr/>
                </a:tc>
                <a:extLst>
                  <a:ext uri="{0D108BD9-81ED-4DB2-BD59-A6C34878D82A}">
                    <a16:rowId xmlns:a16="http://schemas.microsoft.com/office/drawing/2014/main" val="3037194453"/>
                  </a:ext>
                </a:extLst>
              </a:tr>
              <a:tr h="350749">
                <a:tc>
                  <a:txBody>
                    <a:bodyPr/>
                    <a:lstStyle/>
                    <a:p>
                      <a:r>
                        <a:rPr lang="en-US" sz="1200" b="1" dirty="0"/>
                        <a:t>Social Work</a:t>
                      </a:r>
                    </a:p>
                  </a:txBody>
                  <a:tcPr/>
                </a:tc>
                <a:tc>
                  <a:txBody>
                    <a:bodyPr/>
                    <a:lstStyle/>
                    <a:p>
                      <a:r>
                        <a:rPr lang="en-US" sz="1200" dirty="0"/>
                        <a:t>28</a:t>
                      </a:r>
                    </a:p>
                  </a:txBody>
                  <a:tcPr/>
                </a:tc>
                <a:tc>
                  <a:txBody>
                    <a:bodyPr/>
                    <a:lstStyle/>
                    <a:p>
                      <a:r>
                        <a:rPr lang="en-US" sz="1200" dirty="0"/>
                        <a:t>60</a:t>
                      </a:r>
                    </a:p>
                  </a:txBody>
                  <a:tcPr/>
                </a:tc>
                <a:tc>
                  <a:txBody>
                    <a:bodyPr/>
                    <a:lstStyle/>
                    <a:p>
                      <a:r>
                        <a:rPr lang="en-US" sz="1200" dirty="0"/>
                        <a:t>46</a:t>
                      </a:r>
                    </a:p>
                  </a:txBody>
                  <a:tcPr/>
                </a:tc>
                <a:tc>
                  <a:txBody>
                    <a:bodyPr/>
                    <a:lstStyle/>
                    <a:p>
                      <a:r>
                        <a:rPr lang="en-US" sz="1200" dirty="0"/>
                        <a:t>55</a:t>
                      </a:r>
                    </a:p>
                  </a:txBody>
                  <a:tcPr/>
                </a:tc>
                <a:tc>
                  <a:txBody>
                    <a:bodyPr/>
                    <a:lstStyle/>
                    <a:p>
                      <a:r>
                        <a:rPr lang="en-US" sz="1200" dirty="0"/>
                        <a:t>34</a:t>
                      </a:r>
                    </a:p>
                  </a:txBody>
                  <a:tcPr/>
                </a:tc>
                <a:extLst>
                  <a:ext uri="{0D108BD9-81ED-4DB2-BD59-A6C34878D82A}">
                    <a16:rowId xmlns:a16="http://schemas.microsoft.com/office/drawing/2014/main" val="3748236005"/>
                  </a:ext>
                </a:extLst>
              </a:tr>
            </a:tbl>
          </a:graphicData>
        </a:graphic>
      </p:graphicFrame>
    </p:spTree>
    <p:extLst>
      <p:ext uri="{BB962C8B-B14F-4D97-AF65-F5344CB8AC3E}">
        <p14:creationId xmlns:p14="http://schemas.microsoft.com/office/powerpoint/2010/main" val="30882909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11E37-ED21-4F07-B2EF-24273265DAF4}"/>
              </a:ext>
            </a:extLst>
          </p:cNvPr>
          <p:cNvSpPr>
            <a:spLocks noGrp="1"/>
          </p:cNvSpPr>
          <p:nvPr>
            <p:ph type="title"/>
          </p:nvPr>
        </p:nvSpPr>
        <p:spPr/>
        <p:txBody>
          <a:bodyPr>
            <a:normAutofit fontScale="90000"/>
          </a:bodyPr>
          <a:lstStyle/>
          <a:p>
            <a:r>
              <a:rPr lang="en-US" dirty="0"/>
              <a:t>Pending Appointment Requests (by %)</a:t>
            </a:r>
          </a:p>
        </p:txBody>
      </p:sp>
      <p:sp>
        <p:nvSpPr>
          <p:cNvPr id="3" name="Slide Number Placeholder 2">
            <a:extLst>
              <a:ext uri="{FF2B5EF4-FFF2-40B4-BE49-F238E27FC236}">
                <a16:creationId xmlns:a16="http://schemas.microsoft.com/office/drawing/2014/main" id="{1054DFAB-DC3F-4C6C-B25D-0DFB8A8474BC}"/>
              </a:ext>
            </a:extLst>
          </p:cNvPr>
          <p:cNvSpPr>
            <a:spLocks noGrp="1"/>
          </p:cNvSpPr>
          <p:nvPr>
            <p:ph type="sldNum" sz="quarter" idx="10"/>
          </p:nvPr>
        </p:nvSpPr>
        <p:spPr/>
        <p:txBody>
          <a:bodyPr/>
          <a:lstStyle/>
          <a:p>
            <a:fld id="{EACE6E22-E655-5947-A8B4-6F095FBA2C12}" type="slidenum">
              <a:rPr lang="en-US" smtClean="0"/>
              <a:pPr/>
              <a:t>14</a:t>
            </a:fld>
            <a:endParaRPr lang="en-US" dirty="0"/>
          </a:p>
        </p:txBody>
      </p:sp>
      <p:graphicFrame>
        <p:nvGraphicFramePr>
          <p:cNvPr id="6" name="Table 5">
            <a:extLst>
              <a:ext uri="{FF2B5EF4-FFF2-40B4-BE49-F238E27FC236}">
                <a16:creationId xmlns:a16="http://schemas.microsoft.com/office/drawing/2014/main" id="{9FF76BAC-39DA-4FAB-8E79-28560F8579CB}"/>
              </a:ext>
            </a:extLst>
          </p:cNvPr>
          <p:cNvGraphicFramePr>
            <a:graphicFrameLocks noGrp="1"/>
          </p:cNvGraphicFramePr>
          <p:nvPr>
            <p:extLst>
              <p:ext uri="{D42A27DB-BD31-4B8C-83A1-F6EECF244321}">
                <p14:modId xmlns:p14="http://schemas.microsoft.com/office/powerpoint/2010/main" val="1441212461"/>
              </p:ext>
            </p:extLst>
          </p:nvPr>
        </p:nvGraphicFramePr>
        <p:xfrm>
          <a:off x="739885" y="2123437"/>
          <a:ext cx="7861190" cy="1746446"/>
        </p:xfrm>
        <a:graphic>
          <a:graphicData uri="http://schemas.openxmlformats.org/drawingml/2006/table">
            <a:tbl>
              <a:tblPr firstRow="1" bandRow="1">
                <a:tableStyleId>{5C22544A-7EE6-4342-B048-85BDC9FD1C3A}</a:tableStyleId>
              </a:tblPr>
              <a:tblGrid>
                <a:gridCol w="2474129">
                  <a:extLst>
                    <a:ext uri="{9D8B030D-6E8A-4147-A177-3AD203B41FA5}">
                      <a16:colId xmlns:a16="http://schemas.microsoft.com/office/drawing/2014/main" val="2428295088"/>
                    </a:ext>
                  </a:extLst>
                </a:gridCol>
                <a:gridCol w="940789">
                  <a:extLst>
                    <a:ext uri="{9D8B030D-6E8A-4147-A177-3AD203B41FA5}">
                      <a16:colId xmlns:a16="http://schemas.microsoft.com/office/drawing/2014/main" val="1526299690"/>
                    </a:ext>
                  </a:extLst>
                </a:gridCol>
                <a:gridCol w="1030000">
                  <a:extLst>
                    <a:ext uri="{9D8B030D-6E8A-4147-A177-3AD203B41FA5}">
                      <a16:colId xmlns:a16="http://schemas.microsoft.com/office/drawing/2014/main" val="180466718"/>
                    </a:ext>
                  </a:extLst>
                </a:gridCol>
                <a:gridCol w="1135941">
                  <a:extLst>
                    <a:ext uri="{9D8B030D-6E8A-4147-A177-3AD203B41FA5}">
                      <a16:colId xmlns:a16="http://schemas.microsoft.com/office/drawing/2014/main" val="3956424777"/>
                    </a:ext>
                  </a:extLst>
                </a:gridCol>
                <a:gridCol w="1135941">
                  <a:extLst>
                    <a:ext uri="{9D8B030D-6E8A-4147-A177-3AD203B41FA5}">
                      <a16:colId xmlns:a16="http://schemas.microsoft.com/office/drawing/2014/main" val="1119766830"/>
                    </a:ext>
                  </a:extLst>
                </a:gridCol>
                <a:gridCol w="1144390">
                  <a:extLst>
                    <a:ext uri="{9D8B030D-6E8A-4147-A177-3AD203B41FA5}">
                      <a16:colId xmlns:a16="http://schemas.microsoft.com/office/drawing/2014/main" val="975869380"/>
                    </a:ext>
                  </a:extLst>
                </a:gridCol>
              </a:tblGrid>
              <a:tr h="958832">
                <a:tc>
                  <a:txBody>
                    <a:bodyPr/>
                    <a:lstStyle/>
                    <a:p>
                      <a:r>
                        <a:rPr lang="en-US" sz="1200" dirty="0"/>
                        <a:t>Facility Name</a:t>
                      </a:r>
                    </a:p>
                  </a:txBody>
                  <a:tcPr/>
                </a:tc>
                <a:tc>
                  <a:txBody>
                    <a:bodyPr/>
                    <a:lstStyle/>
                    <a:p>
                      <a:r>
                        <a:rPr lang="en-US" sz="1200" dirty="0"/>
                        <a:t>Pending Requests</a:t>
                      </a:r>
                    </a:p>
                  </a:txBody>
                  <a:tcPr/>
                </a:tc>
                <a:tc>
                  <a:txBody>
                    <a:bodyPr/>
                    <a:lstStyle/>
                    <a:p>
                      <a:r>
                        <a:rPr lang="en-US" sz="1200" dirty="0"/>
                        <a:t>Total Requests Submitted</a:t>
                      </a:r>
                    </a:p>
                  </a:txBody>
                  <a:tcPr/>
                </a:tc>
                <a:tc>
                  <a:txBody>
                    <a:bodyPr/>
                    <a:lstStyle/>
                    <a:p>
                      <a:r>
                        <a:rPr lang="en-US" sz="1200" dirty="0"/>
                        <a:t># of Requests Processed this week</a:t>
                      </a:r>
                    </a:p>
                  </a:txBody>
                  <a:tcPr/>
                </a:tc>
                <a:tc>
                  <a:txBody>
                    <a:bodyPr/>
                    <a:lstStyle/>
                    <a:p>
                      <a:r>
                        <a:rPr lang="en-US" sz="1200" dirty="0"/>
                        <a:t>% of Requests that are pending</a:t>
                      </a:r>
                    </a:p>
                  </a:txBody>
                  <a:tcPr/>
                </a:tc>
                <a:tc>
                  <a:txBody>
                    <a:bodyPr/>
                    <a:lstStyle/>
                    <a:p>
                      <a:r>
                        <a:rPr lang="en-US" sz="1200" dirty="0"/>
                        <a:t>% Change from Previous Week</a:t>
                      </a:r>
                    </a:p>
                  </a:txBody>
                  <a:tcPr/>
                </a:tc>
                <a:extLst>
                  <a:ext uri="{0D108BD9-81ED-4DB2-BD59-A6C34878D82A}">
                    <a16:rowId xmlns:a16="http://schemas.microsoft.com/office/drawing/2014/main" val="310090499"/>
                  </a:ext>
                </a:extLst>
              </a:tr>
              <a:tr h="262538">
                <a:tc>
                  <a:txBody>
                    <a:bodyPr/>
                    <a:lstStyle/>
                    <a:p>
                      <a:pPr algn="l" fontAlgn="b"/>
                      <a:r>
                        <a:rPr lang="nb-NO" sz="1100" b="0" i="0" u="none" strike="noStrike" dirty="0">
                          <a:solidFill>
                            <a:srgbClr val="000000"/>
                          </a:solidFill>
                          <a:effectLst/>
                          <a:latin typeface="Calibri" panose="020F0502020204030204" pitchFamily="34" charset="0"/>
                        </a:rPr>
                        <a:t>(1V06) (565) Fayetteville, NC HCS</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307</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2871</a:t>
                      </a:r>
                    </a:p>
                  </a:txBody>
                  <a:tcPr marL="6350" marR="6350" marT="6350" marB="0" anchor="b"/>
                </a:tc>
                <a:tc>
                  <a:txBody>
                    <a:bodyPr/>
                    <a:lstStyle/>
                    <a:p>
                      <a:pPr algn="r" fontAlgn="b"/>
                      <a:r>
                        <a:rPr lang="en-US" sz="1100" b="0" i="0" u="none" strike="noStrike" dirty="0">
                          <a:solidFill>
                            <a:srgbClr val="000000"/>
                          </a:solidFill>
                          <a:effectLst/>
                          <a:latin typeface="Calibri" panose="020F0502020204030204" pitchFamily="34" charset="0"/>
                        </a:rPr>
                        <a:t>69</a:t>
                      </a:r>
                    </a:p>
                  </a:txBody>
                  <a:tcPr marL="7620" marR="7620" marT="7620" marB="0" anchor="b"/>
                </a:tc>
                <a:tc>
                  <a:txBody>
                    <a:bodyPr/>
                    <a:lstStyle/>
                    <a:p>
                      <a:pPr algn="r" fontAlgn="b"/>
                      <a:r>
                        <a:rPr lang="en-US" sz="1100" b="0" i="0" u="none" strike="noStrike" dirty="0">
                          <a:solidFill>
                            <a:srgbClr val="000000"/>
                          </a:solidFill>
                          <a:effectLst/>
                          <a:latin typeface="Calibri" panose="020F0502020204030204" pitchFamily="34" charset="0"/>
                        </a:rPr>
                        <a:t>10.7%</a:t>
                      </a:r>
                    </a:p>
                  </a:txBody>
                  <a:tcPr marL="6350" marR="6350" marT="6350" marB="0" anchor="b"/>
                </a:tc>
                <a:tc>
                  <a:txBody>
                    <a:bodyPr/>
                    <a:lstStyle/>
                    <a:p>
                      <a:pPr algn="r" fontAlgn="b"/>
                      <a:r>
                        <a:rPr lang="en-US" sz="1100" b="0" i="0" u="none" strike="noStrike" dirty="0">
                          <a:solidFill>
                            <a:srgbClr val="000000"/>
                          </a:solidFill>
                          <a:effectLst/>
                          <a:latin typeface="Calibri" panose="020F0502020204030204" pitchFamily="34" charset="0"/>
                        </a:rPr>
                        <a:t>1.1%</a:t>
                      </a:r>
                    </a:p>
                  </a:txBody>
                  <a:tcPr marL="6350" marR="6350" marT="6350" marB="0" anchor="b"/>
                </a:tc>
                <a:extLst>
                  <a:ext uri="{0D108BD9-81ED-4DB2-BD59-A6C34878D82A}">
                    <a16:rowId xmlns:a16="http://schemas.microsoft.com/office/drawing/2014/main" val="3897189303"/>
                  </a:ext>
                </a:extLst>
              </a:tr>
              <a:tr h="262538">
                <a:tc>
                  <a:txBody>
                    <a:bodyPr/>
                    <a:lstStyle/>
                    <a:p>
                      <a:pPr algn="l" fontAlgn="b"/>
                      <a:r>
                        <a:rPr lang="en-US" sz="1100" b="0" i="0" u="none" strike="noStrike" dirty="0">
                          <a:solidFill>
                            <a:srgbClr val="000000"/>
                          </a:solidFill>
                          <a:effectLst/>
                          <a:latin typeface="Calibri" panose="020F0502020204030204" pitchFamily="34" charset="0"/>
                        </a:rPr>
                        <a:t>(3V15) (589A4) Columbia, MO HCS</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49</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463</a:t>
                      </a:r>
                    </a:p>
                  </a:txBody>
                  <a:tcPr marL="6350" marR="6350" marT="6350" marB="0" anchor="b"/>
                </a:tc>
                <a:tc>
                  <a:txBody>
                    <a:bodyPr/>
                    <a:lstStyle/>
                    <a:p>
                      <a:pPr algn="r" fontAlgn="b"/>
                      <a:r>
                        <a:rPr lang="en-US" sz="1100" b="0" i="0" u="none" strike="noStrike" dirty="0">
                          <a:solidFill>
                            <a:srgbClr val="000000"/>
                          </a:solidFill>
                          <a:effectLst/>
                          <a:latin typeface="Calibri" panose="020F0502020204030204" pitchFamily="34" charset="0"/>
                        </a:rPr>
                        <a:t>65</a:t>
                      </a:r>
                    </a:p>
                  </a:txBody>
                  <a:tcPr marL="7620" marR="7620" marT="7620" marB="0" anchor="b"/>
                </a:tc>
                <a:tc>
                  <a:txBody>
                    <a:bodyPr/>
                    <a:lstStyle/>
                    <a:p>
                      <a:pPr algn="r" fontAlgn="b"/>
                      <a:r>
                        <a:rPr lang="en-US" sz="1100" b="0" i="0" u="none" strike="noStrike" dirty="0">
                          <a:solidFill>
                            <a:srgbClr val="000000"/>
                          </a:solidFill>
                          <a:effectLst/>
                          <a:latin typeface="Calibri" panose="020F0502020204030204" pitchFamily="34" charset="0"/>
                        </a:rPr>
                        <a:t>10.6%</a:t>
                      </a:r>
                    </a:p>
                  </a:txBody>
                  <a:tcPr marL="6350" marR="6350" marT="6350" marB="0" anchor="b"/>
                </a:tc>
                <a:tc>
                  <a:txBody>
                    <a:bodyPr/>
                    <a:lstStyle/>
                    <a:p>
                      <a:pPr algn="r" fontAlgn="b"/>
                      <a:r>
                        <a:rPr lang="en-US" sz="1100" b="0" i="0" u="none" strike="noStrike" dirty="0">
                          <a:solidFill>
                            <a:srgbClr val="000000"/>
                          </a:solidFill>
                          <a:effectLst/>
                          <a:latin typeface="Calibri" panose="020F0502020204030204" pitchFamily="34" charset="0"/>
                        </a:rPr>
                        <a:t>9.0%</a:t>
                      </a:r>
                    </a:p>
                  </a:txBody>
                  <a:tcPr marL="6350" marR="6350" marT="6350" marB="0" anchor="b"/>
                </a:tc>
                <a:extLst>
                  <a:ext uri="{0D108BD9-81ED-4DB2-BD59-A6C34878D82A}">
                    <a16:rowId xmlns:a16="http://schemas.microsoft.com/office/drawing/2014/main" val="2723436377"/>
                  </a:ext>
                </a:extLst>
              </a:tr>
              <a:tr h="262538">
                <a:tc>
                  <a:txBody>
                    <a:bodyPr/>
                    <a:lstStyle/>
                    <a:p>
                      <a:pPr algn="l" fontAlgn="b"/>
                      <a:r>
                        <a:rPr lang="en-US" sz="1100" b="0" i="0" u="none" strike="noStrike" dirty="0">
                          <a:solidFill>
                            <a:srgbClr val="000000"/>
                          </a:solidFill>
                          <a:effectLst/>
                          <a:latin typeface="Calibri" panose="020F0502020204030204" pitchFamily="34" charset="0"/>
                        </a:rPr>
                        <a:t>(2V08) (672) San Juan, PR HCS</a:t>
                      </a:r>
                    </a:p>
                  </a:txBody>
                  <a:tcPr marL="6350" marR="6350" marT="6350" marB="0" anchor="b"/>
                </a:tc>
                <a:tc>
                  <a:txBody>
                    <a:bodyPr/>
                    <a:lstStyle/>
                    <a:p>
                      <a:pPr algn="r" fontAlgn="b"/>
                      <a:r>
                        <a:rPr lang="en-US" sz="1100" b="0" i="0" u="none" strike="noStrike" dirty="0">
                          <a:solidFill>
                            <a:srgbClr val="000000"/>
                          </a:solidFill>
                          <a:effectLst/>
                          <a:latin typeface="Calibri" panose="020F0502020204030204" pitchFamily="34" charset="0"/>
                        </a:rPr>
                        <a:t>67</a:t>
                      </a:r>
                    </a:p>
                  </a:txBody>
                  <a:tcPr marL="6350" marR="6350" marT="6350" marB="0" anchor="b"/>
                </a:tc>
                <a:tc>
                  <a:txBody>
                    <a:bodyPr/>
                    <a:lstStyle/>
                    <a:p>
                      <a:pPr algn="r" fontAlgn="b"/>
                      <a:r>
                        <a:rPr lang="en-US" sz="1100" b="0" i="0" u="none" strike="noStrike" dirty="0">
                          <a:solidFill>
                            <a:srgbClr val="000000"/>
                          </a:solidFill>
                          <a:effectLst/>
                          <a:latin typeface="Calibri" panose="020F0502020204030204" pitchFamily="34" charset="0"/>
                        </a:rPr>
                        <a:t>637</a:t>
                      </a:r>
                    </a:p>
                  </a:txBody>
                  <a:tcPr marL="6350" marR="6350" marT="6350" marB="0" anchor="b"/>
                </a:tc>
                <a:tc>
                  <a:txBody>
                    <a:bodyPr/>
                    <a:lstStyle/>
                    <a:p>
                      <a:pPr algn="r" fontAlgn="b"/>
                      <a:r>
                        <a:rPr lang="en-US" sz="1100" b="0" i="0" u="none" strike="noStrike" dirty="0">
                          <a:solidFill>
                            <a:srgbClr val="000000"/>
                          </a:solidFill>
                          <a:effectLst/>
                          <a:latin typeface="Calibri" panose="020F0502020204030204" pitchFamily="34" charset="0"/>
                        </a:rPr>
                        <a:t>26</a:t>
                      </a:r>
                    </a:p>
                  </a:txBody>
                  <a:tcPr marL="7620" marR="7620" marT="7620" marB="0" anchor="b"/>
                </a:tc>
                <a:tc>
                  <a:txBody>
                    <a:bodyPr/>
                    <a:lstStyle/>
                    <a:p>
                      <a:pPr algn="r" fontAlgn="b"/>
                      <a:r>
                        <a:rPr lang="en-US" sz="1100" b="0" i="0" u="none" strike="noStrike" dirty="0">
                          <a:solidFill>
                            <a:srgbClr val="000000"/>
                          </a:solidFill>
                          <a:effectLst/>
                          <a:latin typeface="Calibri" panose="020F0502020204030204" pitchFamily="34" charset="0"/>
                        </a:rPr>
                        <a:t>10.5%</a:t>
                      </a:r>
                    </a:p>
                  </a:txBody>
                  <a:tcPr marL="6350" marR="6350" marT="6350" marB="0" anchor="b"/>
                </a:tc>
                <a:tc>
                  <a:txBody>
                    <a:bodyPr/>
                    <a:lstStyle/>
                    <a:p>
                      <a:pPr algn="r" fontAlgn="b"/>
                      <a:r>
                        <a:rPr lang="en-US" sz="1100" b="0" i="0" u="none" strike="noStrike" dirty="0">
                          <a:solidFill>
                            <a:srgbClr val="000000"/>
                          </a:solidFill>
                          <a:effectLst/>
                          <a:latin typeface="Calibri" panose="020F0502020204030204" pitchFamily="34" charset="0"/>
                        </a:rPr>
                        <a:t>-0.2%</a:t>
                      </a:r>
                    </a:p>
                  </a:txBody>
                  <a:tcPr marL="6350" marR="6350" marT="6350" marB="0" anchor="b"/>
                </a:tc>
                <a:extLst>
                  <a:ext uri="{0D108BD9-81ED-4DB2-BD59-A6C34878D82A}">
                    <a16:rowId xmlns:a16="http://schemas.microsoft.com/office/drawing/2014/main" val="2052110885"/>
                  </a:ext>
                </a:extLst>
              </a:tr>
            </a:tbl>
          </a:graphicData>
        </a:graphic>
      </p:graphicFrame>
      <p:sp>
        <p:nvSpPr>
          <p:cNvPr id="7" name="Content Placeholder 4">
            <a:extLst>
              <a:ext uri="{FF2B5EF4-FFF2-40B4-BE49-F238E27FC236}">
                <a16:creationId xmlns:a16="http://schemas.microsoft.com/office/drawing/2014/main" id="{13EF1425-2E46-456A-8D15-7E2C08093685}"/>
              </a:ext>
            </a:extLst>
          </p:cNvPr>
          <p:cNvSpPr txBox="1">
            <a:spLocks/>
          </p:cNvSpPr>
          <p:nvPr/>
        </p:nvSpPr>
        <p:spPr>
          <a:xfrm>
            <a:off x="427465" y="6537340"/>
            <a:ext cx="5017924" cy="259700"/>
          </a:xfrm>
          <a:prstGeom prst="rect">
            <a:avLst/>
          </a:prstGeom>
        </p:spPr>
        <p:txBody>
          <a:bodyPr vert="horz" lIns="0" tIns="0" rIns="0" bIns="0" rtlCol="0" anchor="t">
            <a:noAutofit/>
          </a:bodyPr>
          <a:lstStyle>
            <a:lvl1pPr marL="285750" indent="-285750" algn="l" defTabSz="914400" rtl="0" eaLnBrk="1" latinLnBrk="0" hangingPunct="1">
              <a:lnSpc>
                <a:spcPct val="100000"/>
              </a:lnSpc>
              <a:spcBef>
                <a:spcPts val="600"/>
              </a:spcBef>
              <a:buFont typeface="Arial" charset="0"/>
              <a:buChar char="•"/>
              <a:defRPr sz="1600" b="0" kern="1200" cap="none" spc="0" baseline="0">
                <a:solidFill>
                  <a:schemeClr val="tx1"/>
                </a:solidFill>
                <a:latin typeface="+mn-lt"/>
                <a:ea typeface="+mn-ea"/>
                <a:cs typeface="+mn-cs"/>
              </a:defRPr>
            </a:lvl1pPr>
            <a:lvl2pPr marL="515938" indent="-244475" algn="l" defTabSz="914400" rtl="0" eaLnBrk="1" latinLnBrk="0" hangingPunct="1">
              <a:lnSpc>
                <a:spcPct val="100000"/>
              </a:lnSpc>
              <a:spcBef>
                <a:spcPts val="0"/>
              </a:spcBef>
              <a:spcAft>
                <a:spcPts val="0"/>
              </a:spcAft>
              <a:buFont typeface="LucidaGrande" charset="0"/>
              <a:buChar char="-"/>
              <a:tabLst/>
              <a:defRPr sz="1600" i="0" kern="1200">
                <a:solidFill>
                  <a:schemeClr val="tx1"/>
                </a:solidFill>
                <a:latin typeface="Calibri" charset="0"/>
                <a:ea typeface="Calibri" charset="0"/>
                <a:cs typeface="Calibri" charset="0"/>
              </a:defRPr>
            </a:lvl2pPr>
            <a:lvl3pPr marL="11113" indent="0" algn="l" defTabSz="914400" rtl="0" eaLnBrk="1" latinLnBrk="0" hangingPunct="1">
              <a:lnSpc>
                <a:spcPct val="100000"/>
              </a:lnSpc>
              <a:spcBef>
                <a:spcPts val="1200"/>
              </a:spcBef>
              <a:buFont typeface="Arial" panose="020B0604020202020204" pitchFamily="34" charset="0"/>
              <a:buNone/>
              <a:tabLst/>
              <a:defRPr sz="1600" b="1" kern="1200" cap="all" spc="100" baseline="0">
                <a:solidFill>
                  <a:schemeClr val="tx1"/>
                </a:solidFill>
                <a:latin typeface="+mn-lt"/>
                <a:ea typeface="+mn-ea"/>
                <a:cs typeface="+mn-cs"/>
              </a:defRPr>
            </a:lvl3pPr>
            <a:lvl4pPr marL="7938" indent="0" algn="l" defTabSz="914400" rtl="0" eaLnBrk="1" latinLnBrk="0" hangingPunct="1">
              <a:lnSpc>
                <a:spcPct val="100000"/>
              </a:lnSpc>
              <a:spcBef>
                <a:spcPts val="0"/>
              </a:spcBef>
              <a:buFont typeface=".AppleSystemUIFont" charset="-120"/>
              <a:buNone/>
              <a:tabLst/>
              <a:defRPr sz="1400" i="1" kern="1200">
                <a:solidFill>
                  <a:schemeClr val="tx1"/>
                </a:solidFill>
                <a:latin typeface="Georgia" charset="0"/>
                <a:ea typeface="Georgia" charset="0"/>
                <a:cs typeface="Georgia" charset="0"/>
              </a:defRPr>
            </a:lvl4pPr>
            <a:lvl5pPr marL="11113" indent="0" algn="l" defTabSz="914400" rtl="0" eaLnBrk="1" latinLnBrk="0" hangingPunct="1">
              <a:lnSpc>
                <a:spcPct val="100000"/>
              </a:lnSpc>
              <a:spcBef>
                <a:spcPts val="1200"/>
              </a:spcBef>
              <a:buFont typeface="Arial" panose="020B0604020202020204" pitchFamily="34" charset="0"/>
              <a:buNone/>
              <a:tabLst/>
              <a:defRPr sz="1100" i="1" kern="1200">
                <a:solidFill>
                  <a:schemeClr val="tx1"/>
                </a:solidFill>
                <a:latin typeface="Calibri" charset="0"/>
                <a:ea typeface="Calibri" charset="0"/>
                <a:cs typeface="Calibri" charset="0"/>
              </a:defRPr>
            </a:lvl5pPr>
            <a:lvl6pPr marL="0" indent="0" algn="l" defTabSz="914400" rtl="0" eaLnBrk="1" latinLnBrk="0" hangingPunct="1">
              <a:lnSpc>
                <a:spcPct val="90000"/>
              </a:lnSpc>
              <a:spcBef>
                <a:spcPts val="500"/>
              </a:spcBef>
              <a:buFontTx/>
              <a:buNone/>
              <a:defRPr sz="1400" i="1" kern="1200">
                <a:solidFill>
                  <a:schemeClr val="accent5"/>
                </a:solidFill>
                <a:latin typeface="Georgia" panose="02040502050405020303" pitchFamily="18" charset="0"/>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7620" lvl="3"/>
            <a:r>
              <a:rPr lang="en-US" sz="1050" dirty="0">
                <a:solidFill>
                  <a:schemeClr val="tx1">
                    <a:lumMod val="65000"/>
                    <a:lumOff val="35000"/>
                  </a:schemeClr>
                </a:solidFill>
              </a:rPr>
              <a:t>Data pulled on 3/19/2020</a:t>
            </a:r>
          </a:p>
          <a:p>
            <a:pPr marL="7620" lvl="3"/>
            <a:endParaRPr lang="en-US" sz="1200" dirty="0">
              <a:solidFill>
                <a:schemeClr val="tx1">
                  <a:lumMod val="65000"/>
                  <a:lumOff val="35000"/>
                </a:schemeClr>
              </a:solidFill>
            </a:endParaRPr>
          </a:p>
        </p:txBody>
      </p:sp>
      <p:sp>
        <p:nvSpPr>
          <p:cNvPr id="8" name="Content Placeholder 4">
            <a:extLst>
              <a:ext uri="{FF2B5EF4-FFF2-40B4-BE49-F238E27FC236}">
                <a16:creationId xmlns:a16="http://schemas.microsoft.com/office/drawing/2014/main" id="{EA41200C-370F-4DA6-81F2-EF3C68C95195}"/>
              </a:ext>
            </a:extLst>
          </p:cNvPr>
          <p:cNvSpPr>
            <a:spLocks noGrp="1"/>
          </p:cNvSpPr>
          <p:nvPr>
            <p:ph idx="1"/>
          </p:nvPr>
        </p:nvSpPr>
        <p:spPr>
          <a:xfrm>
            <a:off x="662608" y="1208404"/>
            <a:ext cx="7852741" cy="632097"/>
          </a:xfrm>
        </p:spPr>
        <p:txBody>
          <a:bodyPr/>
          <a:lstStyle/>
          <a:p>
            <a:pPr marL="0" indent="0">
              <a:buNone/>
            </a:pPr>
            <a:r>
              <a:rPr lang="en-US" sz="1500" dirty="0"/>
              <a:t>Since January 2018, an average of 47% of appointments requested in VAOS were canceled. On average, pending requests make up for approximately 1.2% of all submitted requests at a facility. Sites with more than 10% pending requests are shown below. </a:t>
            </a:r>
          </a:p>
        </p:txBody>
      </p:sp>
    </p:spTree>
    <p:extLst>
      <p:ext uri="{BB962C8B-B14F-4D97-AF65-F5344CB8AC3E}">
        <p14:creationId xmlns:p14="http://schemas.microsoft.com/office/powerpoint/2010/main" val="14416103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11E37-ED21-4F07-B2EF-24273265DAF4}"/>
              </a:ext>
            </a:extLst>
          </p:cNvPr>
          <p:cNvSpPr>
            <a:spLocks noGrp="1"/>
          </p:cNvSpPr>
          <p:nvPr>
            <p:ph type="title"/>
          </p:nvPr>
        </p:nvSpPr>
        <p:spPr/>
        <p:txBody>
          <a:bodyPr>
            <a:normAutofit fontScale="90000"/>
          </a:bodyPr>
          <a:lstStyle/>
          <a:p>
            <a:r>
              <a:rPr lang="en-US" dirty="0"/>
              <a:t>Pending Appointment Requests (by quantity) </a:t>
            </a:r>
          </a:p>
        </p:txBody>
      </p:sp>
      <p:sp>
        <p:nvSpPr>
          <p:cNvPr id="3" name="Slide Number Placeholder 2">
            <a:extLst>
              <a:ext uri="{FF2B5EF4-FFF2-40B4-BE49-F238E27FC236}">
                <a16:creationId xmlns:a16="http://schemas.microsoft.com/office/drawing/2014/main" id="{1054DFAB-DC3F-4C6C-B25D-0DFB8A8474BC}"/>
              </a:ext>
            </a:extLst>
          </p:cNvPr>
          <p:cNvSpPr>
            <a:spLocks noGrp="1"/>
          </p:cNvSpPr>
          <p:nvPr>
            <p:ph type="sldNum" sz="quarter" idx="10"/>
          </p:nvPr>
        </p:nvSpPr>
        <p:spPr/>
        <p:txBody>
          <a:bodyPr/>
          <a:lstStyle/>
          <a:p>
            <a:fld id="{EACE6E22-E655-5947-A8B4-6F095FBA2C12}" type="slidenum">
              <a:rPr lang="en-US" smtClean="0"/>
              <a:pPr/>
              <a:t>15</a:t>
            </a:fld>
            <a:endParaRPr lang="en-US" dirty="0"/>
          </a:p>
        </p:txBody>
      </p:sp>
      <p:sp>
        <p:nvSpPr>
          <p:cNvPr id="7" name="Content Placeholder 4">
            <a:extLst>
              <a:ext uri="{FF2B5EF4-FFF2-40B4-BE49-F238E27FC236}">
                <a16:creationId xmlns:a16="http://schemas.microsoft.com/office/drawing/2014/main" id="{13EF1425-2E46-456A-8D15-7E2C08093685}"/>
              </a:ext>
            </a:extLst>
          </p:cNvPr>
          <p:cNvSpPr txBox="1">
            <a:spLocks/>
          </p:cNvSpPr>
          <p:nvPr/>
        </p:nvSpPr>
        <p:spPr>
          <a:xfrm>
            <a:off x="416579" y="6499550"/>
            <a:ext cx="5017924" cy="259700"/>
          </a:xfrm>
          <a:prstGeom prst="rect">
            <a:avLst/>
          </a:prstGeom>
        </p:spPr>
        <p:txBody>
          <a:bodyPr vert="horz" lIns="0" tIns="0" rIns="0" bIns="0" rtlCol="0" anchor="t">
            <a:noAutofit/>
          </a:bodyPr>
          <a:lstStyle>
            <a:lvl1pPr marL="285750" indent="-285750" algn="l" defTabSz="914400" rtl="0" eaLnBrk="1" latinLnBrk="0" hangingPunct="1">
              <a:lnSpc>
                <a:spcPct val="100000"/>
              </a:lnSpc>
              <a:spcBef>
                <a:spcPts val="600"/>
              </a:spcBef>
              <a:buFont typeface="Arial" charset="0"/>
              <a:buChar char="•"/>
              <a:defRPr sz="1600" b="0" kern="1200" cap="none" spc="0" baseline="0">
                <a:solidFill>
                  <a:schemeClr val="tx1"/>
                </a:solidFill>
                <a:latin typeface="+mn-lt"/>
                <a:ea typeface="+mn-ea"/>
                <a:cs typeface="+mn-cs"/>
              </a:defRPr>
            </a:lvl1pPr>
            <a:lvl2pPr marL="515938" indent="-244475" algn="l" defTabSz="914400" rtl="0" eaLnBrk="1" latinLnBrk="0" hangingPunct="1">
              <a:lnSpc>
                <a:spcPct val="100000"/>
              </a:lnSpc>
              <a:spcBef>
                <a:spcPts val="0"/>
              </a:spcBef>
              <a:spcAft>
                <a:spcPts val="0"/>
              </a:spcAft>
              <a:buFont typeface="LucidaGrande" charset="0"/>
              <a:buChar char="-"/>
              <a:tabLst/>
              <a:defRPr sz="1600" i="0" kern="1200">
                <a:solidFill>
                  <a:schemeClr val="tx1"/>
                </a:solidFill>
                <a:latin typeface="Calibri" charset="0"/>
                <a:ea typeface="Calibri" charset="0"/>
                <a:cs typeface="Calibri" charset="0"/>
              </a:defRPr>
            </a:lvl2pPr>
            <a:lvl3pPr marL="11113" indent="0" algn="l" defTabSz="914400" rtl="0" eaLnBrk="1" latinLnBrk="0" hangingPunct="1">
              <a:lnSpc>
                <a:spcPct val="100000"/>
              </a:lnSpc>
              <a:spcBef>
                <a:spcPts val="1200"/>
              </a:spcBef>
              <a:buFont typeface="Arial" panose="020B0604020202020204" pitchFamily="34" charset="0"/>
              <a:buNone/>
              <a:tabLst/>
              <a:defRPr sz="1600" b="1" kern="1200" cap="all" spc="100" baseline="0">
                <a:solidFill>
                  <a:schemeClr val="tx1"/>
                </a:solidFill>
                <a:latin typeface="+mn-lt"/>
                <a:ea typeface="+mn-ea"/>
                <a:cs typeface="+mn-cs"/>
              </a:defRPr>
            </a:lvl3pPr>
            <a:lvl4pPr marL="7938" indent="0" algn="l" defTabSz="914400" rtl="0" eaLnBrk="1" latinLnBrk="0" hangingPunct="1">
              <a:lnSpc>
                <a:spcPct val="100000"/>
              </a:lnSpc>
              <a:spcBef>
                <a:spcPts val="0"/>
              </a:spcBef>
              <a:buFont typeface=".AppleSystemUIFont" charset="-120"/>
              <a:buNone/>
              <a:tabLst/>
              <a:defRPr sz="1400" i="1" kern="1200">
                <a:solidFill>
                  <a:schemeClr val="tx1"/>
                </a:solidFill>
                <a:latin typeface="Georgia" charset="0"/>
                <a:ea typeface="Georgia" charset="0"/>
                <a:cs typeface="Georgia" charset="0"/>
              </a:defRPr>
            </a:lvl4pPr>
            <a:lvl5pPr marL="11113" indent="0" algn="l" defTabSz="914400" rtl="0" eaLnBrk="1" latinLnBrk="0" hangingPunct="1">
              <a:lnSpc>
                <a:spcPct val="100000"/>
              </a:lnSpc>
              <a:spcBef>
                <a:spcPts val="1200"/>
              </a:spcBef>
              <a:buFont typeface="Arial" panose="020B0604020202020204" pitchFamily="34" charset="0"/>
              <a:buNone/>
              <a:tabLst/>
              <a:defRPr sz="1100" i="1" kern="1200">
                <a:solidFill>
                  <a:schemeClr val="tx1"/>
                </a:solidFill>
                <a:latin typeface="Calibri" charset="0"/>
                <a:ea typeface="Calibri" charset="0"/>
                <a:cs typeface="Calibri" charset="0"/>
              </a:defRPr>
            </a:lvl5pPr>
            <a:lvl6pPr marL="0" indent="0" algn="l" defTabSz="914400" rtl="0" eaLnBrk="1" latinLnBrk="0" hangingPunct="1">
              <a:lnSpc>
                <a:spcPct val="90000"/>
              </a:lnSpc>
              <a:spcBef>
                <a:spcPts val="500"/>
              </a:spcBef>
              <a:buFontTx/>
              <a:buNone/>
              <a:defRPr sz="1400" i="1" kern="1200">
                <a:solidFill>
                  <a:schemeClr val="accent5"/>
                </a:solidFill>
                <a:latin typeface="Georgia" panose="02040502050405020303" pitchFamily="18" charset="0"/>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7620" lvl="3"/>
            <a:r>
              <a:rPr lang="en-US" sz="1050" dirty="0">
                <a:solidFill>
                  <a:schemeClr val="tx1">
                    <a:lumMod val="65000"/>
                    <a:lumOff val="35000"/>
                  </a:schemeClr>
                </a:solidFill>
              </a:rPr>
              <a:t>Data pulled on 3/19/2020</a:t>
            </a:r>
          </a:p>
          <a:p>
            <a:pPr marL="7620" lvl="3"/>
            <a:endParaRPr lang="en-US" sz="1200" dirty="0">
              <a:solidFill>
                <a:schemeClr val="tx1">
                  <a:lumMod val="65000"/>
                  <a:lumOff val="35000"/>
                </a:schemeClr>
              </a:solidFill>
            </a:endParaRPr>
          </a:p>
        </p:txBody>
      </p:sp>
      <p:sp>
        <p:nvSpPr>
          <p:cNvPr id="8" name="Content Placeholder 4">
            <a:extLst>
              <a:ext uri="{FF2B5EF4-FFF2-40B4-BE49-F238E27FC236}">
                <a16:creationId xmlns:a16="http://schemas.microsoft.com/office/drawing/2014/main" id="{EA41200C-370F-4DA6-81F2-EF3C68C95195}"/>
              </a:ext>
            </a:extLst>
          </p:cNvPr>
          <p:cNvSpPr>
            <a:spLocks noGrp="1"/>
          </p:cNvSpPr>
          <p:nvPr>
            <p:ph idx="1"/>
          </p:nvPr>
        </p:nvSpPr>
        <p:spPr>
          <a:xfrm>
            <a:off x="662608" y="1411855"/>
            <a:ext cx="7852741" cy="632097"/>
          </a:xfrm>
        </p:spPr>
        <p:txBody>
          <a:bodyPr/>
          <a:lstStyle/>
          <a:p>
            <a:pPr marL="0" indent="0">
              <a:buNone/>
            </a:pPr>
            <a:r>
              <a:rPr lang="en-US" sz="1500" dirty="0"/>
              <a:t>The are currently 948 pending requests over 14 days pending nationwide. Sites with more than 100 pending requests are shown below. </a:t>
            </a:r>
          </a:p>
        </p:txBody>
      </p:sp>
      <p:graphicFrame>
        <p:nvGraphicFramePr>
          <p:cNvPr id="6" name="Table 5">
            <a:extLst>
              <a:ext uri="{FF2B5EF4-FFF2-40B4-BE49-F238E27FC236}">
                <a16:creationId xmlns:a16="http://schemas.microsoft.com/office/drawing/2014/main" id="{9FF76BAC-39DA-4FAB-8E79-28560F8579CB}"/>
              </a:ext>
            </a:extLst>
          </p:cNvPr>
          <p:cNvGraphicFramePr>
            <a:graphicFrameLocks noGrp="1"/>
          </p:cNvGraphicFramePr>
          <p:nvPr>
            <p:extLst>
              <p:ext uri="{D42A27DB-BD31-4B8C-83A1-F6EECF244321}">
                <p14:modId xmlns:p14="http://schemas.microsoft.com/office/powerpoint/2010/main" val="2603702406"/>
              </p:ext>
            </p:extLst>
          </p:nvPr>
        </p:nvGraphicFramePr>
        <p:xfrm>
          <a:off x="457200" y="2032103"/>
          <a:ext cx="8371840" cy="2744884"/>
        </p:xfrm>
        <a:graphic>
          <a:graphicData uri="http://schemas.openxmlformats.org/drawingml/2006/table">
            <a:tbl>
              <a:tblPr firstRow="1" bandRow="1">
                <a:tableStyleId>{5C22544A-7EE6-4342-B048-85BDC9FD1C3A}</a:tableStyleId>
              </a:tblPr>
              <a:tblGrid>
                <a:gridCol w="2637681">
                  <a:extLst>
                    <a:ext uri="{9D8B030D-6E8A-4147-A177-3AD203B41FA5}">
                      <a16:colId xmlns:a16="http://schemas.microsoft.com/office/drawing/2014/main" val="2428295088"/>
                    </a:ext>
                  </a:extLst>
                </a:gridCol>
                <a:gridCol w="832655">
                  <a:extLst>
                    <a:ext uri="{9D8B030D-6E8A-4147-A177-3AD203B41FA5}">
                      <a16:colId xmlns:a16="http://schemas.microsoft.com/office/drawing/2014/main" val="1526299690"/>
                    </a:ext>
                  </a:extLst>
                </a:gridCol>
                <a:gridCol w="1062572">
                  <a:extLst>
                    <a:ext uri="{9D8B030D-6E8A-4147-A177-3AD203B41FA5}">
                      <a16:colId xmlns:a16="http://schemas.microsoft.com/office/drawing/2014/main" val="180466718"/>
                    </a:ext>
                  </a:extLst>
                </a:gridCol>
                <a:gridCol w="1180636">
                  <a:extLst>
                    <a:ext uri="{9D8B030D-6E8A-4147-A177-3AD203B41FA5}">
                      <a16:colId xmlns:a16="http://schemas.microsoft.com/office/drawing/2014/main" val="3956424777"/>
                    </a:ext>
                  </a:extLst>
                </a:gridCol>
                <a:gridCol w="1223568">
                  <a:extLst>
                    <a:ext uri="{9D8B030D-6E8A-4147-A177-3AD203B41FA5}">
                      <a16:colId xmlns:a16="http://schemas.microsoft.com/office/drawing/2014/main" val="1119766830"/>
                    </a:ext>
                  </a:extLst>
                </a:gridCol>
                <a:gridCol w="1434728">
                  <a:extLst>
                    <a:ext uri="{9D8B030D-6E8A-4147-A177-3AD203B41FA5}">
                      <a16:colId xmlns:a16="http://schemas.microsoft.com/office/drawing/2014/main" val="975869380"/>
                    </a:ext>
                  </a:extLst>
                </a:gridCol>
              </a:tblGrid>
              <a:tr h="727604">
                <a:tc>
                  <a:txBody>
                    <a:bodyPr/>
                    <a:lstStyle/>
                    <a:p>
                      <a:r>
                        <a:rPr lang="en-US" sz="1200" dirty="0"/>
                        <a:t>Facility Name</a:t>
                      </a:r>
                    </a:p>
                  </a:txBody>
                  <a:tcPr/>
                </a:tc>
                <a:tc>
                  <a:txBody>
                    <a:bodyPr/>
                    <a:lstStyle/>
                    <a:p>
                      <a:r>
                        <a:rPr lang="en-US" sz="1200" dirty="0"/>
                        <a:t>Pending Requests</a:t>
                      </a:r>
                    </a:p>
                  </a:txBody>
                  <a:tcPr/>
                </a:tc>
                <a:tc>
                  <a:txBody>
                    <a:bodyPr/>
                    <a:lstStyle/>
                    <a:p>
                      <a:r>
                        <a:rPr lang="en-US" sz="1200" dirty="0"/>
                        <a:t>Total Requests Submitted</a:t>
                      </a:r>
                    </a:p>
                  </a:txBody>
                  <a:tcPr/>
                </a:tc>
                <a:tc>
                  <a:txBody>
                    <a:bodyPr/>
                    <a:lstStyle/>
                    <a:p>
                      <a:r>
                        <a:rPr lang="en-US" sz="1200" dirty="0"/>
                        <a:t># of Requests Processed this week</a:t>
                      </a:r>
                    </a:p>
                  </a:txBody>
                  <a:tcPr/>
                </a:tc>
                <a:tc>
                  <a:txBody>
                    <a:bodyPr/>
                    <a:lstStyle/>
                    <a:p>
                      <a:r>
                        <a:rPr lang="en-US" sz="1200" dirty="0"/>
                        <a:t>% of Requests that are pending</a:t>
                      </a:r>
                    </a:p>
                  </a:txBody>
                  <a:tcPr/>
                </a:tc>
                <a:tc>
                  <a:txBody>
                    <a:bodyPr/>
                    <a:lstStyle/>
                    <a:p>
                      <a:r>
                        <a:rPr lang="en-US" sz="1200" dirty="0"/>
                        <a:t>% Change from Previous Week</a:t>
                      </a:r>
                    </a:p>
                  </a:txBody>
                  <a:tcPr/>
                </a:tc>
                <a:extLst>
                  <a:ext uri="{0D108BD9-81ED-4DB2-BD59-A6C34878D82A}">
                    <a16:rowId xmlns:a16="http://schemas.microsoft.com/office/drawing/2014/main" val="310090499"/>
                  </a:ext>
                </a:extLst>
              </a:tr>
              <a:tr h="252160">
                <a:tc>
                  <a:txBody>
                    <a:bodyPr/>
                    <a:lstStyle/>
                    <a:p>
                      <a:pPr algn="l" fontAlgn="b"/>
                      <a:r>
                        <a:rPr lang="nb-NO" sz="1100" b="0" i="0" u="none" strike="noStrike" dirty="0">
                          <a:solidFill>
                            <a:srgbClr val="000000"/>
                          </a:solidFill>
                          <a:effectLst/>
                          <a:latin typeface="Calibri" panose="020F0502020204030204" pitchFamily="34" charset="0"/>
                        </a:rPr>
                        <a:t>(1V06) (565) Fayetteville, NC HCS</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307</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2871</a:t>
                      </a:r>
                    </a:p>
                  </a:txBody>
                  <a:tcPr marL="6350" marR="6350" marT="6350" marB="0" anchor="b"/>
                </a:tc>
                <a:tc>
                  <a:txBody>
                    <a:bodyPr/>
                    <a:lstStyle/>
                    <a:p>
                      <a:pPr algn="r" fontAlgn="b"/>
                      <a:r>
                        <a:rPr lang="en-US" sz="1100" b="0" i="0" u="none" strike="noStrike" dirty="0">
                          <a:solidFill>
                            <a:srgbClr val="000000"/>
                          </a:solidFill>
                          <a:effectLst/>
                          <a:latin typeface="Calibri" panose="020F0502020204030204" pitchFamily="34" charset="0"/>
                        </a:rPr>
                        <a:t>69</a:t>
                      </a:r>
                    </a:p>
                  </a:txBody>
                  <a:tcPr marL="6350" marR="6350" marT="6350" marB="0" anchor="b"/>
                </a:tc>
                <a:tc>
                  <a:txBody>
                    <a:bodyPr/>
                    <a:lstStyle/>
                    <a:p>
                      <a:pPr algn="r" fontAlgn="b"/>
                      <a:r>
                        <a:rPr lang="en-US" sz="1100" b="0" i="0" u="none" strike="noStrike" dirty="0">
                          <a:solidFill>
                            <a:srgbClr val="000000"/>
                          </a:solidFill>
                          <a:effectLst/>
                          <a:latin typeface="Calibri" panose="020F0502020204030204" pitchFamily="34" charset="0"/>
                        </a:rPr>
                        <a:t>10.7%</a:t>
                      </a:r>
                    </a:p>
                  </a:txBody>
                  <a:tcPr marL="6350" marR="6350" marT="6350" marB="0" anchor="b"/>
                </a:tc>
                <a:tc>
                  <a:txBody>
                    <a:bodyPr/>
                    <a:lstStyle/>
                    <a:p>
                      <a:pPr algn="r" fontAlgn="b"/>
                      <a:r>
                        <a:rPr lang="en-US" sz="1100" b="0" i="0" u="none" strike="noStrike" dirty="0">
                          <a:solidFill>
                            <a:srgbClr val="000000"/>
                          </a:solidFill>
                          <a:effectLst/>
                          <a:latin typeface="Calibri" panose="020F0502020204030204" pitchFamily="34" charset="0"/>
                        </a:rPr>
                        <a:t>1.1%</a:t>
                      </a:r>
                    </a:p>
                  </a:txBody>
                  <a:tcPr marL="6350" marR="6350" marT="6350" marB="0" anchor="b"/>
                </a:tc>
                <a:extLst>
                  <a:ext uri="{0D108BD9-81ED-4DB2-BD59-A6C34878D82A}">
                    <a16:rowId xmlns:a16="http://schemas.microsoft.com/office/drawing/2014/main" val="1352616762"/>
                  </a:ext>
                </a:extLst>
              </a:tr>
              <a:tr h="252160">
                <a:tc>
                  <a:txBody>
                    <a:bodyPr/>
                    <a:lstStyle/>
                    <a:p>
                      <a:pPr algn="l" fontAlgn="b"/>
                      <a:r>
                        <a:rPr lang="fr-FR" sz="1100" b="0" i="0" u="none" strike="noStrike" dirty="0">
                          <a:solidFill>
                            <a:srgbClr val="000000"/>
                          </a:solidFill>
                          <a:effectLst/>
                          <a:latin typeface="Calibri" panose="020F0502020204030204" pitchFamily="34" charset="0"/>
                        </a:rPr>
                        <a:t>(1V06) (590) Hampton, VA HCS</a:t>
                      </a:r>
                      <a:endParaRPr lang="en-US"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236</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6007</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77</a:t>
                      </a:r>
                    </a:p>
                  </a:txBody>
                  <a:tcPr marL="6350" marR="6350" marT="6350" marB="0" anchor="b"/>
                </a:tc>
                <a:tc>
                  <a:txBody>
                    <a:bodyPr/>
                    <a:lstStyle/>
                    <a:p>
                      <a:pPr algn="r" fontAlgn="b"/>
                      <a:r>
                        <a:rPr lang="en-US" sz="1100" b="0" i="0" u="none" strike="noStrike" dirty="0">
                          <a:solidFill>
                            <a:srgbClr val="000000"/>
                          </a:solidFill>
                          <a:effectLst/>
                          <a:latin typeface="Calibri" panose="020F0502020204030204" pitchFamily="34" charset="0"/>
                        </a:rPr>
                        <a:t>3.9%</a:t>
                      </a:r>
                    </a:p>
                  </a:txBody>
                  <a:tcPr marL="6350" marR="6350" marT="6350" marB="0" anchor="b"/>
                </a:tc>
                <a:tc>
                  <a:txBody>
                    <a:bodyPr/>
                    <a:lstStyle/>
                    <a:p>
                      <a:pPr algn="r" fontAlgn="b"/>
                      <a:r>
                        <a:rPr lang="en-US" sz="1100" b="0" i="0" u="none" strike="noStrike" dirty="0">
                          <a:solidFill>
                            <a:srgbClr val="000000"/>
                          </a:solidFill>
                          <a:effectLst/>
                          <a:latin typeface="Calibri" panose="020F0502020204030204" pitchFamily="34" charset="0"/>
                        </a:rPr>
                        <a:t>-0.2%</a:t>
                      </a:r>
                    </a:p>
                  </a:txBody>
                  <a:tcPr marL="6350" marR="6350" marT="6350" marB="0" anchor="b"/>
                </a:tc>
                <a:extLst>
                  <a:ext uri="{0D108BD9-81ED-4DB2-BD59-A6C34878D82A}">
                    <a16:rowId xmlns:a16="http://schemas.microsoft.com/office/drawing/2014/main" val="2191733527"/>
                  </a:ext>
                </a:extLst>
              </a:tr>
              <a:tr h="252160">
                <a:tc>
                  <a:txBody>
                    <a:bodyPr/>
                    <a:lstStyle/>
                    <a:p>
                      <a:pPr algn="l" fontAlgn="b"/>
                      <a:r>
                        <a:rPr lang="sv-SE" sz="1100" b="0" i="0" u="none" strike="noStrike" dirty="0">
                          <a:solidFill>
                            <a:srgbClr val="000000"/>
                          </a:solidFill>
                          <a:effectLst/>
                          <a:latin typeface="Calibri" panose="020F0502020204030204" pitchFamily="34" charset="0"/>
                        </a:rPr>
                        <a:t>(2V07) (508) Atlanta, GA HCS</a:t>
                      </a:r>
                      <a:endParaRPr lang="nb-NO"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212</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13049</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171</a:t>
                      </a:r>
                    </a:p>
                  </a:txBody>
                  <a:tcPr marL="6350" marR="6350" marT="6350" marB="0" anchor="b"/>
                </a:tc>
                <a:tc>
                  <a:txBody>
                    <a:bodyPr/>
                    <a:lstStyle/>
                    <a:p>
                      <a:pPr algn="r" fontAlgn="b"/>
                      <a:r>
                        <a:rPr lang="en-US" sz="1100" b="0" i="0" u="none" strike="noStrike" dirty="0">
                          <a:solidFill>
                            <a:srgbClr val="000000"/>
                          </a:solidFill>
                          <a:effectLst/>
                          <a:latin typeface="Calibri" panose="020F0502020204030204" pitchFamily="34" charset="0"/>
                        </a:rPr>
                        <a:t>1.6%</a:t>
                      </a:r>
                    </a:p>
                  </a:txBody>
                  <a:tcPr marL="6350" marR="6350" marT="6350" marB="0" anchor="b"/>
                </a:tc>
                <a:tc>
                  <a:txBody>
                    <a:bodyPr/>
                    <a:lstStyle/>
                    <a:p>
                      <a:pPr algn="r" fontAlgn="b"/>
                      <a:r>
                        <a:rPr lang="en-US" sz="1100" b="0" i="0" u="none" strike="noStrike" dirty="0">
                          <a:solidFill>
                            <a:srgbClr val="000000"/>
                          </a:solidFill>
                          <a:effectLst/>
                          <a:latin typeface="Calibri" panose="020F0502020204030204" pitchFamily="34" charset="0"/>
                        </a:rPr>
                        <a:t>0.1%</a:t>
                      </a:r>
                    </a:p>
                  </a:txBody>
                  <a:tcPr marL="6350" marR="6350" marT="6350" marB="0" anchor="b"/>
                </a:tc>
                <a:extLst>
                  <a:ext uri="{0D108BD9-81ED-4DB2-BD59-A6C34878D82A}">
                    <a16:rowId xmlns:a16="http://schemas.microsoft.com/office/drawing/2014/main" val="1009541733"/>
                  </a:ext>
                </a:extLst>
              </a:tr>
              <a:tr h="252160">
                <a:tc>
                  <a:txBody>
                    <a:bodyPr/>
                    <a:lstStyle/>
                    <a:p>
                      <a:pPr algn="l" fontAlgn="b"/>
                      <a:r>
                        <a:rPr lang="nb-NO" sz="1100" b="0" i="0" u="none" strike="noStrike" dirty="0">
                          <a:solidFill>
                            <a:srgbClr val="000000"/>
                          </a:solidFill>
                          <a:effectLst/>
                          <a:latin typeface="Calibri" panose="020F0502020204030204" pitchFamily="34" charset="0"/>
                        </a:rPr>
                        <a:t>(5V22) (664) San Diego, CA HCS</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206</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10277</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77</a:t>
                      </a:r>
                    </a:p>
                  </a:txBody>
                  <a:tcPr marL="6350" marR="6350" marT="6350" marB="0" anchor="b"/>
                </a:tc>
                <a:tc>
                  <a:txBody>
                    <a:bodyPr/>
                    <a:lstStyle/>
                    <a:p>
                      <a:pPr algn="r" fontAlgn="b"/>
                      <a:r>
                        <a:rPr lang="en-US" sz="1100" b="0" i="0" u="none" strike="noStrike" dirty="0">
                          <a:solidFill>
                            <a:srgbClr val="000000"/>
                          </a:solidFill>
                          <a:effectLst/>
                          <a:latin typeface="Calibri" panose="020F0502020204030204" pitchFamily="34" charset="0"/>
                        </a:rPr>
                        <a:t>2.0%</a:t>
                      </a:r>
                    </a:p>
                  </a:txBody>
                  <a:tcPr marL="6350" marR="6350" marT="6350" marB="0" anchor="b"/>
                </a:tc>
                <a:tc>
                  <a:txBody>
                    <a:bodyPr/>
                    <a:lstStyle/>
                    <a:p>
                      <a:pPr algn="r" fontAlgn="b"/>
                      <a:r>
                        <a:rPr lang="en-US" sz="1100" b="0" i="0" u="none" strike="noStrike" dirty="0">
                          <a:solidFill>
                            <a:srgbClr val="000000"/>
                          </a:solidFill>
                          <a:effectLst/>
                          <a:latin typeface="Calibri" panose="020F0502020204030204" pitchFamily="34" charset="0"/>
                        </a:rPr>
                        <a:t>1.0%</a:t>
                      </a:r>
                    </a:p>
                  </a:txBody>
                  <a:tcPr marL="6350" marR="6350" marT="6350" marB="0" anchor="b"/>
                </a:tc>
                <a:extLst>
                  <a:ext uri="{0D108BD9-81ED-4DB2-BD59-A6C34878D82A}">
                    <a16:rowId xmlns:a16="http://schemas.microsoft.com/office/drawing/2014/main" val="398846987"/>
                  </a:ext>
                </a:extLst>
              </a:tr>
              <a:tr h="252160">
                <a:tc>
                  <a:txBody>
                    <a:bodyPr/>
                    <a:lstStyle/>
                    <a:p>
                      <a:pPr algn="l" fontAlgn="b"/>
                      <a:r>
                        <a:rPr lang="nb-NO" sz="1100" b="0" i="0" u="none" strike="noStrike" dirty="0">
                          <a:solidFill>
                            <a:srgbClr val="000000"/>
                          </a:solidFill>
                          <a:effectLst/>
                          <a:latin typeface="Calibri" panose="020F0502020204030204" pitchFamily="34" charset="0"/>
                        </a:rPr>
                        <a:t>(2V07) (619) Central Alabama HCS</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148</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3661</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48</a:t>
                      </a:r>
                    </a:p>
                  </a:txBody>
                  <a:tcPr marL="6350" marR="6350" marT="6350" marB="0" anchor="b"/>
                </a:tc>
                <a:tc>
                  <a:txBody>
                    <a:bodyPr/>
                    <a:lstStyle/>
                    <a:p>
                      <a:pPr algn="r" fontAlgn="b"/>
                      <a:r>
                        <a:rPr lang="en-US" sz="1100" b="0" i="0" u="none" strike="noStrike" dirty="0">
                          <a:solidFill>
                            <a:srgbClr val="000000"/>
                          </a:solidFill>
                          <a:effectLst/>
                          <a:latin typeface="Calibri" panose="020F0502020204030204" pitchFamily="34" charset="0"/>
                        </a:rPr>
                        <a:t>4.0%</a:t>
                      </a:r>
                    </a:p>
                  </a:txBody>
                  <a:tcPr marL="6350" marR="6350" marT="6350" marB="0" anchor="b"/>
                </a:tc>
                <a:tc>
                  <a:txBody>
                    <a:bodyPr/>
                    <a:lstStyle/>
                    <a:p>
                      <a:pPr algn="r" fontAlgn="b"/>
                      <a:r>
                        <a:rPr lang="en-US" sz="1100" b="0" i="0" u="none" strike="noStrike" dirty="0">
                          <a:solidFill>
                            <a:srgbClr val="000000"/>
                          </a:solidFill>
                          <a:effectLst/>
                          <a:latin typeface="Calibri" panose="020F0502020204030204" pitchFamily="34" charset="0"/>
                        </a:rPr>
                        <a:t>0.1%</a:t>
                      </a:r>
                    </a:p>
                  </a:txBody>
                  <a:tcPr marL="6350" marR="6350" marT="6350" marB="0" anchor="b"/>
                </a:tc>
                <a:extLst>
                  <a:ext uri="{0D108BD9-81ED-4DB2-BD59-A6C34878D82A}">
                    <a16:rowId xmlns:a16="http://schemas.microsoft.com/office/drawing/2014/main" val="2127822932"/>
                  </a:ext>
                </a:extLst>
              </a:tr>
              <a:tr h="252160">
                <a:tc>
                  <a:txBody>
                    <a:bodyPr/>
                    <a:lstStyle/>
                    <a:p>
                      <a:pPr algn="l" fontAlgn="b"/>
                      <a:r>
                        <a:rPr lang="fr-FR" sz="1100" b="0" i="0" u="none" strike="noStrike" dirty="0">
                          <a:solidFill>
                            <a:srgbClr val="000000"/>
                          </a:solidFill>
                          <a:effectLst/>
                          <a:latin typeface="Calibri" panose="020F0502020204030204" pitchFamily="34" charset="0"/>
                        </a:rPr>
                        <a:t>(4V17) (674) Temple, TX HCS</a:t>
                      </a:r>
                      <a:endParaRPr lang="nb-NO"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117</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8344</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111</a:t>
                      </a:r>
                    </a:p>
                  </a:txBody>
                  <a:tcPr marL="6350" marR="6350" marT="6350" marB="0" anchor="b"/>
                </a:tc>
                <a:tc>
                  <a:txBody>
                    <a:bodyPr/>
                    <a:lstStyle/>
                    <a:p>
                      <a:pPr algn="r" fontAlgn="b"/>
                      <a:r>
                        <a:rPr lang="en-US" sz="1100" b="0" i="0" u="none" strike="noStrike" dirty="0">
                          <a:solidFill>
                            <a:srgbClr val="000000"/>
                          </a:solidFill>
                          <a:effectLst/>
                          <a:latin typeface="Calibri" panose="020F0502020204030204" pitchFamily="34" charset="0"/>
                        </a:rPr>
                        <a:t>1.4%</a:t>
                      </a:r>
                    </a:p>
                  </a:txBody>
                  <a:tcPr marL="6350" marR="6350" marT="6350" marB="0" anchor="b"/>
                </a:tc>
                <a:tc>
                  <a:txBody>
                    <a:bodyPr/>
                    <a:lstStyle/>
                    <a:p>
                      <a:pPr algn="r" fontAlgn="b"/>
                      <a:r>
                        <a:rPr lang="en-US" sz="1100" b="0" i="0" u="none" strike="noStrike" dirty="0">
                          <a:solidFill>
                            <a:srgbClr val="000000"/>
                          </a:solidFill>
                          <a:effectLst/>
                          <a:latin typeface="Calibri" panose="020F0502020204030204" pitchFamily="34" charset="0"/>
                        </a:rPr>
                        <a:t>0.1%</a:t>
                      </a:r>
                    </a:p>
                  </a:txBody>
                  <a:tcPr marL="6350" marR="6350" marT="6350" marB="0" anchor="b"/>
                </a:tc>
                <a:extLst>
                  <a:ext uri="{0D108BD9-81ED-4DB2-BD59-A6C34878D82A}">
                    <a16:rowId xmlns:a16="http://schemas.microsoft.com/office/drawing/2014/main" val="625889895"/>
                  </a:ext>
                </a:extLst>
              </a:tr>
              <a:tr h="252160">
                <a:tc>
                  <a:txBody>
                    <a:bodyPr/>
                    <a:lstStyle/>
                    <a:p>
                      <a:pPr algn="l" fontAlgn="b"/>
                      <a:r>
                        <a:rPr lang="en-US" sz="1100" b="0" i="0" u="none" strike="noStrike" dirty="0">
                          <a:solidFill>
                            <a:srgbClr val="000000"/>
                          </a:solidFill>
                          <a:effectLst/>
                          <a:latin typeface="Calibri" panose="020F0502020204030204" pitchFamily="34" charset="0"/>
                        </a:rPr>
                        <a:t>(5V21) (662) San Francisco, CA HCS</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108</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1523</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8</a:t>
                      </a:r>
                    </a:p>
                  </a:txBody>
                  <a:tcPr marL="6350" marR="6350" marT="6350" marB="0" anchor="b"/>
                </a:tc>
                <a:tc>
                  <a:txBody>
                    <a:bodyPr/>
                    <a:lstStyle/>
                    <a:p>
                      <a:pPr algn="r" fontAlgn="b"/>
                      <a:r>
                        <a:rPr lang="en-US" sz="1100" b="0" i="0" u="none" strike="noStrike" dirty="0">
                          <a:solidFill>
                            <a:srgbClr val="000000"/>
                          </a:solidFill>
                          <a:effectLst/>
                          <a:latin typeface="Calibri" panose="020F0502020204030204" pitchFamily="34" charset="0"/>
                        </a:rPr>
                        <a:t>7.1%</a:t>
                      </a:r>
                    </a:p>
                  </a:txBody>
                  <a:tcPr marL="6350" marR="6350" marT="6350" marB="0" anchor="b"/>
                </a:tc>
                <a:tc>
                  <a:txBody>
                    <a:bodyPr/>
                    <a:lstStyle/>
                    <a:p>
                      <a:pPr algn="r" fontAlgn="b"/>
                      <a:r>
                        <a:rPr lang="en-US" sz="1100" b="0" i="0" u="none" strike="noStrike" dirty="0">
                          <a:solidFill>
                            <a:srgbClr val="000000"/>
                          </a:solidFill>
                          <a:effectLst/>
                          <a:latin typeface="Calibri" panose="020F0502020204030204" pitchFamily="34" charset="0"/>
                        </a:rPr>
                        <a:t>1.0%</a:t>
                      </a:r>
                    </a:p>
                  </a:txBody>
                  <a:tcPr marL="6350" marR="6350" marT="6350" marB="0" anchor="b"/>
                </a:tc>
                <a:extLst>
                  <a:ext uri="{0D108BD9-81ED-4DB2-BD59-A6C34878D82A}">
                    <a16:rowId xmlns:a16="http://schemas.microsoft.com/office/drawing/2014/main" val="3745032187"/>
                  </a:ext>
                </a:extLst>
              </a:tr>
              <a:tr h="252160">
                <a:tc>
                  <a:txBody>
                    <a:bodyPr/>
                    <a:lstStyle/>
                    <a:p>
                      <a:pPr algn="l" fontAlgn="b"/>
                      <a:r>
                        <a:rPr lang="it-IT" sz="1100" b="0" i="0" u="none" strike="noStrike" dirty="0">
                          <a:solidFill>
                            <a:srgbClr val="000000"/>
                          </a:solidFill>
                          <a:effectLst/>
                          <a:latin typeface="Calibri" panose="020F0502020204030204" pitchFamily="34" charset="0"/>
                        </a:rPr>
                        <a:t>(1V05) (512) Baltimore, MD HCS</a:t>
                      </a:r>
                    </a:p>
                  </a:txBody>
                  <a:tcPr marL="6350" marR="6350" marT="6350" marB="0" anchor="b"/>
                </a:tc>
                <a:tc>
                  <a:txBody>
                    <a:bodyPr/>
                    <a:lstStyle/>
                    <a:p>
                      <a:pPr algn="r" fontAlgn="b"/>
                      <a:r>
                        <a:rPr lang="en-US" sz="1100" b="0" i="0" u="none" strike="noStrike" dirty="0">
                          <a:solidFill>
                            <a:srgbClr val="000000"/>
                          </a:solidFill>
                          <a:effectLst/>
                          <a:latin typeface="Calibri" panose="020F0502020204030204" pitchFamily="34" charset="0"/>
                        </a:rPr>
                        <a:t>106</a:t>
                      </a:r>
                    </a:p>
                  </a:txBody>
                  <a:tcPr marL="6350" marR="6350" marT="6350" marB="0" anchor="b"/>
                </a:tc>
                <a:tc>
                  <a:txBody>
                    <a:bodyPr/>
                    <a:lstStyle/>
                    <a:p>
                      <a:pPr algn="r" fontAlgn="b"/>
                      <a:r>
                        <a:rPr lang="en-US" sz="1100" b="0" i="0" u="none" strike="noStrike" dirty="0">
                          <a:solidFill>
                            <a:srgbClr val="000000"/>
                          </a:solidFill>
                          <a:effectLst/>
                          <a:latin typeface="Calibri" panose="020F0502020204030204" pitchFamily="34" charset="0"/>
                        </a:rPr>
                        <a:t>4299</a:t>
                      </a:r>
                    </a:p>
                  </a:txBody>
                  <a:tcPr marL="6350" marR="6350" marT="6350" marB="0" anchor="b"/>
                </a:tc>
                <a:tc>
                  <a:txBody>
                    <a:bodyPr/>
                    <a:lstStyle/>
                    <a:p>
                      <a:pPr algn="r" fontAlgn="b"/>
                      <a:r>
                        <a:rPr lang="en-US" sz="1100" b="0" i="0" u="none" strike="noStrike" dirty="0">
                          <a:solidFill>
                            <a:srgbClr val="000000"/>
                          </a:solidFill>
                          <a:effectLst/>
                          <a:latin typeface="Calibri" panose="020F0502020204030204" pitchFamily="34" charset="0"/>
                        </a:rPr>
                        <a:t>38</a:t>
                      </a:r>
                    </a:p>
                  </a:txBody>
                  <a:tcPr marL="6350" marR="6350" marT="6350" marB="0" anchor="b"/>
                </a:tc>
                <a:tc>
                  <a:txBody>
                    <a:bodyPr/>
                    <a:lstStyle/>
                    <a:p>
                      <a:pPr algn="r" fontAlgn="b"/>
                      <a:r>
                        <a:rPr lang="en-US" sz="1100" b="0" i="0" u="none" strike="noStrike" dirty="0">
                          <a:solidFill>
                            <a:srgbClr val="000000"/>
                          </a:solidFill>
                          <a:effectLst/>
                          <a:latin typeface="Calibri" panose="020F0502020204030204" pitchFamily="34" charset="0"/>
                        </a:rPr>
                        <a:t>2.5%</a:t>
                      </a:r>
                    </a:p>
                  </a:txBody>
                  <a:tcPr marL="6350" marR="6350" marT="6350" marB="0" anchor="b"/>
                </a:tc>
                <a:tc>
                  <a:txBody>
                    <a:bodyPr/>
                    <a:lstStyle/>
                    <a:p>
                      <a:pPr algn="r" fontAlgn="b"/>
                      <a:r>
                        <a:rPr lang="en-US" sz="1100" b="0" i="0" u="none" strike="noStrike" dirty="0">
                          <a:solidFill>
                            <a:srgbClr val="000000"/>
                          </a:solidFill>
                          <a:effectLst/>
                          <a:latin typeface="Calibri" panose="020F0502020204030204" pitchFamily="34" charset="0"/>
                        </a:rPr>
                        <a:t>1.0%</a:t>
                      </a:r>
                    </a:p>
                  </a:txBody>
                  <a:tcPr marL="6350" marR="6350" marT="6350" marB="0" anchor="b"/>
                </a:tc>
                <a:extLst>
                  <a:ext uri="{0D108BD9-81ED-4DB2-BD59-A6C34878D82A}">
                    <a16:rowId xmlns:a16="http://schemas.microsoft.com/office/drawing/2014/main" val="684618991"/>
                  </a:ext>
                </a:extLst>
              </a:tr>
            </a:tbl>
          </a:graphicData>
        </a:graphic>
      </p:graphicFrame>
      <p:sp>
        <p:nvSpPr>
          <p:cNvPr id="4" name="TextBox 3">
            <a:extLst>
              <a:ext uri="{FF2B5EF4-FFF2-40B4-BE49-F238E27FC236}">
                <a16:creationId xmlns:a16="http://schemas.microsoft.com/office/drawing/2014/main" id="{776348C4-179F-4202-89E1-861E58BA2B87}"/>
              </a:ext>
            </a:extLst>
          </p:cNvPr>
          <p:cNvSpPr txBox="1"/>
          <p:nvPr/>
        </p:nvSpPr>
        <p:spPr>
          <a:xfrm>
            <a:off x="1170138" y="4901337"/>
            <a:ext cx="6837680" cy="646331"/>
          </a:xfrm>
          <a:prstGeom prst="rect">
            <a:avLst/>
          </a:prstGeom>
          <a:solidFill>
            <a:schemeClr val="tx2"/>
          </a:solidFill>
          <a:ln>
            <a:solidFill>
              <a:schemeClr val="tx2"/>
            </a:solidFill>
          </a:ln>
        </p:spPr>
        <p:txBody>
          <a:bodyPr wrap="square" rtlCol="0">
            <a:spAutoFit/>
          </a:bodyPr>
          <a:lstStyle/>
          <a:p>
            <a:r>
              <a:rPr lang="en-US" b="1" dirty="0">
                <a:solidFill>
                  <a:schemeClr val="bg1">
                    <a:lumMod val="50000"/>
                  </a:schemeClr>
                </a:solidFill>
              </a:rPr>
              <a:t>Recommendation</a:t>
            </a:r>
            <a:r>
              <a:rPr lang="en-US" dirty="0">
                <a:solidFill>
                  <a:schemeClr val="bg1">
                    <a:lumMod val="50000"/>
                  </a:schemeClr>
                </a:solidFill>
              </a:rPr>
              <a:t>: </a:t>
            </a:r>
            <a:r>
              <a:rPr lang="en-US" dirty="0">
                <a:solidFill>
                  <a:schemeClr val="bg1"/>
                </a:solidFill>
              </a:rPr>
              <a:t>We should continue having the DUSHOM send out emails to sites with high levels of pending requests over 14 days. </a:t>
            </a:r>
          </a:p>
        </p:txBody>
      </p:sp>
    </p:spTree>
    <p:extLst>
      <p:ext uri="{BB962C8B-B14F-4D97-AF65-F5344CB8AC3E}">
        <p14:creationId xmlns:p14="http://schemas.microsoft.com/office/powerpoint/2010/main" val="21341262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79680D4-97A9-42C4-AD08-2AE78798AD70}"/>
              </a:ext>
            </a:extLst>
          </p:cNvPr>
          <p:cNvSpPr>
            <a:spLocks noGrp="1"/>
          </p:cNvSpPr>
          <p:nvPr>
            <p:ph type="sldNum" sz="quarter" idx="12"/>
          </p:nvPr>
        </p:nvSpPr>
        <p:spPr>
          <a:xfrm>
            <a:off x="6553201" y="6313802"/>
            <a:ext cx="2133600" cy="281444"/>
          </a:xfrm>
        </p:spPr>
        <p:txBody>
          <a:bodyPr/>
          <a:lstStyle/>
          <a:p>
            <a:pPr>
              <a:defRPr/>
            </a:pPr>
            <a:fld id="{953D45C7-AFA8-4622-8BFA-D400F3569C1E}" type="slidenum">
              <a:rPr lang="en-US" smtClean="0">
                <a:solidFill>
                  <a:prstClr val="white"/>
                </a:solidFill>
              </a:rPr>
              <a:pPr>
                <a:defRPr/>
              </a:pPr>
              <a:t>16</a:t>
            </a:fld>
            <a:endParaRPr lang="en-US" dirty="0">
              <a:solidFill>
                <a:prstClr val="white"/>
              </a:solidFill>
            </a:endParaRPr>
          </a:p>
        </p:txBody>
      </p:sp>
      <p:sp>
        <p:nvSpPr>
          <p:cNvPr id="42" name="Title 1">
            <a:extLst>
              <a:ext uri="{FF2B5EF4-FFF2-40B4-BE49-F238E27FC236}">
                <a16:creationId xmlns:a16="http://schemas.microsoft.com/office/drawing/2014/main" id="{31280911-0052-4A79-9F1A-7A7F18EF609C}"/>
              </a:ext>
            </a:extLst>
          </p:cNvPr>
          <p:cNvSpPr txBox="1">
            <a:spLocks/>
          </p:cNvSpPr>
          <p:nvPr/>
        </p:nvSpPr>
        <p:spPr>
          <a:xfrm>
            <a:off x="645629" y="188120"/>
            <a:ext cx="7852741" cy="981308"/>
          </a:xfrm>
          <a:prstGeom prst="rect">
            <a:avLst/>
          </a:prstGeom>
        </p:spPr>
        <p:txBody>
          <a:bodyPr vert="horz" lIns="0" tIns="0" rIns="0" bIns="0" rtlCol="0" anchor="b">
            <a:noAutofit/>
          </a:bodyPr>
          <a:lstStyle>
            <a:lvl1pPr algn="l" defTabSz="914400" rtl="0" eaLnBrk="1" latinLnBrk="0" hangingPunct="1">
              <a:lnSpc>
                <a:spcPct val="90000"/>
              </a:lnSpc>
              <a:spcBef>
                <a:spcPct val="0"/>
              </a:spcBef>
              <a:buNone/>
              <a:defRPr sz="2031" kern="1200" cap="all" spc="100" baseline="0">
                <a:solidFill>
                  <a:schemeClr val="bg1"/>
                </a:solidFill>
                <a:latin typeface="Franklin Gothic Book" panose="020B0503020102020204" pitchFamily="34" charset="0"/>
                <a:ea typeface="Oswald" charset="0"/>
                <a:cs typeface="Oswald" charset="0"/>
              </a:defRPr>
            </a:lvl1pPr>
          </a:lstStyle>
          <a:p>
            <a:r>
              <a:rPr lang="en-US" sz="3200" b="1" cap="none" dirty="0">
                <a:solidFill>
                  <a:srgbClr val="1082C9"/>
                </a:solidFill>
                <a:latin typeface="Myriad Pro Semibold" charset="0"/>
              </a:rPr>
              <a:t>Help</a:t>
            </a:r>
            <a:r>
              <a:rPr lang="en-US" sz="2800" cap="none" dirty="0">
                <a:solidFill>
                  <a:schemeClr val="tx1"/>
                </a:solidFill>
                <a:latin typeface="Oswald" panose="02000303000000000000" pitchFamily="2" charset="0"/>
              </a:rPr>
              <a:t> </a:t>
            </a:r>
            <a:r>
              <a:rPr lang="en-US" sz="3200" b="1" cap="none" dirty="0">
                <a:solidFill>
                  <a:srgbClr val="1082C9"/>
                </a:solidFill>
                <a:latin typeface="Myriad Pro Semibold" charset="0"/>
              </a:rPr>
              <a:t>Desk</a:t>
            </a:r>
            <a:r>
              <a:rPr lang="en-US" sz="2800" cap="none" dirty="0">
                <a:solidFill>
                  <a:schemeClr val="tx1"/>
                </a:solidFill>
                <a:latin typeface="Oswald" panose="02000303000000000000" pitchFamily="2" charset="0"/>
              </a:rPr>
              <a:t> </a:t>
            </a:r>
            <a:r>
              <a:rPr lang="en-US" sz="3200" b="1" cap="none" dirty="0">
                <a:solidFill>
                  <a:srgbClr val="1082C9"/>
                </a:solidFill>
                <a:latin typeface="Myriad Pro Semibold" charset="0"/>
              </a:rPr>
              <a:t>Report</a:t>
            </a:r>
          </a:p>
        </p:txBody>
      </p:sp>
      <p:graphicFrame>
        <p:nvGraphicFramePr>
          <p:cNvPr id="2" name="Table 1">
            <a:extLst>
              <a:ext uri="{FF2B5EF4-FFF2-40B4-BE49-F238E27FC236}">
                <a16:creationId xmlns:a16="http://schemas.microsoft.com/office/drawing/2014/main" id="{A3A3233B-8E5D-4710-BE71-ABAEEF0FE265}"/>
              </a:ext>
            </a:extLst>
          </p:cNvPr>
          <p:cNvGraphicFramePr>
            <a:graphicFrameLocks noGrp="1"/>
          </p:cNvGraphicFramePr>
          <p:nvPr>
            <p:extLst>
              <p:ext uri="{D42A27DB-BD31-4B8C-83A1-F6EECF244321}">
                <p14:modId xmlns:p14="http://schemas.microsoft.com/office/powerpoint/2010/main" val="599923652"/>
              </p:ext>
            </p:extLst>
          </p:nvPr>
        </p:nvGraphicFramePr>
        <p:xfrm>
          <a:off x="536812" y="1597253"/>
          <a:ext cx="8149989" cy="3674835"/>
        </p:xfrm>
        <a:graphic>
          <a:graphicData uri="http://schemas.openxmlformats.org/drawingml/2006/table">
            <a:tbl>
              <a:tblPr firstRow="1" bandRow="1">
                <a:tableStyleId>{5C22544A-7EE6-4342-B048-85BDC9FD1C3A}</a:tableStyleId>
              </a:tblPr>
              <a:tblGrid>
                <a:gridCol w="2001158">
                  <a:extLst>
                    <a:ext uri="{9D8B030D-6E8A-4147-A177-3AD203B41FA5}">
                      <a16:colId xmlns:a16="http://schemas.microsoft.com/office/drawing/2014/main" val="2419507012"/>
                    </a:ext>
                  </a:extLst>
                </a:gridCol>
                <a:gridCol w="1581254">
                  <a:extLst>
                    <a:ext uri="{9D8B030D-6E8A-4147-A177-3AD203B41FA5}">
                      <a16:colId xmlns:a16="http://schemas.microsoft.com/office/drawing/2014/main" val="1230151274"/>
                    </a:ext>
                  </a:extLst>
                </a:gridCol>
                <a:gridCol w="4567577">
                  <a:extLst>
                    <a:ext uri="{9D8B030D-6E8A-4147-A177-3AD203B41FA5}">
                      <a16:colId xmlns:a16="http://schemas.microsoft.com/office/drawing/2014/main" val="3076171005"/>
                    </a:ext>
                  </a:extLst>
                </a:gridCol>
              </a:tblGrid>
              <a:tr h="727894">
                <a:tc>
                  <a:txBody>
                    <a:bodyPr/>
                    <a:lstStyle/>
                    <a:p>
                      <a:r>
                        <a:rPr lang="en-US" dirty="0"/>
                        <a:t>Application</a:t>
                      </a:r>
                    </a:p>
                  </a:txBody>
                  <a:tcPr/>
                </a:tc>
                <a:tc>
                  <a:txBody>
                    <a:bodyPr/>
                    <a:lstStyle/>
                    <a:p>
                      <a:r>
                        <a:rPr lang="en-US" dirty="0"/>
                        <a:t>Number of Tickets</a:t>
                      </a:r>
                    </a:p>
                  </a:txBody>
                  <a:tcPr/>
                </a:tc>
                <a:tc>
                  <a:txBody>
                    <a:bodyPr/>
                    <a:lstStyle/>
                    <a:p>
                      <a:r>
                        <a:rPr lang="en-US" dirty="0"/>
                        <a:t>Ticket Description</a:t>
                      </a:r>
                    </a:p>
                  </a:txBody>
                  <a:tcPr/>
                </a:tc>
                <a:extLst>
                  <a:ext uri="{0D108BD9-81ED-4DB2-BD59-A6C34878D82A}">
                    <a16:rowId xmlns:a16="http://schemas.microsoft.com/office/drawing/2014/main" val="1659294587"/>
                  </a:ext>
                </a:extLst>
              </a:tr>
              <a:tr h="1456278">
                <a:tc>
                  <a:txBody>
                    <a:bodyPr/>
                    <a:lstStyle/>
                    <a:p>
                      <a:r>
                        <a:rPr lang="en-US" sz="1600" dirty="0"/>
                        <a:t>Scheduling Manager</a:t>
                      </a:r>
                    </a:p>
                  </a:txBody>
                  <a:tcPr/>
                </a:tc>
                <a:tc>
                  <a:txBody>
                    <a:bodyPr/>
                    <a:lstStyle/>
                    <a:p>
                      <a:r>
                        <a:rPr lang="en-US" sz="1600" dirty="0"/>
                        <a:t>3</a:t>
                      </a: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t>Access/Sign In Issues</a:t>
                      </a:r>
                    </a:p>
                  </a:txBody>
                  <a:tcPr/>
                </a:tc>
                <a:extLst>
                  <a:ext uri="{0D108BD9-81ED-4DB2-BD59-A6C34878D82A}">
                    <a16:rowId xmlns:a16="http://schemas.microsoft.com/office/drawing/2014/main" val="4196388830"/>
                  </a:ext>
                </a:extLst>
              </a:tr>
              <a:tr h="770255">
                <a:tc>
                  <a:txBody>
                    <a:bodyPr/>
                    <a:lstStyle/>
                    <a:p>
                      <a:r>
                        <a:rPr lang="en-US" sz="1600" dirty="0"/>
                        <a:t>VA Online Scheduling</a:t>
                      </a:r>
                    </a:p>
                  </a:txBody>
                  <a:tcPr/>
                </a:tc>
                <a:tc>
                  <a:txBody>
                    <a:bodyPr/>
                    <a:lstStyle/>
                    <a:p>
                      <a:r>
                        <a:rPr lang="en-US" sz="1600" dirty="0"/>
                        <a:t>0</a:t>
                      </a:r>
                    </a:p>
                  </a:txBody>
                  <a:tcPr/>
                </a:tc>
                <a:tc>
                  <a:txBody>
                    <a:bodyPr/>
                    <a:lstStyle/>
                    <a:p>
                      <a:pPr marL="285750" indent="-285750">
                        <a:buFont typeface="Arial" panose="020B0604020202020204" pitchFamily="34" charset="0"/>
                        <a:buChar char="•"/>
                      </a:pPr>
                      <a:r>
                        <a:rPr lang="en-US" sz="1600" dirty="0"/>
                        <a:t>N/A</a:t>
                      </a:r>
                    </a:p>
                  </a:txBody>
                  <a:tcPr/>
                </a:tc>
                <a:extLst>
                  <a:ext uri="{0D108BD9-81ED-4DB2-BD59-A6C34878D82A}">
                    <a16:rowId xmlns:a16="http://schemas.microsoft.com/office/drawing/2014/main" val="2460616142"/>
                  </a:ext>
                </a:extLst>
              </a:tr>
              <a:tr h="720408">
                <a:tc>
                  <a:txBody>
                    <a:bodyPr/>
                    <a:lstStyle/>
                    <a:p>
                      <a:r>
                        <a:rPr lang="en-US" sz="1600" dirty="0"/>
                        <a:t>VA Tool Set</a:t>
                      </a:r>
                    </a:p>
                  </a:txBody>
                  <a:tcPr/>
                </a:tc>
                <a:tc>
                  <a:txBody>
                    <a:bodyPr/>
                    <a:lstStyle/>
                    <a:p>
                      <a:r>
                        <a:rPr lang="en-US" sz="1600" dirty="0"/>
                        <a:t>0</a:t>
                      </a:r>
                    </a:p>
                  </a:txBody>
                  <a:tcPr/>
                </a:tc>
                <a:tc>
                  <a:txBody>
                    <a:bodyPr/>
                    <a:lstStyle/>
                    <a:p>
                      <a:pPr marL="285750" indent="-285750">
                        <a:buFont typeface="Arial" panose="020B0604020202020204" pitchFamily="34" charset="0"/>
                        <a:buChar char="•"/>
                      </a:pPr>
                      <a:r>
                        <a:rPr lang="en-US" sz="1600" dirty="0"/>
                        <a:t>N/A</a:t>
                      </a:r>
                    </a:p>
                  </a:txBody>
                  <a:tcPr/>
                </a:tc>
                <a:extLst>
                  <a:ext uri="{0D108BD9-81ED-4DB2-BD59-A6C34878D82A}">
                    <a16:rowId xmlns:a16="http://schemas.microsoft.com/office/drawing/2014/main" val="2450299508"/>
                  </a:ext>
                </a:extLst>
              </a:tr>
            </a:tbl>
          </a:graphicData>
        </a:graphic>
      </p:graphicFrame>
    </p:spTree>
    <p:extLst>
      <p:ext uri="{BB962C8B-B14F-4D97-AF65-F5344CB8AC3E}">
        <p14:creationId xmlns:p14="http://schemas.microsoft.com/office/powerpoint/2010/main" val="13563873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24BE9-1612-459B-8AA7-65346FF8B6FE}"/>
              </a:ext>
            </a:extLst>
          </p:cNvPr>
          <p:cNvSpPr>
            <a:spLocks noGrp="1"/>
          </p:cNvSpPr>
          <p:nvPr>
            <p:ph type="title"/>
          </p:nvPr>
        </p:nvSpPr>
        <p:spPr/>
        <p:txBody>
          <a:bodyPr/>
          <a:lstStyle/>
          <a:p>
            <a:r>
              <a:rPr lang="en-US" dirty="0"/>
              <a:t>VAOS Usage- Executive Summary</a:t>
            </a:r>
          </a:p>
        </p:txBody>
      </p:sp>
      <p:sp>
        <p:nvSpPr>
          <p:cNvPr id="3" name="Slide Number Placeholder 2">
            <a:extLst>
              <a:ext uri="{FF2B5EF4-FFF2-40B4-BE49-F238E27FC236}">
                <a16:creationId xmlns:a16="http://schemas.microsoft.com/office/drawing/2014/main" id="{88214156-DE1E-426D-9854-CD1D5DBDBCAA}"/>
              </a:ext>
            </a:extLst>
          </p:cNvPr>
          <p:cNvSpPr>
            <a:spLocks noGrp="1"/>
          </p:cNvSpPr>
          <p:nvPr>
            <p:ph type="sldNum" sz="quarter" idx="10"/>
          </p:nvPr>
        </p:nvSpPr>
        <p:spPr/>
        <p:txBody>
          <a:bodyPr/>
          <a:lstStyle/>
          <a:p>
            <a:fld id="{EACE6E22-E655-5947-A8B4-6F095FBA2C12}" type="slidenum">
              <a:rPr lang="en-US" smtClean="0"/>
              <a:pPr/>
              <a:t>2</a:t>
            </a:fld>
            <a:endParaRPr lang="en-US" dirty="0"/>
          </a:p>
        </p:txBody>
      </p:sp>
      <p:sp>
        <p:nvSpPr>
          <p:cNvPr id="6" name="TextBox 5">
            <a:extLst>
              <a:ext uri="{FF2B5EF4-FFF2-40B4-BE49-F238E27FC236}">
                <a16:creationId xmlns:a16="http://schemas.microsoft.com/office/drawing/2014/main" id="{D7681DF1-84B8-45EE-8147-0DC740C0582C}"/>
              </a:ext>
            </a:extLst>
          </p:cNvPr>
          <p:cNvSpPr txBox="1"/>
          <p:nvPr/>
        </p:nvSpPr>
        <p:spPr>
          <a:xfrm>
            <a:off x="662608" y="1148921"/>
            <a:ext cx="7852741" cy="2062103"/>
          </a:xfrm>
          <a:prstGeom prst="rect">
            <a:avLst/>
          </a:prstGeom>
          <a:noFill/>
        </p:spPr>
        <p:txBody>
          <a:bodyPr wrap="square" rtlCol="0">
            <a:spAutoFit/>
          </a:bodyPr>
          <a:lstStyle/>
          <a:p>
            <a:r>
              <a:rPr lang="en-US" sz="1600" dirty="0"/>
              <a:t>The response to the COVID-19 outbreak posed some confusion this week on what sites should keep available in VAOS. Official decision is:</a:t>
            </a:r>
          </a:p>
          <a:p>
            <a:pPr marL="285750" indent="-285750">
              <a:buFont typeface="Arial" panose="020B0604020202020204" pitchFamily="34" charset="0"/>
              <a:buChar char="•"/>
            </a:pPr>
            <a:r>
              <a:rPr lang="en-US" sz="1600" dirty="0"/>
              <a:t>Disable all self-scheduling for all care types and community care appointment requests</a:t>
            </a:r>
          </a:p>
          <a:p>
            <a:pPr marL="285750" indent="-285750">
              <a:buFont typeface="Arial" panose="020B0604020202020204" pitchFamily="34" charset="0"/>
              <a:buChar char="•"/>
            </a:pPr>
            <a:r>
              <a:rPr lang="en-US" sz="1600" dirty="0"/>
              <a:t>Sites can decide what they want to remain open for appointment requests</a:t>
            </a:r>
          </a:p>
          <a:p>
            <a:pPr marL="285750" indent="-285750">
              <a:buFont typeface="Arial" panose="020B0604020202020204" pitchFamily="34" charset="0"/>
              <a:buChar char="•"/>
            </a:pPr>
            <a:r>
              <a:rPr lang="en-US" sz="1600" dirty="0"/>
              <a:t>Veterans will still be able to join VVC appointments, view appointments, and cancel appointments</a:t>
            </a:r>
          </a:p>
          <a:p>
            <a:r>
              <a:rPr lang="en-US" sz="1600" dirty="0"/>
              <a:t>Many facilities have proactively disabled self-scheduling, but we don’t have complete count sites.</a:t>
            </a:r>
          </a:p>
        </p:txBody>
      </p:sp>
      <p:sp>
        <p:nvSpPr>
          <p:cNvPr id="7" name="Content Placeholder 4">
            <a:extLst>
              <a:ext uri="{FF2B5EF4-FFF2-40B4-BE49-F238E27FC236}">
                <a16:creationId xmlns:a16="http://schemas.microsoft.com/office/drawing/2014/main" id="{8F314127-1B10-4787-989D-090F4725D333}"/>
              </a:ext>
            </a:extLst>
          </p:cNvPr>
          <p:cNvSpPr txBox="1">
            <a:spLocks/>
          </p:cNvSpPr>
          <p:nvPr/>
        </p:nvSpPr>
        <p:spPr>
          <a:xfrm>
            <a:off x="662608" y="2969042"/>
            <a:ext cx="7622841" cy="2069302"/>
          </a:xfrm>
          <a:prstGeom prst="rect">
            <a:avLst/>
          </a:prstGeom>
          <a:solidFill>
            <a:schemeClr val="bg2"/>
          </a:solidFill>
          <a:ln w="28575">
            <a:solidFill>
              <a:schemeClr val="accent1"/>
            </a:solidFill>
          </a:ln>
        </p:spPr>
        <p:txBody>
          <a:bodyPr vert="horz" lIns="0" tIns="0" rIns="0" bIns="0" rtlCol="0">
            <a:noAutofit/>
          </a:bodyPr>
          <a:lstStyle>
            <a:lvl1pPr marL="285750" indent="-285750" algn="l" defTabSz="914400" rtl="0" eaLnBrk="1" latinLnBrk="0" hangingPunct="1">
              <a:lnSpc>
                <a:spcPct val="100000"/>
              </a:lnSpc>
              <a:spcBef>
                <a:spcPts val="600"/>
              </a:spcBef>
              <a:buFont typeface="Arial" charset="0"/>
              <a:buChar char="•"/>
              <a:defRPr sz="1600" b="0" kern="1200" cap="none" spc="0" baseline="0">
                <a:solidFill>
                  <a:schemeClr val="tx1"/>
                </a:solidFill>
                <a:latin typeface="+mn-lt"/>
                <a:ea typeface="+mn-ea"/>
                <a:cs typeface="+mn-cs"/>
              </a:defRPr>
            </a:lvl1pPr>
            <a:lvl2pPr marL="515938" indent="-244475" algn="l" defTabSz="914400" rtl="0" eaLnBrk="1" latinLnBrk="0" hangingPunct="1">
              <a:lnSpc>
                <a:spcPct val="100000"/>
              </a:lnSpc>
              <a:spcBef>
                <a:spcPts val="0"/>
              </a:spcBef>
              <a:spcAft>
                <a:spcPts val="0"/>
              </a:spcAft>
              <a:buFont typeface="LucidaGrande" charset="0"/>
              <a:buChar char="-"/>
              <a:tabLst/>
              <a:defRPr sz="1600" i="0" kern="1200">
                <a:solidFill>
                  <a:schemeClr val="tx1"/>
                </a:solidFill>
                <a:latin typeface="Calibri" charset="0"/>
                <a:ea typeface="Calibri" charset="0"/>
                <a:cs typeface="Calibri" charset="0"/>
              </a:defRPr>
            </a:lvl2pPr>
            <a:lvl3pPr marL="11113" indent="0" algn="l" defTabSz="914400" rtl="0" eaLnBrk="1" latinLnBrk="0" hangingPunct="1">
              <a:lnSpc>
                <a:spcPct val="100000"/>
              </a:lnSpc>
              <a:spcBef>
                <a:spcPts val="1200"/>
              </a:spcBef>
              <a:buFont typeface="Arial" panose="020B0604020202020204" pitchFamily="34" charset="0"/>
              <a:buNone/>
              <a:tabLst/>
              <a:defRPr sz="1600" b="1" kern="1200" cap="all" spc="100" baseline="0">
                <a:solidFill>
                  <a:schemeClr val="accent2"/>
                </a:solidFill>
                <a:latin typeface="+mn-lt"/>
                <a:ea typeface="+mn-ea"/>
                <a:cs typeface="+mn-cs"/>
              </a:defRPr>
            </a:lvl3pPr>
            <a:lvl4pPr marL="7938" indent="0" algn="l" defTabSz="914400" rtl="0" eaLnBrk="1" latinLnBrk="0" hangingPunct="1">
              <a:lnSpc>
                <a:spcPct val="100000"/>
              </a:lnSpc>
              <a:spcBef>
                <a:spcPts val="0"/>
              </a:spcBef>
              <a:buFont typeface=".AppleSystemUIFont" charset="-120"/>
              <a:buNone/>
              <a:tabLst/>
              <a:defRPr sz="1400" i="1" kern="1200">
                <a:solidFill>
                  <a:schemeClr val="tx1"/>
                </a:solidFill>
                <a:latin typeface="Georgia" charset="0"/>
                <a:ea typeface="Georgia" charset="0"/>
                <a:cs typeface="Georgia" charset="0"/>
              </a:defRPr>
            </a:lvl4pPr>
            <a:lvl5pPr marL="11113" indent="0" algn="l" defTabSz="914400" rtl="0" eaLnBrk="1" latinLnBrk="0" hangingPunct="1">
              <a:lnSpc>
                <a:spcPct val="100000"/>
              </a:lnSpc>
              <a:spcBef>
                <a:spcPts val="1200"/>
              </a:spcBef>
              <a:buFont typeface="Arial" panose="020B0604020202020204" pitchFamily="34" charset="0"/>
              <a:buNone/>
              <a:tabLst/>
              <a:defRPr sz="1100" i="1" kern="1200">
                <a:solidFill>
                  <a:schemeClr val="tx1"/>
                </a:solidFill>
                <a:latin typeface="Calibri" charset="0"/>
                <a:ea typeface="Calibri" charset="0"/>
                <a:cs typeface="Calibri" charset="0"/>
              </a:defRPr>
            </a:lvl5pPr>
            <a:lvl6pPr marL="0" indent="0" algn="l" defTabSz="914400" rtl="0" eaLnBrk="1" latinLnBrk="0" hangingPunct="1">
              <a:lnSpc>
                <a:spcPct val="90000"/>
              </a:lnSpc>
              <a:spcBef>
                <a:spcPts val="500"/>
              </a:spcBef>
              <a:buFontTx/>
              <a:buNone/>
              <a:defRPr sz="1400" i="1" kern="1200">
                <a:solidFill>
                  <a:schemeClr val="accent5"/>
                </a:solidFill>
                <a:latin typeface="Georgia" panose="02040502050405020303" pitchFamily="18" charset="0"/>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b="1" dirty="0"/>
              <a:t>VAOS Usage</a:t>
            </a:r>
          </a:p>
          <a:p>
            <a:pPr lvl="1">
              <a:buFont typeface="Wingdings" panose="05000000000000000000" pitchFamily="2" charset="2"/>
              <a:buChar char="§"/>
            </a:pPr>
            <a:r>
              <a:rPr lang="en-US" dirty="0"/>
              <a:t>Percentage of appointment displayed to patients has increased by 0.4% since last week</a:t>
            </a:r>
          </a:p>
          <a:p>
            <a:pPr lvl="1">
              <a:buFont typeface="Wingdings" panose="05000000000000000000" pitchFamily="2" charset="2"/>
              <a:buChar char="§"/>
            </a:pPr>
            <a:r>
              <a:rPr lang="en-US" dirty="0"/>
              <a:t>Appointment requests have decreased by 16.3% since last week</a:t>
            </a:r>
          </a:p>
          <a:p>
            <a:pPr lvl="1">
              <a:buFont typeface="Wingdings" panose="05000000000000000000" pitchFamily="2" charset="2"/>
              <a:buChar char="§"/>
            </a:pPr>
            <a:r>
              <a:rPr lang="en-US" dirty="0"/>
              <a:t>Appointment requests pending greater than 14 days have increased by 21% since last week</a:t>
            </a:r>
          </a:p>
          <a:p>
            <a:pPr lvl="1"/>
            <a:r>
              <a:rPr lang="en-US" dirty="0"/>
              <a:t>See data on sites with the most pending requests (by % and by #) on </a:t>
            </a:r>
            <a:r>
              <a:rPr lang="en-US" dirty="0">
                <a:hlinkClick r:id="rId2" action="ppaction://hlinksldjump"/>
              </a:rPr>
              <a:t>Slide 13</a:t>
            </a:r>
            <a:r>
              <a:rPr lang="en-US" dirty="0"/>
              <a:t> and </a:t>
            </a:r>
            <a:r>
              <a:rPr lang="en-US" dirty="0">
                <a:hlinkClick r:id="rId3" action="ppaction://hlinksldjump"/>
              </a:rPr>
              <a:t>Slide 14</a:t>
            </a:r>
            <a:endParaRPr lang="en-US" dirty="0"/>
          </a:p>
        </p:txBody>
      </p:sp>
      <p:sp>
        <p:nvSpPr>
          <p:cNvPr id="8" name="Content Placeholder 4">
            <a:extLst>
              <a:ext uri="{FF2B5EF4-FFF2-40B4-BE49-F238E27FC236}">
                <a16:creationId xmlns:a16="http://schemas.microsoft.com/office/drawing/2014/main" id="{7A7F6352-26EF-4786-8158-B21E7D3A4BB0}"/>
              </a:ext>
            </a:extLst>
          </p:cNvPr>
          <p:cNvSpPr txBox="1">
            <a:spLocks/>
          </p:cNvSpPr>
          <p:nvPr/>
        </p:nvSpPr>
        <p:spPr>
          <a:xfrm>
            <a:off x="628651" y="6157770"/>
            <a:ext cx="8132715" cy="367380"/>
          </a:xfrm>
          <a:prstGeom prst="rect">
            <a:avLst/>
          </a:prstGeom>
        </p:spPr>
        <p:txBody>
          <a:bodyPr vert="horz" lIns="0" tIns="0" rIns="0" bIns="0" rtlCol="0" anchor="t">
            <a:noAutofit/>
          </a:bodyPr>
          <a:lstStyle>
            <a:lvl1pPr marL="285750" indent="-285750" algn="l" defTabSz="914400" rtl="0" eaLnBrk="1" latinLnBrk="0" hangingPunct="1">
              <a:lnSpc>
                <a:spcPct val="100000"/>
              </a:lnSpc>
              <a:spcBef>
                <a:spcPts val="600"/>
              </a:spcBef>
              <a:buFont typeface="Arial" charset="0"/>
              <a:buChar char="•"/>
              <a:defRPr sz="1600" b="0" kern="1200" cap="none" spc="0" baseline="0">
                <a:solidFill>
                  <a:schemeClr val="tx1"/>
                </a:solidFill>
                <a:latin typeface="+mn-lt"/>
                <a:ea typeface="+mn-ea"/>
                <a:cs typeface="+mn-cs"/>
              </a:defRPr>
            </a:lvl1pPr>
            <a:lvl2pPr marL="515938" indent="-244475" algn="l" defTabSz="914400" rtl="0" eaLnBrk="1" latinLnBrk="0" hangingPunct="1">
              <a:lnSpc>
                <a:spcPct val="100000"/>
              </a:lnSpc>
              <a:spcBef>
                <a:spcPts val="0"/>
              </a:spcBef>
              <a:spcAft>
                <a:spcPts val="0"/>
              </a:spcAft>
              <a:buFont typeface="LucidaGrande" charset="0"/>
              <a:buChar char="-"/>
              <a:tabLst/>
              <a:defRPr sz="1600" i="0" kern="1200">
                <a:solidFill>
                  <a:schemeClr val="tx1"/>
                </a:solidFill>
                <a:latin typeface="Calibri" charset="0"/>
                <a:ea typeface="Calibri" charset="0"/>
                <a:cs typeface="Calibri" charset="0"/>
              </a:defRPr>
            </a:lvl2pPr>
            <a:lvl3pPr marL="11113" indent="0" algn="l" defTabSz="914400" rtl="0" eaLnBrk="1" latinLnBrk="0" hangingPunct="1">
              <a:lnSpc>
                <a:spcPct val="100000"/>
              </a:lnSpc>
              <a:spcBef>
                <a:spcPts val="1200"/>
              </a:spcBef>
              <a:buFont typeface="Arial" panose="020B0604020202020204" pitchFamily="34" charset="0"/>
              <a:buNone/>
              <a:tabLst/>
              <a:defRPr sz="1600" b="1" kern="1200" cap="all" spc="100" baseline="0">
                <a:solidFill>
                  <a:schemeClr val="tx1"/>
                </a:solidFill>
                <a:latin typeface="+mn-lt"/>
                <a:ea typeface="+mn-ea"/>
                <a:cs typeface="+mn-cs"/>
              </a:defRPr>
            </a:lvl3pPr>
            <a:lvl4pPr marL="7938" indent="0" algn="l" defTabSz="914400" rtl="0" eaLnBrk="1" latinLnBrk="0" hangingPunct="1">
              <a:lnSpc>
                <a:spcPct val="100000"/>
              </a:lnSpc>
              <a:spcBef>
                <a:spcPts val="0"/>
              </a:spcBef>
              <a:buFont typeface=".AppleSystemUIFont" charset="-120"/>
              <a:buNone/>
              <a:tabLst/>
              <a:defRPr sz="1400" i="1" kern="1200">
                <a:solidFill>
                  <a:schemeClr val="tx1"/>
                </a:solidFill>
                <a:latin typeface="Georgia" charset="0"/>
                <a:ea typeface="Georgia" charset="0"/>
                <a:cs typeface="Georgia" charset="0"/>
              </a:defRPr>
            </a:lvl4pPr>
            <a:lvl5pPr marL="11113" indent="0" algn="l" defTabSz="914400" rtl="0" eaLnBrk="1" latinLnBrk="0" hangingPunct="1">
              <a:lnSpc>
                <a:spcPct val="100000"/>
              </a:lnSpc>
              <a:spcBef>
                <a:spcPts val="1200"/>
              </a:spcBef>
              <a:buFont typeface="Arial" panose="020B0604020202020204" pitchFamily="34" charset="0"/>
              <a:buNone/>
              <a:tabLst/>
              <a:defRPr sz="1100" i="1" kern="1200">
                <a:solidFill>
                  <a:schemeClr val="tx1"/>
                </a:solidFill>
                <a:latin typeface="Calibri" charset="0"/>
                <a:ea typeface="Calibri" charset="0"/>
                <a:cs typeface="Calibri" charset="0"/>
              </a:defRPr>
            </a:lvl5pPr>
            <a:lvl6pPr marL="0" indent="0" algn="l" defTabSz="914400" rtl="0" eaLnBrk="1" latinLnBrk="0" hangingPunct="1">
              <a:lnSpc>
                <a:spcPct val="90000"/>
              </a:lnSpc>
              <a:spcBef>
                <a:spcPts val="500"/>
              </a:spcBef>
              <a:buFontTx/>
              <a:buNone/>
              <a:defRPr sz="1400" i="1" kern="1200">
                <a:solidFill>
                  <a:schemeClr val="accent5"/>
                </a:solidFill>
                <a:latin typeface="Georgia" panose="02040502050405020303" pitchFamily="18" charset="0"/>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7620" lvl="3"/>
            <a:r>
              <a:rPr lang="en-US" sz="1200" dirty="0">
                <a:solidFill>
                  <a:schemeClr val="tx1">
                    <a:lumMod val="65000"/>
                    <a:lumOff val="35000"/>
                  </a:schemeClr>
                </a:solidFill>
              </a:rPr>
              <a:t> </a:t>
            </a:r>
          </a:p>
          <a:p>
            <a:pPr marL="7620" lvl="3"/>
            <a:endParaRPr lang="en-US" sz="1200" dirty="0">
              <a:solidFill>
                <a:schemeClr val="tx1">
                  <a:lumMod val="65000"/>
                  <a:lumOff val="35000"/>
                </a:schemeClr>
              </a:solidFill>
            </a:endParaRPr>
          </a:p>
        </p:txBody>
      </p:sp>
      <p:sp>
        <p:nvSpPr>
          <p:cNvPr id="9" name="Content Placeholder 4">
            <a:extLst>
              <a:ext uri="{FF2B5EF4-FFF2-40B4-BE49-F238E27FC236}">
                <a16:creationId xmlns:a16="http://schemas.microsoft.com/office/drawing/2014/main" id="{BF58D3C7-C0CF-45A0-9F94-E1E8BD64A7EF}"/>
              </a:ext>
            </a:extLst>
          </p:cNvPr>
          <p:cNvSpPr txBox="1">
            <a:spLocks/>
          </p:cNvSpPr>
          <p:nvPr/>
        </p:nvSpPr>
        <p:spPr>
          <a:xfrm>
            <a:off x="662608" y="5165959"/>
            <a:ext cx="7622841" cy="728571"/>
          </a:xfrm>
          <a:prstGeom prst="rect">
            <a:avLst/>
          </a:prstGeom>
          <a:solidFill>
            <a:schemeClr val="bg2"/>
          </a:solidFill>
          <a:ln w="28575">
            <a:solidFill>
              <a:schemeClr val="accent1"/>
            </a:solidFill>
          </a:ln>
        </p:spPr>
        <p:txBody>
          <a:bodyPr vert="horz" lIns="0" tIns="0" rIns="0" bIns="0" rtlCol="0" anchor="ctr">
            <a:noAutofit/>
          </a:bodyPr>
          <a:lstStyle>
            <a:lvl1pPr marL="274320" indent="-274320" algn="l" defTabSz="0" rtl="0" eaLnBrk="1" latinLnBrk="0" hangingPunct="1">
              <a:spcBef>
                <a:spcPts val="0"/>
              </a:spcBef>
              <a:spcAft>
                <a:spcPts val="600"/>
              </a:spcAft>
              <a:buSzPct val="70000"/>
              <a:buFont typeface="Wingdings" charset="2"/>
              <a:buChar char="§"/>
              <a:defRPr sz="2800" b="0" i="0" kern="1200">
                <a:solidFill>
                  <a:srgbClr val="06356B"/>
                </a:solidFill>
                <a:latin typeface="Myriad Pro" charset="0"/>
                <a:ea typeface="Myriad Pro" charset="0"/>
                <a:cs typeface="Myriad Pro" charset="0"/>
              </a:defRPr>
            </a:lvl1pPr>
            <a:lvl2pPr marL="811530" indent="-274320" algn="l" defTabSz="457200" rtl="0" eaLnBrk="1" latinLnBrk="0" hangingPunct="1">
              <a:spcBef>
                <a:spcPts val="0"/>
              </a:spcBef>
              <a:spcAft>
                <a:spcPts val="600"/>
              </a:spcAft>
              <a:buSzPct val="70000"/>
              <a:buFont typeface="Wingdings" charset="2"/>
              <a:buChar char="§"/>
              <a:defRPr sz="2000" b="0" i="0" kern="1200">
                <a:solidFill>
                  <a:srgbClr val="06356B"/>
                </a:solidFill>
                <a:latin typeface="Myriad Pro" charset="0"/>
                <a:ea typeface="Myriad Pro" charset="0"/>
                <a:cs typeface="Myriad Pro" charset="0"/>
              </a:defRPr>
            </a:lvl2pPr>
            <a:lvl3pPr marL="1143000" indent="-274320" algn="l" defTabSz="457200" rtl="0" eaLnBrk="1" latinLnBrk="0" hangingPunct="1">
              <a:spcBef>
                <a:spcPts val="0"/>
              </a:spcBef>
              <a:spcAft>
                <a:spcPts val="600"/>
              </a:spcAft>
              <a:buSzPct val="70000"/>
              <a:buFont typeface="LucidaGrande" charset="0"/>
              <a:buChar char="-"/>
              <a:defRPr sz="1600" b="0" i="0" kern="1200">
                <a:solidFill>
                  <a:schemeClr val="accent2"/>
                </a:solidFill>
                <a:latin typeface="Myriad Pro" charset="0"/>
                <a:ea typeface="Myriad Pro" charset="0"/>
                <a:cs typeface="Myriad Pro" charset="0"/>
              </a:defRPr>
            </a:lvl3pPr>
            <a:lvl4pPr marL="1600200" indent="-274320" algn="l" defTabSz="457200" rtl="0" eaLnBrk="1" latinLnBrk="0" hangingPunct="1">
              <a:spcBef>
                <a:spcPts val="0"/>
              </a:spcBef>
              <a:buSzPct val="70000"/>
              <a:buFont typeface="Wingdings" charset="2"/>
              <a:buChar char="§"/>
              <a:defRPr sz="2000" b="0" i="0" kern="1200">
                <a:solidFill>
                  <a:srgbClr val="06356B"/>
                </a:solidFill>
                <a:latin typeface="Myriad Pro" charset="0"/>
                <a:ea typeface="Myriad Pro" charset="0"/>
                <a:cs typeface="Myriad Pro" charset="0"/>
              </a:defRPr>
            </a:lvl4pPr>
            <a:lvl5pPr marL="2057400" indent="-274320" algn="l" defTabSz="457200" rtl="0" eaLnBrk="1" latinLnBrk="0" hangingPunct="1">
              <a:spcBef>
                <a:spcPts val="0"/>
              </a:spcBef>
              <a:buSzPct val="70000"/>
              <a:buFont typeface="Wingdings" charset="2"/>
              <a:buChar char="§"/>
              <a:defRPr sz="2000" b="0" i="0" kern="1200">
                <a:solidFill>
                  <a:srgbClr val="06356B"/>
                </a:solidFill>
                <a:latin typeface="Myriad Pro" charset="0"/>
                <a:ea typeface="Myriad Pro" charset="0"/>
                <a:cs typeface="Myriad Pro"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defTabSz="914400">
              <a:buFont typeface="Wingdings" charset="2"/>
              <a:buNone/>
            </a:pPr>
            <a:r>
              <a:rPr lang="en-US" sz="1400" dirty="0">
                <a:solidFill>
                  <a:schemeClr val="tx1"/>
                </a:solidFill>
                <a:latin typeface="+mn-lt"/>
                <a:ea typeface="+mn-ea"/>
                <a:cs typeface="+mn-cs"/>
              </a:rPr>
              <a:t>VAOS Appointment Requests make up 0.44% of all VA appointments monthly.</a:t>
            </a:r>
          </a:p>
          <a:p>
            <a:pPr marL="0" indent="0" algn="ctr" defTabSz="914400">
              <a:buFont typeface="Wingdings" charset="2"/>
              <a:buNone/>
            </a:pPr>
            <a:r>
              <a:rPr lang="en-US" sz="1400" dirty="0">
                <a:solidFill>
                  <a:schemeClr val="tx1"/>
                </a:solidFill>
                <a:latin typeface="+mn-lt"/>
                <a:ea typeface="+mn-ea"/>
                <a:cs typeface="+mn-cs"/>
              </a:rPr>
              <a:t>VAOS Self-Scheduled Appointments make up 0.23% of all VA appointments monthly.</a:t>
            </a:r>
          </a:p>
        </p:txBody>
      </p:sp>
      <p:sp>
        <p:nvSpPr>
          <p:cNvPr id="10" name="TextBox 9">
            <a:extLst>
              <a:ext uri="{FF2B5EF4-FFF2-40B4-BE49-F238E27FC236}">
                <a16:creationId xmlns:a16="http://schemas.microsoft.com/office/drawing/2014/main" id="{62AF0101-B520-4E6C-8F8A-FC7EFA8D4AE9}"/>
              </a:ext>
            </a:extLst>
          </p:cNvPr>
          <p:cNvSpPr txBox="1"/>
          <p:nvPr/>
        </p:nvSpPr>
        <p:spPr>
          <a:xfrm>
            <a:off x="628651" y="5956540"/>
            <a:ext cx="6038850" cy="261610"/>
          </a:xfrm>
          <a:prstGeom prst="rect">
            <a:avLst/>
          </a:prstGeom>
          <a:noFill/>
        </p:spPr>
        <p:txBody>
          <a:bodyPr wrap="square" rtlCol="0">
            <a:spAutoFit/>
          </a:bodyPr>
          <a:lstStyle/>
          <a:p>
            <a:r>
              <a:rPr lang="en-US" sz="1100" dirty="0"/>
              <a:t>*Based on statistic from OVAC that 5 million appointments are made VA-wide on a monthly basis</a:t>
            </a:r>
          </a:p>
        </p:txBody>
      </p:sp>
    </p:spTree>
    <p:extLst>
      <p:ext uri="{BB962C8B-B14F-4D97-AF65-F5344CB8AC3E}">
        <p14:creationId xmlns:p14="http://schemas.microsoft.com/office/powerpoint/2010/main" val="5267259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5645B-4CDA-4A4C-B32F-6E7453ACBB16}"/>
              </a:ext>
            </a:extLst>
          </p:cNvPr>
          <p:cNvSpPr>
            <a:spLocks noGrp="1"/>
          </p:cNvSpPr>
          <p:nvPr>
            <p:ph type="title"/>
          </p:nvPr>
        </p:nvSpPr>
        <p:spPr/>
        <p:txBody>
          <a:bodyPr/>
          <a:lstStyle/>
          <a:p>
            <a:r>
              <a:rPr lang="en-US" dirty="0"/>
              <a:t>Total Patient Usage By Week</a:t>
            </a:r>
          </a:p>
        </p:txBody>
      </p:sp>
      <p:sp>
        <p:nvSpPr>
          <p:cNvPr id="3" name="Slide Number Placeholder 2">
            <a:extLst>
              <a:ext uri="{FF2B5EF4-FFF2-40B4-BE49-F238E27FC236}">
                <a16:creationId xmlns:a16="http://schemas.microsoft.com/office/drawing/2014/main" id="{ADDF282D-CA6D-420F-98DF-3A98724FC004}"/>
              </a:ext>
            </a:extLst>
          </p:cNvPr>
          <p:cNvSpPr>
            <a:spLocks noGrp="1"/>
          </p:cNvSpPr>
          <p:nvPr>
            <p:ph type="sldNum" sz="quarter" idx="10"/>
          </p:nvPr>
        </p:nvSpPr>
        <p:spPr/>
        <p:txBody>
          <a:bodyPr/>
          <a:lstStyle/>
          <a:p>
            <a:fld id="{EACE6E22-E655-5947-A8B4-6F095FBA2C12}" type="slidenum">
              <a:rPr lang="en-US" smtClean="0"/>
              <a:pPr/>
              <a:t>3</a:t>
            </a:fld>
            <a:endParaRPr lang="en-US" dirty="0"/>
          </a:p>
        </p:txBody>
      </p:sp>
      <p:graphicFrame>
        <p:nvGraphicFramePr>
          <p:cNvPr id="9" name="Content Placeholder 7">
            <a:extLst>
              <a:ext uri="{FF2B5EF4-FFF2-40B4-BE49-F238E27FC236}">
                <a16:creationId xmlns:a16="http://schemas.microsoft.com/office/drawing/2014/main" id="{4A902792-EA1C-4812-8F5B-E34C33EC09F8}"/>
              </a:ext>
            </a:extLst>
          </p:cNvPr>
          <p:cNvGraphicFramePr>
            <a:graphicFrameLocks/>
          </p:cNvGraphicFramePr>
          <p:nvPr>
            <p:extLst>
              <p:ext uri="{D42A27DB-BD31-4B8C-83A1-F6EECF244321}">
                <p14:modId xmlns:p14="http://schemas.microsoft.com/office/powerpoint/2010/main" val="2730863098"/>
              </p:ext>
            </p:extLst>
          </p:nvPr>
        </p:nvGraphicFramePr>
        <p:xfrm>
          <a:off x="783278" y="1489486"/>
          <a:ext cx="7577444" cy="4164064"/>
        </p:xfrm>
        <a:graphic>
          <a:graphicData uri="http://schemas.openxmlformats.org/drawingml/2006/chart">
            <c:chart xmlns:c="http://schemas.openxmlformats.org/drawingml/2006/chart" xmlns:r="http://schemas.openxmlformats.org/officeDocument/2006/relationships" r:id="rId3"/>
          </a:graphicData>
        </a:graphic>
      </p:graphicFrame>
      <p:sp>
        <p:nvSpPr>
          <p:cNvPr id="10" name="Content Placeholder 4">
            <a:extLst>
              <a:ext uri="{FF2B5EF4-FFF2-40B4-BE49-F238E27FC236}">
                <a16:creationId xmlns:a16="http://schemas.microsoft.com/office/drawing/2014/main" id="{4CE96049-A267-44C4-84D0-043866DED660}"/>
              </a:ext>
            </a:extLst>
          </p:cNvPr>
          <p:cNvSpPr txBox="1">
            <a:spLocks/>
          </p:cNvSpPr>
          <p:nvPr/>
        </p:nvSpPr>
        <p:spPr>
          <a:xfrm>
            <a:off x="628651" y="5754512"/>
            <a:ext cx="8132715" cy="586948"/>
          </a:xfrm>
          <a:prstGeom prst="rect">
            <a:avLst/>
          </a:prstGeom>
        </p:spPr>
        <p:txBody>
          <a:bodyPr vert="horz" lIns="0" tIns="0" rIns="0" bIns="0" rtlCol="0" anchor="t">
            <a:noAutofit/>
          </a:bodyPr>
          <a:lstStyle>
            <a:lvl1pPr marL="285750" indent="-285750" algn="l" defTabSz="914400" rtl="0" eaLnBrk="1" latinLnBrk="0" hangingPunct="1">
              <a:lnSpc>
                <a:spcPct val="100000"/>
              </a:lnSpc>
              <a:spcBef>
                <a:spcPts val="600"/>
              </a:spcBef>
              <a:buFont typeface="Arial" charset="0"/>
              <a:buChar char="•"/>
              <a:defRPr sz="1600" b="0" kern="1200" cap="none" spc="0" baseline="0">
                <a:solidFill>
                  <a:schemeClr val="tx1"/>
                </a:solidFill>
                <a:latin typeface="+mn-lt"/>
                <a:ea typeface="+mn-ea"/>
                <a:cs typeface="+mn-cs"/>
              </a:defRPr>
            </a:lvl1pPr>
            <a:lvl2pPr marL="515938" indent="-244475" algn="l" defTabSz="914400" rtl="0" eaLnBrk="1" latinLnBrk="0" hangingPunct="1">
              <a:lnSpc>
                <a:spcPct val="100000"/>
              </a:lnSpc>
              <a:spcBef>
                <a:spcPts val="0"/>
              </a:spcBef>
              <a:spcAft>
                <a:spcPts val="0"/>
              </a:spcAft>
              <a:buFont typeface="LucidaGrande" charset="0"/>
              <a:buChar char="-"/>
              <a:tabLst/>
              <a:defRPr sz="1600" i="0" kern="1200">
                <a:solidFill>
                  <a:schemeClr val="tx1"/>
                </a:solidFill>
                <a:latin typeface="Calibri" charset="0"/>
                <a:ea typeface="Calibri" charset="0"/>
                <a:cs typeface="Calibri" charset="0"/>
              </a:defRPr>
            </a:lvl2pPr>
            <a:lvl3pPr marL="11113" indent="0" algn="l" defTabSz="914400" rtl="0" eaLnBrk="1" latinLnBrk="0" hangingPunct="1">
              <a:lnSpc>
                <a:spcPct val="100000"/>
              </a:lnSpc>
              <a:spcBef>
                <a:spcPts val="1200"/>
              </a:spcBef>
              <a:buFont typeface="Arial" panose="020B0604020202020204" pitchFamily="34" charset="0"/>
              <a:buNone/>
              <a:tabLst/>
              <a:defRPr sz="1600" b="1" kern="1200" cap="all" spc="100" baseline="0">
                <a:solidFill>
                  <a:schemeClr val="tx1"/>
                </a:solidFill>
                <a:latin typeface="+mn-lt"/>
                <a:ea typeface="+mn-ea"/>
                <a:cs typeface="+mn-cs"/>
              </a:defRPr>
            </a:lvl3pPr>
            <a:lvl4pPr marL="7938" indent="0" algn="l" defTabSz="914400" rtl="0" eaLnBrk="1" latinLnBrk="0" hangingPunct="1">
              <a:lnSpc>
                <a:spcPct val="100000"/>
              </a:lnSpc>
              <a:spcBef>
                <a:spcPts val="0"/>
              </a:spcBef>
              <a:buFont typeface=".AppleSystemUIFont" charset="-120"/>
              <a:buNone/>
              <a:tabLst/>
              <a:defRPr sz="1400" i="1" kern="1200">
                <a:solidFill>
                  <a:schemeClr val="tx1"/>
                </a:solidFill>
                <a:latin typeface="Georgia" charset="0"/>
                <a:ea typeface="Georgia" charset="0"/>
                <a:cs typeface="Georgia" charset="0"/>
              </a:defRPr>
            </a:lvl4pPr>
            <a:lvl5pPr marL="11113" indent="0" algn="l" defTabSz="914400" rtl="0" eaLnBrk="1" latinLnBrk="0" hangingPunct="1">
              <a:lnSpc>
                <a:spcPct val="100000"/>
              </a:lnSpc>
              <a:spcBef>
                <a:spcPts val="1200"/>
              </a:spcBef>
              <a:buFont typeface="Arial" panose="020B0604020202020204" pitchFamily="34" charset="0"/>
              <a:buNone/>
              <a:tabLst/>
              <a:defRPr sz="1100" i="1" kern="1200">
                <a:solidFill>
                  <a:schemeClr val="tx1"/>
                </a:solidFill>
                <a:latin typeface="Calibri" charset="0"/>
                <a:ea typeface="Calibri" charset="0"/>
                <a:cs typeface="Calibri" charset="0"/>
              </a:defRPr>
            </a:lvl5pPr>
            <a:lvl6pPr marL="0" indent="0" algn="l" defTabSz="914400" rtl="0" eaLnBrk="1" latinLnBrk="0" hangingPunct="1">
              <a:lnSpc>
                <a:spcPct val="90000"/>
              </a:lnSpc>
              <a:spcBef>
                <a:spcPts val="500"/>
              </a:spcBef>
              <a:buFontTx/>
              <a:buNone/>
              <a:defRPr sz="1400" i="1" kern="1200">
                <a:solidFill>
                  <a:schemeClr val="accent5"/>
                </a:solidFill>
                <a:latin typeface="Georgia" panose="02040502050405020303" pitchFamily="18" charset="0"/>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7620" lvl="3"/>
            <a:r>
              <a:rPr lang="en-US" sz="1200" dirty="0">
                <a:solidFill>
                  <a:schemeClr val="tx1">
                    <a:lumMod val="65000"/>
                    <a:lumOff val="35000"/>
                  </a:schemeClr>
                </a:solidFill>
              </a:rPr>
              <a:t> </a:t>
            </a:r>
          </a:p>
          <a:p>
            <a:pPr marL="7620" lvl="3"/>
            <a:r>
              <a:rPr lang="en-US" sz="1200" dirty="0">
                <a:solidFill>
                  <a:schemeClr val="tx1">
                    <a:lumMod val="65000"/>
                    <a:lumOff val="35000"/>
                  </a:schemeClr>
                </a:solidFill>
              </a:rPr>
              <a:t>See data broken out by specialty on </a:t>
            </a:r>
            <a:r>
              <a:rPr lang="en-US" sz="1200" dirty="0">
                <a:solidFill>
                  <a:schemeClr val="tx1">
                    <a:lumMod val="65000"/>
                    <a:lumOff val="35000"/>
                  </a:schemeClr>
                </a:solidFill>
                <a:hlinkClick r:id="rId4" action="ppaction://hlinksldjump"/>
              </a:rPr>
              <a:t>Slide 12</a:t>
            </a:r>
            <a:r>
              <a:rPr lang="en-US" sz="1200" dirty="0">
                <a:solidFill>
                  <a:schemeClr val="tx1">
                    <a:lumMod val="65000"/>
                    <a:lumOff val="35000"/>
                  </a:schemeClr>
                </a:solidFill>
              </a:rPr>
              <a:t> and </a:t>
            </a:r>
            <a:r>
              <a:rPr lang="en-US" sz="1200" dirty="0">
                <a:solidFill>
                  <a:schemeClr val="tx1">
                    <a:lumMod val="65000"/>
                    <a:lumOff val="35000"/>
                  </a:schemeClr>
                </a:solidFill>
                <a:hlinkClick r:id="rId5" action="ppaction://hlinksldjump"/>
              </a:rPr>
              <a:t>Slide 13</a:t>
            </a:r>
            <a:endParaRPr lang="en-US" sz="1200" dirty="0">
              <a:solidFill>
                <a:schemeClr val="tx1">
                  <a:lumMod val="65000"/>
                  <a:lumOff val="35000"/>
                </a:schemeClr>
              </a:solidFill>
            </a:endParaRPr>
          </a:p>
          <a:p>
            <a:pPr marL="7620" lvl="3"/>
            <a:endParaRPr lang="en-US" sz="1200" dirty="0">
              <a:solidFill>
                <a:schemeClr val="tx1">
                  <a:lumMod val="65000"/>
                  <a:lumOff val="35000"/>
                </a:schemeClr>
              </a:solidFill>
            </a:endParaRPr>
          </a:p>
        </p:txBody>
      </p:sp>
      <p:sp>
        <p:nvSpPr>
          <p:cNvPr id="6" name="Speech Bubble: Rectangle 5">
            <a:extLst>
              <a:ext uri="{FF2B5EF4-FFF2-40B4-BE49-F238E27FC236}">
                <a16:creationId xmlns:a16="http://schemas.microsoft.com/office/drawing/2014/main" id="{C7F1756F-DF41-448B-84CD-22D4EA393D05}"/>
              </a:ext>
            </a:extLst>
          </p:cNvPr>
          <p:cNvSpPr/>
          <p:nvPr/>
        </p:nvSpPr>
        <p:spPr>
          <a:xfrm>
            <a:off x="7366606" y="1466853"/>
            <a:ext cx="1320194" cy="864993"/>
          </a:xfrm>
          <a:prstGeom prst="wedgeRectCallout">
            <a:avLst>
              <a:gd name="adj1" fmla="val -7427"/>
              <a:gd name="adj2" fmla="val 106217"/>
            </a:avLst>
          </a:prstGeom>
          <a:solidFill>
            <a:schemeClr val="bg2"/>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3/12/2020: Decrease in requests/self-scheduling and increase in cancellations likely due to COVID-19 pandemic. </a:t>
            </a:r>
          </a:p>
        </p:txBody>
      </p:sp>
    </p:spTree>
    <p:extLst>
      <p:ext uri="{BB962C8B-B14F-4D97-AF65-F5344CB8AC3E}">
        <p14:creationId xmlns:p14="http://schemas.microsoft.com/office/powerpoint/2010/main" val="12566686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5645B-4CDA-4A4C-B32F-6E7453ACBB16}"/>
              </a:ext>
            </a:extLst>
          </p:cNvPr>
          <p:cNvSpPr>
            <a:spLocks noGrp="1"/>
          </p:cNvSpPr>
          <p:nvPr>
            <p:ph type="title"/>
          </p:nvPr>
        </p:nvSpPr>
        <p:spPr/>
        <p:txBody>
          <a:bodyPr/>
          <a:lstStyle/>
          <a:p>
            <a:r>
              <a:rPr lang="en-US" dirty="0"/>
              <a:t>Total Patient Usage By Month</a:t>
            </a:r>
          </a:p>
        </p:txBody>
      </p:sp>
      <p:sp>
        <p:nvSpPr>
          <p:cNvPr id="3" name="Slide Number Placeholder 2">
            <a:extLst>
              <a:ext uri="{FF2B5EF4-FFF2-40B4-BE49-F238E27FC236}">
                <a16:creationId xmlns:a16="http://schemas.microsoft.com/office/drawing/2014/main" id="{ADDF282D-CA6D-420F-98DF-3A98724FC004}"/>
              </a:ext>
            </a:extLst>
          </p:cNvPr>
          <p:cNvSpPr>
            <a:spLocks noGrp="1"/>
          </p:cNvSpPr>
          <p:nvPr>
            <p:ph type="sldNum" sz="quarter" idx="10"/>
          </p:nvPr>
        </p:nvSpPr>
        <p:spPr/>
        <p:txBody>
          <a:bodyPr/>
          <a:lstStyle/>
          <a:p>
            <a:fld id="{EACE6E22-E655-5947-A8B4-6F095FBA2C12}" type="slidenum">
              <a:rPr lang="en-US" smtClean="0"/>
              <a:pPr/>
              <a:t>4</a:t>
            </a:fld>
            <a:endParaRPr lang="en-US" dirty="0"/>
          </a:p>
        </p:txBody>
      </p:sp>
      <p:graphicFrame>
        <p:nvGraphicFramePr>
          <p:cNvPr id="9" name="Content Placeholder 7">
            <a:extLst>
              <a:ext uri="{FF2B5EF4-FFF2-40B4-BE49-F238E27FC236}">
                <a16:creationId xmlns:a16="http://schemas.microsoft.com/office/drawing/2014/main" id="{4A902792-EA1C-4812-8F5B-E34C33EC09F8}"/>
              </a:ext>
            </a:extLst>
          </p:cNvPr>
          <p:cNvGraphicFramePr>
            <a:graphicFrameLocks/>
          </p:cNvGraphicFramePr>
          <p:nvPr>
            <p:extLst>
              <p:ext uri="{D42A27DB-BD31-4B8C-83A1-F6EECF244321}">
                <p14:modId xmlns:p14="http://schemas.microsoft.com/office/powerpoint/2010/main" val="135002462"/>
              </p:ext>
            </p:extLst>
          </p:nvPr>
        </p:nvGraphicFramePr>
        <p:xfrm>
          <a:off x="783277" y="1489486"/>
          <a:ext cx="7665397" cy="4454114"/>
        </p:xfrm>
        <a:graphic>
          <a:graphicData uri="http://schemas.openxmlformats.org/drawingml/2006/chart">
            <c:chart xmlns:c="http://schemas.openxmlformats.org/drawingml/2006/chart" xmlns:r="http://schemas.openxmlformats.org/officeDocument/2006/relationships" r:id="rId3"/>
          </a:graphicData>
        </a:graphic>
      </p:graphicFrame>
      <p:sp>
        <p:nvSpPr>
          <p:cNvPr id="5" name="Speech Bubble: Rectangle 4">
            <a:extLst>
              <a:ext uri="{FF2B5EF4-FFF2-40B4-BE49-F238E27FC236}">
                <a16:creationId xmlns:a16="http://schemas.microsoft.com/office/drawing/2014/main" id="{4D4FAA4C-7081-436B-BA22-D2611ECE5801}"/>
              </a:ext>
            </a:extLst>
          </p:cNvPr>
          <p:cNvSpPr/>
          <p:nvPr/>
        </p:nvSpPr>
        <p:spPr>
          <a:xfrm>
            <a:off x="3175606" y="3021207"/>
            <a:ext cx="872519" cy="407793"/>
          </a:xfrm>
          <a:prstGeom prst="wedgeRectCallout">
            <a:avLst>
              <a:gd name="adj1" fmla="val 83307"/>
              <a:gd name="adj2" fmla="val 42723"/>
            </a:avLst>
          </a:prstGeom>
          <a:solidFill>
            <a:schemeClr val="bg2"/>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rPr>
              <a:t>7/31/2019: VAOS Reset Memo was sent out</a:t>
            </a:r>
          </a:p>
        </p:txBody>
      </p:sp>
    </p:spTree>
    <p:extLst>
      <p:ext uri="{BB962C8B-B14F-4D97-AF65-F5344CB8AC3E}">
        <p14:creationId xmlns:p14="http://schemas.microsoft.com/office/powerpoint/2010/main" val="38572820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5645B-4CDA-4A4C-B32F-6E7453ACBB16}"/>
              </a:ext>
            </a:extLst>
          </p:cNvPr>
          <p:cNvSpPr>
            <a:spLocks noGrp="1"/>
          </p:cNvSpPr>
          <p:nvPr>
            <p:ph type="title"/>
          </p:nvPr>
        </p:nvSpPr>
        <p:spPr>
          <a:xfrm>
            <a:off x="457200" y="274638"/>
            <a:ext cx="8486774" cy="1143000"/>
          </a:xfrm>
        </p:spPr>
        <p:txBody>
          <a:bodyPr>
            <a:normAutofit fontScale="90000"/>
          </a:bodyPr>
          <a:lstStyle/>
          <a:p>
            <a:r>
              <a:rPr lang="en-US" dirty="0"/>
              <a:t>Specialty Usage By Week (Self-Scheduled)</a:t>
            </a:r>
          </a:p>
        </p:txBody>
      </p:sp>
      <p:sp>
        <p:nvSpPr>
          <p:cNvPr id="3" name="Slide Number Placeholder 2">
            <a:extLst>
              <a:ext uri="{FF2B5EF4-FFF2-40B4-BE49-F238E27FC236}">
                <a16:creationId xmlns:a16="http://schemas.microsoft.com/office/drawing/2014/main" id="{ADDF282D-CA6D-420F-98DF-3A98724FC004}"/>
              </a:ext>
            </a:extLst>
          </p:cNvPr>
          <p:cNvSpPr>
            <a:spLocks noGrp="1"/>
          </p:cNvSpPr>
          <p:nvPr>
            <p:ph type="sldNum" sz="quarter" idx="10"/>
          </p:nvPr>
        </p:nvSpPr>
        <p:spPr/>
        <p:txBody>
          <a:bodyPr/>
          <a:lstStyle/>
          <a:p>
            <a:fld id="{EACE6E22-E655-5947-A8B4-6F095FBA2C12}" type="slidenum">
              <a:rPr lang="en-US" smtClean="0"/>
              <a:pPr/>
              <a:t>5</a:t>
            </a:fld>
            <a:endParaRPr lang="en-US" dirty="0"/>
          </a:p>
        </p:txBody>
      </p:sp>
      <p:graphicFrame>
        <p:nvGraphicFramePr>
          <p:cNvPr id="8" name="Chart 7">
            <a:extLst>
              <a:ext uri="{FF2B5EF4-FFF2-40B4-BE49-F238E27FC236}">
                <a16:creationId xmlns:a16="http://schemas.microsoft.com/office/drawing/2014/main" id="{917A9C35-D0E2-4FC6-BEB0-08A4E95AC837}"/>
              </a:ext>
            </a:extLst>
          </p:cNvPr>
          <p:cNvGraphicFramePr/>
          <p:nvPr>
            <p:extLst>
              <p:ext uri="{D42A27DB-BD31-4B8C-83A1-F6EECF244321}">
                <p14:modId xmlns:p14="http://schemas.microsoft.com/office/powerpoint/2010/main" val="178546576"/>
              </p:ext>
            </p:extLst>
          </p:nvPr>
        </p:nvGraphicFramePr>
        <p:xfrm>
          <a:off x="1524000" y="1397000"/>
          <a:ext cx="6096000" cy="4064000"/>
        </p:xfrm>
        <a:graphic>
          <a:graphicData uri="http://schemas.openxmlformats.org/drawingml/2006/chart">
            <c:chart xmlns:c="http://schemas.openxmlformats.org/drawingml/2006/chart" xmlns:r="http://schemas.openxmlformats.org/officeDocument/2006/relationships" r:id="rId3"/>
          </a:graphicData>
        </a:graphic>
      </p:graphicFrame>
      <p:sp>
        <p:nvSpPr>
          <p:cNvPr id="4" name="TextBox 3">
            <a:extLst>
              <a:ext uri="{FF2B5EF4-FFF2-40B4-BE49-F238E27FC236}">
                <a16:creationId xmlns:a16="http://schemas.microsoft.com/office/drawing/2014/main" id="{40B37B6A-F146-41E4-9BDD-4EAE77E7EA60}"/>
              </a:ext>
            </a:extLst>
          </p:cNvPr>
          <p:cNvSpPr txBox="1"/>
          <p:nvPr/>
        </p:nvSpPr>
        <p:spPr>
          <a:xfrm>
            <a:off x="1695449" y="5857875"/>
            <a:ext cx="7248525" cy="461665"/>
          </a:xfrm>
          <a:prstGeom prst="rect">
            <a:avLst/>
          </a:prstGeom>
          <a:noFill/>
        </p:spPr>
        <p:txBody>
          <a:bodyPr wrap="square" rtlCol="0">
            <a:spAutoFit/>
          </a:bodyPr>
          <a:lstStyle/>
          <a:p>
            <a:r>
              <a:rPr lang="en-US" sz="1200" dirty="0"/>
              <a:t>*Primary Care has been excluded from this graph. Self-scheduling usage is only mandated for Primary Care and Outpatient MH.  </a:t>
            </a:r>
          </a:p>
        </p:txBody>
      </p:sp>
    </p:spTree>
    <p:extLst>
      <p:ext uri="{BB962C8B-B14F-4D97-AF65-F5344CB8AC3E}">
        <p14:creationId xmlns:p14="http://schemas.microsoft.com/office/powerpoint/2010/main" val="11507058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5645B-4CDA-4A4C-B32F-6E7453ACBB16}"/>
              </a:ext>
            </a:extLst>
          </p:cNvPr>
          <p:cNvSpPr>
            <a:spLocks noGrp="1"/>
          </p:cNvSpPr>
          <p:nvPr>
            <p:ph type="title"/>
          </p:nvPr>
        </p:nvSpPr>
        <p:spPr/>
        <p:txBody>
          <a:bodyPr/>
          <a:lstStyle/>
          <a:p>
            <a:r>
              <a:rPr lang="en-US" dirty="0"/>
              <a:t>Specialty Usage By Week (Appt Req)</a:t>
            </a:r>
          </a:p>
        </p:txBody>
      </p:sp>
      <p:sp>
        <p:nvSpPr>
          <p:cNvPr id="3" name="Slide Number Placeholder 2">
            <a:extLst>
              <a:ext uri="{FF2B5EF4-FFF2-40B4-BE49-F238E27FC236}">
                <a16:creationId xmlns:a16="http://schemas.microsoft.com/office/drawing/2014/main" id="{ADDF282D-CA6D-420F-98DF-3A98724FC004}"/>
              </a:ext>
            </a:extLst>
          </p:cNvPr>
          <p:cNvSpPr>
            <a:spLocks noGrp="1"/>
          </p:cNvSpPr>
          <p:nvPr>
            <p:ph type="sldNum" sz="quarter" idx="10"/>
          </p:nvPr>
        </p:nvSpPr>
        <p:spPr/>
        <p:txBody>
          <a:bodyPr/>
          <a:lstStyle/>
          <a:p>
            <a:fld id="{EACE6E22-E655-5947-A8B4-6F095FBA2C12}" type="slidenum">
              <a:rPr lang="en-US" smtClean="0"/>
              <a:pPr/>
              <a:t>6</a:t>
            </a:fld>
            <a:endParaRPr lang="en-US" dirty="0"/>
          </a:p>
        </p:txBody>
      </p:sp>
      <p:graphicFrame>
        <p:nvGraphicFramePr>
          <p:cNvPr id="8" name="Chart 7">
            <a:extLst>
              <a:ext uri="{FF2B5EF4-FFF2-40B4-BE49-F238E27FC236}">
                <a16:creationId xmlns:a16="http://schemas.microsoft.com/office/drawing/2014/main" id="{917A9C35-D0E2-4FC6-BEB0-08A4E95AC837}"/>
              </a:ext>
            </a:extLst>
          </p:cNvPr>
          <p:cNvGraphicFramePr/>
          <p:nvPr>
            <p:extLst>
              <p:ext uri="{D42A27DB-BD31-4B8C-83A1-F6EECF244321}">
                <p14:modId xmlns:p14="http://schemas.microsoft.com/office/powerpoint/2010/main" val="1666215814"/>
              </p:ext>
            </p:extLst>
          </p:nvPr>
        </p:nvGraphicFramePr>
        <p:xfrm>
          <a:off x="1524000" y="1397000"/>
          <a:ext cx="6096000" cy="4064000"/>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a:extLst>
              <a:ext uri="{FF2B5EF4-FFF2-40B4-BE49-F238E27FC236}">
                <a16:creationId xmlns:a16="http://schemas.microsoft.com/office/drawing/2014/main" id="{0D5CBAC5-D456-4584-BBB0-C662F37A27F6}"/>
              </a:ext>
            </a:extLst>
          </p:cNvPr>
          <p:cNvSpPr txBox="1"/>
          <p:nvPr/>
        </p:nvSpPr>
        <p:spPr>
          <a:xfrm>
            <a:off x="1695449" y="5857875"/>
            <a:ext cx="7248525" cy="276999"/>
          </a:xfrm>
          <a:prstGeom prst="rect">
            <a:avLst/>
          </a:prstGeom>
          <a:noFill/>
        </p:spPr>
        <p:txBody>
          <a:bodyPr wrap="square" rtlCol="0">
            <a:spAutoFit/>
          </a:bodyPr>
          <a:lstStyle/>
          <a:p>
            <a:r>
              <a:rPr lang="en-US" sz="1200" dirty="0"/>
              <a:t>*Primary Care has been excluded from this graph </a:t>
            </a:r>
          </a:p>
        </p:txBody>
      </p:sp>
    </p:spTree>
    <p:extLst>
      <p:ext uri="{BB962C8B-B14F-4D97-AF65-F5344CB8AC3E}">
        <p14:creationId xmlns:p14="http://schemas.microsoft.com/office/powerpoint/2010/main" val="14753037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5645B-4CDA-4A4C-B32F-6E7453ACBB16}"/>
              </a:ext>
            </a:extLst>
          </p:cNvPr>
          <p:cNvSpPr>
            <a:spLocks noGrp="1"/>
          </p:cNvSpPr>
          <p:nvPr>
            <p:ph type="title"/>
          </p:nvPr>
        </p:nvSpPr>
        <p:spPr/>
        <p:txBody>
          <a:bodyPr>
            <a:normAutofit fontScale="90000"/>
          </a:bodyPr>
          <a:lstStyle/>
          <a:p>
            <a:r>
              <a:rPr lang="en-US" dirty="0"/>
              <a:t>Appts Scheduled In Scheduling Manager</a:t>
            </a:r>
          </a:p>
        </p:txBody>
      </p:sp>
      <p:sp>
        <p:nvSpPr>
          <p:cNvPr id="3" name="Slide Number Placeholder 2">
            <a:extLst>
              <a:ext uri="{FF2B5EF4-FFF2-40B4-BE49-F238E27FC236}">
                <a16:creationId xmlns:a16="http://schemas.microsoft.com/office/drawing/2014/main" id="{ADDF282D-CA6D-420F-98DF-3A98724FC004}"/>
              </a:ext>
            </a:extLst>
          </p:cNvPr>
          <p:cNvSpPr>
            <a:spLocks noGrp="1"/>
          </p:cNvSpPr>
          <p:nvPr>
            <p:ph type="sldNum" sz="quarter" idx="10"/>
          </p:nvPr>
        </p:nvSpPr>
        <p:spPr/>
        <p:txBody>
          <a:bodyPr/>
          <a:lstStyle/>
          <a:p>
            <a:fld id="{EACE6E22-E655-5947-A8B4-6F095FBA2C12}" type="slidenum">
              <a:rPr lang="en-US" smtClean="0"/>
              <a:pPr/>
              <a:t>7</a:t>
            </a:fld>
            <a:endParaRPr lang="en-US" dirty="0"/>
          </a:p>
        </p:txBody>
      </p:sp>
      <p:sp>
        <p:nvSpPr>
          <p:cNvPr id="10" name="Content Placeholder 4">
            <a:extLst>
              <a:ext uri="{FF2B5EF4-FFF2-40B4-BE49-F238E27FC236}">
                <a16:creationId xmlns:a16="http://schemas.microsoft.com/office/drawing/2014/main" id="{4CE96049-A267-44C4-84D0-043866DED660}"/>
              </a:ext>
            </a:extLst>
          </p:cNvPr>
          <p:cNvSpPr txBox="1">
            <a:spLocks/>
          </p:cNvSpPr>
          <p:nvPr/>
        </p:nvSpPr>
        <p:spPr>
          <a:xfrm>
            <a:off x="628651" y="5974080"/>
            <a:ext cx="8132715" cy="367380"/>
          </a:xfrm>
          <a:prstGeom prst="rect">
            <a:avLst/>
          </a:prstGeom>
        </p:spPr>
        <p:txBody>
          <a:bodyPr vert="horz" lIns="0" tIns="0" rIns="0" bIns="0" rtlCol="0" anchor="t">
            <a:noAutofit/>
          </a:bodyPr>
          <a:lstStyle>
            <a:lvl1pPr marL="285750" indent="-285750" algn="l" defTabSz="914400" rtl="0" eaLnBrk="1" latinLnBrk="0" hangingPunct="1">
              <a:lnSpc>
                <a:spcPct val="100000"/>
              </a:lnSpc>
              <a:spcBef>
                <a:spcPts val="600"/>
              </a:spcBef>
              <a:buFont typeface="Arial" charset="0"/>
              <a:buChar char="•"/>
              <a:defRPr sz="1600" b="0" kern="1200" cap="none" spc="0" baseline="0">
                <a:solidFill>
                  <a:schemeClr val="tx1"/>
                </a:solidFill>
                <a:latin typeface="+mn-lt"/>
                <a:ea typeface="+mn-ea"/>
                <a:cs typeface="+mn-cs"/>
              </a:defRPr>
            </a:lvl1pPr>
            <a:lvl2pPr marL="515938" indent="-244475" algn="l" defTabSz="914400" rtl="0" eaLnBrk="1" latinLnBrk="0" hangingPunct="1">
              <a:lnSpc>
                <a:spcPct val="100000"/>
              </a:lnSpc>
              <a:spcBef>
                <a:spcPts val="0"/>
              </a:spcBef>
              <a:spcAft>
                <a:spcPts val="0"/>
              </a:spcAft>
              <a:buFont typeface="LucidaGrande" charset="0"/>
              <a:buChar char="-"/>
              <a:tabLst/>
              <a:defRPr sz="1600" i="0" kern="1200">
                <a:solidFill>
                  <a:schemeClr val="tx1"/>
                </a:solidFill>
                <a:latin typeface="Calibri" charset="0"/>
                <a:ea typeface="Calibri" charset="0"/>
                <a:cs typeface="Calibri" charset="0"/>
              </a:defRPr>
            </a:lvl2pPr>
            <a:lvl3pPr marL="11113" indent="0" algn="l" defTabSz="914400" rtl="0" eaLnBrk="1" latinLnBrk="0" hangingPunct="1">
              <a:lnSpc>
                <a:spcPct val="100000"/>
              </a:lnSpc>
              <a:spcBef>
                <a:spcPts val="1200"/>
              </a:spcBef>
              <a:buFont typeface="Arial" panose="020B0604020202020204" pitchFamily="34" charset="0"/>
              <a:buNone/>
              <a:tabLst/>
              <a:defRPr sz="1600" b="1" kern="1200" cap="all" spc="100" baseline="0">
                <a:solidFill>
                  <a:schemeClr val="tx1"/>
                </a:solidFill>
                <a:latin typeface="+mn-lt"/>
                <a:ea typeface="+mn-ea"/>
                <a:cs typeface="+mn-cs"/>
              </a:defRPr>
            </a:lvl3pPr>
            <a:lvl4pPr marL="7938" indent="0" algn="l" defTabSz="914400" rtl="0" eaLnBrk="1" latinLnBrk="0" hangingPunct="1">
              <a:lnSpc>
                <a:spcPct val="100000"/>
              </a:lnSpc>
              <a:spcBef>
                <a:spcPts val="0"/>
              </a:spcBef>
              <a:buFont typeface=".AppleSystemUIFont" charset="-120"/>
              <a:buNone/>
              <a:tabLst/>
              <a:defRPr sz="1400" i="1" kern="1200">
                <a:solidFill>
                  <a:schemeClr val="tx1"/>
                </a:solidFill>
                <a:latin typeface="Georgia" charset="0"/>
                <a:ea typeface="Georgia" charset="0"/>
                <a:cs typeface="Georgia" charset="0"/>
              </a:defRPr>
            </a:lvl4pPr>
            <a:lvl5pPr marL="11113" indent="0" algn="l" defTabSz="914400" rtl="0" eaLnBrk="1" latinLnBrk="0" hangingPunct="1">
              <a:lnSpc>
                <a:spcPct val="100000"/>
              </a:lnSpc>
              <a:spcBef>
                <a:spcPts val="1200"/>
              </a:spcBef>
              <a:buFont typeface="Arial" panose="020B0604020202020204" pitchFamily="34" charset="0"/>
              <a:buNone/>
              <a:tabLst/>
              <a:defRPr sz="1100" i="1" kern="1200">
                <a:solidFill>
                  <a:schemeClr val="tx1"/>
                </a:solidFill>
                <a:latin typeface="Calibri" charset="0"/>
                <a:ea typeface="Calibri" charset="0"/>
                <a:cs typeface="Calibri" charset="0"/>
              </a:defRPr>
            </a:lvl5pPr>
            <a:lvl6pPr marL="0" indent="0" algn="l" defTabSz="914400" rtl="0" eaLnBrk="1" latinLnBrk="0" hangingPunct="1">
              <a:lnSpc>
                <a:spcPct val="90000"/>
              </a:lnSpc>
              <a:spcBef>
                <a:spcPts val="500"/>
              </a:spcBef>
              <a:buFontTx/>
              <a:buNone/>
              <a:defRPr sz="1400" i="1" kern="1200">
                <a:solidFill>
                  <a:schemeClr val="accent5"/>
                </a:solidFill>
                <a:latin typeface="Georgia" panose="02040502050405020303" pitchFamily="18" charset="0"/>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7620" lvl="3"/>
            <a:r>
              <a:rPr lang="en-US" sz="1200" dirty="0">
                <a:solidFill>
                  <a:schemeClr val="tx1">
                    <a:lumMod val="65000"/>
                    <a:lumOff val="35000"/>
                  </a:schemeClr>
                </a:solidFill>
              </a:rPr>
              <a:t> </a:t>
            </a:r>
          </a:p>
          <a:p>
            <a:pPr marL="7620" lvl="3"/>
            <a:r>
              <a:rPr lang="en-US" sz="1200" dirty="0">
                <a:solidFill>
                  <a:schemeClr val="tx1">
                    <a:lumMod val="65000"/>
                    <a:lumOff val="35000"/>
                  </a:schemeClr>
                </a:solidFill>
              </a:rPr>
              <a:t>Data pulled from VSSC Report. Data pulled on 3/19/2020.</a:t>
            </a:r>
          </a:p>
          <a:p>
            <a:pPr marL="7620" lvl="3"/>
            <a:endParaRPr lang="en-US" sz="1200" dirty="0">
              <a:solidFill>
                <a:schemeClr val="tx1">
                  <a:lumMod val="65000"/>
                  <a:lumOff val="35000"/>
                </a:schemeClr>
              </a:solidFill>
            </a:endParaRPr>
          </a:p>
        </p:txBody>
      </p:sp>
      <p:graphicFrame>
        <p:nvGraphicFramePr>
          <p:cNvPr id="7" name="Chart 6">
            <a:extLst>
              <a:ext uri="{FF2B5EF4-FFF2-40B4-BE49-F238E27FC236}">
                <a16:creationId xmlns:a16="http://schemas.microsoft.com/office/drawing/2014/main" id="{E82B91FD-6F62-47D6-9E0C-067D1B51D9E3}"/>
              </a:ext>
            </a:extLst>
          </p:cNvPr>
          <p:cNvGraphicFramePr/>
          <p:nvPr>
            <p:extLst>
              <p:ext uri="{D42A27DB-BD31-4B8C-83A1-F6EECF244321}">
                <p14:modId xmlns:p14="http://schemas.microsoft.com/office/powerpoint/2010/main" val="2454979347"/>
              </p:ext>
            </p:extLst>
          </p:nvPr>
        </p:nvGraphicFramePr>
        <p:xfrm>
          <a:off x="1616543" y="2090989"/>
          <a:ext cx="6096000" cy="4064000"/>
        </p:xfrm>
        <a:graphic>
          <a:graphicData uri="http://schemas.openxmlformats.org/drawingml/2006/chart">
            <c:chart xmlns:c="http://schemas.openxmlformats.org/drawingml/2006/chart" xmlns:r="http://schemas.openxmlformats.org/officeDocument/2006/relationships" r:id="rId3"/>
          </a:graphicData>
        </a:graphic>
      </p:graphicFrame>
      <p:sp>
        <p:nvSpPr>
          <p:cNvPr id="21" name="Rectangle 20">
            <a:extLst>
              <a:ext uri="{FF2B5EF4-FFF2-40B4-BE49-F238E27FC236}">
                <a16:creationId xmlns:a16="http://schemas.microsoft.com/office/drawing/2014/main" id="{D2C909CC-76E8-4235-8728-12FDC2D567DC}"/>
              </a:ext>
            </a:extLst>
          </p:cNvPr>
          <p:cNvSpPr/>
          <p:nvPr/>
        </p:nvSpPr>
        <p:spPr>
          <a:xfrm>
            <a:off x="662606" y="1398666"/>
            <a:ext cx="8003874" cy="633333"/>
          </a:xfrm>
          <a:prstGeom prst="rect">
            <a:avLst/>
          </a:prstGeom>
          <a:solidFill>
            <a:schemeClr val="bg2">
              <a:lumMod val="9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a:t>On average, 50% of appointments requested in VAOS are processed as “Resolved,” while only 8% are “Booked” through Scheduling Manager. </a:t>
            </a:r>
          </a:p>
        </p:txBody>
      </p:sp>
    </p:spTree>
    <p:extLst>
      <p:ext uri="{BB962C8B-B14F-4D97-AF65-F5344CB8AC3E}">
        <p14:creationId xmlns:p14="http://schemas.microsoft.com/office/powerpoint/2010/main" val="25977761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79680D4-97A9-42C4-AD08-2AE78798AD70}"/>
              </a:ext>
            </a:extLst>
          </p:cNvPr>
          <p:cNvSpPr>
            <a:spLocks noGrp="1"/>
          </p:cNvSpPr>
          <p:nvPr>
            <p:ph type="sldNum" sz="quarter" idx="12"/>
          </p:nvPr>
        </p:nvSpPr>
        <p:spPr>
          <a:xfrm>
            <a:off x="6553201" y="6313802"/>
            <a:ext cx="2133600" cy="281444"/>
          </a:xfrm>
        </p:spPr>
        <p:txBody>
          <a:bodyPr/>
          <a:lstStyle/>
          <a:p>
            <a:pPr>
              <a:defRPr/>
            </a:pPr>
            <a:fld id="{953D45C7-AFA8-4622-8BFA-D400F3569C1E}" type="slidenum">
              <a:rPr lang="en-US" smtClean="0">
                <a:solidFill>
                  <a:prstClr val="white"/>
                </a:solidFill>
              </a:rPr>
              <a:pPr>
                <a:defRPr/>
              </a:pPr>
              <a:t>8</a:t>
            </a:fld>
            <a:endParaRPr lang="en-US" dirty="0">
              <a:solidFill>
                <a:prstClr val="white"/>
              </a:solidFill>
            </a:endParaRPr>
          </a:p>
        </p:txBody>
      </p:sp>
      <p:sp>
        <p:nvSpPr>
          <p:cNvPr id="42" name="Title 1">
            <a:extLst>
              <a:ext uri="{FF2B5EF4-FFF2-40B4-BE49-F238E27FC236}">
                <a16:creationId xmlns:a16="http://schemas.microsoft.com/office/drawing/2014/main" id="{31280911-0052-4A79-9F1A-7A7F18EF609C}"/>
              </a:ext>
            </a:extLst>
          </p:cNvPr>
          <p:cNvSpPr txBox="1">
            <a:spLocks/>
          </p:cNvSpPr>
          <p:nvPr/>
        </p:nvSpPr>
        <p:spPr>
          <a:xfrm>
            <a:off x="645629" y="188120"/>
            <a:ext cx="7852741" cy="981308"/>
          </a:xfrm>
          <a:prstGeom prst="rect">
            <a:avLst/>
          </a:prstGeom>
        </p:spPr>
        <p:txBody>
          <a:bodyPr vert="horz" lIns="0" tIns="0" rIns="0" bIns="0" rtlCol="0" anchor="b">
            <a:noAutofit/>
          </a:bodyPr>
          <a:lstStyle>
            <a:lvl1pPr algn="l" defTabSz="914400" rtl="0" eaLnBrk="1" latinLnBrk="0" hangingPunct="1">
              <a:lnSpc>
                <a:spcPct val="90000"/>
              </a:lnSpc>
              <a:spcBef>
                <a:spcPct val="0"/>
              </a:spcBef>
              <a:buNone/>
              <a:defRPr sz="2031" kern="1200" cap="all" spc="100" baseline="0">
                <a:solidFill>
                  <a:schemeClr val="bg1"/>
                </a:solidFill>
                <a:latin typeface="Franklin Gothic Book" panose="020B0503020102020204" pitchFamily="34" charset="0"/>
                <a:ea typeface="Oswald" charset="0"/>
                <a:cs typeface="Oswald" charset="0"/>
              </a:defRPr>
            </a:lvl1pPr>
          </a:lstStyle>
          <a:p>
            <a:r>
              <a:rPr lang="en-US" sz="3200" b="1" cap="none" dirty="0">
                <a:solidFill>
                  <a:srgbClr val="1082C9"/>
                </a:solidFill>
                <a:latin typeface="Myriad Pro Semibold" charset="0"/>
              </a:rPr>
              <a:t>Help Desk Report</a:t>
            </a:r>
          </a:p>
        </p:txBody>
      </p:sp>
      <p:sp>
        <p:nvSpPr>
          <p:cNvPr id="6" name="TextBox 5">
            <a:extLst>
              <a:ext uri="{FF2B5EF4-FFF2-40B4-BE49-F238E27FC236}">
                <a16:creationId xmlns:a16="http://schemas.microsoft.com/office/drawing/2014/main" id="{A8025AB2-0AE3-4DCA-92F2-B10EA7F5043E}"/>
              </a:ext>
            </a:extLst>
          </p:cNvPr>
          <p:cNvSpPr txBox="1"/>
          <p:nvPr/>
        </p:nvSpPr>
        <p:spPr>
          <a:xfrm>
            <a:off x="782320" y="1376982"/>
            <a:ext cx="7852741" cy="1077218"/>
          </a:xfrm>
          <a:prstGeom prst="rect">
            <a:avLst/>
          </a:prstGeom>
          <a:noFill/>
        </p:spPr>
        <p:txBody>
          <a:bodyPr wrap="square" rtlCol="0">
            <a:spAutoFit/>
          </a:bodyPr>
          <a:lstStyle/>
          <a:p>
            <a:r>
              <a:rPr lang="en-US" sz="1600" dirty="0"/>
              <a:t>The Mobile Service Desk (MSD) has provided the Release Team with weekly data on the amount of ticket they logged for each app. It is important to note that Veteran users are directed to the Health Resource Center (HRC) and, therefore, only VAOS tickets escalated from HRC to MSD appear here. More detailed data on these tickets can be found on </a:t>
            </a:r>
            <a:r>
              <a:rPr lang="en-US" sz="1600" dirty="0">
                <a:hlinkClick r:id="rId3" action="ppaction://hlinksldjump"/>
              </a:rPr>
              <a:t>Slide 16</a:t>
            </a:r>
            <a:r>
              <a:rPr lang="en-US" sz="1600" dirty="0"/>
              <a:t>. </a:t>
            </a:r>
          </a:p>
        </p:txBody>
      </p:sp>
      <p:graphicFrame>
        <p:nvGraphicFramePr>
          <p:cNvPr id="7" name="Chart 6">
            <a:extLst>
              <a:ext uri="{FF2B5EF4-FFF2-40B4-BE49-F238E27FC236}">
                <a16:creationId xmlns:a16="http://schemas.microsoft.com/office/drawing/2014/main" id="{C3946652-E4EF-4015-B38A-22048E5FEF46}"/>
              </a:ext>
            </a:extLst>
          </p:cNvPr>
          <p:cNvGraphicFramePr/>
          <p:nvPr>
            <p:extLst>
              <p:ext uri="{D42A27DB-BD31-4B8C-83A1-F6EECF244321}">
                <p14:modId xmlns:p14="http://schemas.microsoft.com/office/powerpoint/2010/main" val="392693669"/>
              </p:ext>
            </p:extLst>
          </p:nvPr>
        </p:nvGraphicFramePr>
        <p:xfrm>
          <a:off x="1597229" y="2560610"/>
          <a:ext cx="6222921" cy="3236784"/>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41588712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11E37-ED21-4F07-B2EF-24273265DAF4}"/>
              </a:ext>
            </a:extLst>
          </p:cNvPr>
          <p:cNvSpPr>
            <a:spLocks noGrp="1"/>
          </p:cNvSpPr>
          <p:nvPr>
            <p:ph type="title"/>
          </p:nvPr>
        </p:nvSpPr>
        <p:spPr>
          <a:xfrm>
            <a:off x="457200" y="236538"/>
            <a:ext cx="8229600" cy="1143000"/>
          </a:xfrm>
        </p:spPr>
        <p:txBody>
          <a:bodyPr/>
          <a:lstStyle/>
          <a:p>
            <a:r>
              <a:rPr lang="en-US" dirty="0"/>
              <a:t>Known Errors Impacting Live Sites</a:t>
            </a:r>
          </a:p>
        </p:txBody>
      </p:sp>
      <p:sp>
        <p:nvSpPr>
          <p:cNvPr id="3" name="Slide Number Placeholder 2">
            <a:extLst>
              <a:ext uri="{FF2B5EF4-FFF2-40B4-BE49-F238E27FC236}">
                <a16:creationId xmlns:a16="http://schemas.microsoft.com/office/drawing/2014/main" id="{1054DFAB-DC3F-4C6C-B25D-0DFB8A8474BC}"/>
              </a:ext>
            </a:extLst>
          </p:cNvPr>
          <p:cNvSpPr>
            <a:spLocks noGrp="1"/>
          </p:cNvSpPr>
          <p:nvPr>
            <p:ph type="sldNum" sz="quarter" idx="10"/>
          </p:nvPr>
        </p:nvSpPr>
        <p:spPr/>
        <p:txBody>
          <a:bodyPr/>
          <a:lstStyle/>
          <a:p>
            <a:fld id="{EACE6E22-E655-5947-A8B4-6F095FBA2C12}" type="slidenum">
              <a:rPr lang="en-US" smtClean="0"/>
              <a:pPr/>
              <a:t>9</a:t>
            </a:fld>
            <a:endParaRPr lang="en-US" dirty="0"/>
          </a:p>
        </p:txBody>
      </p:sp>
      <p:graphicFrame>
        <p:nvGraphicFramePr>
          <p:cNvPr id="6" name="Table 5">
            <a:extLst>
              <a:ext uri="{FF2B5EF4-FFF2-40B4-BE49-F238E27FC236}">
                <a16:creationId xmlns:a16="http://schemas.microsoft.com/office/drawing/2014/main" id="{9FF76BAC-39DA-4FAB-8E79-28560F8579CB}"/>
              </a:ext>
            </a:extLst>
          </p:cNvPr>
          <p:cNvGraphicFramePr>
            <a:graphicFrameLocks noGrp="1"/>
          </p:cNvGraphicFramePr>
          <p:nvPr>
            <p:extLst>
              <p:ext uri="{D42A27DB-BD31-4B8C-83A1-F6EECF244321}">
                <p14:modId xmlns:p14="http://schemas.microsoft.com/office/powerpoint/2010/main" val="122077077"/>
              </p:ext>
            </p:extLst>
          </p:nvPr>
        </p:nvGraphicFramePr>
        <p:xfrm>
          <a:off x="384604" y="1542245"/>
          <a:ext cx="8611377" cy="1981200"/>
        </p:xfrm>
        <a:graphic>
          <a:graphicData uri="http://schemas.openxmlformats.org/drawingml/2006/table">
            <a:tbl>
              <a:tblPr firstRow="1" bandRow="1">
                <a:tableStyleId>{5C22544A-7EE6-4342-B048-85BDC9FD1C3A}</a:tableStyleId>
              </a:tblPr>
              <a:tblGrid>
                <a:gridCol w="998044">
                  <a:extLst>
                    <a:ext uri="{9D8B030D-6E8A-4147-A177-3AD203B41FA5}">
                      <a16:colId xmlns:a16="http://schemas.microsoft.com/office/drawing/2014/main" val="2428295088"/>
                    </a:ext>
                  </a:extLst>
                </a:gridCol>
                <a:gridCol w="3760852">
                  <a:extLst>
                    <a:ext uri="{9D8B030D-6E8A-4147-A177-3AD203B41FA5}">
                      <a16:colId xmlns:a16="http://schemas.microsoft.com/office/drawing/2014/main" val="1526299690"/>
                    </a:ext>
                  </a:extLst>
                </a:gridCol>
                <a:gridCol w="2088327">
                  <a:extLst>
                    <a:ext uri="{9D8B030D-6E8A-4147-A177-3AD203B41FA5}">
                      <a16:colId xmlns:a16="http://schemas.microsoft.com/office/drawing/2014/main" val="180466718"/>
                    </a:ext>
                  </a:extLst>
                </a:gridCol>
                <a:gridCol w="951354">
                  <a:extLst>
                    <a:ext uri="{9D8B030D-6E8A-4147-A177-3AD203B41FA5}">
                      <a16:colId xmlns:a16="http://schemas.microsoft.com/office/drawing/2014/main" val="3528500373"/>
                    </a:ext>
                  </a:extLst>
                </a:gridCol>
                <a:gridCol w="812800">
                  <a:extLst>
                    <a:ext uri="{9D8B030D-6E8A-4147-A177-3AD203B41FA5}">
                      <a16:colId xmlns:a16="http://schemas.microsoft.com/office/drawing/2014/main" val="306242340"/>
                    </a:ext>
                  </a:extLst>
                </a:gridCol>
              </a:tblGrid>
              <a:tr h="249237">
                <a:tc>
                  <a:txBody>
                    <a:bodyPr/>
                    <a:lstStyle/>
                    <a:p>
                      <a:r>
                        <a:rPr lang="en-US" sz="1200" dirty="0"/>
                        <a:t>Known Error</a:t>
                      </a:r>
                    </a:p>
                  </a:txBody>
                  <a:tcPr/>
                </a:tc>
                <a:tc>
                  <a:txBody>
                    <a:bodyPr/>
                    <a:lstStyle/>
                    <a:p>
                      <a:r>
                        <a:rPr lang="en-US" sz="1200" dirty="0"/>
                        <a:t>Description</a:t>
                      </a:r>
                    </a:p>
                  </a:txBody>
                  <a:tcPr/>
                </a:tc>
                <a:tc>
                  <a:txBody>
                    <a:bodyPr/>
                    <a:lstStyle/>
                    <a:p>
                      <a:r>
                        <a:rPr lang="en-US" sz="1200" dirty="0"/>
                        <a:t>Impact</a:t>
                      </a:r>
                    </a:p>
                  </a:txBody>
                  <a:tcPr/>
                </a:tc>
                <a:tc>
                  <a:txBody>
                    <a:bodyPr/>
                    <a:lstStyle/>
                    <a:p>
                      <a:r>
                        <a:rPr lang="en-US" sz="1200" dirty="0"/>
                        <a:t>Team Responsible</a:t>
                      </a:r>
                    </a:p>
                  </a:txBody>
                  <a:tcPr/>
                </a:tc>
                <a:tc>
                  <a:txBody>
                    <a:bodyPr/>
                    <a:lstStyle/>
                    <a:p>
                      <a:r>
                        <a:rPr lang="en-US" sz="1200" dirty="0"/>
                        <a:t>Fix Date</a:t>
                      </a:r>
                    </a:p>
                  </a:txBody>
                  <a:tcPr/>
                </a:tc>
                <a:extLst>
                  <a:ext uri="{0D108BD9-81ED-4DB2-BD59-A6C34878D82A}">
                    <a16:rowId xmlns:a16="http://schemas.microsoft.com/office/drawing/2014/main" val="310090499"/>
                  </a:ext>
                </a:extLst>
              </a:tr>
              <a:tr h="369073">
                <a:tc>
                  <a:txBody>
                    <a:bodyPr/>
                    <a:lstStyle/>
                    <a:p>
                      <a:r>
                        <a:rPr lang="en-US" sz="1100" b="1" dirty="0">
                          <a:hlinkClick r:id="rId2"/>
                        </a:rPr>
                        <a:t>Duplicate Submission of the Same Request</a:t>
                      </a:r>
                      <a:endParaRPr lang="en-US" sz="11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cs typeface="Calibri"/>
                        </a:rPr>
                        <a:t>Dev team suspects that latency issue in VAOS leads Veteran to click submit button more than once, therefore submitting more than one request, which shows in SM.</a:t>
                      </a:r>
                    </a:p>
                  </a:txBody>
                  <a:tcPr/>
                </a:tc>
                <a:tc>
                  <a:txBody>
                    <a:bodyPr/>
                    <a:lstStyle/>
                    <a:p>
                      <a:r>
                        <a:rPr lang="en-US" sz="1100" dirty="0"/>
                        <a:t>This causes confusion for both the Veteran and the scheduler. It also contributes to inaccurate data. </a:t>
                      </a:r>
                    </a:p>
                  </a:txBody>
                  <a:tcPr/>
                </a:tc>
                <a:tc>
                  <a:txBody>
                    <a:bodyPr/>
                    <a:lstStyle/>
                    <a:p>
                      <a:r>
                        <a:rPr lang="en-US" sz="1100" dirty="0"/>
                        <a:t>Vets EZ Team</a:t>
                      </a:r>
                    </a:p>
                  </a:txBody>
                  <a:tcPr/>
                </a:tc>
                <a:tc>
                  <a:txBody>
                    <a:bodyPr/>
                    <a:lstStyle/>
                    <a:p>
                      <a:r>
                        <a:rPr lang="en-US" sz="1100" dirty="0"/>
                        <a:t>TBD</a:t>
                      </a:r>
                    </a:p>
                  </a:txBody>
                  <a:tcPr/>
                </a:tc>
                <a:extLst>
                  <a:ext uri="{0D108BD9-81ED-4DB2-BD59-A6C34878D82A}">
                    <a16:rowId xmlns:a16="http://schemas.microsoft.com/office/drawing/2014/main" val="2041506822"/>
                  </a:ext>
                </a:extLst>
              </a:tr>
              <a:tr h="369073">
                <a:tc>
                  <a:txBody>
                    <a:bodyPr/>
                    <a:lstStyle/>
                    <a:p>
                      <a:r>
                        <a:rPr lang="en-US" sz="1100" b="1" dirty="0">
                          <a:hlinkClick r:id="rId3"/>
                        </a:rPr>
                        <a:t>Locked Record Long-Term Fix</a:t>
                      </a:r>
                      <a:endParaRPr lang="en-US" sz="11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cs typeface="Calibri"/>
                        </a:rPr>
                        <a:t>Some sites are still experiencing an issue wherein a request locks and is not able to be processed. </a:t>
                      </a:r>
                    </a:p>
                  </a:txBody>
                  <a:tcPr/>
                </a:tc>
                <a:tc>
                  <a:txBody>
                    <a:bodyPr/>
                    <a:lstStyle/>
                    <a:p>
                      <a:r>
                        <a:rPr lang="en-US" sz="1100" dirty="0"/>
                        <a:t>This causes a pending request for sites and also creates confusion for the Veteran who has an open request left in the queue.</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dirty="0"/>
                        <a:t>Vets EZ Team</a:t>
                      </a:r>
                    </a:p>
                    <a:p>
                      <a:endParaRPr lang="en-US" sz="1100" dirty="0"/>
                    </a:p>
                  </a:txBody>
                  <a:tcPr/>
                </a:tc>
                <a:tc>
                  <a:txBody>
                    <a:bodyPr/>
                    <a:lstStyle/>
                    <a:p>
                      <a:r>
                        <a:rPr lang="en-US" sz="1100" dirty="0"/>
                        <a:t>TBD</a:t>
                      </a:r>
                    </a:p>
                  </a:txBody>
                  <a:tcPr/>
                </a:tc>
                <a:extLst>
                  <a:ext uri="{0D108BD9-81ED-4DB2-BD59-A6C34878D82A}">
                    <a16:rowId xmlns:a16="http://schemas.microsoft.com/office/drawing/2014/main" val="1993107469"/>
                  </a:ext>
                </a:extLst>
              </a:tr>
            </a:tbl>
          </a:graphicData>
        </a:graphic>
      </p:graphicFrame>
      <p:sp>
        <p:nvSpPr>
          <p:cNvPr id="7" name="Content Placeholder 4">
            <a:extLst>
              <a:ext uri="{FF2B5EF4-FFF2-40B4-BE49-F238E27FC236}">
                <a16:creationId xmlns:a16="http://schemas.microsoft.com/office/drawing/2014/main" id="{69BC3B29-50D9-4683-A57D-7A346E206473}"/>
              </a:ext>
            </a:extLst>
          </p:cNvPr>
          <p:cNvSpPr>
            <a:spLocks noGrp="1"/>
          </p:cNvSpPr>
          <p:nvPr>
            <p:ph idx="1"/>
          </p:nvPr>
        </p:nvSpPr>
        <p:spPr>
          <a:xfrm>
            <a:off x="662608" y="3928298"/>
            <a:ext cx="7852741" cy="2592200"/>
          </a:xfrm>
        </p:spPr>
        <p:txBody>
          <a:bodyPr/>
          <a:lstStyle/>
          <a:p>
            <a:endParaRPr lang="en-US" sz="1800" b="1" dirty="0"/>
          </a:p>
          <a:p>
            <a:r>
              <a:rPr lang="en-US" sz="1800" b="1" dirty="0"/>
              <a:t>Live sites: </a:t>
            </a:r>
            <a:r>
              <a:rPr lang="en-US" sz="1800" dirty="0"/>
              <a:t>139</a:t>
            </a:r>
            <a:endParaRPr lang="en-US" sz="2400" dirty="0"/>
          </a:p>
          <a:p>
            <a:r>
              <a:rPr lang="en-US" sz="1600" b="1" dirty="0"/>
              <a:t>Not yet live sites:</a:t>
            </a:r>
          </a:p>
        </p:txBody>
      </p:sp>
      <p:graphicFrame>
        <p:nvGraphicFramePr>
          <p:cNvPr id="8" name="Table 7">
            <a:extLst>
              <a:ext uri="{FF2B5EF4-FFF2-40B4-BE49-F238E27FC236}">
                <a16:creationId xmlns:a16="http://schemas.microsoft.com/office/drawing/2014/main" id="{5616DFF7-6874-4954-A747-978C562FB082}"/>
              </a:ext>
            </a:extLst>
          </p:cNvPr>
          <p:cNvGraphicFramePr>
            <a:graphicFrameLocks noGrp="1"/>
          </p:cNvGraphicFramePr>
          <p:nvPr/>
        </p:nvGraphicFramePr>
        <p:xfrm>
          <a:off x="1408898" y="4947206"/>
          <a:ext cx="6360160" cy="1051560"/>
        </p:xfrm>
        <a:graphic>
          <a:graphicData uri="http://schemas.openxmlformats.org/drawingml/2006/table">
            <a:tbl>
              <a:tblPr firstRow="1" bandRow="1">
                <a:tableStyleId>{5C22544A-7EE6-4342-B048-85BDC9FD1C3A}</a:tableStyleId>
              </a:tblPr>
              <a:tblGrid>
                <a:gridCol w="996642">
                  <a:extLst>
                    <a:ext uri="{9D8B030D-6E8A-4147-A177-3AD203B41FA5}">
                      <a16:colId xmlns:a16="http://schemas.microsoft.com/office/drawing/2014/main" val="3117227856"/>
                    </a:ext>
                  </a:extLst>
                </a:gridCol>
                <a:gridCol w="5363518">
                  <a:extLst>
                    <a:ext uri="{9D8B030D-6E8A-4147-A177-3AD203B41FA5}">
                      <a16:colId xmlns:a16="http://schemas.microsoft.com/office/drawing/2014/main" val="3311731452"/>
                    </a:ext>
                  </a:extLst>
                </a:gridCol>
              </a:tblGrid>
              <a:tr h="252042">
                <a:tc>
                  <a:txBody>
                    <a:bodyPr/>
                    <a:lstStyle/>
                    <a:p>
                      <a:r>
                        <a:rPr lang="en-US" sz="1200" dirty="0"/>
                        <a:t>Site</a:t>
                      </a:r>
                    </a:p>
                  </a:txBody>
                  <a:tcPr/>
                </a:tc>
                <a:tc>
                  <a:txBody>
                    <a:bodyPr/>
                    <a:lstStyle/>
                    <a:p>
                      <a:r>
                        <a:rPr lang="en-US" sz="1200" dirty="0"/>
                        <a:t>Status</a:t>
                      </a:r>
                    </a:p>
                  </a:txBody>
                  <a:tcPr/>
                </a:tc>
                <a:extLst>
                  <a:ext uri="{0D108BD9-81ED-4DB2-BD59-A6C34878D82A}">
                    <a16:rowId xmlns:a16="http://schemas.microsoft.com/office/drawing/2014/main" val="4040788237"/>
                  </a:ext>
                </a:extLst>
              </a:tr>
              <a:tr h="252042">
                <a:tc>
                  <a:txBody>
                    <a:bodyPr/>
                    <a:lstStyle/>
                    <a:p>
                      <a:r>
                        <a:rPr lang="en-US" sz="1100" dirty="0"/>
                        <a:t>Manila</a:t>
                      </a:r>
                    </a:p>
                  </a:txBody>
                  <a:tcPr/>
                </a:tc>
                <a:tc>
                  <a:txBody>
                    <a:bodyPr/>
                    <a:lstStyle/>
                    <a:p>
                      <a:r>
                        <a:rPr lang="en-US" sz="1100" dirty="0"/>
                        <a:t>Manila attempting to go live since VAOS Reset</a:t>
                      </a:r>
                    </a:p>
                  </a:txBody>
                  <a:tcPr/>
                </a:tc>
                <a:extLst>
                  <a:ext uri="{0D108BD9-81ED-4DB2-BD59-A6C34878D82A}">
                    <a16:rowId xmlns:a16="http://schemas.microsoft.com/office/drawing/2014/main" val="1186366662"/>
                  </a:ext>
                </a:extLst>
              </a:tr>
              <a:tr h="252042">
                <a:tc>
                  <a:txBody>
                    <a:bodyPr/>
                    <a:lstStyle/>
                    <a:p>
                      <a:r>
                        <a:rPr lang="en-US" sz="1100" dirty="0"/>
                        <a:t>Columbus</a:t>
                      </a:r>
                    </a:p>
                  </a:txBody>
                  <a:tcPr/>
                </a:tc>
                <a:tc>
                  <a:txBody>
                    <a:bodyPr/>
                    <a:lstStyle/>
                    <a:p>
                      <a:r>
                        <a:rPr lang="en-US" sz="1100" dirty="0"/>
                        <a:t>Exempt – Alternative scheduling tool</a:t>
                      </a:r>
                    </a:p>
                  </a:txBody>
                  <a:tcPr/>
                </a:tc>
                <a:extLst>
                  <a:ext uri="{0D108BD9-81ED-4DB2-BD59-A6C34878D82A}">
                    <a16:rowId xmlns:a16="http://schemas.microsoft.com/office/drawing/2014/main" val="2850820212"/>
                  </a:ext>
                </a:extLst>
              </a:tr>
              <a:tr h="252042">
                <a:tc>
                  <a:txBody>
                    <a:bodyPr/>
                    <a:lstStyle/>
                    <a:p>
                      <a:r>
                        <a:rPr lang="en-US" sz="1100" dirty="0"/>
                        <a:t>Indianapolis</a:t>
                      </a:r>
                    </a:p>
                  </a:txBody>
                  <a:tcPr/>
                </a:tc>
                <a:tc>
                  <a:txBody>
                    <a:bodyPr/>
                    <a:lstStyle/>
                    <a:p>
                      <a:r>
                        <a:rPr lang="en-US" sz="1100" dirty="0"/>
                        <a:t>Exempt – Alternative scheduling tool</a:t>
                      </a:r>
                    </a:p>
                  </a:txBody>
                  <a:tcPr/>
                </a:tc>
                <a:extLst>
                  <a:ext uri="{0D108BD9-81ED-4DB2-BD59-A6C34878D82A}">
                    <a16:rowId xmlns:a16="http://schemas.microsoft.com/office/drawing/2014/main" val="145686877"/>
                  </a:ext>
                </a:extLst>
              </a:tr>
            </a:tbl>
          </a:graphicData>
        </a:graphic>
      </p:graphicFrame>
      <p:sp>
        <p:nvSpPr>
          <p:cNvPr id="5" name="TextBox 4">
            <a:extLst>
              <a:ext uri="{FF2B5EF4-FFF2-40B4-BE49-F238E27FC236}">
                <a16:creationId xmlns:a16="http://schemas.microsoft.com/office/drawing/2014/main" id="{A4BC02BB-701C-4A95-8682-8DAF8470971E}"/>
              </a:ext>
            </a:extLst>
          </p:cNvPr>
          <p:cNvSpPr txBox="1"/>
          <p:nvPr/>
        </p:nvSpPr>
        <p:spPr>
          <a:xfrm>
            <a:off x="384604" y="1159307"/>
            <a:ext cx="8701341" cy="307777"/>
          </a:xfrm>
          <a:prstGeom prst="rect">
            <a:avLst/>
          </a:prstGeom>
          <a:noFill/>
        </p:spPr>
        <p:txBody>
          <a:bodyPr wrap="square" rtlCol="0">
            <a:spAutoFit/>
          </a:bodyPr>
          <a:lstStyle/>
          <a:p>
            <a:r>
              <a:rPr lang="en-US" sz="1400" dirty="0">
                <a:solidFill>
                  <a:schemeClr val="tx2"/>
                </a:solidFill>
              </a:rPr>
              <a:t>There are 136 outstanding backlog items for the VAOS Suite that are on hold until the VAOS UI Redesign is complete.  </a:t>
            </a:r>
          </a:p>
        </p:txBody>
      </p:sp>
    </p:spTree>
    <p:extLst>
      <p:ext uri="{BB962C8B-B14F-4D97-AF65-F5344CB8AC3E}">
        <p14:creationId xmlns:p14="http://schemas.microsoft.com/office/powerpoint/2010/main" val="35995895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71B4A769B21C34096243BDE78D5AA3D" ma:contentTypeVersion="13" ma:contentTypeDescription="Create a new document." ma:contentTypeScope="" ma:versionID="cb766afb1767b52f720d1380f60d5ea2">
  <xsd:schema xmlns:xsd="http://www.w3.org/2001/XMLSchema" xmlns:xs="http://www.w3.org/2001/XMLSchema" xmlns:p="http://schemas.microsoft.com/office/2006/metadata/properties" xmlns:ns3="f535b11e-517e-49b2-82f7-7a2f485a0b76" xmlns:ns4="aef7493d-575d-4745-b2cb-62a01c7e6e91" targetNamespace="http://schemas.microsoft.com/office/2006/metadata/properties" ma:root="true" ma:fieldsID="fc1b39d495310268329d8354cccae080" ns3:_="" ns4:_="">
    <xsd:import namespace="f535b11e-517e-49b2-82f7-7a2f485a0b76"/>
    <xsd:import namespace="aef7493d-575d-4745-b2cb-62a01c7e6e91"/>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DateTaken" minOccurs="0"/>
                <xsd:element ref="ns4:MediaServiceLocation" minOccurs="0"/>
                <xsd:element ref="ns4:MediaServiceAutoKeyPoints" minOccurs="0"/>
                <xsd:element ref="ns4:MediaServiceKeyPoints" minOccurs="0"/>
                <xsd:element ref="ns4:MediaServiceOCR" minOccurs="0"/>
                <xsd:element ref="ns4:MediaServiceGenerationTime" minOccurs="0"/>
                <xsd:element ref="ns4: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535b11e-517e-49b2-82f7-7a2f485a0b76"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ef7493d-575d-4745-b2cb-62a01c7e6e91"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element name="MediaServiceAutoTags" ma:index="13" nillable="true" ma:displayName="MediaServiceAutoTags" ma:description="" ma:internalName="MediaServiceAutoTags" ma:readOnly="true">
      <xsd:simpleType>
        <xsd:restriction base="dms:Text"/>
      </xsd:simpleType>
    </xsd:element>
    <xsd:element name="MediaServiceDateTaken" ma:index="14" nillable="true" ma:displayName="MediaServiceDateTaken" ma:description="" ma:hidden="true" ma:internalName="MediaServiceDateTaken" ma:readOnly="true">
      <xsd:simpleType>
        <xsd:restriction base="dms:Text"/>
      </xsd:simpleType>
    </xsd:element>
    <xsd:element name="MediaServiceLocation" ma:index="15" nillable="true" ma:displayName="MediaServiceLocation" ma:description="" ma:internalName="MediaServiceLocation"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8B70715-2C72-46F1-B107-D4E0DD96B50E}">
  <ds:schemaRefs>
    <ds:schemaRef ds:uri="http://purl.org/dc/elements/1.1/"/>
    <ds:schemaRef ds:uri="http://schemas.microsoft.com/office/2006/metadata/properties"/>
    <ds:schemaRef ds:uri="http://purl.org/dc/terms/"/>
    <ds:schemaRef ds:uri="http://schemas.openxmlformats.org/package/2006/metadata/core-properties"/>
    <ds:schemaRef ds:uri="aef7493d-575d-4745-b2cb-62a01c7e6e91"/>
    <ds:schemaRef ds:uri="http://schemas.microsoft.com/office/2006/documentManagement/types"/>
    <ds:schemaRef ds:uri="http://schemas.microsoft.com/office/infopath/2007/PartnerControls"/>
    <ds:schemaRef ds:uri="f535b11e-517e-49b2-82f7-7a2f485a0b76"/>
    <ds:schemaRef ds:uri="http://www.w3.org/XML/1998/namespace"/>
    <ds:schemaRef ds:uri="http://purl.org/dc/dcmitype/"/>
  </ds:schemaRefs>
</ds:datastoreItem>
</file>

<file path=customXml/itemProps2.xml><?xml version="1.0" encoding="utf-8"?>
<ds:datastoreItem xmlns:ds="http://schemas.openxmlformats.org/officeDocument/2006/customXml" ds:itemID="{3580E0D4-7593-4C52-A1B0-3E635D07EF0A}">
  <ds:schemaRefs>
    <ds:schemaRef ds:uri="http://schemas.microsoft.com/sharepoint/v3/contenttype/forms"/>
  </ds:schemaRefs>
</ds:datastoreItem>
</file>

<file path=customXml/itemProps3.xml><?xml version="1.0" encoding="utf-8"?>
<ds:datastoreItem xmlns:ds="http://schemas.openxmlformats.org/officeDocument/2006/customXml" ds:itemID="{FA687777-E771-4506-87B1-873E2465E6F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535b11e-517e-49b2-82f7-7a2f485a0b76"/>
    <ds:schemaRef ds:uri="aef7493d-575d-4745-b2cb-62a01c7e6e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14704</TotalTime>
  <Words>1402</Words>
  <Application>Microsoft Office PowerPoint</Application>
  <PresentationFormat>On-screen Show (4:3)</PresentationFormat>
  <Paragraphs>394</Paragraphs>
  <Slides>16</Slides>
  <Notes>10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vt:i4>
      </vt:variant>
    </vt:vector>
  </HeadingPairs>
  <TitlesOfParts>
    <vt:vector size="26" baseType="lpstr">
      <vt:lpstr>.AppleSystemUIFont</vt:lpstr>
      <vt:lpstr>Arial</vt:lpstr>
      <vt:lpstr>Calibri</vt:lpstr>
      <vt:lpstr>Georgia</vt:lpstr>
      <vt:lpstr>LucidaGrande</vt:lpstr>
      <vt:lpstr>Myriad Pro</vt:lpstr>
      <vt:lpstr>Myriad Pro Semibold</vt:lpstr>
      <vt:lpstr>Oswald</vt:lpstr>
      <vt:lpstr>Wingdings</vt:lpstr>
      <vt:lpstr>Office Theme</vt:lpstr>
      <vt:lpstr>PowerPoint Presentation</vt:lpstr>
      <vt:lpstr>VAOS Usage- Executive Summary</vt:lpstr>
      <vt:lpstr>Total Patient Usage By Week</vt:lpstr>
      <vt:lpstr>Total Patient Usage By Month</vt:lpstr>
      <vt:lpstr>Specialty Usage By Week (Self-Scheduled)</vt:lpstr>
      <vt:lpstr>Specialty Usage By Week (Appt Req)</vt:lpstr>
      <vt:lpstr>Appts Scheduled In Scheduling Manager</vt:lpstr>
      <vt:lpstr>PowerPoint Presentation</vt:lpstr>
      <vt:lpstr>Known Errors Impacting Live Sites</vt:lpstr>
      <vt:lpstr>PowerPoint Presentation</vt:lpstr>
      <vt:lpstr>Sites with Aged Appt Requests &lt;19 days</vt:lpstr>
      <vt:lpstr>Detailed Self-Scheduling Usage Breakdown</vt:lpstr>
      <vt:lpstr>Detailed Appt Request Usage Breakdown</vt:lpstr>
      <vt:lpstr>Pending Appointment Requests (by %)</vt:lpstr>
      <vt:lpstr>Pending Appointment Requests (by quantity) </vt:lpstr>
      <vt:lpstr>PowerPoint Presentation</vt:lpstr>
    </vt:vector>
  </TitlesOfParts>
  <Company>Reingold,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Patrick Fitzgerald</dc:creator>
  <cp:lastModifiedBy>Lawyer, Katherine [USA]</cp:lastModifiedBy>
  <cp:revision>290</cp:revision>
  <dcterms:created xsi:type="dcterms:W3CDTF">2016-10-24T20:33:52Z</dcterms:created>
  <dcterms:modified xsi:type="dcterms:W3CDTF">2020-03-20T19:38:43Z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0x010100E71B4A769B21C34096243BDE78D5AA3D</vt:lpwstr>
  </property>
  <property fmtid="{D5CDD505-2E9C-101B-9397-08002B2CF9AE}" pid="3" name="_dlc_DocIdItemGuid">
    <vt:lpwstr>edf6203d-1645-4bf2-b89a-a2df1b2c5fc0</vt:lpwstr>
  </property>
</Properties>
</file>