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12192000"/>
  <p:notesSz cx="6858000" cy="9144000"/>
  <p:embeddedFontLst>
    <p:embeddedFont>
      <p:font typeface="Proxima Nova"/>
      <p:regular r:id="rId38"/>
      <p:bold r:id="rId39"/>
      <p:italic r:id="rId40"/>
      <p:boldItalic r:id="rId41"/>
    </p:embeddedFont>
    <p:embeddedFont>
      <p:font typeface="Bitter"/>
      <p:regular r:id="rId42"/>
      <p:bold r:id="rId43"/>
      <p:italic r:id="rId44"/>
    </p:embeddedFont>
    <p:embeddedFont>
      <p:font typeface="Source Sans Pr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6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6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italic.fntdata"/><Relationship Id="rId20" Type="http://schemas.openxmlformats.org/officeDocument/2006/relationships/slide" Target="slides/slide15.xml"/><Relationship Id="rId42" Type="http://schemas.openxmlformats.org/officeDocument/2006/relationships/font" Target="fonts/Bitter-regular.fntdata"/><Relationship Id="rId41" Type="http://schemas.openxmlformats.org/officeDocument/2006/relationships/font" Target="fonts/ProximaNova-boldItalic.fntdata"/><Relationship Id="rId22" Type="http://schemas.openxmlformats.org/officeDocument/2006/relationships/slide" Target="slides/slide17.xml"/><Relationship Id="rId44" Type="http://schemas.openxmlformats.org/officeDocument/2006/relationships/font" Target="fonts/Bitter-italic.fntdata"/><Relationship Id="rId21" Type="http://schemas.openxmlformats.org/officeDocument/2006/relationships/slide" Target="slides/slide16.xml"/><Relationship Id="rId43" Type="http://schemas.openxmlformats.org/officeDocument/2006/relationships/font" Target="fonts/Bitter-bold.fntdata"/><Relationship Id="rId24" Type="http://schemas.openxmlformats.org/officeDocument/2006/relationships/slide" Target="slides/slide19.xml"/><Relationship Id="rId46" Type="http://schemas.openxmlformats.org/officeDocument/2006/relationships/font" Target="fonts/SourceSansPro-bold.fntdata"/><Relationship Id="rId23" Type="http://schemas.openxmlformats.org/officeDocument/2006/relationships/slide" Target="slides/slide18.xml"/><Relationship Id="rId45" Type="http://schemas.openxmlformats.org/officeDocument/2006/relationships/font" Target="fonts/SourceSans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SourceSansPro-boldItalic.fntdata"/><Relationship Id="rId25" Type="http://schemas.openxmlformats.org/officeDocument/2006/relationships/slide" Target="slides/slide20.xml"/><Relationship Id="rId47" Type="http://schemas.openxmlformats.org/officeDocument/2006/relationships/font" Target="fonts/SourceSansPr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roximaNova-bold.fntdata"/><Relationship Id="rId16" Type="http://schemas.openxmlformats.org/officeDocument/2006/relationships/slide" Target="slides/slide11.xml"/><Relationship Id="rId38" Type="http://schemas.openxmlformats.org/officeDocument/2006/relationships/font" Target="fonts/ProximaNova-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25eb06ded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625eb06ded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25eb06ded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25eb06ded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625eb06ded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0b7b7965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0b7b7965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60b7b7965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ee4fad677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ee4fad677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6ee4fad677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ee4fad677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ee4fad677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6ee4fad677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ee4fad677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ee4fad677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6ee4fad677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6ee4fad677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ee4fad677_0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6ee4fad677_0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6ee4fad677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ee4fad677_0_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6ee4fad677_0_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ee4fad677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ee4fad677_0_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6ee4fad677_0_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6ee4fad677_0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ee4fad677_0_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6ee4fad677_0_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09651d10e_3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2" name="Google Shape;92;g609651d10e_3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609651d10e_3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6ee4fad677_0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ee4fad677_0_10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6ee4fad677_0_10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625eb06ded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625eb06ded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625eb06ded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6ee4fad677_0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6ee4fad677_0_1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6ee4fad677_0_1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60a69530f0_22_1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60a69530f0_22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609651d10e_24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609651d10e_24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609651d10e_24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6ee4fad677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6ee4fad677_0_1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g6ee4fad677_0_17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6ee4fad677_0_1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6ee4fad677_0_1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6ee4fad677_0_17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60b0dd508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60b0dd508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60a69530f0_13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60a69530f0_13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marR="88465" rtl="0" algn="l">
              <a:lnSpc>
                <a:spcPct val="120000"/>
              </a:lnSpc>
              <a:spcBef>
                <a:spcPts val="0"/>
              </a:spcBef>
              <a:spcAft>
                <a:spcPts val="0"/>
              </a:spcAft>
              <a:buNone/>
            </a:pPr>
            <a:r>
              <a:t/>
            </a:r>
            <a:endParaRPr/>
          </a:p>
        </p:txBody>
      </p:sp>
      <p:sp>
        <p:nvSpPr>
          <p:cNvPr id="284" name="Google Shape;284;g60a69530f0_13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6ee4fad677_0_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6ee4fad677_0_1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marR="88465" rtl="0" algn="l">
              <a:lnSpc>
                <a:spcPct val="120000"/>
              </a:lnSpc>
              <a:spcBef>
                <a:spcPts val="0"/>
              </a:spcBef>
              <a:spcAft>
                <a:spcPts val="0"/>
              </a:spcAft>
              <a:buNone/>
            </a:pPr>
            <a:r>
              <a:t/>
            </a:r>
            <a:endParaRPr/>
          </a:p>
        </p:txBody>
      </p:sp>
      <p:sp>
        <p:nvSpPr>
          <p:cNvPr id="291" name="Google Shape;291;g6ee4fad677_0_1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0a69530f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8" name="Google Shape;98;g60a69530f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g60a69530f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60a69530f0_22_1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g60a69530f0_22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6ee4fad677_0_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6ee4fad677_0_1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03" name="Google Shape;303;g6ee4fad677_0_1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6ee4fad677_0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6ee4fad677_0_1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11" name="Google Shape;311;g6ee4fad677_0_1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be83f4515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be83f4515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g7be83f4515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08f931520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08f931520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608f931520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25eb06ded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625eb06ded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25eb06ded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25eb06ded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625eb06ded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08f931520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08f931520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6" name="Google Shape;136;g608f931520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ee4fad677_0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ee4fad677_0_1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1" marL="914400" rtl="0" algn="l">
              <a:lnSpc>
                <a:spcPct val="114000"/>
              </a:lnSpc>
              <a:spcBef>
                <a:spcPts val="0"/>
              </a:spcBef>
              <a:spcAft>
                <a:spcPts val="0"/>
              </a:spcAft>
              <a:buClr>
                <a:srgbClr val="454454"/>
              </a:buClr>
              <a:buSzPts val="1400"/>
              <a:buFont typeface="Source Sans Pro"/>
              <a:buChar char="○"/>
            </a:pPr>
            <a:r>
              <a:rPr lang="en-US" sz="1400">
                <a:solidFill>
                  <a:srgbClr val="454454"/>
                </a:solidFill>
                <a:latin typeface="Source Sans Pro"/>
                <a:ea typeface="Source Sans Pro"/>
                <a:cs typeface="Source Sans Pro"/>
                <a:sym typeface="Source Sans Pro"/>
              </a:rPr>
              <a:t>What role does Yellow Ribbon participation play in their decision making process?</a:t>
            </a:r>
            <a:endParaRPr sz="1400">
              <a:solidFill>
                <a:srgbClr val="454454"/>
              </a:solidFill>
              <a:latin typeface="Source Sans Pro"/>
              <a:ea typeface="Source Sans Pro"/>
              <a:cs typeface="Source Sans Pro"/>
              <a:sym typeface="Source Sans Pro"/>
            </a:endParaRPr>
          </a:p>
          <a:p>
            <a:pPr indent="-317500" lvl="1" marL="914400" rtl="0" algn="l">
              <a:lnSpc>
                <a:spcPct val="114000"/>
              </a:lnSpc>
              <a:spcBef>
                <a:spcPts val="1000"/>
              </a:spcBef>
              <a:spcAft>
                <a:spcPts val="0"/>
              </a:spcAft>
              <a:buClr>
                <a:srgbClr val="454454"/>
              </a:buClr>
              <a:buSzPts val="1400"/>
              <a:buFont typeface="Source Sans Pro"/>
              <a:buChar char="○"/>
            </a:pPr>
            <a:r>
              <a:rPr lang="en-US" sz="1400">
                <a:solidFill>
                  <a:srgbClr val="454454"/>
                </a:solidFill>
                <a:latin typeface="Source Sans Pro"/>
                <a:ea typeface="Source Sans Pro"/>
                <a:cs typeface="Source Sans Pro"/>
                <a:sym typeface="Source Sans Pro"/>
              </a:rPr>
              <a:t>How well do Veterans understand Yellow Ribbon benefits and how the program works?</a:t>
            </a:r>
            <a:endParaRPr sz="1400">
              <a:solidFill>
                <a:srgbClr val="454454"/>
              </a:solidFill>
              <a:latin typeface="Source Sans Pro"/>
              <a:ea typeface="Source Sans Pro"/>
              <a:cs typeface="Source Sans Pro"/>
              <a:sym typeface="Source Sans Pro"/>
            </a:endParaRPr>
          </a:p>
          <a:p>
            <a:pPr indent="-317500" lvl="1" marL="914400" rtl="0" algn="l">
              <a:lnSpc>
                <a:spcPct val="114000"/>
              </a:lnSpc>
              <a:spcBef>
                <a:spcPts val="1000"/>
              </a:spcBef>
              <a:spcAft>
                <a:spcPts val="0"/>
              </a:spcAft>
              <a:buClr>
                <a:srgbClr val="454454"/>
              </a:buClr>
              <a:buSzPts val="1400"/>
              <a:buFont typeface="Source Sans Pro"/>
              <a:buChar char="○"/>
            </a:pPr>
            <a:r>
              <a:rPr lang="en-US" sz="1400">
                <a:solidFill>
                  <a:srgbClr val="454454"/>
                </a:solidFill>
                <a:latin typeface="Source Sans Pro"/>
                <a:ea typeface="Source Sans Pro"/>
                <a:cs typeface="Source Sans Pro"/>
                <a:sym typeface="Source Sans Pro"/>
              </a:rPr>
              <a:t>How do Veterans currently look for Yellow Ribbon schools?</a:t>
            </a:r>
            <a:endParaRPr sz="1400">
              <a:solidFill>
                <a:srgbClr val="454454"/>
              </a:solidFill>
              <a:latin typeface="Source Sans Pro"/>
              <a:ea typeface="Source Sans Pro"/>
              <a:cs typeface="Source Sans Pro"/>
              <a:sym typeface="Source Sans Pro"/>
            </a:endParaRPr>
          </a:p>
          <a:p>
            <a:pPr indent="-317500" lvl="1" marL="914400" rtl="0" algn="l">
              <a:lnSpc>
                <a:spcPct val="114000"/>
              </a:lnSpc>
              <a:spcBef>
                <a:spcPts val="1000"/>
              </a:spcBef>
              <a:spcAft>
                <a:spcPts val="0"/>
              </a:spcAft>
              <a:buClr>
                <a:srgbClr val="454454"/>
              </a:buClr>
              <a:buSzPts val="1400"/>
              <a:buFont typeface="Source Sans Pro"/>
              <a:buChar char="○"/>
            </a:pPr>
            <a:r>
              <a:rPr lang="en-US" sz="1400">
                <a:solidFill>
                  <a:srgbClr val="454454"/>
                </a:solidFill>
                <a:latin typeface="Source Sans Pro"/>
                <a:ea typeface="Source Sans Pro"/>
                <a:cs typeface="Source Sans Pro"/>
                <a:sym typeface="Source Sans Pro"/>
              </a:rPr>
              <a:t>How do Veterans react to the existing Yellow Ribbon content presentation?</a:t>
            </a:r>
            <a:endParaRPr sz="1400">
              <a:solidFill>
                <a:srgbClr val="454454"/>
              </a:solidFill>
              <a:latin typeface="Source Sans Pro"/>
              <a:ea typeface="Source Sans Pro"/>
              <a:cs typeface="Source Sans Pro"/>
              <a:sym typeface="Source Sans Pro"/>
            </a:endParaRPr>
          </a:p>
          <a:p>
            <a:pPr indent="-317500" lvl="1" marL="914400" rtl="0" algn="l">
              <a:lnSpc>
                <a:spcPct val="114000"/>
              </a:lnSpc>
              <a:spcBef>
                <a:spcPts val="1000"/>
              </a:spcBef>
              <a:spcAft>
                <a:spcPts val="0"/>
              </a:spcAft>
              <a:buClr>
                <a:srgbClr val="454454"/>
              </a:buClr>
              <a:buSzPts val="1400"/>
              <a:buFont typeface="Source Sans Pro"/>
              <a:buChar char="○"/>
            </a:pPr>
            <a:r>
              <a:rPr lang="en-US" sz="1400">
                <a:solidFill>
                  <a:srgbClr val="454454"/>
                </a:solidFill>
                <a:latin typeface="Source Sans Pro"/>
                <a:ea typeface="Source Sans Pro"/>
                <a:cs typeface="Source Sans Pro"/>
                <a:sym typeface="Source Sans Pro"/>
              </a:rPr>
              <a:t>What information about Yellow Ribbon is most meaningful to Veterans?</a:t>
            </a:r>
            <a:endParaRPr sz="1400">
              <a:solidFill>
                <a:srgbClr val="454454"/>
              </a:solidFill>
              <a:latin typeface="Source Sans Pro"/>
              <a:ea typeface="Source Sans Pro"/>
              <a:cs typeface="Source Sans Pro"/>
              <a:sym typeface="Source Sans Pro"/>
            </a:endParaRPr>
          </a:p>
          <a:p>
            <a:pPr indent="-317500" lvl="1" marL="914400" rtl="0" algn="l">
              <a:lnSpc>
                <a:spcPct val="114000"/>
              </a:lnSpc>
              <a:spcBef>
                <a:spcPts val="1000"/>
              </a:spcBef>
              <a:spcAft>
                <a:spcPts val="0"/>
              </a:spcAft>
              <a:buClr>
                <a:srgbClr val="454454"/>
              </a:buClr>
              <a:buSzPts val="1400"/>
              <a:buFont typeface="Source Sans Pro"/>
              <a:buChar char="○"/>
            </a:pPr>
            <a:r>
              <a:rPr lang="en-US" sz="1400">
                <a:solidFill>
                  <a:srgbClr val="454454"/>
                </a:solidFill>
                <a:latin typeface="Source Sans Pro"/>
                <a:ea typeface="Source Sans Pro"/>
                <a:cs typeface="Source Sans Pro"/>
                <a:sym typeface="Source Sans Pro"/>
              </a:rPr>
              <a:t>What questions do they have as they go through this process?</a:t>
            </a:r>
            <a:endParaRPr sz="1400">
              <a:solidFill>
                <a:srgbClr val="454454"/>
              </a:solidFill>
              <a:latin typeface="Source Sans Pro"/>
              <a:ea typeface="Source Sans Pro"/>
              <a:cs typeface="Source Sans Pro"/>
              <a:sym typeface="Source Sans Pro"/>
            </a:endParaRPr>
          </a:p>
          <a:p>
            <a:pPr indent="-317500" lvl="1" marL="914400" rtl="0" algn="l">
              <a:lnSpc>
                <a:spcPct val="114000"/>
              </a:lnSpc>
              <a:spcBef>
                <a:spcPts val="1000"/>
              </a:spcBef>
              <a:spcAft>
                <a:spcPts val="0"/>
              </a:spcAft>
              <a:buClr>
                <a:srgbClr val="454454"/>
              </a:buClr>
              <a:buSzPts val="1400"/>
              <a:buFont typeface="Source Sans Pro"/>
              <a:buChar char="○"/>
            </a:pPr>
            <a:r>
              <a:rPr lang="en-US" sz="1400">
                <a:solidFill>
                  <a:srgbClr val="454454"/>
                </a:solidFill>
                <a:latin typeface="Source Sans Pro"/>
                <a:ea typeface="Source Sans Pro"/>
                <a:cs typeface="Source Sans Pro"/>
                <a:sym typeface="Source Sans Pro"/>
              </a:rPr>
              <a:t>What criteria do Veterans have set in their minds when they begin the research process?</a:t>
            </a:r>
            <a:endParaRPr sz="1400">
              <a:solidFill>
                <a:srgbClr val="454454"/>
              </a:solidFill>
              <a:latin typeface="Source Sans Pro"/>
              <a:ea typeface="Source Sans Pro"/>
              <a:cs typeface="Source Sans Pro"/>
              <a:sym typeface="Source Sans Pro"/>
            </a:endParaRPr>
          </a:p>
          <a:p>
            <a:pPr indent="-317500" lvl="1" marL="914400" rtl="0" algn="l">
              <a:lnSpc>
                <a:spcPct val="114000"/>
              </a:lnSpc>
              <a:spcBef>
                <a:spcPts val="1000"/>
              </a:spcBef>
              <a:spcAft>
                <a:spcPts val="0"/>
              </a:spcAft>
              <a:buClr>
                <a:srgbClr val="454454"/>
              </a:buClr>
              <a:buSzPts val="1400"/>
              <a:buFont typeface="Source Sans Pro"/>
              <a:buChar char="○"/>
            </a:pPr>
            <a:r>
              <a:rPr lang="en-US" sz="1400">
                <a:solidFill>
                  <a:srgbClr val="454454"/>
                </a:solidFill>
                <a:latin typeface="Source Sans Pro"/>
                <a:ea typeface="Source Sans Pro"/>
                <a:cs typeface="Source Sans Pro"/>
                <a:sym typeface="Source Sans Pro"/>
              </a:rPr>
              <a:t>How would filtering or sorting improve the experience for Veterans?</a:t>
            </a:r>
            <a:endParaRPr sz="1400">
              <a:solidFill>
                <a:srgbClr val="454454"/>
              </a:solidFill>
              <a:latin typeface="Source Sans Pro"/>
              <a:ea typeface="Source Sans Pro"/>
              <a:cs typeface="Source Sans Pro"/>
              <a:sym typeface="Source Sans Pro"/>
            </a:endParaRPr>
          </a:p>
          <a:p>
            <a:pPr indent="-317500" lvl="1" marL="914400" rtl="0" algn="l">
              <a:lnSpc>
                <a:spcPct val="114000"/>
              </a:lnSpc>
              <a:spcBef>
                <a:spcPts val="1000"/>
              </a:spcBef>
              <a:spcAft>
                <a:spcPts val="0"/>
              </a:spcAft>
              <a:buClr>
                <a:srgbClr val="454454"/>
              </a:buClr>
              <a:buSzPts val="1400"/>
              <a:buFont typeface="Source Sans Pro"/>
              <a:buChar char="○"/>
            </a:pPr>
            <a:r>
              <a:rPr lang="en-US" sz="1400">
                <a:solidFill>
                  <a:srgbClr val="454454"/>
                </a:solidFill>
                <a:latin typeface="Source Sans Pro"/>
                <a:ea typeface="Source Sans Pro"/>
                <a:cs typeface="Source Sans Pro"/>
                <a:sym typeface="Source Sans Pro"/>
              </a:rPr>
              <a:t>Is side-by-side comparison functionality useful at this stage in their research?</a:t>
            </a:r>
            <a:endParaRPr sz="1400">
              <a:solidFill>
                <a:srgbClr val="454454"/>
              </a:solidFill>
              <a:latin typeface="Source Sans Pro"/>
              <a:ea typeface="Source Sans Pro"/>
              <a:cs typeface="Source Sans Pro"/>
              <a:sym typeface="Source Sans Pro"/>
            </a:endParaRPr>
          </a:p>
          <a:p>
            <a:pPr indent="-317500" lvl="1" marL="914400" rtl="0" algn="l">
              <a:lnSpc>
                <a:spcPct val="114000"/>
              </a:lnSpc>
              <a:spcBef>
                <a:spcPts val="1000"/>
              </a:spcBef>
              <a:spcAft>
                <a:spcPts val="0"/>
              </a:spcAft>
              <a:buClr>
                <a:srgbClr val="454454"/>
              </a:buClr>
              <a:buSzPts val="1400"/>
              <a:buFont typeface="Source Sans Pro"/>
              <a:buChar char="○"/>
            </a:pPr>
            <a:r>
              <a:rPr lang="en-US" sz="1400">
                <a:solidFill>
                  <a:srgbClr val="454454"/>
                </a:solidFill>
                <a:latin typeface="Source Sans Pro"/>
                <a:ea typeface="Source Sans Pro"/>
                <a:cs typeface="Source Sans Pro"/>
                <a:sym typeface="Source Sans Pro"/>
              </a:rPr>
              <a:t>Should the data be presented differently at the research vs comparison phases?</a:t>
            </a:r>
            <a:endParaRPr sz="1400">
              <a:solidFill>
                <a:srgbClr val="454454"/>
              </a:solidFill>
              <a:latin typeface="Source Sans Pro"/>
              <a:ea typeface="Source Sans Pro"/>
              <a:cs typeface="Source Sans Pro"/>
              <a:sym typeface="Source Sans Pro"/>
            </a:endParaRPr>
          </a:p>
          <a:p>
            <a:pPr indent="-317500" lvl="1" marL="914400" rtl="0" algn="l">
              <a:lnSpc>
                <a:spcPct val="114000"/>
              </a:lnSpc>
              <a:spcBef>
                <a:spcPts val="1000"/>
              </a:spcBef>
              <a:spcAft>
                <a:spcPts val="0"/>
              </a:spcAft>
              <a:buClr>
                <a:srgbClr val="454454"/>
              </a:buClr>
              <a:buSzPts val="1400"/>
              <a:buFont typeface="Source Sans Pro"/>
              <a:buChar char="○"/>
            </a:pPr>
            <a:r>
              <a:rPr lang="en-US" sz="1400">
                <a:solidFill>
                  <a:srgbClr val="454454"/>
                </a:solidFill>
                <a:latin typeface="Source Sans Pro"/>
                <a:ea typeface="Source Sans Pro"/>
                <a:cs typeface="Source Sans Pro"/>
                <a:sym typeface="Source Sans Pro"/>
              </a:rPr>
              <a:t>Once a Veteran has the Yellow Ribbon information they're looking for, what would they do next?</a:t>
            </a:r>
            <a:endParaRPr sz="1400">
              <a:solidFill>
                <a:srgbClr val="454454"/>
              </a:solidFill>
              <a:latin typeface="Source Sans Pro"/>
              <a:ea typeface="Source Sans Pro"/>
              <a:cs typeface="Source Sans Pro"/>
              <a:sym typeface="Source Sans Pro"/>
            </a:endParaRPr>
          </a:p>
          <a:p>
            <a:pPr indent="0" lvl="0" marL="914400" rtl="0" algn="l">
              <a:lnSpc>
                <a:spcPct val="114000"/>
              </a:lnSpc>
              <a:spcBef>
                <a:spcPts val="1000"/>
              </a:spcBef>
              <a:spcAft>
                <a:spcPts val="1000"/>
              </a:spcAft>
              <a:buNone/>
            </a:pPr>
            <a:r>
              <a:t/>
            </a:r>
            <a:endParaRPr sz="1400">
              <a:solidFill>
                <a:srgbClr val="454454"/>
              </a:solidFill>
              <a:latin typeface="Source Sans Pro"/>
              <a:ea typeface="Source Sans Pro"/>
              <a:cs typeface="Source Sans Pro"/>
              <a:sym typeface="Source Sans Pro"/>
            </a:endParaRPr>
          </a:p>
        </p:txBody>
      </p:sp>
      <p:sp>
        <p:nvSpPr>
          <p:cNvPr id="144" name="Google Shape;144;g6ee4fad677_0_1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2"/>
          <p:cNvSpPr/>
          <p:nvPr/>
        </p:nvSpPr>
        <p:spPr>
          <a:xfrm>
            <a:off x="10100" y="0"/>
            <a:ext cx="12192000" cy="568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 name="Google Shape;15;p2"/>
          <p:cNvPicPr preferRelativeResize="0"/>
          <p:nvPr/>
        </p:nvPicPr>
        <p:blipFill>
          <a:blip r:embed="rId2">
            <a:alphaModFix/>
          </a:blip>
          <a:stretch>
            <a:fillRect/>
          </a:stretch>
        </p:blipFill>
        <p:spPr>
          <a:xfrm>
            <a:off x="548575" y="466306"/>
            <a:ext cx="2559301" cy="569844"/>
          </a:xfrm>
          <a:prstGeom prst="rect">
            <a:avLst/>
          </a:prstGeom>
          <a:noFill/>
          <a:ln>
            <a:noFill/>
          </a:ln>
        </p:spPr>
      </p:pic>
      <p:sp>
        <p:nvSpPr>
          <p:cNvPr id="16" name="Google Shape;16;p2"/>
          <p:cNvSpPr txBox="1"/>
          <p:nvPr>
            <p:ph type="title"/>
          </p:nvPr>
        </p:nvSpPr>
        <p:spPr>
          <a:xfrm>
            <a:off x="1524000" y="1532950"/>
            <a:ext cx="9144000" cy="1613700"/>
          </a:xfrm>
          <a:prstGeom prst="rect">
            <a:avLst/>
          </a:prstGeom>
        </p:spPr>
        <p:txBody>
          <a:bodyPr anchorCtr="0" anchor="b" bIns="45700" lIns="45700" spcFirstLastPara="1" rIns="45700" wrap="square" tIns="45700">
            <a:noAutofit/>
          </a:bodyPr>
          <a:lstStyle>
            <a:lvl1pPr lvl="0" rtl="0" algn="ctr">
              <a:spcBef>
                <a:spcPts val="0"/>
              </a:spcBef>
              <a:spcAft>
                <a:spcPts val="0"/>
              </a:spcAft>
              <a:buNone/>
              <a:defRPr sz="4800">
                <a:solidFill>
                  <a:srgbClr val="F2F2F2"/>
                </a:solidFill>
              </a:defRPr>
            </a:lvl1pPr>
            <a:lvl2pPr lvl="1" rtl="0" algn="ctr">
              <a:spcBef>
                <a:spcPts val="0"/>
              </a:spcBef>
              <a:spcAft>
                <a:spcPts val="0"/>
              </a:spcAft>
              <a:buNone/>
              <a:defRPr sz="4800">
                <a:solidFill>
                  <a:srgbClr val="F2F2F2"/>
                </a:solidFill>
              </a:defRPr>
            </a:lvl2pPr>
            <a:lvl3pPr lvl="2" rtl="0" algn="ctr">
              <a:spcBef>
                <a:spcPts val="0"/>
              </a:spcBef>
              <a:spcAft>
                <a:spcPts val="0"/>
              </a:spcAft>
              <a:buNone/>
              <a:defRPr sz="4800">
                <a:solidFill>
                  <a:srgbClr val="F2F2F2"/>
                </a:solidFill>
              </a:defRPr>
            </a:lvl3pPr>
            <a:lvl4pPr lvl="3" rtl="0" algn="ctr">
              <a:spcBef>
                <a:spcPts val="0"/>
              </a:spcBef>
              <a:spcAft>
                <a:spcPts val="0"/>
              </a:spcAft>
              <a:buNone/>
              <a:defRPr sz="4800">
                <a:solidFill>
                  <a:srgbClr val="F2F2F2"/>
                </a:solidFill>
              </a:defRPr>
            </a:lvl4pPr>
            <a:lvl5pPr lvl="4" rtl="0" algn="ctr">
              <a:spcBef>
                <a:spcPts val="0"/>
              </a:spcBef>
              <a:spcAft>
                <a:spcPts val="0"/>
              </a:spcAft>
              <a:buNone/>
              <a:defRPr sz="4800">
                <a:solidFill>
                  <a:srgbClr val="F2F2F2"/>
                </a:solidFill>
              </a:defRPr>
            </a:lvl5pPr>
            <a:lvl6pPr lvl="5" rtl="0" algn="ctr">
              <a:spcBef>
                <a:spcPts val="0"/>
              </a:spcBef>
              <a:spcAft>
                <a:spcPts val="0"/>
              </a:spcAft>
              <a:buNone/>
              <a:defRPr sz="4800">
                <a:solidFill>
                  <a:srgbClr val="F2F2F2"/>
                </a:solidFill>
              </a:defRPr>
            </a:lvl6pPr>
            <a:lvl7pPr lvl="6" rtl="0" algn="ctr">
              <a:spcBef>
                <a:spcPts val="0"/>
              </a:spcBef>
              <a:spcAft>
                <a:spcPts val="0"/>
              </a:spcAft>
              <a:buNone/>
              <a:defRPr sz="4800">
                <a:solidFill>
                  <a:srgbClr val="F2F2F2"/>
                </a:solidFill>
              </a:defRPr>
            </a:lvl7pPr>
            <a:lvl8pPr lvl="7" rtl="0" algn="ctr">
              <a:spcBef>
                <a:spcPts val="0"/>
              </a:spcBef>
              <a:spcAft>
                <a:spcPts val="0"/>
              </a:spcAft>
              <a:buNone/>
              <a:defRPr sz="4800">
                <a:solidFill>
                  <a:srgbClr val="F2F2F2"/>
                </a:solidFill>
              </a:defRPr>
            </a:lvl8pPr>
            <a:lvl9pPr lvl="8" rtl="0" algn="ctr">
              <a:spcBef>
                <a:spcPts val="0"/>
              </a:spcBef>
              <a:spcAft>
                <a:spcPts val="0"/>
              </a:spcAft>
              <a:buNone/>
              <a:defRPr sz="4800">
                <a:solidFill>
                  <a:srgbClr val="F2F2F2"/>
                </a:solidFill>
              </a:defRPr>
            </a:lvl9pPr>
          </a:lstStyle>
          <a:p/>
        </p:txBody>
      </p:sp>
      <p:sp>
        <p:nvSpPr>
          <p:cNvPr id="17" name="Google Shape;17;p2"/>
          <p:cNvSpPr txBox="1"/>
          <p:nvPr>
            <p:ph idx="1" type="subTitle"/>
          </p:nvPr>
        </p:nvSpPr>
        <p:spPr>
          <a:xfrm>
            <a:off x="1534100" y="3146638"/>
            <a:ext cx="9144000" cy="759900"/>
          </a:xfrm>
          <a:prstGeom prst="rect">
            <a:avLst/>
          </a:prstGeom>
        </p:spPr>
        <p:txBody>
          <a:bodyPr anchorCtr="0" anchor="t" bIns="45700" lIns="45700" spcFirstLastPara="1" rIns="45700" wrap="square" tIns="45700">
            <a:noAutofit/>
          </a:bodyPr>
          <a:lstStyle>
            <a:lvl1pPr lvl="0" algn="ctr">
              <a:spcBef>
                <a:spcPts val="800"/>
              </a:spcBef>
              <a:spcAft>
                <a:spcPts val="0"/>
              </a:spcAft>
              <a:buNone/>
              <a:defRPr b="1" sz="1800">
                <a:solidFill>
                  <a:srgbClr val="F2F2F2"/>
                </a:solidFill>
              </a:defRPr>
            </a:lvl1pPr>
            <a:lvl2pPr lvl="1">
              <a:spcBef>
                <a:spcPts val="800"/>
              </a:spcBef>
              <a:spcAft>
                <a:spcPts val="0"/>
              </a:spcAft>
              <a:buNone/>
              <a:defRPr/>
            </a:lvl2pPr>
            <a:lvl3pPr lvl="2">
              <a:spcBef>
                <a:spcPts val="800"/>
              </a:spcBef>
              <a:spcAft>
                <a:spcPts val="0"/>
              </a:spcAft>
              <a:buNone/>
              <a:defRPr/>
            </a:lvl3pPr>
            <a:lvl4pPr lvl="3">
              <a:spcBef>
                <a:spcPts val="800"/>
              </a:spcBef>
              <a:spcAft>
                <a:spcPts val="0"/>
              </a:spcAft>
              <a:buNone/>
              <a:defRPr/>
            </a:lvl4pPr>
            <a:lvl5pPr lvl="4">
              <a:spcBef>
                <a:spcPts val="800"/>
              </a:spcBef>
              <a:spcAft>
                <a:spcPts val="0"/>
              </a:spcAft>
              <a:buNone/>
              <a:defRPr/>
            </a:lvl5pPr>
            <a:lvl6pPr lvl="5">
              <a:spcBef>
                <a:spcPts val="800"/>
              </a:spcBef>
              <a:spcAft>
                <a:spcPts val="0"/>
              </a:spcAft>
              <a:buNone/>
              <a:defRPr/>
            </a:lvl6pPr>
            <a:lvl7pPr lvl="6">
              <a:spcBef>
                <a:spcPts val="800"/>
              </a:spcBef>
              <a:spcAft>
                <a:spcPts val="0"/>
              </a:spcAft>
              <a:buNone/>
              <a:defRPr/>
            </a:lvl7pPr>
            <a:lvl8pPr lvl="7">
              <a:spcBef>
                <a:spcPts val="800"/>
              </a:spcBef>
              <a:spcAft>
                <a:spcPts val="0"/>
              </a:spcAft>
              <a:buNone/>
              <a:defRPr/>
            </a:lvl8pPr>
            <a:lvl9pPr lvl="8">
              <a:spcBef>
                <a:spcPts val="80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eneral content - dark">
  <p:cSld name="Comparison dark">
    <p:bg>
      <p:bgPr>
        <a:solidFill>
          <a:schemeClr val="accent1"/>
        </a:solidFill>
      </p:bgPr>
    </p:bg>
    <p:spTree>
      <p:nvGrpSpPr>
        <p:cNvPr id="68" name="Shape 68"/>
        <p:cNvGrpSpPr/>
        <p:nvPr/>
      </p:nvGrpSpPr>
      <p:grpSpPr>
        <a:xfrm>
          <a:off x="0" y="0"/>
          <a:ext cx="0" cy="0"/>
          <a:chOff x="0" y="0"/>
          <a:chExt cx="0" cy="0"/>
        </a:xfrm>
      </p:grpSpPr>
      <p:sp>
        <p:nvSpPr>
          <p:cNvPr id="69" name="Google Shape;69;p11"/>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
        <p:nvSpPr>
          <p:cNvPr id="70" name="Google Shape;70;p11"/>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lvl1pPr lvl="0" rtl="0">
              <a:spcBef>
                <a:spcPts val="0"/>
              </a:spcBef>
              <a:spcAft>
                <a:spcPts val="0"/>
              </a:spcAft>
              <a:buNone/>
              <a:defRPr sz="3600">
                <a:solidFill>
                  <a:srgbClr val="F2F2F2"/>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71" name="Google Shape;71;p11"/>
          <p:cNvSpPr txBox="1"/>
          <p:nvPr>
            <p:ph idx="1" type="body"/>
          </p:nvPr>
        </p:nvSpPr>
        <p:spPr>
          <a:xfrm>
            <a:off x="592750" y="1406000"/>
            <a:ext cx="5283600" cy="4752000"/>
          </a:xfrm>
          <a:prstGeom prst="rect">
            <a:avLst/>
          </a:prstGeom>
        </p:spPr>
        <p:txBody>
          <a:bodyPr anchorCtr="0" anchor="t" bIns="45700" lIns="45700" spcFirstLastPara="1" rIns="45700" wrap="square" tIns="45700">
            <a:noAutofit/>
          </a:bodyPr>
          <a:lstStyle>
            <a:lvl1pPr indent="-228600" lvl="0" marL="4572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1pPr>
            <a:lvl2pPr indent="-228600" lvl="1" marL="9144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2pPr>
            <a:lvl3pPr indent="-228600" lvl="2" marL="13716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3pPr>
            <a:lvl4pPr indent="-228600" lvl="3" marL="18288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4pPr>
            <a:lvl5pPr indent="-228600" lvl="4" marL="22860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5pPr>
            <a:lvl6pPr indent="-355600" lvl="5" marL="27432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6pPr>
            <a:lvl7pPr indent="-355600" lvl="6" marL="32004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7pPr>
            <a:lvl8pPr indent="-355600" lvl="7" marL="36576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8pPr>
            <a:lvl9pPr indent="-355600" lvl="8" marL="41148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9pPr>
          </a:lstStyle>
          <a:p/>
        </p:txBody>
      </p:sp>
      <p:sp>
        <p:nvSpPr>
          <p:cNvPr id="72" name="Google Shape;72;p11"/>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rgbClr val="F2F2F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Content Boxes dark">
  <p:cSld name="Four Content Boxes dark">
    <p:bg>
      <p:bgPr>
        <a:solidFill>
          <a:schemeClr val="accent1"/>
        </a:solidFill>
      </p:bgPr>
    </p:bg>
    <p:spTree>
      <p:nvGrpSpPr>
        <p:cNvPr id="73" name="Shape 73"/>
        <p:cNvGrpSpPr/>
        <p:nvPr/>
      </p:nvGrpSpPr>
      <p:grpSpPr>
        <a:xfrm>
          <a:off x="0" y="0"/>
          <a:ext cx="0" cy="0"/>
          <a:chOff x="0" y="0"/>
          <a:chExt cx="0" cy="0"/>
        </a:xfrm>
      </p:grpSpPr>
      <p:sp>
        <p:nvSpPr>
          <p:cNvPr id="74" name="Google Shape;74;p12"/>
          <p:cNvSpPr txBox="1"/>
          <p:nvPr>
            <p:ph idx="1" type="body"/>
          </p:nvPr>
        </p:nvSpPr>
        <p:spPr>
          <a:xfrm>
            <a:off x="609600" y="1525495"/>
            <a:ext cx="5486400" cy="1853100"/>
          </a:xfrm>
          <a:prstGeom prst="rect">
            <a:avLst/>
          </a:prstGeom>
          <a:solidFill>
            <a:srgbClr val="318DDA"/>
          </a:solidFill>
          <a:ln cap="flat" cmpd="sng" w="76200">
            <a:solidFill>
              <a:schemeClr val="accent1"/>
            </a:solidFill>
            <a:prstDash val="solid"/>
            <a:round/>
            <a:headEnd len="sm" w="sm" type="none"/>
            <a:tailEnd len="sm" w="sm" type="none"/>
          </a:ln>
        </p:spPr>
        <p:txBody>
          <a:bodyPr anchorCtr="0" anchor="t" bIns="228600" lIns="228600" spcFirstLastPara="1" rIns="228600" wrap="square" tIns="228600">
            <a:noAutofit/>
          </a:bodyPr>
          <a:lstStyle>
            <a:lvl1pPr indent="-228600" lvl="0" marL="4572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1pPr>
            <a:lvl2pPr indent="-228600" lvl="1" marL="9144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2pPr>
            <a:lvl3pPr indent="-228600" lvl="2" marL="13716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3pPr>
            <a:lvl4pPr indent="-228600" lvl="3" marL="18288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4pPr>
            <a:lvl5pPr indent="-228600" lvl="4" marL="22860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5pPr>
            <a:lvl6pPr indent="-342900" lvl="5" marL="2743200" rtl="0" algn="l">
              <a:lnSpc>
                <a:spcPct val="120000"/>
              </a:lnSpc>
              <a:spcBef>
                <a:spcPts val="800"/>
              </a:spcBef>
              <a:spcAft>
                <a:spcPts val="0"/>
              </a:spcAft>
              <a:buClr>
                <a:srgbClr val="454454"/>
              </a:buClr>
              <a:buSzPts val="1800"/>
              <a:buChar char="•"/>
              <a:defRPr/>
            </a:lvl6pPr>
            <a:lvl7pPr indent="-342900" lvl="6" marL="3200400" rtl="0" algn="l">
              <a:lnSpc>
                <a:spcPct val="120000"/>
              </a:lnSpc>
              <a:spcBef>
                <a:spcPts val="800"/>
              </a:spcBef>
              <a:spcAft>
                <a:spcPts val="0"/>
              </a:spcAft>
              <a:buClr>
                <a:srgbClr val="454454"/>
              </a:buClr>
              <a:buSzPts val="1800"/>
              <a:buChar char="•"/>
              <a:defRPr/>
            </a:lvl7pPr>
            <a:lvl8pPr indent="-342900" lvl="7" marL="3657600" rtl="0" algn="l">
              <a:lnSpc>
                <a:spcPct val="120000"/>
              </a:lnSpc>
              <a:spcBef>
                <a:spcPts val="800"/>
              </a:spcBef>
              <a:spcAft>
                <a:spcPts val="0"/>
              </a:spcAft>
              <a:buClr>
                <a:srgbClr val="454454"/>
              </a:buClr>
              <a:buSzPts val="1800"/>
              <a:buChar char="•"/>
              <a:defRPr/>
            </a:lvl8pPr>
            <a:lvl9pPr indent="-342900" lvl="8" marL="4114800" rtl="0" algn="l">
              <a:lnSpc>
                <a:spcPct val="120000"/>
              </a:lnSpc>
              <a:spcBef>
                <a:spcPts val="800"/>
              </a:spcBef>
              <a:spcAft>
                <a:spcPts val="0"/>
              </a:spcAft>
              <a:buClr>
                <a:srgbClr val="454454"/>
              </a:buClr>
              <a:buSzPts val="1800"/>
              <a:buChar char="•"/>
              <a:defRPr/>
            </a:lvl9pPr>
          </a:lstStyle>
          <a:p/>
        </p:txBody>
      </p:sp>
      <p:sp>
        <p:nvSpPr>
          <p:cNvPr id="75" name="Google Shape;75;p12"/>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
        <p:nvSpPr>
          <p:cNvPr id="76" name="Google Shape;76;p12"/>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lvl1pPr lvl="0" rtl="0">
              <a:spcBef>
                <a:spcPts val="0"/>
              </a:spcBef>
              <a:spcAft>
                <a:spcPts val="0"/>
              </a:spcAft>
              <a:buNone/>
              <a:defRPr sz="3600">
                <a:solidFill>
                  <a:srgbClr val="F2F2F2"/>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77" name="Google Shape;77;p12"/>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rgbClr val="F2F2F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ark">
  <p:cSld name="Blank dark">
    <p:bg>
      <p:bgPr>
        <a:solidFill>
          <a:schemeClr val="accent1"/>
        </a:solidFill>
      </p:bgPr>
    </p:bg>
    <p:spTree>
      <p:nvGrpSpPr>
        <p:cNvPr id="78" name="Shape 78"/>
        <p:cNvGrpSpPr/>
        <p:nvPr/>
      </p:nvGrpSpPr>
      <p:grpSpPr>
        <a:xfrm>
          <a:off x="0" y="0"/>
          <a:ext cx="0" cy="0"/>
          <a:chOff x="0" y="0"/>
          <a:chExt cx="0" cy="0"/>
        </a:xfrm>
      </p:grpSpPr>
      <p:sp>
        <p:nvSpPr>
          <p:cNvPr id="79" name="Google Shape;79;p13"/>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tx">
  <p:cSld name="TITLE_AND_BODY">
    <p:bg>
      <p:bgPr>
        <a:solidFill>
          <a:schemeClr val="accent1"/>
        </a:solidFill>
      </p:bgPr>
    </p:bg>
    <p:spTree>
      <p:nvGrpSpPr>
        <p:cNvPr id="18" name="Shape 18"/>
        <p:cNvGrpSpPr/>
        <p:nvPr/>
      </p:nvGrpSpPr>
      <p:grpSpPr>
        <a:xfrm>
          <a:off x="0" y="0"/>
          <a:ext cx="0" cy="0"/>
          <a:chOff x="0" y="0"/>
          <a:chExt cx="0" cy="0"/>
        </a:xfrm>
      </p:grpSpPr>
      <p:sp>
        <p:nvSpPr>
          <p:cNvPr id="19" name="Google Shape;19;p3"/>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lvl1pPr lvl="0" rtl="0" algn="l">
              <a:lnSpc>
                <a:spcPct val="100000"/>
              </a:lnSpc>
              <a:spcBef>
                <a:spcPts val="0"/>
              </a:spcBef>
              <a:spcAft>
                <a:spcPts val="0"/>
              </a:spcAft>
              <a:buClr>
                <a:srgbClr val="FFFFFF"/>
              </a:buClr>
              <a:buSzPts val="4800"/>
              <a:buFont typeface="Bitter"/>
              <a:buNone/>
              <a:defRPr sz="4800">
                <a:solidFill>
                  <a:srgbClr val="FFFFFF"/>
                </a:solidFill>
                <a:latin typeface="Bitter"/>
                <a:ea typeface="Bitter"/>
                <a:cs typeface="Bitter"/>
                <a:sym typeface="Bitter"/>
              </a:defRPr>
            </a:lvl1pPr>
            <a:lvl2pPr lvl="1" rtl="0" algn="l">
              <a:lnSpc>
                <a:spcPct val="100000"/>
              </a:lnSpc>
              <a:spcBef>
                <a:spcPts val="0"/>
              </a:spcBef>
              <a:spcAft>
                <a:spcPts val="0"/>
              </a:spcAft>
              <a:buClr>
                <a:schemeClr val="accent1"/>
              </a:buClr>
              <a:buSzPts val="1800"/>
              <a:buNone/>
              <a:defRPr/>
            </a:lvl2pPr>
            <a:lvl3pPr lvl="2" rtl="0" algn="l">
              <a:lnSpc>
                <a:spcPct val="100000"/>
              </a:lnSpc>
              <a:spcBef>
                <a:spcPts val="0"/>
              </a:spcBef>
              <a:spcAft>
                <a:spcPts val="0"/>
              </a:spcAft>
              <a:buClr>
                <a:schemeClr val="accent1"/>
              </a:buClr>
              <a:buSzPts val="1800"/>
              <a:buNone/>
              <a:defRPr/>
            </a:lvl3pPr>
            <a:lvl4pPr lvl="3" rtl="0" algn="l">
              <a:lnSpc>
                <a:spcPct val="100000"/>
              </a:lnSpc>
              <a:spcBef>
                <a:spcPts val="0"/>
              </a:spcBef>
              <a:spcAft>
                <a:spcPts val="0"/>
              </a:spcAft>
              <a:buClr>
                <a:schemeClr val="accent1"/>
              </a:buClr>
              <a:buSzPts val="1800"/>
              <a:buNone/>
              <a:defRPr/>
            </a:lvl4pPr>
            <a:lvl5pPr lvl="4" rtl="0" algn="l">
              <a:lnSpc>
                <a:spcPct val="100000"/>
              </a:lnSpc>
              <a:spcBef>
                <a:spcPts val="0"/>
              </a:spcBef>
              <a:spcAft>
                <a:spcPts val="0"/>
              </a:spcAft>
              <a:buClr>
                <a:schemeClr val="accent1"/>
              </a:buClr>
              <a:buSzPts val="1800"/>
              <a:buNone/>
              <a:defRPr/>
            </a:lvl5pPr>
            <a:lvl6pPr lvl="5" rtl="0" algn="l">
              <a:lnSpc>
                <a:spcPct val="100000"/>
              </a:lnSpc>
              <a:spcBef>
                <a:spcPts val="0"/>
              </a:spcBef>
              <a:spcAft>
                <a:spcPts val="0"/>
              </a:spcAft>
              <a:buClr>
                <a:schemeClr val="accent1"/>
              </a:buClr>
              <a:buSzPts val="1800"/>
              <a:buNone/>
              <a:defRPr/>
            </a:lvl6pPr>
            <a:lvl7pPr lvl="6" rtl="0" algn="l">
              <a:lnSpc>
                <a:spcPct val="100000"/>
              </a:lnSpc>
              <a:spcBef>
                <a:spcPts val="0"/>
              </a:spcBef>
              <a:spcAft>
                <a:spcPts val="0"/>
              </a:spcAft>
              <a:buClr>
                <a:schemeClr val="accent1"/>
              </a:buClr>
              <a:buSzPts val="1800"/>
              <a:buNone/>
              <a:defRPr/>
            </a:lvl7pPr>
            <a:lvl8pPr lvl="7" rtl="0" algn="l">
              <a:lnSpc>
                <a:spcPct val="100000"/>
              </a:lnSpc>
              <a:spcBef>
                <a:spcPts val="0"/>
              </a:spcBef>
              <a:spcAft>
                <a:spcPts val="0"/>
              </a:spcAft>
              <a:buClr>
                <a:schemeClr val="accent1"/>
              </a:buClr>
              <a:buSzPts val="1800"/>
              <a:buNone/>
              <a:defRPr/>
            </a:lvl8pPr>
            <a:lvl9pPr lvl="8" rtl="0" algn="l">
              <a:lnSpc>
                <a:spcPct val="100000"/>
              </a:lnSpc>
              <a:spcBef>
                <a:spcPts val="0"/>
              </a:spcBef>
              <a:spcAft>
                <a:spcPts val="0"/>
              </a:spcAft>
              <a:buClr>
                <a:schemeClr val="accent1"/>
              </a:buClr>
              <a:buSzPts val="1800"/>
              <a:buNone/>
              <a:defRPr/>
            </a:lvl9pPr>
          </a:lstStyle>
          <a:p/>
        </p:txBody>
      </p:sp>
      <p:sp>
        <p:nvSpPr>
          <p:cNvPr id="20" name="Google Shape;20;p3"/>
          <p:cNvSpPr txBox="1"/>
          <p:nvPr>
            <p:ph idx="1" type="body"/>
          </p:nvPr>
        </p:nvSpPr>
        <p:spPr>
          <a:xfrm>
            <a:off x="609600" y="2429129"/>
            <a:ext cx="10972800" cy="482400"/>
          </a:xfrm>
          <a:prstGeom prst="rect">
            <a:avLst/>
          </a:prstGeom>
          <a:noFill/>
          <a:ln>
            <a:noFill/>
          </a:ln>
        </p:spPr>
        <p:txBody>
          <a:bodyPr anchorCtr="0" anchor="t" bIns="45700" lIns="45700" spcFirstLastPara="1" rIns="45700" wrap="square" tIns="45700">
            <a:noAutofit/>
          </a:bodyPr>
          <a:lstStyle>
            <a:lvl1pPr indent="-228600" lvl="0" marL="4572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1pPr>
            <a:lvl2pPr indent="-228600" lvl="1" marL="9144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2pPr>
            <a:lvl3pPr indent="-228600" lvl="2" marL="13716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3pPr>
            <a:lvl4pPr indent="-228600" lvl="3" marL="18288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4pPr>
            <a:lvl5pPr indent="-228600" lvl="4" marL="22860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5pPr>
            <a:lvl6pPr indent="-342900" lvl="5" marL="2743200" rtl="0" algn="l">
              <a:lnSpc>
                <a:spcPct val="120000"/>
              </a:lnSpc>
              <a:spcBef>
                <a:spcPts val="800"/>
              </a:spcBef>
              <a:spcAft>
                <a:spcPts val="0"/>
              </a:spcAft>
              <a:buClr>
                <a:srgbClr val="454454"/>
              </a:buClr>
              <a:buSzPts val="1800"/>
              <a:buChar char="•"/>
              <a:defRPr/>
            </a:lvl6pPr>
            <a:lvl7pPr indent="-342900" lvl="6" marL="3200400" rtl="0" algn="l">
              <a:lnSpc>
                <a:spcPct val="120000"/>
              </a:lnSpc>
              <a:spcBef>
                <a:spcPts val="800"/>
              </a:spcBef>
              <a:spcAft>
                <a:spcPts val="0"/>
              </a:spcAft>
              <a:buClr>
                <a:srgbClr val="454454"/>
              </a:buClr>
              <a:buSzPts val="1800"/>
              <a:buChar char="•"/>
              <a:defRPr/>
            </a:lvl7pPr>
            <a:lvl8pPr indent="-342900" lvl="7" marL="3657600" rtl="0" algn="l">
              <a:lnSpc>
                <a:spcPct val="120000"/>
              </a:lnSpc>
              <a:spcBef>
                <a:spcPts val="800"/>
              </a:spcBef>
              <a:spcAft>
                <a:spcPts val="0"/>
              </a:spcAft>
              <a:buClr>
                <a:srgbClr val="454454"/>
              </a:buClr>
              <a:buSzPts val="1800"/>
              <a:buChar char="•"/>
              <a:defRPr/>
            </a:lvl8pPr>
            <a:lvl9pPr indent="-342900" lvl="8" marL="4114800" rtl="0" algn="l">
              <a:lnSpc>
                <a:spcPct val="120000"/>
              </a:lnSpc>
              <a:spcBef>
                <a:spcPts val="800"/>
              </a:spcBef>
              <a:spcAft>
                <a:spcPts val="0"/>
              </a:spcAft>
              <a:buClr>
                <a:srgbClr val="454454"/>
              </a:buClr>
              <a:buSzPts val="1800"/>
              <a:buChar char="•"/>
              <a:defRPr/>
            </a:lvl9pPr>
          </a:lstStyle>
          <a:p/>
        </p:txBody>
      </p:sp>
      <p:sp>
        <p:nvSpPr>
          <p:cNvPr id="21" name="Google Shape;21;p3"/>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cxnSp>
        <p:nvCxnSpPr>
          <p:cNvPr id="22" name="Google Shape;22;p3"/>
          <p:cNvCxnSpPr/>
          <p:nvPr/>
        </p:nvCxnSpPr>
        <p:spPr>
          <a:xfrm>
            <a:off x="609600" y="3913949"/>
            <a:ext cx="10972800" cy="0"/>
          </a:xfrm>
          <a:prstGeom prst="straightConnector1">
            <a:avLst/>
          </a:prstGeom>
          <a:noFill/>
          <a:ln cap="flat" cmpd="sng" w="28575">
            <a:solidFill>
              <a:srgbClr val="FFFFFF"/>
            </a:solidFill>
            <a:prstDash val="solid"/>
            <a:miter lim="8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lit 2/3">
  <p:cSld name="2_Split 2/3">
    <p:spTree>
      <p:nvGrpSpPr>
        <p:cNvPr id="23" name="Shape 23"/>
        <p:cNvGrpSpPr/>
        <p:nvPr/>
      </p:nvGrpSpPr>
      <p:grpSpPr>
        <a:xfrm>
          <a:off x="0" y="0"/>
          <a:ext cx="0" cy="0"/>
          <a:chOff x="0" y="0"/>
          <a:chExt cx="0" cy="0"/>
        </a:xfrm>
      </p:grpSpPr>
      <p:sp>
        <p:nvSpPr>
          <p:cNvPr id="24" name="Google Shape;24;p4"/>
          <p:cNvSpPr/>
          <p:nvPr/>
        </p:nvSpPr>
        <p:spPr>
          <a:xfrm>
            <a:off x="7721600" y="0"/>
            <a:ext cx="44703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25" name="Google Shape;25;p4"/>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b="0" i="0" sz="1200" u="none" cap="none" strike="noStrike">
                <a:solidFill>
                  <a:srgbClr val="87BCE8"/>
                </a:solidFill>
                <a:latin typeface="Avenir"/>
                <a:ea typeface="Avenir"/>
                <a:cs typeface="Avenir"/>
                <a:sym typeface="Avenir"/>
              </a:defRPr>
            </a:lvl1pPr>
            <a:lvl2pPr indent="0" lvl="1" marL="0" algn="r">
              <a:spcBef>
                <a:spcPts val="0"/>
              </a:spcBef>
              <a:buNone/>
              <a:defRPr b="0" i="0" sz="1200" u="none" cap="none" strike="noStrike">
                <a:solidFill>
                  <a:srgbClr val="87BCE8"/>
                </a:solidFill>
                <a:latin typeface="Avenir"/>
                <a:ea typeface="Avenir"/>
                <a:cs typeface="Avenir"/>
                <a:sym typeface="Avenir"/>
              </a:defRPr>
            </a:lvl2pPr>
            <a:lvl3pPr indent="0" lvl="2" marL="0" algn="r">
              <a:spcBef>
                <a:spcPts val="0"/>
              </a:spcBef>
              <a:buNone/>
              <a:defRPr b="0" i="0" sz="1200" u="none" cap="none" strike="noStrike">
                <a:solidFill>
                  <a:srgbClr val="87BCE8"/>
                </a:solidFill>
                <a:latin typeface="Avenir"/>
                <a:ea typeface="Avenir"/>
                <a:cs typeface="Avenir"/>
                <a:sym typeface="Avenir"/>
              </a:defRPr>
            </a:lvl3pPr>
            <a:lvl4pPr indent="0" lvl="3" marL="0" algn="r">
              <a:spcBef>
                <a:spcPts val="0"/>
              </a:spcBef>
              <a:buNone/>
              <a:defRPr b="0" i="0" sz="1200" u="none" cap="none" strike="noStrike">
                <a:solidFill>
                  <a:srgbClr val="87BCE8"/>
                </a:solidFill>
                <a:latin typeface="Avenir"/>
                <a:ea typeface="Avenir"/>
                <a:cs typeface="Avenir"/>
                <a:sym typeface="Avenir"/>
              </a:defRPr>
            </a:lvl4pPr>
            <a:lvl5pPr indent="0" lvl="4" marL="0" algn="r">
              <a:spcBef>
                <a:spcPts val="0"/>
              </a:spcBef>
              <a:buNone/>
              <a:defRPr b="0" i="0" sz="1200" u="none" cap="none" strike="noStrike">
                <a:solidFill>
                  <a:srgbClr val="87BCE8"/>
                </a:solidFill>
                <a:latin typeface="Avenir"/>
                <a:ea typeface="Avenir"/>
                <a:cs typeface="Avenir"/>
                <a:sym typeface="Avenir"/>
              </a:defRPr>
            </a:lvl5pPr>
            <a:lvl6pPr indent="0" lvl="5" marL="0" algn="r">
              <a:spcBef>
                <a:spcPts val="0"/>
              </a:spcBef>
              <a:buNone/>
              <a:defRPr b="0" i="0" sz="1200" u="none" cap="none" strike="noStrike">
                <a:solidFill>
                  <a:srgbClr val="87BCE8"/>
                </a:solidFill>
                <a:latin typeface="Avenir"/>
                <a:ea typeface="Avenir"/>
                <a:cs typeface="Avenir"/>
                <a:sym typeface="Avenir"/>
              </a:defRPr>
            </a:lvl6pPr>
            <a:lvl7pPr indent="0" lvl="6" marL="0" algn="r">
              <a:spcBef>
                <a:spcPts val="0"/>
              </a:spcBef>
              <a:buNone/>
              <a:defRPr b="0" i="0" sz="1200" u="none" cap="none" strike="noStrike">
                <a:solidFill>
                  <a:srgbClr val="87BCE8"/>
                </a:solidFill>
                <a:latin typeface="Avenir"/>
                <a:ea typeface="Avenir"/>
                <a:cs typeface="Avenir"/>
                <a:sym typeface="Avenir"/>
              </a:defRPr>
            </a:lvl7pPr>
            <a:lvl8pPr indent="0" lvl="7" marL="0" algn="r">
              <a:spcBef>
                <a:spcPts val="0"/>
              </a:spcBef>
              <a:buNone/>
              <a:defRPr b="0" i="0" sz="1200" u="none" cap="none" strike="noStrike">
                <a:solidFill>
                  <a:srgbClr val="87BCE8"/>
                </a:solidFill>
                <a:latin typeface="Avenir"/>
                <a:ea typeface="Avenir"/>
                <a:cs typeface="Avenir"/>
                <a:sym typeface="Avenir"/>
              </a:defRPr>
            </a:lvl8pPr>
            <a:lvl9pPr indent="0" lvl="8" marL="0" algn="r">
              <a:spcBef>
                <a:spcPts val="0"/>
              </a:spcBef>
              <a:buNone/>
              <a:defRPr b="0" i="0" sz="1200" u="none" cap="none" strike="noStrike">
                <a:solidFill>
                  <a:srgbClr val="87BC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4"/>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27" name="Google Shape;27;p4"/>
          <p:cNvSpPr txBox="1"/>
          <p:nvPr>
            <p:ph idx="1" type="body"/>
          </p:nvPr>
        </p:nvSpPr>
        <p:spPr>
          <a:xfrm>
            <a:off x="613175" y="1283350"/>
            <a:ext cx="5580000" cy="4884900"/>
          </a:xfrm>
          <a:prstGeom prst="rect">
            <a:avLst/>
          </a:prstGeom>
        </p:spPr>
        <p:txBody>
          <a:bodyPr anchorCtr="0" anchor="t" bIns="45700" lIns="45700" spcFirstLastPara="1" rIns="45700" wrap="square" tIns="45700">
            <a:noAutofit/>
          </a:bodyPr>
          <a:lstStyle>
            <a:lvl1pPr indent="-228600" lvl="0" marL="457200" rtl="0">
              <a:spcBef>
                <a:spcPts val="800"/>
              </a:spcBef>
              <a:spcAft>
                <a:spcPts val="0"/>
              </a:spcAft>
              <a:buSzPts val="2000"/>
              <a:buFont typeface="Source Sans Pro"/>
              <a:buNone/>
              <a:defRPr b="1" sz="2000">
                <a:latin typeface="Source Sans Pro"/>
                <a:ea typeface="Source Sans Pro"/>
                <a:cs typeface="Source Sans Pro"/>
                <a:sym typeface="Source Sans Pro"/>
              </a:defRPr>
            </a:lvl1pPr>
            <a:lvl2pPr indent="-228600" lvl="1" marL="914400" rtl="0">
              <a:spcBef>
                <a:spcPts val="800"/>
              </a:spcBef>
              <a:spcAft>
                <a:spcPts val="0"/>
              </a:spcAft>
              <a:buSzPts val="2000"/>
              <a:buFont typeface="Source Sans Pro"/>
              <a:buNone/>
              <a:defRPr sz="2000">
                <a:latin typeface="Source Sans Pro"/>
                <a:ea typeface="Source Sans Pro"/>
                <a:cs typeface="Source Sans Pro"/>
                <a:sym typeface="Source Sans Pro"/>
              </a:defRPr>
            </a:lvl2pPr>
            <a:lvl3pPr indent="-228600" lvl="2" marL="1371600" rtl="0">
              <a:spcBef>
                <a:spcPts val="800"/>
              </a:spcBef>
              <a:spcAft>
                <a:spcPts val="0"/>
              </a:spcAft>
              <a:buSzPts val="2000"/>
              <a:buFont typeface="Source Sans Pro"/>
              <a:buNone/>
              <a:defRPr sz="2000">
                <a:latin typeface="Source Sans Pro"/>
                <a:ea typeface="Source Sans Pro"/>
                <a:cs typeface="Source Sans Pro"/>
                <a:sym typeface="Source Sans Pro"/>
              </a:defRPr>
            </a:lvl3pPr>
            <a:lvl4pPr indent="-228600" lvl="3" marL="1828800" rtl="0">
              <a:spcBef>
                <a:spcPts val="800"/>
              </a:spcBef>
              <a:spcAft>
                <a:spcPts val="0"/>
              </a:spcAft>
              <a:buSzPts val="2000"/>
              <a:buFont typeface="Source Sans Pro"/>
              <a:buNone/>
              <a:defRPr sz="2000">
                <a:latin typeface="Source Sans Pro"/>
                <a:ea typeface="Source Sans Pro"/>
                <a:cs typeface="Source Sans Pro"/>
                <a:sym typeface="Source Sans Pro"/>
              </a:defRPr>
            </a:lvl4pPr>
            <a:lvl5pPr indent="-228600" lvl="4" marL="2286000" rtl="0">
              <a:spcBef>
                <a:spcPts val="800"/>
              </a:spcBef>
              <a:spcAft>
                <a:spcPts val="0"/>
              </a:spcAft>
              <a:buSzPts val="2000"/>
              <a:buFont typeface="Source Sans Pro"/>
              <a:buNone/>
              <a:defRPr sz="2000">
                <a:latin typeface="Source Sans Pro"/>
                <a:ea typeface="Source Sans Pro"/>
                <a:cs typeface="Source Sans Pro"/>
                <a:sym typeface="Source Sans Pro"/>
              </a:defRPr>
            </a:lvl5pPr>
            <a:lvl6pPr indent="-355600" lvl="5" marL="2743200" rtl="0">
              <a:spcBef>
                <a:spcPts val="800"/>
              </a:spcBef>
              <a:spcAft>
                <a:spcPts val="0"/>
              </a:spcAft>
              <a:buSzPts val="2000"/>
              <a:buFont typeface="Source Sans Pro"/>
              <a:buChar char="•"/>
              <a:defRPr sz="2000">
                <a:latin typeface="Source Sans Pro"/>
                <a:ea typeface="Source Sans Pro"/>
                <a:cs typeface="Source Sans Pro"/>
                <a:sym typeface="Source Sans Pro"/>
              </a:defRPr>
            </a:lvl6pPr>
            <a:lvl7pPr indent="-355600" lvl="6" marL="3200400" rtl="0">
              <a:spcBef>
                <a:spcPts val="800"/>
              </a:spcBef>
              <a:spcAft>
                <a:spcPts val="0"/>
              </a:spcAft>
              <a:buSzPts val="2000"/>
              <a:buFont typeface="Source Sans Pro"/>
              <a:buChar char="•"/>
              <a:defRPr sz="2000">
                <a:latin typeface="Source Sans Pro"/>
                <a:ea typeface="Source Sans Pro"/>
                <a:cs typeface="Source Sans Pro"/>
                <a:sym typeface="Source Sans Pro"/>
              </a:defRPr>
            </a:lvl7pPr>
            <a:lvl8pPr indent="-355600" lvl="7" marL="3657600" rtl="0">
              <a:spcBef>
                <a:spcPts val="800"/>
              </a:spcBef>
              <a:spcAft>
                <a:spcPts val="0"/>
              </a:spcAft>
              <a:buSzPts val="2000"/>
              <a:buFont typeface="Source Sans Pro"/>
              <a:buChar char="•"/>
              <a:defRPr sz="2000">
                <a:latin typeface="Source Sans Pro"/>
                <a:ea typeface="Source Sans Pro"/>
                <a:cs typeface="Source Sans Pro"/>
                <a:sym typeface="Source Sans Pro"/>
              </a:defRPr>
            </a:lvl8pPr>
            <a:lvl9pPr indent="-355600" lvl="8" marL="4114800" rtl="0">
              <a:spcBef>
                <a:spcPts val="800"/>
              </a:spcBef>
              <a:spcAft>
                <a:spcPts val="0"/>
              </a:spcAft>
              <a:buSzPts val="2000"/>
              <a:buFont typeface="Source Sans Pro"/>
              <a:buChar char="•"/>
              <a:defRPr sz="2000">
                <a:latin typeface="Source Sans Pro"/>
                <a:ea typeface="Source Sans Pro"/>
                <a:cs typeface="Source Sans Pro"/>
                <a:sym typeface="Source Sans Pro"/>
              </a:defRPr>
            </a:lvl9pPr>
          </a:lstStyle>
          <a:p/>
        </p:txBody>
      </p:sp>
      <p:sp>
        <p:nvSpPr>
          <p:cNvPr id="28" name="Google Shape;28;p4"/>
          <p:cNvSpPr txBox="1"/>
          <p:nvPr>
            <p:ph idx="2"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title">
  <p:cSld name="Two Content">
    <p:spTree>
      <p:nvGrpSpPr>
        <p:cNvPr id="29" name="Shape 29"/>
        <p:cNvGrpSpPr/>
        <p:nvPr/>
      </p:nvGrpSpPr>
      <p:grpSpPr>
        <a:xfrm>
          <a:off x="0" y="0"/>
          <a:ext cx="0" cy="0"/>
          <a:chOff x="0" y="0"/>
          <a:chExt cx="0" cy="0"/>
        </a:xfrm>
      </p:grpSpPr>
      <p:sp>
        <p:nvSpPr>
          <p:cNvPr id="30" name="Google Shape;30;p5"/>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sz="1200">
                <a:solidFill>
                  <a:srgbClr val="7F8EA3"/>
                </a:solidFill>
                <a:latin typeface="Avenir"/>
                <a:ea typeface="Avenir"/>
                <a:cs typeface="Avenir"/>
                <a:sym typeface="Avenir"/>
              </a:defRPr>
            </a:lvl1pPr>
            <a:lvl2pPr indent="0" lvl="1" marL="0" algn="r">
              <a:spcBef>
                <a:spcPts val="0"/>
              </a:spcBef>
              <a:buNone/>
              <a:defRPr sz="1200">
                <a:solidFill>
                  <a:srgbClr val="7F8EA3"/>
                </a:solidFill>
                <a:latin typeface="Avenir"/>
                <a:ea typeface="Avenir"/>
                <a:cs typeface="Avenir"/>
                <a:sym typeface="Avenir"/>
              </a:defRPr>
            </a:lvl2pPr>
            <a:lvl3pPr indent="0" lvl="2" marL="0" algn="r">
              <a:spcBef>
                <a:spcPts val="0"/>
              </a:spcBef>
              <a:buNone/>
              <a:defRPr sz="1200">
                <a:solidFill>
                  <a:srgbClr val="7F8EA3"/>
                </a:solidFill>
                <a:latin typeface="Avenir"/>
                <a:ea typeface="Avenir"/>
                <a:cs typeface="Avenir"/>
                <a:sym typeface="Avenir"/>
              </a:defRPr>
            </a:lvl3pPr>
            <a:lvl4pPr indent="0" lvl="3" marL="0" algn="r">
              <a:spcBef>
                <a:spcPts val="0"/>
              </a:spcBef>
              <a:buNone/>
              <a:defRPr sz="1200">
                <a:solidFill>
                  <a:srgbClr val="7F8EA3"/>
                </a:solidFill>
                <a:latin typeface="Avenir"/>
                <a:ea typeface="Avenir"/>
                <a:cs typeface="Avenir"/>
                <a:sym typeface="Avenir"/>
              </a:defRPr>
            </a:lvl4pPr>
            <a:lvl5pPr indent="0" lvl="4" marL="0" algn="r">
              <a:spcBef>
                <a:spcPts val="0"/>
              </a:spcBef>
              <a:buNone/>
              <a:defRPr sz="1200">
                <a:solidFill>
                  <a:srgbClr val="7F8EA3"/>
                </a:solidFill>
                <a:latin typeface="Avenir"/>
                <a:ea typeface="Avenir"/>
                <a:cs typeface="Avenir"/>
                <a:sym typeface="Avenir"/>
              </a:defRPr>
            </a:lvl5pPr>
            <a:lvl6pPr indent="0" lvl="5" marL="0" algn="r">
              <a:spcBef>
                <a:spcPts val="0"/>
              </a:spcBef>
              <a:buNone/>
              <a:defRPr sz="1200">
                <a:solidFill>
                  <a:srgbClr val="7F8EA3"/>
                </a:solidFill>
                <a:latin typeface="Avenir"/>
                <a:ea typeface="Avenir"/>
                <a:cs typeface="Avenir"/>
                <a:sym typeface="Avenir"/>
              </a:defRPr>
            </a:lvl6pPr>
            <a:lvl7pPr indent="0" lvl="6" marL="0" algn="r">
              <a:spcBef>
                <a:spcPts val="0"/>
              </a:spcBef>
              <a:buNone/>
              <a:defRPr sz="1200">
                <a:solidFill>
                  <a:srgbClr val="7F8EA3"/>
                </a:solidFill>
                <a:latin typeface="Avenir"/>
                <a:ea typeface="Avenir"/>
                <a:cs typeface="Avenir"/>
                <a:sym typeface="Avenir"/>
              </a:defRPr>
            </a:lvl7pPr>
            <a:lvl8pPr indent="0" lvl="7" marL="0" algn="r">
              <a:spcBef>
                <a:spcPts val="0"/>
              </a:spcBef>
              <a:buNone/>
              <a:defRPr sz="1200">
                <a:solidFill>
                  <a:srgbClr val="7F8EA3"/>
                </a:solidFill>
                <a:latin typeface="Avenir"/>
                <a:ea typeface="Avenir"/>
                <a:cs typeface="Avenir"/>
                <a:sym typeface="Avenir"/>
              </a:defRPr>
            </a:lvl8pPr>
            <a:lvl9pPr indent="0" lvl="8" mar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5"/>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32" name="Google Shape;32;p5"/>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
        <p:nvSpPr>
          <p:cNvPr id="33" name="Google Shape;33;p5"/>
          <p:cNvSpPr txBox="1"/>
          <p:nvPr>
            <p:ph idx="2" type="body"/>
          </p:nvPr>
        </p:nvSpPr>
        <p:spPr>
          <a:xfrm>
            <a:off x="613175" y="1283350"/>
            <a:ext cx="10694100" cy="4884900"/>
          </a:xfrm>
          <a:prstGeom prst="rect">
            <a:avLst/>
          </a:prstGeom>
        </p:spPr>
        <p:txBody>
          <a:bodyPr anchorCtr="0" anchor="t" bIns="45700" lIns="45700" spcFirstLastPara="1" rIns="45700" wrap="square" tIns="45700">
            <a:noAutofit/>
          </a:bodyPr>
          <a:lstStyle>
            <a:lvl1pPr indent="-228600" lvl="0" marL="457200" rtl="0">
              <a:spcBef>
                <a:spcPts val="800"/>
              </a:spcBef>
              <a:spcAft>
                <a:spcPts val="0"/>
              </a:spcAft>
              <a:buSzPts val="2000"/>
              <a:buFont typeface="Source Sans Pro"/>
              <a:buNone/>
              <a:defRPr b="1" sz="2000">
                <a:latin typeface="Source Sans Pro"/>
                <a:ea typeface="Source Sans Pro"/>
                <a:cs typeface="Source Sans Pro"/>
                <a:sym typeface="Source Sans Pro"/>
              </a:defRPr>
            </a:lvl1pPr>
            <a:lvl2pPr indent="-228600" lvl="1" marL="914400" rtl="0">
              <a:spcBef>
                <a:spcPts val="800"/>
              </a:spcBef>
              <a:spcAft>
                <a:spcPts val="0"/>
              </a:spcAft>
              <a:buSzPts val="2000"/>
              <a:buFont typeface="Source Sans Pro"/>
              <a:buNone/>
              <a:defRPr sz="2000">
                <a:latin typeface="Source Sans Pro"/>
                <a:ea typeface="Source Sans Pro"/>
                <a:cs typeface="Source Sans Pro"/>
                <a:sym typeface="Source Sans Pro"/>
              </a:defRPr>
            </a:lvl2pPr>
            <a:lvl3pPr indent="-228600" lvl="2" marL="1371600" rtl="0">
              <a:spcBef>
                <a:spcPts val="800"/>
              </a:spcBef>
              <a:spcAft>
                <a:spcPts val="0"/>
              </a:spcAft>
              <a:buSzPts val="2000"/>
              <a:buFont typeface="Source Sans Pro"/>
              <a:buNone/>
              <a:defRPr sz="2000">
                <a:latin typeface="Source Sans Pro"/>
                <a:ea typeface="Source Sans Pro"/>
                <a:cs typeface="Source Sans Pro"/>
                <a:sym typeface="Source Sans Pro"/>
              </a:defRPr>
            </a:lvl3pPr>
            <a:lvl4pPr indent="-228600" lvl="3" marL="1828800" rtl="0">
              <a:spcBef>
                <a:spcPts val="800"/>
              </a:spcBef>
              <a:spcAft>
                <a:spcPts val="0"/>
              </a:spcAft>
              <a:buSzPts val="2000"/>
              <a:buFont typeface="Source Sans Pro"/>
              <a:buNone/>
              <a:defRPr sz="2000">
                <a:latin typeface="Source Sans Pro"/>
                <a:ea typeface="Source Sans Pro"/>
                <a:cs typeface="Source Sans Pro"/>
                <a:sym typeface="Source Sans Pro"/>
              </a:defRPr>
            </a:lvl4pPr>
            <a:lvl5pPr indent="-228600" lvl="4" marL="2286000" rtl="0">
              <a:spcBef>
                <a:spcPts val="800"/>
              </a:spcBef>
              <a:spcAft>
                <a:spcPts val="0"/>
              </a:spcAft>
              <a:buSzPts val="2000"/>
              <a:buFont typeface="Source Sans Pro"/>
              <a:buNone/>
              <a:defRPr sz="2000">
                <a:latin typeface="Source Sans Pro"/>
                <a:ea typeface="Source Sans Pro"/>
                <a:cs typeface="Source Sans Pro"/>
                <a:sym typeface="Source Sans Pro"/>
              </a:defRPr>
            </a:lvl5pPr>
            <a:lvl6pPr indent="-355600" lvl="5" marL="2743200" rtl="0">
              <a:spcBef>
                <a:spcPts val="800"/>
              </a:spcBef>
              <a:spcAft>
                <a:spcPts val="0"/>
              </a:spcAft>
              <a:buSzPts val="2000"/>
              <a:buFont typeface="Source Sans Pro"/>
              <a:buChar char="•"/>
              <a:defRPr sz="2000">
                <a:latin typeface="Source Sans Pro"/>
                <a:ea typeface="Source Sans Pro"/>
                <a:cs typeface="Source Sans Pro"/>
                <a:sym typeface="Source Sans Pro"/>
              </a:defRPr>
            </a:lvl6pPr>
            <a:lvl7pPr indent="-355600" lvl="6" marL="3200400" rtl="0">
              <a:spcBef>
                <a:spcPts val="800"/>
              </a:spcBef>
              <a:spcAft>
                <a:spcPts val="0"/>
              </a:spcAft>
              <a:buSzPts val="2000"/>
              <a:buFont typeface="Source Sans Pro"/>
              <a:buChar char="•"/>
              <a:defRPr sz="2000">
                <a:latin typeface="Source Sans Pro"/>
                <a:ea typeface="Source Sans Pro"/>
                <a:cs typeface="Source Sans Pro"/>
                <a:sym typeface="Source Sans Pro"/>
              </a:defRPr>
            </a:lvl7pPr>
            <a:lvl8pPr indent="-355600" lvl="7" marL="3657600" rtl="0">
              <a:spcBef>
                <a:spcPts val="800"/>
              </a:spcBef>
              <a:spcAft>
                <a:spcPts val="0"/>
              </a:spcAft>
              <a:buSzPts val="2000"/>
              <a:buFont typeface="Source Sans Pro"/>
              <a:buChar char="•"/>
              <a:defRPr sz="2000">
                <a:latin typeface="Source Sans Pro"/>
                <a:ea typeface="Source Sans Pro"/>
                <a:cs typeface="Source Sans Pro"/>
                <a:sym typeface="Source Sans Pro"/>
              </a:defRPr>
            </a:lvl8pPr>
            <a:lvl9pPr indent="-355600" lvl="8" marL="4114800" rtl="0">
              <a:spcBef>
                <a:spcPts val="800"/>
              </a:spcBef>
              <a:spcAft>
                <a:spcPts val="0"/>
              </a:spcAft>
              <a:buSzPts val="2000"/>
              <a:buFont typeface="Source Sans Pro"/>
              <a:buChar char="•"/>
              <a:defRPr sz="2000">
                <a:latin typeface="Source Sans Pro"/>
                <a:ea typeface="Source Sans Pro"/>
                <a:cs typeface="Source Sans Pro"/>
                <a:sym typeface="Source Sans Pro"/>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eps - Squares">
  <p:cSld name="Two Content_1">
    <p:spTree>
      <p:nvGrpSpPr>
        <p:cNvPr id="34" name="Shape 34"/>
        <p:cNvGrpSpPr/>
        <p:nvPr/>
      </p:nvGrpSpPr>
      <p:grpSpPr>
        <a:xfrm>
          <a:off x="0" y="0"/>
          <a:ext cx="0" cy="0"/>
          <a:chOff x="0" y="0"/>
          <a:chExt cx="0" cy="0"/>
        </a:xfrm>
      </p:grpSpPr>
      <p:sp>
        <p:nvSpPr>
          <p:cNvPr id="35" name="Google Shape;35;p6"/>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r">
              <a:spcBef>
                <a:spcPts val="0"/>
              </a:spcBef>
              <a:buNone/>
              <a:defRPr sz="1200">
                <a:solidFill>
                  <a:srgbClr val="7F8EA3"/>
                </a:solidFill>
                <a:latin typeface="Avenir"/>
                <a:ea typeface="Avenir"/>
                <a:cs typeface="Avenir"/>
                <a:sym typeface="Avenir"/>
              </a:defRPr>
            </a:lvl1pPr>
            <a:lvl2pPr indent="0" lvl="1" marL="0" rtl="0" algn="r">
              <a:spcBef>
                <a:spcPts val="0"/>
              </a:spcBef>
              <a:buNone/>
              <a:defRPr sz="1200">
                <a:solidFill>
                  <a:srgbClr val="7F8EA3"/>
                </a:solidFill>
                <a:latin typeface="Avenir"/>
                <a:ea typeface="Avenir"/>
                <a:cs typeface="Avenir"/>
                <a:sym typeface="Avenir"/>
              </a:defRPr>
            </a:lvl2pPr>
            <a:lvl3pPr indent="0" lvl="2" marL="0" rtl="0" algn="r">
              <a:spcBef>
                <a:spcPts val="0"/>
              </a:spcBef>
              <a:buNone/>
              <a:defRPr sz="1200">
                <a:solidFill>
                  <a:srgbClr val="7F8EA3"/>
                </a:solidFill>
                <a:latin typeface="Avenir"/>
                <a:ea typeface="Avenir"/>
                <a:cs typeface="Avenir"/>
                <a:sym typeface="Avenir"/>
              </a:defRPr>
            </a:lvl3pPr>
            <a:lvl4pPr indent="0" lvl="3" marL="0" rtl="0" algn="r">
              <a:spcBef>
                <a:spcPts val="0"/>
              </a:spcBef>
              <a:buNone/>
              <a:defRPr sz="1200">
                <a:solidFill>
                  <a:srgbClr val="7F8EA3"/>
                </a:solidFill>
                <a:latin typeface="Avenir"/>
                <a:ea typeface="Avenir"/>
                <a:cs typeface="Avenir"/>
                <a:sym typeface="Avenir"/>
              </a:defRPr>
            </a:lvl4pPr>
            <a:lvl5pPr indent="0" lvl="4" marL="0" rtl="0" algn="r">
              <a:spcBef>
                <a:spcPts val="0"/>
              </a:spcBef>
              <a:buNone/>
              <a:defRPr sz="1200">
                <a:solidFill>
                  <a:srgbClr val="7F8EA3"/>
                </a:solidFill>
                <a:latin typeface="Avenir"/>
                <a:ea typeface="Avenir"/>
                <a:cs typeface="Avenir"/>
                <a:sym typeface="Avenir"/>
              </a:defRPr>
            </a:lvl5pPr>
            <a:lvl6pPr indent="0" lvl="5" marL="0" rtl="0" algn="r">
              <a:spcBef>
                <a:spcPts val="0"/>
              </a:spcBef>
              <a:buNone/>
              <a:defRPr sz="1200">
                <a:solidFill>
                  <a:srgbClr val="7F8EA3"/>
                </a:solidFill>
                <a:latin typeface="Avenir"/>
                <a:ea typeface="Avenir"/>
                <a:cs typeface="Avenir"/>
                <a:sym typeface="Avenir"/>
              </a:defRPr>
            </a:lvl6pPr>
            <a:lvl7pPr indent="0" lvl="6" marL="0" rtl="0" algn="r">
              <a:spcBef>
                <a:spcPts val="0"/>
              </a:spcBef>
              <a:buNone/>
              <a:defRPr sz="1200">
                <a:solidFill>
                  <a:srgbClr val="7F8EA3"/>
                </a:solidFill>
                <a:latin typeface="Avenir"/>
                <a:ea typeface="Avenir"/>
                <a:cs typeface="Avenir"/>
                <a:sym typeface="Avenir"/>
              </a:defRPr>
            </a:lvl7pPr>
            <a:lvl8pPr indent="0" lvl="7" marL="0" rtl="0" algn="r">
              <a:spcBef>
                <a:spcPts val="0"/>
              </a:spcBef>
              <a:buNone/>
              <a:defRPr sz="1200">
                <a:solidFill>
                  <a:srgbClr val="7F8EA3"/>
                </a:solidFill>
                <a:latin typeface="Avenir"/>
                <a:ea typeface="Avenir"/>
                <a:cs typeface="Avenir"/>
                <a:sym typeface="Avenir"/>
              </a:defRPr>
            </a:lvl8pPr>
            <a:lvl9pPr indent="0" lvl="8" marL="0" rt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6"/>
          <p:cNvSpPr txBox="1"/>
          <p:nvPr/>
        </p:nvSpPr>
        <p:spPr>
          <a:xfrm>
            <a:off x="1540955" y="2324924"/>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1</a:t>
            </a:r>
            <a:endParaRPr b="1" sz="2400">
              <a:solidFill>
                <a:srgbClr val="FFFFFF"/>
              </a:solidFill>
              <a:latin typeface="Proxima Nova"/>
              <a:ea typeface="Proxima Nova"/>
              <a:cs typeface="Proxima Nova"/>
              <a:sym typeface="Proxima Nova"/>
            </a:endParaRPr>
          </a:p>
        </p:txBody>
      </p:sp>
      <p:sp>
        <p:nvSpPr>
          <p:cNvPr id="37" name="Google Shape;37;p6"/>
          <p:cNvSpPr txBox="1"/>
          <p:nvPr/>
        </p:nvSpPr>
        <p:spPr>
          <a:xfrm>
            <a:off x="3816475" y="2826988"/>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2</a:t>
            </a:r>
            <a:endParaRPr b="1" sz="2400">
              <a:solidFill>
                <a:srgbClr val="FFFFFF"/>
              </a:solidFill>
              <a:latin typeface="Proxima Nova"/>
              <a:ea typeface="Proxima Nova"/>
              <a:cs typeface="Proxima Nova"/>
              <a:sym typeface="Proxima Nova"/>
            </a:endParaRPr>
          </a:p>
        </p:txBody>
      </p:sp>
      <p:sp>
        <p:nvSpPr>
          <p:cNvPr id="38" name="Google Shape;38;p6"/>
          <p:cNvSpPr txBox="1"/>
          <p:nvPr/>
        </p:nvSpPr>
        <p:spPr>
          <a:xfrm>
            <a:off x="6843513" y="2826988"/>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1" sz="2400">
              <a:solidFill>
                <a:srgbClr val="FFFFFF"/>
              </a:solidFill>
              <a:latin typeface="Proxima Nova"/>
              <a:ea typeface="Proxima Nova"/>
              <a:cs typeface="Proxima Nova"/>
              <a:sym typeface="Proxima Nova"/>
            </a:endParaRPr>
          </a:p>
        </p:txBody>
      </p:sp>
      <p:sp>
        <p:nvSpPr>
          <p:cNvPr id="39" name="Google Shape;39;p6"/>
          <p:cNvSpPr txBox="1"/>
          <p:nvPr/>
        </p:nvSpPr>
        <p:spPr>
          <a:xfrm>
            <a:off x="5330000" y="2495063"/>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3</a:t>
            </a:r>
            <a:endParaRPr b="1" sz="2400">
              <a:solidFill>
                <a:srgbClr val="FFFFFF"/>
              </a:solidFill>
              <a:latin typeface="Proxima Nova"/>
              <a:ea typeface="Proxima Nova"/>
              <a:cs typeface="Proxima Nova"/>
              <a:sym typeface="Proxima Nova"/>
            </a:endParaRPr>
          </a:p>
        </p:txBody>
      </p:sp>
      <p:sp>
        <p:nvSpPr>
          <p:cNvPr id="40" name="Google Shape;40;p6"/>
          <p:cNvSpPr txBox="1"/>
          <p:nvPr/>
        </p:nvSpPr>
        <p:spPr>
          <a:xfrm>
            <a:off x="8357050" y="2495063"/>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5</a:t>
            </a:r>
            <a:endParaRPr b="1" sz="2400">
              <a:solidFill>
                <a:srgbClr val="FFFFFF"/>
              </a:solidFill>
              <a:latin typeface="Proxima Nova"/>
              <a:ea typeface="Proxima Nova"/>
              <a:cs typeface="Proxima Nova"/>
              <a:sym typeface="Proxima Nova"/>
            </a:endParaRPr>
          </a:p>
        </p:txBody>
      </p:sp>
      <p:sp>
        <p:nvSpPr>
          <p:cNvPr id="41" name="Google Shape;41;p6"/>
          <p:cNvSpPr txBox="1"/>
          <p:nvPr/>
        </p:nvSpPr>
        <p:spPr>
          <a:xfrm>
            <a:off x="6415930" y="2324924"/>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3</a:t>
            </a:r>
            <a:endParaRPr b="1" sz="2400">
              <a:solidFill>
                <a:srgbClr val="FFFFFF"/>
              </a:solidFill>
              <a:latin typeface="Proxima Nova"/>
              <a:ea typeface="Proxima Nova"/>
              <a:cs typeface="Proxima Nova"/>
              <a:sym typeface="Proxima Nova"/>
            </a:endParaRPr>
          </a:p>
        </p:txBody>
      </p:sp>
      <p:sp>
        <p:nvSpPr>
          <p:cNvPr id="42" name="Google Shape;42;p6"/>
          <p:cNvSpPr txBox="1"/>
          <p:nvPr/>
        </p:nvSpPr>
        <p:spPr>
          <a:xfrm>
            <a:off x="3978442" y="2656899"/>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2</a:t>
            </a:r>
            <a:endParaRPr b="1" sz="2400">
              <a:solidFill>
                <a:srgbClr val="FFFFFF"/>
              </a:solidFill>
              <a:latin typeface="Proxima Nova"/>
              <a:ea typeface="Proxima Nova"/>
              <a:cs typeface="Proxima Nova"/>
              <a:sym typeface="Proxima Nova"/>
            </a:endParaRPr>
          </a:p>
        </p:txBody>
      </p:sp>
      <p:sp>
        <p:nvSpPr>
          <p:cNvPr id="43" name="Google Shape;43;p6"/>
          <p:cNvSpPr txBox="1"/>
          <p:nvPr/>
        </p:nvSpPr>
        <p:spPr>
          <a:xfrm>
            <a:off x="8853417" y="2606824"/>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4</a:t>
            </a:r>
            <a:endParaRPr b="1" sz="2400">
              <a:solidFill>
                <a:srgbClr val="FFFFFF"/>
              </a:solidFill>
              <a:latin typeface="Proxima Nova"/>
              <a:ea typeface="Proxima Nova"/>
              <a:cs typeface="Proxima Nova"/>
              <a:sym typeface="Proxima Nova"/>
            </a:endParaRPr>
          </a:p>
        </p:txBody>
      </p:sp>
      <p:cxnSp>
        <p:nvCxnSpPr>
          <p:cNvPr id="44" name="Google Shape;44;p6"/>
          <p:cNvCxnSpPr>
            <a:stCxn id="36" idx="3"/>
            <a:endCxn id="42" idx="1"/>
          </p:cNvCxnSpPr>
          <p:nvPr/>
        </p:nvCxnSpPr>
        <p:spPr>
          <a:xfrm>
            <a:off x="2089655" y="2606774"/>
            <a:ext cx="1888800" cy="332100"/>
          </a:xfrm>
          <a:prstGeom prst="curvedConnector3">
            <a:avLst>
              <a:gd fmla="val 50000" name="adj1"/>
            </a:avLst>
          </a:prstGeom>
          <a:noFill/>
          <a:ln cap="flat" cmpd="sng" w="28575">
            <a:solidFill>
              <a:srgbClr val="89BDE8"/>
            </a:solidFill>
            <a:prstDash val="dash"/>
            <a:round/>
            <a:headEnd len="med" w="med" type="none"/>
            <a:tailEnd len="med" w="med" type="triangle"/>
          </a:ln>
        </p:spPr>
      </p:cxnSp>
      <p:cxnSp>
        <p:nvCxnSpPr>
          <p:cNvPr id="45" name="Google Shape;45;p6"/>
          <p:cNvCxnSpPr>
            <a:stCxn id="42" idx="3"/>
            <a:endCxn id="41" idx="1"/>
          </p:cNvCxnSpPr>
          <p:nvPr/>
        </p:nvCxnSpPr>
        <p:spPr>
          <a:xfrm flipH="1" rot="10800000">
            <a:off x="4527142" y="2606649"/>
            <a:ext cx="1888800" cy="332100"/>
          </a:xfrm>
          <a:prstGeom prst="curvedConnector3">
            <a:avLst>
              <a:gd fmla="val 50000" name="adj1"/>
            </a:avLst>
          </a:prstGeom>
          <a:noFill/>
          <a:ln cap="flat" cmpd="sng" w="28575">
            <a:solidFill>
              <a:srgbClr val="89BDE8"/>
            </a:solidFill>
            <a:prstDash val="dash"/>
            <a:round/>
            <a:headEnd len="med" w="med" type="none"/>
            <a:tailEnd len="med" w="med" type="triangle"/>
          </a:ln>
        </p:spPr>
      </p:cxnSp>
      <p:cxnSp>
        <p:nvCxnSpPr>
          <p:cNvPr id="46" name="Google Shape;46;p6"/>
          <p:cNvCxnSpPr>
            <a:stCxn id="41" idx="3"/>
            <a:endCxn id="43" idx="1"/>
          </p:cNvCxnSpPr>
          <p:nvPr/>
        </p:nvCxnSpPr>
        <p:spPr>
          <a:xfrm>
            <a:off x="6964630" y="2606774"/>
            <a:ext cx="1888800" cy="282000"/>
          </a:xfrm>
          <a:prstGeom prst="curvedConnector3">
            <a:avLst>
              <a:gd fmla="val 50000" name="adj1"/>
            </a:avLst>
          </a:prstGeom>
          <a:noFill/>
          <a:ln cap="flat" cmpd="sng" w="28575">
            <a:solidFill>
              <a:srgbClr val="89BDE8"/>
            </a:solidFill>
            <a:prstDash val="dash"/>
            <a:round/>
            <a:headEnd len="med" w="med" type="none"/>
            <a:tailEnd len="med" w="med" type="triangle"/>
          </a:ln>
        </p:spPr>
      </p:cxnSp>
      <p:sp>
        <p:nvSpPr>
          <p:cNvPr id="47" name="Google Shape;47;p6"/>
          <p:cNvSpPr txBox="1"/>
          <p:nvPr/>
        </p:nvSpPr>
        <p:spPr>
          <a:xfrm>
            <a:off x="1427700" y="2888663"/>
            <a:ext cx="13716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sz="1100">
              <a:solidFill>
                <a:srgbClr val="434343"/>
              </a:solidFill>
              <a:latin typeface="Source Sans Pro"/>
              <a:ea typeface="Source Sans Pro"/>
              <a:cs typeface="Source Sans Pro"/>
              <a:sym typeface="Source Sans Pro"/>
            </a:endParaRPr>
          </a:p>
        </p:txBody>
      </p:sp>
      <p:sp>
        <p:nvSpPr>
          <p:cNvPr id="48" name="Google Shape;48;p6"/>
          <p:cNvSpPr txBox="1"/>
          <p:nvPr/>
        </p:nvSpPr>
        <p:spPr>
          <a:xfrm>
            <a:off x="3855625" y="3220588"/>
            <a:ext cx="13716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b="1" sz="1200">
              <a:solidFill>
                <a:srgbClr val="434343"/>
              </a:solidFill>
              <a:latin typeface="Source Sans Pro"/>
              <a:ea typeface="Source Sans Pro"/>
              <a:cs typeface="Source Sans Pro"/>
              <a:sym typeface="Source Sans Pro"/>
            </a:endParaRPr>
          </a:p>
        </p:txBody>
      </p:sp>
      <p:sp>
        <p:nvSpPr>
          <p:cNvPr id="49" name="Google Shape;49;p6"/>
          <p:cNvSpPr txBox="1"/>
          <p:nvPr/>
        </p:nvSpPr>
        <p:spPr>
          <a:xfrm>
            <a:off x="6341313" y="2888663"/>
            <a:ext cx="13875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b="1" sz="1200">
              <a:solidFill>
                <a:srgbClr val="434343"/>
              </a:solidFill>
              <a:latin typeface="Source Sans Pro"/>
              <a:ea typeface="Source Sans Pro"/>
              <a:cs typeface="Source Sans Pro"/>
              <a:sym typeface="Source Sans Pro"/>
            </a:endParaRPr>
          </a:p>
        </p:txBody>
      </p:sp>
      <p:sp>
        <p:nvSpPr>
          <p:cNvPr id="50" name="Google Shape;50;p6"/>
          <p:cNvSpPr txBox="1"/>
          <p:nvPr/>
        </p:nvSpPr>
        <p:spPr>
          <a:xfrm>
            <a:off x="8740175" y="3170513"/>
            <a:ext cx="13875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sz="1100">
              <a:solidFill>
                <a:srgbClr val="434343"/>
              </a:solidFill>
              <a:latin typeface="Source Sans Pro"/>
              <a:ea typeface="Source Sans Pro"/>
              <a:cs typeface="Source Sans Pro"/>
              <a:sym typeface="Source Sans Pro"/>
            </a:endParaRPr>
          </a:p>
        </p:txBody>
      </p:sp>
      <p:sp>
        <p:nvSpPr>
          <p:cNvPr id="51" name="Google Shape;51;p6"/>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52" name="Google Shape;52;p6"/>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Content Boxes">
  <p:cSld name="Four Content Boxes">
    <p:spTree>
      <p:nvGrpSpPr>
        <p:cNvPr id="53" name="Shape 53"/>
        <p:cNvGrpSpPr/>
        <p:nvPr/>
      </p:nvGrpSpPr>
      <p:grpSpPr>
        <a:xfrm>
          <a:off x="0" y="0"/>
          <a:ext cx="0" cy="0"/>
          <a:chOff x="0" y="0"/>
          <a:chExt cx="0" cy="0"/>
        </a:xfrm>
      </p:grpSpPr>
      <p:sp>
        <p:nvSpPr>
          <p:cNvPr id="54" name="Google Shape;54;p7"/>
          <p:cNvSpPr txBox="1"/>
          <p:nvPr>
            <p:ph idx="1" type="body"/>
          </p:nvPr>
        </p:nvSpPr>
        <p:spPr>
          <a:xfrm>
            <a:off x="609600" y="1525495"/>
            <a:ext cx="5486400" cy="1853100"/>
          </a:xfrm>
          <a:prstGeom prst="rect">
            <a:avLst/>
          </a:prstGeom>
          <a:solidFill>
            <a:srgbClr val="F2F2F2"/>
          </a:solidFill>
          <a:ln cap="flat" cmpd="sng" w="76200">
            <a:solidFill>
              <a:srgbClr val="FFFFFF"/>
            </a:solidFill>
            <a:prstDash val="solid"/>
            <a:round/>
            <a:headEnd len="sm" w="sm" type="none"/>
            <a:tailEnd len="sm" w="sm" type="none"/>
          </a:ln>
        </p:spPr>
        <p:txBody>
          <a:bodyPr anchorCtr="0" anchor="t" bIns="228600" lIns="228600" spcFirstLastPara="1" rIns="228600" wrap="square" tIns="228600">
            <a:noAutofit/>
          </a:bodyPr>
          <a:lstStyle>
            <a:lvl1pPr indent="-228600" lvl="0" marL="4572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1pPr>
            <a:lvl2pPr indent="-228600" lvl="1" marL="9144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2pPr>
            <a:lvl3pPr indent="-228600" lvl="2" marL="13716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3pPr>
            <a:lvl4pPr indent="-228600" lvl="3" marL="18288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4pPr>
            <a:lvl5pPr indent="-228600" lvl="4" marL="22860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5pPr>
            <a:lvl6pPr indent="-342900" lvl="5" marL="2743200" rtl="0" algn="l">
              <a:lnSpc>
                <a:spcPct val="120000"/>
              </a:lnSpc>
              <a:spcBef>
                <a:spcPts val="800"/>
              </a:spcBef>
              <a:spcAft>
                <a:spcPts val="0"/>
              </a:spcAft>
              <a:buClr>
                <a:srgbClr val="454454"/>
              </a:buClr>
              <a:buSzPts val="1800"/>
              <a:buChar char="•"/>
              <a:defRPr/>
            </a:lvl6pPr>
            <a:lvl7pPr indent="-342900" lvl="6" marL="3200400" rtl="0" algn="l">
              <a:lnSpc>
                <a:spcPct val="120000"/>
              </a:lnSpc>
              <a:spcBef>
                <a:spcPts val="800"/>
              </a:spcBef>
              <a:spcAft>
                <a:spcPts val="0"/>
              </a:spcAft>
              <a:buClr>
                <a:srgbClr val="454454"/>
              </a:buClr>
              <a:buSzPts val="1800"/>
              <a:buChar char="•"/>
              <a:defRPr/>
            </a:lvl7pPr>
            <a:lvl8pPr indent="-342900" lvl="7" marL="3657600" rtl="0" algn="l">
              <a:lnSpc>
                <a:spcPct val="120000"/>
              </a:lnSpc>
              <a:spcBef>
                <a:spcPts val="800"/>
              </a:spcBef>
              <a:spcAft>
                <a:spcPts val="0"/>
              </a:spcAft>
              <a:buClr>
                <a:srgbClr val="454454"/>
              </a:buClr>
              <a:buSzPts val="1800"/>
              <a:buChar char="•"/>
              <a:defRPr/>
            </a:lvl8pPr>
            <a:lvl9pPr indent="-342900" lvl="8" marL="4114800" rtl="0" algn="l">
              <a:lnSpc>
                <a:spcPct val="120000"/>
              </a:lnSpc>
              <a:spcBef>
                <a:spcPts val="800"/>
              </a:spcBef>
              <a:spcAft>
                <a:spcPts val="0"/>
              </a:spcAft>
              <a:buClr>
                <a:srgbClr val="454454"/>
              </a:buClr>
              <a:buSzPts val="1800"/>
              <a:buChar char="•"/>
              <a:defRPr/>
            </a:lvl9pPr>
          </a:lstStyle>
          <a:p/>
        </p:txBody>
      </p:sp>
      <p:sp>
        <p:nvSpPr>
          <p:cNvPr id="55" name="Google Shape;55;p7"/>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sz="1200">
                <a:solidFill>
                  <a:srgbClr val="7F8EA3"/>
                </a:solidFill>
                <a:latin typeface="Avenir"/>
                <a:ea typeface="Avenir"/>
                <a:cs typeface="Avenir"/>
                <a:sym typeface="Avenir"/>
              </a:defRPr>
            </a:lvl1pPr>
            <a:lvl2pPr indent="0" lvl="1" marL="0" algn="r">
              <a:spcBef>
                <a:spcPts val="0"/>
              </a:spcBef>
              <a:buNone/>
              <a:defRPr sz="1200">
                <a:solidFill>
                  <a:srgbClr val="7F8EA3"/>
                </a:solidFill>
                <a:latin typeface="Avenir"/>
                <a:ea typeface="Avenir"/>
                <a:cs typeface="Avenir"/>
                <a:sym typeface="Avenir"/>
              </a:defRPr>
            </a:lvl2pPr>
            <a:lvl3pPr indent="0" lvl="2" marL="0" algn="r">
              <a:spcBef>
                <a:spcPts val="0"/>
              </a:spcBef>
              <a:buNone/>
              <a:defRPr sz="1200">
                <a:solidFill>
                  <a:srgbClr val="7F8EA3"/>
                </a:solidFill>
                <a:latin typeface="Avenir"/>
                <a:ea typeface="Avenir"/>
                <a:cs typeface="Avenir"/>
                <a:sym typeface="Avenir"/>
              </a:defRPr>
            </a:lvl3pPr>
            <a:lvl4pPr indent="0" lvl="3" marL="0" algn="r">
              <a:spcBef>
                <a:spcPts val="0"/>
              </a:spcBef>
              <a:buNone/>
              <a:defRPr sz="1200">
                <a:solidFill>
                  <a:srgbClr val="7F8EA3"/>
                </a:solidFill>
                <a:latin typeface="Avenir"/>
                <a:ea typeface="Avenir"/>
                <a:cs typeface="Avenir"/>
                <a:sym typeface="Avenir"/>
              </a:defRPr>
            </a:lvl4pPr>
            <a:lvl5pPr indent="0" lvl="4" marL="0" algn="r">
              <a:spcBef>
                <a:spcPts val="0"/>
              </a:spcBef>
              <a:buNone/>
              <a:defRPr sz="1200">
                <a:solidFill>
                  <a:srgbClr val="7F8EA3"/>
                </a:solidFill>
                <a:latin typeface="Avenir"/>
                <a:ea typeface="Avenir"/>
                <a:cs typeface="Avenir"/>
                <a:sym typeface="Avenir"/>
              </a:defRPr>
            </a:lvl5pPr>
            <a:lvl6pPr indent="0" lvl="5" marL="0" algn="r">
              <a:spcBef>
                <a:spcPts val="0"/>
              </a:spcBef>
              <a:buNone/>
              <a:defRPr sz="1200">
                <a:solidFill>
                  <a:srgbClr val="7F8EA3"/>
                </a:solidFill>
                <a:latin typeface="Avenir"/>
                <a:ea typeface="Avenir"/>
                <a:cs typeface="Avenir"/>
                <a:sym typeface="Avenir"/>
              </a:defRPr>
            </a:lvl6pPr>
            <a:lvl7pPr indent="0" lvl="6" marL="0" algn="r">
              <a:spcBef>
                <a:spcPts val="0"/>
              </a:spcBef>
              <a:buNone/>
              <a:defRPr sz="1200">
                <a:solidFill>
                  <a:srgbClr val="7F8EA3"/>
                </a:solidFill>
                <a:latin typeface="Avenir"/>
                <a:ea typeface="Avenir"/>
                <a:cs typeface="Avenir"/>
                <a:sym typeface="Avenir"/>
              </a:defRPr>
            </a:lvl7pPr>
            <a:lvl8pPr indent="0" lvl="7" marL="0" algn="r">
              <a:spcBef>
                <a:spcPts val="0"/>
              </a:spcBef>
              <a:buNone/>
              <a:defRPr sz="1200">
                <a:solidFill>
                  <a:srgbClr val="7F8EA3"/>
                </a:solidFill>
                <a:latin typeface="Avenir"/>
                <a:ea typeface="Avenir"/>
                <a:cs typeface="Avenir"/>
                <a:sym typeface="Avenir"/>
              </a:defRPr>
            </a:lvl8pPr>
            <a:lvl9pPr indent="0" lvl="8" mar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7"/>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57" name="Google Shape;57;p7"/>
          <p:cNvSpPr txBox="1"/>
          <p:nvPr>
            <p:ph idx="2"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eneral content">
  <p:cSld name="Four Content Boxes_1">
    <p:spTree>
      <p:nvGrpSpPr>
        <p:cNvPr id="58" name="Shape 58"/>
        <p:cNvGrpSpPr/>
        <p:nvPr/>
      </p:nvGrpSpPr>
      <p:grpSpPr>
        <a:xfrm>
          <a:off x="0" y="0"/>
          <a:ext cx="0" cy="0"/>
          <a:chOff x="0" y="0"/>
          <a:chExt cx="0" cy="0"/>
        </a:xfrm>
      </p:grpSpPr>
      <p:sp>
        <p:nvSpPr>
          <p:cNvPr id="59" name="Google Shape;59;p8"/>
          <p:cNvSpPr txBox="1"/>
          <p:nvPr>
            <p:ph type="title"/>
          </p:nvPr>
        </p:nvSpPr>
        <p:spPr>
          <a:xfrm>
            <a:off x="609600" y="685800"/>
            <a:ext cx="10058400" cy="601800"/>
          </a:xfrm>
          <a:prstGeom prst="rect">
            <a:avLst/>
          </a:prstGeom>
          <a:noFill/>
          <a:ln>
            <a:noFill/>
          </a:ln>
        </p:spPr>
        <p:txBody>
          <a:bodyPr anchorCtr="0" anchor="t" bIns="45700" lIns="45700" spcFirstLastPara="1" rIns="45700" wrap="square" tIns="45700">
            <a:noAutofit/>
          </a:bodyPr>
          <a:lstStyle>
            <a:lvl1pPr lvl="0" rtl="0" algn="l">
              <a:lnSpc>
                <a:spcPct val="100000"/>
              </a:lnSpc>
              <a:spcBef>
                <a:spcPts val="0"/>
              </a:spcBef>
              <a:spcAft>
                <a:spcPts val="0"/>
              </a:spcAft>
              <a:buClr>
                <a:schemeClr val="accent1"/>
              </a:buClr>
              <a:buSzPts val="3600"/>
              <a:buFont typeface="Bitter"/>
              <a:buNone/>
              <a:defRPr sz="3600">
                <a:latin typeface="Bitter"/>
                <a:ea typeface="Bitter"/>
                <a:cs typeface="Bitter"/>
                <a:sym typeface="Bitter"/>
              </a:defRPr>
            </a:lvl1pPr>
            <a:lvl2pPr lvl="1" rtl="0" algn="l">
              <a:lnSpc>
                <a:spcPct val="100000"/>
              </a:lnSpc>
              <a:spcBef>
                <a:spcPts val="0"/>
              </a:spcBef>
              <a:spcAft>
                <a:spcPts val="0"/>
              </a:spcAft>
              <a:buClr>
                <a:schemeClr val="accent1"/>
              </a:buClr>
              <a:buSzPts val="1800"/>
              <a:buNone/>
              <a:defRPr/>
            </a:lvl2pPr>
            <a:lvl3pPr lvl="2" rtl="0" algn="l">
              <a:lnSpc>
                <a:spcPct val="100000"/>
              </a:lnSpc>
              <a:spcBef>
                <a:spcPts val="0"/>
              </a:spcBef>
              <a:spcAft>
                <a:spcPts val="0"/>
              </a:spcAft>
              <a:buClr>
                <a:schemeClr val="accent1"/>
              </a:buClr>
              <a:buSzPts val="1800"/>
              <a:buNone/>
              <a:defRPr/>
            </a:lvl3pPr>
            <a:lvl4pPr lvl="3" rtl="0" algn="l">
              <a:lnSpc>
                <a:spcPct val="100000"/>
              </a:lnSpc>
              <a:spcBef>
                <a:spcPts val="0"/>
              </a:spcBef>
              <a:spcAft>
                <a:spcPts val="0"/>
              </a:spcAft>
              <a:buClr>
                <a:schemeClr val="accent1"/>
              </a:buClr>
              <a:buSzPts val="1800"/>
              <a:buNone/>
              <a:defRPr/>
            </a:lvl4pPr>
            <a:lvl5pPr lvl="4" rtl="0" algn="l">
              <a:lnSpc>
                <a:spcPct val="100000"/>
              </a:lnSpc>
              <a:spcBef>
                <a:spcPts val="0"/>
              </a:spcBef>
              <a:spcAft>
                <a:spcPts val="0"/>
              </a:spcAft>
              <a:buClr>
                <a:schemeClr val="accent1"/>
              </a:buClr>
              <a:buSzPts val="1800"/>
              <a:buNone/>
              <a:defRPr/>
            </a:lvl5pPr>
            <a:lvl6pPr lvl="5" rtl="0" algn="l">
              <a:lnSpc>
                <a:spcPct val="100000"/>
              </a:lnSpc>
              <a:spcBef>
                <a:spcPts val="0"/>
              </a:spcBef>
              <a:spcAft>
                <a:spcPts val="0"/>
              </a:spcAft>
              <a:buClr>
                <a:schemeClr val="accent1"/>
              </a:buClr>
              <a:buSzPts val="1800"/>
              <a:buNone/>
              <a:defRPr/>
            </a:lvl6pPr>
            <a:lvl7pPr lvl="6" rtl="0" algn="l">
              <a:lnSpc>
                <a:spcPct val="100000"/>
              </a:lnSpc>
              <a:spcBef>
                <a:spcPts val="0"/>
              </a:spcBef>
              <a:spcAft>
                <a:spcPts val="0"/>
              </a:spcAft>
              <a:buClr>
                <a:schemeClr val="accent1"/>
              </a:buClr>
              <a:buSzPts val="1800"/>
              <a:buNone/>
              <a:defRPr/>
            </a:lvl7pPr>
            <a:lvl8pPr lvl="7" rtl="0" algn="l">
              <a:lnSpc>
                <a:spcPct val="100000"/>
              </a:lnSpc>
              <a:spcBef>
                <a:spcPts val="0"/>
              </a:spcBef>
              <a:spcAft>
                <a:spcPts val="0"/>
              </a:spcAft>
              <a:buClr>
                <a:schemeClr val="accent1"/>
              </a:buClr>
              <a:buSzPts val="1800"/>
              <a:buNone/>
              <a:defRPr/>
            </a:lvl8pPr>
            <a:lvl9pPr lvl="8" rtl="0" algn="l">
              <a:lnSpc>
                <a:spcPct val="100000"/>
              </a:lnSpc>
              <a:spcBef>
                <a:spcPts val="0"/>
              </a:spcBef>
              <a:spcAft>
                <a:spcPts val="0"/>
              </a:spcAft>
              <a:buClr>
                <a:schemeClr val="accent1"/>
              </a:buClr>
              <a:buSzPts val="1800"/>
              <a:buNone/>
              <a:defRPr/>
            </a:lvl9pPr>
          </a:lstStyle>
          <a:p/>
        </p:txBody>
      </p:sp>
      <p:sp>
        <p:nvSpPr>
          <p:cNvPr id="60" name="Google Shape;60;p8"/>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r">
              <a:spcBef>
                <a:spcPts val="0"/>
              </a:spcBef>
              <a:buNone/>
              <a:defRPr sz="1200">
                <a:solidFill>
                  <a:srgbClr val="7F8EA3"/>
                </a:solidFill>
                <a:latin typeface="Avenir"/>
                <a:ea typeface="Avenir"/>
                <a:cs typeface="Avenir"/>
                <a:sym typeface="Avenir"/>
              </a:defRPr>
            </a:lvl1pPr>
            <a:lvl2pPr indent="0" lvl="1" marL="0" rtl="0" algn="r">
              <a:spcBef>
                <a:spcPts val="0"/>
              </a:spcBef>
              <a:buNone/>
              <a:defRPr sz="1200">
                <a:solidFill>
                  <a:srgbClr val="7F8EA3"/>
                </a:solidFill>
                <a:latin typeface="Avenir"/>
                <a:ea typeface="Avenir"/>
                <a:cs typeface="Avenir"/>
                <a:sym typeface="Avenir"/>
              </a:defRPr>
            </a:lvl2pPr>
            <a:lvl3pPr indent="0" lvl="2" marL="0" rtl="0" algn="r">
              <a:spcBef>
                <a:spcPts val="0"/>
              </a:spcBef>
              <a:buNone/>
              <a:defRPr sz="1200">
                <a:solidFill>
                  <a:srgbClr val="7F8EA3"/>
                </a:solidFill>
                <a:latin typeface="Avenir"/>
                <a:ea typeface="Avenir"/>
                <a:cs typeface="Avenir"/>
                <a:sym typeface="Avenir"/>
              </a:defRPr>
            </a:lvl3pPr>
            <a:lvl4pPr indent="0" lvl="3" marL="0" rtl="0" algn="r">
              <a:spcBef>
                <a:spcPts val="0"/>
              </a:spcBef>
              <a:buNone/>
              <a:defRPr sz="1200">
                <a:solidFill>
                  <a:srgbClr val="7F8EA3"/>
                </a:solidFill>
                <a:latin typeface="Avenir"/>
                <a:ea typeface="Avenir"/>
                <a:cs typeface="Avenir"/>
                <a:sym typeface="Avenir"/>
              </a:defRPr>
            </a:lvl4pPr>
            <a:lvl5pPr indent="0" lvl="4" marL="0" rtl="0" algn="r">
              <a:spcBef>
                <a:spcPts val="0"/>
              </a:spcBef>
              <a:buNone/>
              <a:defRPr sz="1200">
                <a:solidFill>
                  <a:srgbClr val="7F8EA3"/>
                </a:solidFill>
                <a:latin typeface="Avenir"/>
                <a:ea typeface="Avenir"/>
                <a:cs typeface="Avenir"/>
                <a:sym typeface="Avenir"/>
              </a:defRPr>
            </a:lvl5pPr>
            <a:lvl6pPr indent="0" lvl="5" marL="0" rtl="0" algn="r">
              <a:spcBef>
                <a:spcPts val="0"/>
              </a:spcBef>
              <a:buNone/>
              <a:defRPr sz="1200">
                <a:solidFill>
                  <a:srgbClr val="7F8EA3"/>
                </a:solidFill>
                <a:latin typeface="Avenir"/>
                <a:ea typeface="Avenir"/>
                <a:cs typeface="Avenir"/>
                <a:sym typeface="Avenir"/>
              </a:defRPr>
            </a:lvl6pPr>
            <a:lvl7pPr indent="0" lvl="6" marL="0" rtl="0" algn="r">
              <a:spcBef>
                <a:spcPts val="0"/>
              </a:spcBef>
              <a:buNone/>
              <a:defRPr sz="1200">
                <a:solidFill>
                  <a:srgbClr val="7F8EA3"/>
                </a:solidFill>
                <a:latin typeface="Avenir"/>
                <a:ea typeface="Avenir"/>
                <a:cs typeface="Avenir"/>
                <a:sym typeface="Avenir"/>
              </a:defRPr>
            </a:lvl7pPr>
            <a:lvl8pPr indent="0" lvl="7" marL="0" rtl="0" algn="r">
              <a:spcBef>
                <a:spcPts val="0"/>
              </a:spcBef>
              <a:buNone/>
              <a:defRPr sz="1200">
                <a:solidFill>
                  <a:srgbClr val="7F8EA3"/>
                </a:solidFill>
                <a:latin typeface="Avenir"/>
                <a:ea typeface="Avenir"/>
                <a:cs typeface="Avenir"/>
                <a:sym typeface="Avenir"/>
              </a:defRPr>
            </a:lvl8pPr>
            <a:lvl9pPr indent="0" lvl="8" marL="0" rt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1" name="Google Shape;61;p8"/>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Idea">
  <p:cSld name="Big Idea">
    <p:spTree>
      <p:nvGrpSpPr>
        <p:cNvPr id="62" name="Shape 62"/>
        <p:cNvGrpSpPr/>
        <p:nvPr/>
      </p:nvGrpSpPr>
      <p:grpSpPr>
        <a:xfrm>
          <a:off x="0" y="0"/>
          <a:ext cx="0" cy="0"/>
          <a:chOff x="0" y="0"/>
          <a:chExt cx="0" cy="0"/>
        </a:xfrm>
      </p:grpSpPr>
      <p:sp>
        <p:nvSpPr>
          <p:cNvPr id="63" name="Google Shape;63;p9"/>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sz="1200">
                <a:solidFill>
                  <a:srgbClr val="7F8EA3"/>
                </a:solidFill>
                <a:latin typeface="Avenir"/>
                <a:ea typeface="Avenir"/>
                <a:cs typeface="Avenir"/>
                <a:sym typeface="Avenir"/>
              </a:defRPr>
            </a:lvl1pPr>
            <a:lvl2pPr indent="0" lvl="1" marL="0" algn="r">
              <a:spcBef>
                <a:spcPts val="0"/>
              </a:spcBef>
              <a:buNone/>
              <a:defRPr sz="1200">
                <a:solidFill>
                  <a:srgbClr val="7F8EA3"/>
                </a:solidFill>
                <a:latin typeface="Avenir"/>
                <a:ea typeface="Avenir"/>
                <a:cs typeface="Avenir"/>
                <a:sym typeface="Avenir"/>
              </a:defRPr>
            </a:lvl2pPr>
            <a:lvl3pPr indent="0" lvl="2" marL="0" algn="r">
              <a:spcBef>
                <a:spcPts val="0"/>
              </a:spcBef>
              <a:buNone/>
              <a:defRPr sz="1200">
                <a:solidFill>
                  <a:srgbClr val="7F8EA3"/>
                </a:solidFill>
                <a:latin typeface="Avenir"/>
                <a:ea typeface="Avenir"/>
                <a:cs typeface="Avenir"/>
                <a:sym typeface="Avenir"/>
              </a:defRPr>
            </a:lvl3pPr>
            <a:lvl4pPr indent="0" lvl="3" marL="0" algn="r">
              <a:spcBef>
                <a:spcPts val="0"/>
              </a:spcBef>
              <a:buNone/>
              <a:defRPr sz="1200">
                <a:solidFill>
                  <a:srgbClr val="7F8EA3"/>
                </a:solidFill>
                <a:latin typeface="Avenir"/>
                <a:ea typeface="Avenir"/>
                <a:cs typeface="Avenir"/>
                <a:sym typeface="Avenir"/>
              </a:defRPr>
            </a:lvl4pPr>
            <a:lvl5pPr indent="0" lvl="4" marL="0" algn="r">
              <a:spcBef>
                <a:spcPts val="0"/>
              </a:spcBef>
              <a:buNone/>
              <a:defRPr sz="1200">
                <a:solidFill>
                  <a:srgbClr val="7F8EA3"/>
                </a:solidFill>
                <a:latin typeface="Avenir"/>
                <a:ea typeface="Avenir"/>
                <a:cs typeface="Avenir"/>
                <a:sym typeface="Avenir"/>
              </a:defRPr>
            </a:lvl5pPr>
            <a:lvl6pPr indent="0" lvl="5" marL="0" algn="r">
              <a:spcBef>
                <a:spcPts val="0"/>
              </a:spcBef>
              <a:buNone/>
              <a:defRPr sz="1200">
                <a:solidFill>
                  <a:srgbClr val="7F8EA3"/>
                </a:solidFill>
                <a:latin typeface="Avenir"/>
                <a:ea typeface="Avenir"/>
                <a:cs typeface="Avenir"/>
                <a:sym typeface="Avenir"/>
              </a:defRPr>
            </a:lvl6pPr>
            <a:lvl7pPr indent="0" lvl="6" marL="0" algn="r">
              <a:spcBef>
                <a:spcPts val="0"/>
              </a:spcBef>
              <a:buNone/>
              <a:defRPr sz="1200">
                <a:solidFill>
                  <a:srgbClr val="7F8EA3"/>
                </a:solidFill>
                <a:latin typeface="Avenir"/>
                <a:ea typeface="Avenir"/>
                <a:cs typeface="Avenir"/>
                <a:sym typeface="Avenir"/>
              </a:defRPr>
            </a:lvl7pPr>
            <a:lvl8pPr indent="0" lvl="7" marL="0" algn="r">
              <a:spcBef>
                <a:spcPts val="0"/>
              </a:spcBef>
              <a:buNone/>
              <a:defRPr sz="1200">
                <a:solidFill>
                  <a:srgbClr val="7F8EA3"/>
                </a:solidFill>
                <a:latin typeface="Avenir"/>
                <a:ea typeface="Avenir"/>
                <a:cs typeface="Avenir"/>
                <a:sym typeface="Avenir"/>
              </a:defRPr>
            </a:lvl8pPr>
            <a:lvl9pPr indent="0" lvl="8" mar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p9"/>
          <p:cNvSpPr txBox="1"/>
          <p:nvPr>
            <p:ph type="title"/>
          </p:nvPr>
        </p:nvSpPr>
        <p:spPr>
          <a:xfrm>
            <a:off x="623400" y="337250"/>
            <a:ext cx="10959000" cy="5845500"/>
          </a:xfrm>
          <a:prstGeom prst="rect">
            <a:avLst/>
          </a:prstGeom>
        </p:spPr>
        <p:txBody>
          <a:bodyPr anchorCtr="0" anchor="ctr" bIns="45700" lIns="45700" spcFirstLastPara="1" rIns="45700" wrap="square" tIns="45700">
            <a:noAutofit/>
          </a:bodyPr>
          <a:lstStyle>
            <a:lvl1pPr lvl="0" rtl="0" algn="ctr">
              <a:spcBef>
                <a:spcPts val="0"/>
              </a:spcBef>
              <a:spcAft>
                <a:spcPts val="0"/>
              </a:spcAft>
              <a:buNone/>
              <a:defRPr sz="3600">
                <a:solidFill>
                  <a:schemeClr val="accent6"/>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Idea dark">
  <p:cSld name="Big Idea dark">
    <p:bg>
      <p:bgPr>
        <a:solidFill>
          <a:schemeClr val="accent1"/>
        </a:solidFill>
      </p:bgPr>
    </p:bg>
    <p:spTree>
      <p:nvGrpSpPr>
        <p:cNvPr id="65" name="Shape 65"/>
        <p:cNvGrpSpPr/>
        <p:nvPr/>
      </p:nvGrpSpPr>
      <p:grpSpPr>
        <a:xfrm>
          <a:off x="0" y="0"/>
          <a:ext cx="0" cy="0"/>
          <a:chOff x="0" y="0"/>
          <a:chExt cx="0" cy="0"/>
        </a:xfrm>
      </p:grpSpPr>
      <p:sp>
        <p:nvSpPr>
          <p:cNvPr id="66" name="Google Shape;66;p10"/>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ctr">
              <a:spcBef>
                <a:spcPts val="0"/>
              </a:spcBef>
              <a:buNone/>
              <a:defRPr sz="3600">
                <a:solidFill>
                  <a:srgbClr val="89BDE8"/>
                </a:solidFill>
                <a:latin typeface="Bitter"/>
                <a:ea typeface="Bitter"/>
                <a:cs typeface="Bitter"/>
                <a:sym typeface="Bitter"/>
              </a:defRPr>
            </a:lvl1pPr>
            <a:lvl2pPr indent="0" lvl="1" marL="0" rtl="0" algn="ctr">
              <a:spcBef>
                <a:spcPts val="0"/>
              </a:spcBef>
              <a:buNone/>
              <a:defRPr sz="3600">
                <a:solidFill>
                  <a:srgbClr val="89BDE8"/>
                </a:solidFill>
                <a:latin typeface="Bitter"/>
                <a:ea typeface="Bitter"/>
                <a:cs typeface="Bitter"/>
                <a:sym typeface="Bitter"/>
              </a:defRPr>
            </a:lvl2pPr>
            <a:lvl3pPr indent="0" lvl="2" marL="0" rtl="0" algn="ctr">
              <a:spcBef>
                <a:spcPts val="0"/>
              </a:spcBef>
              <a:buNone/>
              <a:defRPr sz="3600">
                <a:solidFill>
                  <a:srgbClr val="89BDE8"/>
                </a:solidFill>
                <a:latin typeface="Bitter"/>
                <a:ea typeface="Bitter"/>
                <a:cs typeface="Bitter"/>
                <a:sym typeface="Bitter"/>
              </a:defRPr>
            </a:lvl3pPr>
            <a:lvl4pPr indent="0" lvl="3" marL="0" rtl="0" algn="ctr">
              <a:spcBef>
                <a:spcPts val="0"/>
              </a:spcBef>
              <a:buNone/>
              <a:defRPr sz="3600">
                <a:solidFill>
                  <a:srgbClr val="89BDE8"/>
                </a:solidFill>
                <a:latin typeface="Bitter"/>
                <a:ea typeface="Bitter"/>
                <a:cs typeface="Bitter"/>
                <a:sym typeface="Bitter"/>
              </a:defRPr>
            </a:lvl4pPr>
            <a:lvl5pPr indent="0" lvl="4" marL="0" rtl="0" algn="ctr">
              <a:spcBef>
                <a:spcPts val="0"/>
              </a:spcBef>
              <a:buNone/>
              <a:defRPr sz="3600">
                <a:solidFill>
                  <a:srgbClr val="89BDE8"/>
                </a:solidFill>
                <a:latin typeface="Bitter"/>
                <a:ea typeface="Bitter"/>
                <a:cs typeface="Bitter"/>
                <a:sym typeface="Bitter"/>
              </a:defRPr>
            </a:lvl5pPr>
            <a:lvl6pPr indent="0" lvl="5" marL="0" rtl="0" algn="ctr">
              <a:spcBef>
                <a:spcPts val="0"/>
              </a:spcBef>
              <a:buNone/>
              <a:defRPr sz="3600">
                <a:solidFill>
                  <a:srgbClr val="89BDE8"/>
                </a:solidFill>
                <a:latin typeface="Bitter"/>
                <a:ea typeface="Bitter"/>
                <a:cs typeface="Bitter"/>
                <a:sym typeface="Bitter"/>
              </a:defRPr>
            </a:lvl6pPr>
            <a:lvl7pPr indent="0" lvl="6" marL="0" rtl="0" algn="ctr">
              <a:spcBef>
                <a:spcPts val="0"/>
              </a:spcBef>
              <a:buNone/>
              <a:defRPr sz="3600">
                <a:solidFill>
                  <a:srgbClr val="89BDE8"/>
                </a:solidFill>
                <a:latin typeface="Bitter"/>
                <a:ea typeface="Bitter"/>
                <a:cs typeface="Bitter"/>
                <a:sym typeface="Bitter"/>
              </a:defRPr>
            </a:lvl7pPr>
            <a:lvl8pPr indent="0" lvl="7" marL="0" rtl="0" algn="ctr">
              <a:spcBef>
                <a:spcPts val="0"/>
              </a:spcBef>
              <a:buNone/>
              <a:defRPr sz="3600">
                <a:solidFill>
                  <a:srgbClr val="89BDE8"/>
                </a:solidFill>
                <a:latin typeface="Bitter"/>
                <a:ea typeface="Bitter"/>
                <a:cs typeface="Bitter"/>
                <a:sym typeface="Bitter"/>
              </a:defRPr>
            </a:lvl8pPr>
            <a:lvl9pPr indent="0" lvl="8" marL="0" rtl="0" algn="ctr">
              <a:spcBef>
                <a:spcPts val="0"/>
              </a:spcBef>
              <a:buNone/>
              <a:defRPr sz="3600">
                <a:solidFill>
                  <a:srgbClr val="89BDE8"/>
                </a:solidFill>
                <a:latin typeface="Bitter"/>
                <a:ea typeface="Bitter"/>
                <a:cs typeface="Bitter"/>
                <a:sym typeface="Bitter"/>
              </a:defRPr>
            </a:lvl9pPr>
          </a:lstStyle>
          <a:p>
            <a:pPr indent="0" lvl="0" marL="0" rtl="0" algn="ctr">
              <a:spcBef>
                <a:spcPts val="0"/>
              </a:spcBef>
              <a:spcAft>
                <a:spcPts val="0"/>
              </a:spcAft>
              <a:buNone/>
            </a:pPr>
            <a:fld id="{00000000-1234-1234-1234-123412341234}" type="slidenum">
              <a:rPr lang="en-US"/>
              <a:t>‹#›</a:t>
            </a:fld>
            <a:endParaRPr i="0" u="none" cap="none" strike="noStrike"/>
          </a:p>
        </p:txBody>
      </p:sp>
      <p:sp>
        <p:nvSpPr>
          <p:cNvPr id="67" name="Google Shape;67;p10"/>
          <p:cNvSpPr txBox="1"/>
          <p:nvPr>
            <p:ph type="title"/>
          </p:nvPr>
        </p:nvSpPr>
        <p:spPr>
          <a:xfrm>
            <a:off x="613175" y="316800"/>
            <a:ext cx="10969200" cy="5845500"/>
          </a:xfrm>
          <a:prstGeom prst="rect">
            <a:avLst/>
          </a:prstGeom>
        </p:spPr>
        <p:txBody>
          <a:bodyPr anchorCtr="0" anchor="ctr" bIns="45700" lIns="45700" spcFirstLastPara="1" rIns="45700" wrap="square" tIns="45700">
            <a:noAutofit/>
          </a:bodyPr>
          <a:lstStyle>
            <a:lvl1pPr lvl="0" rtl="0" algn="ctr">
              <a:spcBef>
                <a:spcPts val="0"/>
              </a:spcBef>
              <a:spcAft>
                <a:spcPts val="0"/>
              </a:spcAft>
              <a:buNone/>
              <a:defRPr sz="3600">
                <a:solidFill>
                  <a:srgbClr val="F2F2F2"/>
                </a:solidFill>
                <a:latin typeface="Bitter"/>
                <a:ea typeface="Bitter"/>
                <a:cs typeface="Bitter"/>
                <a:sym typeface="Bitter"/>
              </a:defRPr>
            </a:lvl1pPr>
            <a:lvl2pPr lvl="1" rtl="0" algn="ctr">
              <a:spcBef>
                <a:spcPts val="0"/>
              </a:spcBef>
              <a:spcAft>
                <a:spcPts val="0"/>
              </a:spcAft>
              <a:buNone/>
              <a:defRPr sz="3600">
                <a:solidFill>
                  <a:srgbClr val="F2F2F2"/>
                </a:solidFill>
                <a:latin typeface="Bitter"/>
                <a:ea typeface="Bitter"/>
                <a:cs typeface="Bitter"/>
                <a:sym typeface="Bitter"/>
              </a:defRPr>
            </a:lvl2pPr>
            <a:lvl3pPr lvl="2" rtl="0" algn="ctr">
              <a:spcBef>
                <a:spcPts val="0"/>
              </a:spcBef>
              <a:spcAft>
                <a:spcPts val="0"/>
              </a:spcAft>
              <a:buNone/>
              <a:defRPr sz="3600">
                <a:solidFill>
                  <a:srgbClr val="F2F2F2"/>
                </a:solidFill>
                <a:latin typeface="Bitter"/>
                <a:ea typeface="Bitter"/>
                <a:cs typeface="Bitter"/>
                <a:sym typeface="Bitter"/>
              </a:defRPr>
            </a:lvl3pPr>
            <a:lvl4pPr lvl="3" rtl="0" algn="ctr">
              <a:spcBef>
                <a:spcPts val="0"/>
              </a:spcBef>
              <a:spcAft>
                <a:spcPts val="0"/>
              </a:spcAft>
              <a:buNone/>
              <a:defRPr sz="3600">
                <a:solidFill>
                  <a:srgbClr val="F2F2F2"/>
                </a:solidFill>
                <a:latin typeface="Bitter"/>
                <a:ea typeface="Bitter"/>
                <a:cs typeface="Bitter"/>
                <a:sym typeface="Bitter"/>
              </a:defRPr>
            </a:lvl4pPr>
            <a:lvl5pPr lvl="4" rtl="0" algn="ctr">
              <a:spcBef>
                <a:spcPts val="0"/>
              </a:spcBef>
              <a:spcAft>
                <a:spcPts val="0"/>
              </a:spcAft>
              <a:buNone/>
              <a:defRPr sz="3600">
                <a:solidFill>
                  <a:srgbClr val="F2F2F2"/>
                </a:solidFill>
                <a:latin typeface="Bitter"/>
                <a:ea typeface="Bitter"/>
                <a:cs typeface="Bitter"/>
                <a:sym typeface="Bitter"/>
              </a:defRPr>
            </a:lvl5pPr>
            <a:lvl6pPr lvl="5" rtl="0" algn="ctr">
              <a:spcBef>
                <a:spcPts val="0"/>
              </a:spcBef>
              <a:spcAft>
                <a:spcPts val="0"/>
              </a:spcAft>
              <a:buNone/>
              <a:defRPr sz="3600">
                <a:solidFill>
                  <a:srgbClr val="F2F2F2"/>
                </a:solidFill>
                <a:latin typeface="Bitter"/>
                <a:ea typeface="Bitter"/>
                <a:cs typeface="Bitter"/>
                <a:sym typeface="Bitter"/>
              </a:defRPr>
            </a:lvl6pPr>
            <a:lvl7pPr lvl="6" rtl="0" algn="ctr">
              <a:spcBef>
                <a:spcPts val="0"/>
              </a:spcBef>
              <a:spcAft>
                <a:spcPts val="0"/>
              </a:spcAft>
              <a:buNone/>
              <a:defRPr sz="3600">
                <a:solidFill>
                  <a:srgbClr val="F2F2F2"/>
                </a:solidFill>
                <a:latin typeface="Bitter"/>
                <a:ea typeface="Bitter"/>
                <a:cs typeface="Bitter"/>
                <a:sym typeface="Bitter"/>
              </a:defRPr>
            </a:lvl7pPr>
            <a:lvl8pPr lvl="7" rtl="0" algn="ctr">
              <a:spcBef>
                <a:spcPts val="0"/>
              </a:spcBef>
              <a:spcAft>
                <a:spcPts val="0"/>
              </a:spcAft>
              <a:buNone/>
              <a:defRPr sz="3600">
                <a:solidFill>
                  <a:srgbClr val="F2F2F2"/>
                </a:solidFill>
                <a:latin typeface="Bitter"/>
                <a:ea typeface="Bitter"/>
                <a:cs typeface="Bitter"/>
                <a:sym typeface="Bitter"/>
              </a:defRPr>
            </a:lvl8pPr>
            <a:lvl9pPr lvl="8" rtl="0" algn="ctr">
              <a:spcBef>
                <a:spcPts val="0"/>
              </a:spcBef>
              <a:spcAft>
                <a:spcPts val="0"/>
              </a:spcAft>
              <a:buNone/>
              <a:defRPr sz="3600">
                <a:solidFill>
                  <a:srgbClr val="F2F2F2"/>
                </a:solidFill>
                <a:latin typeface="Bitter"/>
                <a:ea typeface="Bitter"/>
                <a:cs typeface="Bitter"/>
                <a:sym typeface="Bitte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 name="Shape 9"/>
        <p:cNvGrpSpPr/>
        <p:nvPr/>
      </p:nvGrpSpPr>
      <p:grpSpPr>
        <a:xfrm>
          <a:off x="0" y="0"/>
          <a:ext cx="0" cy="0"/>
          <a:chOff x="0" y="0"/>
          <a:chExt cx="0" cy="0"/>
        </a:xfrm>
      </p:grpSpPr>
      <p:sp>
        <p:nvSpPr>
          <p:cNvPr id="10" name="Google Shape;10;p1"/>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rtl="0" algn="r">
              <a:spcBef>
                <a:spcPts val="0"/>
              </a:spcBef>
              <a:buNone/>
              <a:defRPr b="0" i="0" sz="1200" u="none" cap="none" strike="noStrike">
                <a:solidFill>
                  <a:srgbClr val="7F8EA3"/>
                </a:solidFill>
                <a:latin typeface="Avenir"/>
                <a:ea typeface="Avenir"/>
                <a:cs typeface="Avenir"/>
                <a:sym typeface="Avenir"/>
              </a:defRPr>
            </a:lvl1pPr>
            <a:lvl2pPr indent="0" lvl="1" marL="0" marR="0" rtl="0" algn="r">
              <a:spcBef>
                <a:spcPts val="0"/>
              </a:spcBef>
              <a:buNone/>
              <a:defRPr b="0" i="0" sz="1200" u="none" cap="none" strike="noStrike">
                <a:solidFill>
                  <a:srgbClr val="7F8EA3"/>
                </a:solidFill>
                <a:latin typeface="Avenir"/>
                <a:ea typeface="Avenir"/>
                <a:cs typeface="Avenir"/>
                <a:sym typeface="Avenir"/>
              </a:defRPr>
            </a:lvl2pPr>
            <a:lvl3pPr indent="0" lvl="2" marL="0" marR="0" rtl="0" algn="r">
              <a:spcBef>
                <a:spcPts val="0"/>
              </a:spcBef>
              <a:buNone/>
              <a:defRPr b="0" i="0" sz="1200" u="none" cap="none" strike="noStrike">
                <a:solidFill>
                  <a:srgbClr val="7F8EA3"/>
                </a:solidFill>
                <a:latin typeface="Avenir"/>
                <a:ea typeface="Avenir"/>
                <a:cs typeface="Avenir"/>
                <a:sym typeface="Avenir"/>
              </a:defRPr>
            </a:lvl3pPr>
            <a:lvl4pPr indent="0" lvl="3" marL="0" marR="0" rtl="0" algn="r">
              <a:spcBef>
                <a:spcPts val="0"/>
              </a:spcBef>
              <a:buNone/>
              <a:defRPr b="0" i="0" sz="1200" u="none" cap="none" strike="noStrike">
                <a:solidFill>
                  <a:srgbClr val="7F8EA3"/>
                </a:solidFill>
                <a:latin typeface="Avenir"/>
                <a:ea typeface="Avenir"/>
                <a:cs typeface="Avenir"/>
                <a:sym typeface="Avenir"/>
              </a:defRPr>
            </a:lvl4pPr>
            <a:lvl5pPr indent="0" lvl="4" marL="0" marR="0" rtl="0" algn="r">
              <a:spcBef>
                <a:spcPts val="0"/>
              </a:spcBef>
              <a:buNone/>
              <a:defRPr b="0" i="0" sz="1200" u="none" cap="none" strike="noStrike">
                <a:solidFill>
                  <a:srgbClr val="7F8EA3"/>
                </a:solidFill>
                <a:latin typeface="Avenir"/>
                <a:ea typeface="Avenir"/>
                <a:cs typeface="Avenir"/>
                <a:sym typeface="Avenir"/>
              </a:defRPr>
            </a:lvl5pPr>
            <a:lvl6pPr indent="0" lvl="5" marL="0" marR="0" rtl="0" algn="r">
              <a:spcBef>
                <a:spcPts val="0"/>
              </a:spcBef>
              <a:buNone/>
              <a:defRPr b="0" i="0" sz="1200" u="none" cap="none" strike="noStrike">
                <a:solidFill>
                  <a:srgbClr val="7F8EA3"/>
                </a:solidFill>
                <a:latin typeface="Avenir"/>
                <a:ea typeface="Avenir"/>
                <a:cs typeface="Avenir"/>
                <a:sym typeface="Avenir"/>
              </a:defRPr>
            </a:lvl6pPr>
            <a:lvl7pPr indent="0" lvl="6" marL="0" marR="0" rtl="0" algn="r">
              <a:spcBef>
                <a:spcPts val="0"/>
              </a:spcBef>
              <a:buNone/>
              <a:defRPr b="0" i="0" sz="1200" u="none" cap="none" strike="noStrike">
                <a:solidFill>
                  <a:srgbClr val="7F8EA3"/>
                </a:solidFill>
                <a:latin typeface="Avenir"/>
                <a:ea typeface="Avenir"/>
                <a:cs typeface="Avenir"/>
                <a:sym typeface="Avenir"/>
              </a:defRPr>
            </a:lvl7pPr>
            <a:lvl8pPr indent="0" lvl="7" marL="0" marR="0" rtl="0" algn="r">
              <a:spcBef>
                <a:spcPts val="0"/>
              </a:spcBef>
              <a:buNone/>
              <a:defRPr b="0" i="0" sz="1200" u="none" cap="none" strike="noStrike">
                <a:solidFill>
                  <a:srgbClr val="7F8EA3"/>
                </a:solidFill>
                <a:latin typeface="Avenir"/>
                <a:ea typeface="Avenir"/>
                <a:cs typeface="Avenir"/>
                <a:sym typeface="Avenir"/>
              </a:defRPr>
            </a:lvl8pPr>
            <a:lvl9pPr indent="0" lvl="8" marL="0" marR="0" rtl="0" algn="r">
              <a:spcBef>
                <a:spcPts val="0"/>
              </a:spcBef>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p:cNvSpPr txBox="1"/>
          <p:nvPr>
            <p:ph idx="1" type="body"/>
          </p:nvPr>
        </p:nvSpPr>
        <p:spPr>
          <a:xfrm>
            <a:off x="609600" y="330200"/>
            <a:ext cx="10972800" cy="5841900"/>
          </a:xfrm>
          <a:prstGeom prst="rect">
            <a:avLst/>
          </a:prstGeom>
          <a:noFill/>
          <a:ln>
            <a:noFill/>
          </a:ln>
        </p:spPr>
        <p:txBody>
          <a:bodyPr anchorCtr="0" anchor="ctr" bIns="45700" lIns="45700" spcFirstLastPara="1" rIns="45700" wrap="square" tIns="45700">
            <a:noAutofit/>
          </a:bodyPr>
          <a:lstStyle>
            <a:lvl1pPr indent="-228600" lvl="0" marL="4572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1pPr>
            <a:lvl2pPr indent="-228600" lvl="1" marL="9144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2pPr>
            <a:lvl3pPr indent="-228600" lvl="2" marL="13716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3pPr>
            <a:lvl4pPr indent="-228600" lvl="3" marL="18288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4pPr>
            <a:lvl5pPr indent="-228600" lvl="4" marL="22860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5pPr>
            <a:lvl6pPr indent="-355600" lvl="5" marL="27432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6pPr>
            <a:lvl7pPr indent="-355600" lvl="6" marL="32004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7pPr>
            <a:lvl8pPr indent="-355600" lvl="7" marL="36576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8pPr>
            <a:lvl9pPr indent="-355600" lvl="8" marL="41148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9pPr>
          </a:lstStyle>
          <a:p/>
        </p:txBody>
      </p:sp>
      <p:sp>
        <p:nvSpPr>
          <p:cNvPr id="12" name="Google Shape;12;p1"/>
          <p:cNvSpPr txBox="1"/>
          <p:nvPr>
            <p:ph type="title"/>
          </p:nvPr>
        </p:nvSpPr>
        <p:spPr>
          <a:xfrm>
            <a:off x="609600" y="274638"/>
            <a:ext cx="10972800" cy="1143000"/>
          </a:xfrm>
          <a:prstGeom prst="rect">
            <a:avLst/>
          </a:prstGeom>
          <a:noFill/>
          <a:ln>
            <a:noFill/>
          </a:ln>
        </p:spPr>
        <p:txBody>
          <a:bodyPr anchorCtr="0" anchor="t" bIns="45700" lIns="45700" spcFirstLastPara="1" rIns="45700" wrap="square" tIns="45700">
            <a:noAutofit/>
          </a:bodyPr>
          <a:lstStyle>
            <a:lvl1pPr lvl="0"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1pPr>
            <a:lvl2pPr lvl="1"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2pPr>
            <a:lvl3pPr lvl="2"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3pPr>
            <a:lvl4pPr lvl="3"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4pPr>
            <a:lvl5pPr lvl="4"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5pPr>
            <a:lvl6pPr lvl="5"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6pPr>
            <a:lvl7pPr lvl="6"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7pPr>
            <a:lvl8pPr lvl="7"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8pPr>
            <a:lvl9pPr lvl="8"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slide" Target="/ppt/slides/slide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83" name="Shape 83"/>
        <p:cNvGrpSpPr/>
        <p:nvPr/>
      </p:nvGrpSpPr>
      <p:grpSpPr>
        <a:xfrm>
          <a:off x="0" y="0"/>
          <a:ext cx="0" cy="0"/>
          <a:chOff x="0" y="0"/>
          <a:chExt cx="0" cy="0"/>
        </a:xfrm>
      </p:grpSpPr>
      <p:sp>
        <p:nvSpPr>
          <p:cNvPr id="84" name="Google Shape;84;p14"/>
          <p:cNvSpPr/>
          <p:nvPr/>
        </p:nvSpPr>
        <p:spPr>
          <a:xfrm>
            <a:off x="0" y="0"/>
            <a:ext cx="12192000" cy="568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548575" y="6072925"/>
            <a:ext cx="2791800" cy="653700"/>
          </a:xfrm>
          <a:prstGeom prst="rect">
            <a:avLst/>
          </a:prstGeom>
          <a:noFill/>
          <a:ln>
            <a:noFill/>
          </a:ln>
        </p:spPr>
        <p:txBody>
          <a:bodyPr anchorCtr="0" anchor="t" bIns="35550" lIns="71100" spcFirstLastPara="1" rIns="71100" wrap="square" tIns="35550">
            <a:noAutofit/>
          </a:bodyPr>
          <a:lstStyle/>
          <a:p>
            <a:pPr indent="0" lvl="0" marL="0" marR="0" rtl="0" algn="l">
              <a:lnSpc>
                <a:spcPct val="100000"/>
              </a:lnSpc>
              <a:spcBef>
                <a:spcPts val="0"/>
              </a:spcBef>
              <a:spcAft>
                <a:spcPts val="0"/>
              </a:spcAft>
              <a:buClr>
                <a:srgbClr val="000000"/>
              </a:buClr>
              <a:buFont typeface="Arial"/>
              <a:buNone/>
            </a:pPr>
            <a:r>
              <a:rPr b="1" lang="en-US" sz="1100">
                <a:latin typeface="Source Sans Pro"/>
                <a:ea typeface="Source Sans Pro"/>
                <a:cs typeface="Source Sans Pro"/>
                <a:sym typeface="Source Sans Pro"/>
              </a:rPr>
              <a:t>Designer Name</a:t>
            </a:r>
            <a:endParaRPr b="1" sz="1100">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Font typeface="Arial"/>
              <a:buNone/>
            </a:pPr>
            <a:r>
              <a:rPr lang="en-US" sz="1100">
                <a:highlight>
                  <a:srgbClr val="FFFFFF"/>
                </a:highlight>
              </a:rPr>
              <a:t>Designer email</a:t>
            </a:r>
            <a:endParaRPr b="1" sz="1100">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Font typeface="Arial"/>
              <a:buNone/>
            </a:pPr>
            <a:r>
              <a:t/>
            </a:r>
            <a:endParaRPr sz="1100">
              <a:solidFill>
                <a:schemeClr val="dk1"/>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Font typeface="Arial"/>
              <a:buNone/>
            </a:pPr>
            <a:r>
              <a:t/>
            </a:r>
            <a:endParaRPr sz="1100">
              <a:solidFill>
                <a:schemeClr val="dk1"/>
              </a:solidFill>
              <a:latin typeface="Source Sans Pro"/>
              <a:ea typeface="Source Sans Pro"/>
              <a:cs typeface="Source Sans Pro"/>
              <a:sym typeface="Source Sans Pro"/>
            </a:endParaRPr>
          </a:p>
          <a:p>
            <a:pPr indent="0" lvl="0" marL="0" marR="0" rtl="0" algn="r">
              <a:lnSpc>
                <a:spcPct val="100000"/>
              </a:lnSpc>
              <a:spcBef>
                <a:spcPts val="900"/>
              </a:spcBef>
              <a:spcAft>
                <a:spcPts val="0"/>
              </a:spcAft>
              <a:buClr>
                <a:srgbClr val="000000"/>
              </a:buClr>
              <a:buFont typeface="Arial"/>
              <a:buNone/>
            </a:pPr>
            <a:r>
              <a:t/>
            </a:r>
            <a:endParaRPr sz="1100">
              <a:solidFill>
                <a:srgbClr val="003366"/>
              </a:solidFill>
              <a:latin typeface="Source Sans Pro"/>
              <a:ea typeface="Source Sans Pro"/>
              <a:cs typeface="Source Sans Pro"/>
              <a:sym typeface="Source Sans Pro"/>
            </a:endParaRPr>
          </a:p>
        </p:txBody>
      </p:sp>
      <p:sp>
        <p:nvSpPr>
          <p:cNvPr id="86" name="Google Shape;86;p14"/>
          <p:cNvSpPr txBox="1"/>
          <p:nvPr/>
        </p:nvSpPr>
        <p:spPr>
          <a:xfrm>
            <a:off x="9822525" y="6072919"/>
            <a:ext cx="1501500" cy="506700"/>
          </a:xfrm>
          <a:prstGeom prst="rect">
            <a:avLst/>
          </a:prstGeom>
          <a:noFill/>
          <a:ln>
            <a:noFill/>
          </a:ln>
        </p:spPr>
        <p:txBody>
          <a:bodyPr anchorCtr="0" anchor="t" bIns="94800" lIns="94800" spcFirstLastPara="1" rIns="94800" wrap="square" tIns="94800">
            <a:noAutofit/>
          </a:bodyPr>
          <a:lstStyle/>
          <a:p>
            <a:pPr indent="0" lvl="0" marL="0" rtl="0" algn="r">
              <a:lnSpc>
                <a:spcPct val="150000"/>
              </a:lnSpc>
              <a:spcBef>
                <a:spcPts val="0"/>
              </a:spcBef>
              <a:spcAft>
                <a:spcPts val="0"/>
              </a:spcAft>
              <a:buClr>
                <a:srgbClr val="000000"/>
              </a:buClr>
              <a:buSzPts val="1200"/>
              <a:buFont typeface="Arial"/>
              <a:buNone/>
            </a:pPr>
            <a:r>
              <a:rPr lang="en-US" sz="1100">
                <a:latin typeface="Source Sans Pro"/>
                <a:ea typeface="Source Sans Pro"/>
                <a:cs typeface="Source Sans Pro"/>
                <a:sym typeface="Source Sans Pro"/>
              </a:rPr>
              <a:t>December 27, 2019</a:t>
            </a:r>
            <a:endParaRPr sz="1100">
              <a:latin typeface="Source Sans Pro"/>
              <a:ea typeface="Source Sans Pro"/>
              <a:cs typeface="Source Sans Pro"/>
              <a:sym typeface="Source Sans Pro"/>
            </a:endParaRPr>
          </a:p>
        </p:txBody>
      </p:sp>
      <p:pic>
        <p:nvPicPr>
          <p:cNvPr id="87" name="Google Shape;87;p14"/>
          <p:cNvPicPr preferRelativeResize="0"/>
          <p:nvPr/>
        </p:nvPicPr>
        <p:blipFill>
          <a:blip r:embed="rId3">
            <a:alphaModFix/>
          </a:blip>
          <a:stretch>
            <a:fillRect/>
          </a:stretch>
        </p:blipFill>
        <p:spPr>
          <a:xfrm>
            <a:off x="548575" y="466306"/>
            <a:ext cx="2559301" cy="569844"/>
          </a:xfrm>
          <a:prstGeom prst="rect">
            <a:avLst/>
          </a:prstGeom>
          <a:noFill/>
          <a:ln>
            <a:noFill/>
          </a:ln>
        </p:spPr>
      </p:pic>
      <p:sp>
        <p:nvSpPr>
          <p:cNvPr id="88" name="Google Shape;88;p14"/>
          <p:cNvSpPr txBox="1"/>
          <p:nvPr>
            <p:ph type="title"/>
          </p:nvPr>
        </p:nvSpPr>
        <p:spPr>
          <a:xfrm>
            <a:off x="1524000" y="2066350"/>
            <a:ext cx="9144000" cy="1613700"/>
          </a:xfrm>
          <a:prstGeom prst="rect">
            <a:avLst/>
          </a:prstGeom>
        </p:spPr>
        <p:txBody>
          <a:bodyPr anchorCtr="0" anchor="b" bIns="45700" lIns="45700" spcFirstLastPara="1" rIns="45700" wrap="square" tIns="45700">
            <a:noAutofit/>
          </a:bodyPr>
          <a:lstStyle/>
          <a:p>
            <a:pPr indent="0" lvl="0" marL="0" rtl="0" algn="ctr">
              <a:spcBef>
                <a:spcPts val="0"/>
              </a:spcBef>
              <a:spcAft>
                <a:spcPts val="0"/>
              </a:spcAft>
              <a:buNone/>
            </a:pPr>
            <a:r>
              <a:rPr lang="en-US"/>
              <a:t>Yellow Ribbon MVP</a:t>
            </a:r>
            <a:endParaRPr/>
          </a:p>
          <a:p>
            <a:pPr indent="0" lvl="0" marL="0" rtl="0" algn="ctr">
              <a:lnSpc>
                <a:spcPct val="120000"/>
              </a:lnSpc>
              <a:spcBef>
                <a:spcPts val="800"/>
              </a:spcBef>
              <a:spcAft>
                <a:spcPts val="0"/>
              </a:spcAft>
              <a:buNone/>
            </a:pPr>
            <a:r>
              <a:rPr b="1" lang="en-US" sz="1800">
                <a:latin typeface="Source Sans Pro"/>
                <a:ea typeface="Source Sans Pro"/>
                <a:cs typeface="Source Sans Pro"/>
                <a:sym typeface="Source Sans Pro"/>
              </a:rPr>
              <a:t>Discovery Readout</a:t>
            </a:r>
            <a:endParaRPr/>
          </a:p>
        </p:txBody>
      </p:sp>
      <p:sp>
        <p:nvSpPr>
          <p:cNvPr id="89" name="Google Shape;89;p14"/>
          <p:cNvSpPr/>
          <p:nvPr/>
        </p:nvSpPr>
        <p:spPr>
          <a:xfrm>
            <a:off x="1936875" y="6072925"/>
            <a:ext cx="2791800" cy="653700"/>
          </a:xfrm>
          <a:prstGeom prst="rect">
            <a:avLst/>
          </a:prstGeom>
          <a:noFill/>
          <a:ln>
            <a:noFill/>
          </a:ln>
        </p:spPr>
        <p:txBody>
          <a:bodyPr anchorCtr="0" anchor="t" bIns="35550" lIns="71100" spcFirstLastPara="1" rIns="71100" wrap="square" tIns="35550">
            <a:noAutofit/>
          </a:bodyPr>
          <a:lstStyle/>
          <a:p>
            <a:pPr indent="0" lvl="0" marL="0" marR="0" rtl="0" algn="l">
              <a:lnSpc>
                <a:spcPct val="100000"/>
              </a:lnSpc>
              <a:spcBef>
                <a:spcPts val="0"/>
              </a:spcBef>
              <a:spcAft>
                <a:spcPts val="0"/>
              </a:spcAft>
              <a:buClr>
                <a:srgbClr val="000000"/>
              </a:buClr>
              <a:buFont typeface="Arial"/>
              <a:buNone/>
            </a:pPr>
            <a:r>
              <a:rPr b="1" lang="en-US" sz="1100">
                <a:latin typeface="Source Sans Pro"/>
                <a:ea typeface="Source Sans Pro"/>
                <a:cs typeface="Source Sans Pro"/>
                <a:sym typeface="Source Sans Pro"/>
              </a:rPr>
              <a:t>Designer Name</a:t>
            </a:r>
            <a:endParaRPr b="1" sz="1100">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Font typeface="Arial"/>
              <a:buNone/>
            </a:pPr>
            <a:r>
              <a:rPr lang="en-US" sz="1100">
                <a:highlight>
                  <a:srgbClr val="FFFFFF"/>
                </a:highlight>
              </a:rPr>
              <a:t>Designer email</a:t>
            </a:r>
            <a:endParaRPr b="1" sz="1100">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Font typeface="Arial"/>
              <a:buNone/>
            </a:pPr>
            <a:r>
              <a:t/>
            </a:r>
            <a:endParaRPr sz="1100">
              <a:solidFill>
                <a:schemeClr val="dk1"/>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Font typeface="Arial"/>
              <a:buNone/>
            </a:pPr>
            <a:r>
              <a:t/>
            </a:r>
            <a:endParaRPr sz="1100">
              <a:solidFill>
                <a:schemeClr val="dk1"/>
              </a:solidFill>
              <a:latin typeface="Source Sans Pro"/>
              <a:ea typeface="Source Sans Pro"/>
              <a:cs typeface="Source Sans Pro"/>
              <a:sym typeface="Source Sans Pro"/>
            </a:endParaRPr>
          </a:p>
          <a:p>
            <a:pPr indent="0" lvl="0" marL="0" marR="0" rtl="0" algn="r">
              <a:lnSpc>
                <a:spcPct val="100000"/>
              </a:lnSpc>
              <a:spcBef>
                <a:spcPts val="900"/>
              </a:spcBef>
              <a:spcAft>
                <a:spcPts val="0"/>
              </a:spcAft>
              <a:buClr>
                <a:srgbClr val="000000"/>
              </a:buClr>
              <a:buFont typeface="Arial"/>
              <a:buNone/>
            </a:pPr>
            <a:r>
              <a:t/>
            </a:r>
            <a:endParaRPr sz="1100">
              <a:solidFill>
                <a:srgbClr val="003366"/>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Research Findings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609600" y="685800"/>
            <a:ext cx="10058400" cy="6018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Key</a:t>
            </a:r>
            <a:r>
              <a:rPr lang="en-US"/>
              <a:t> Findings</a:t>
            </a:r>
            <a:endParaRPr/>
          </a:p>
        </p:txBody>
      </p:sp>
      <p:sp>
        <p:nvSpPr>
          <p:cNvPr id="160" name="Google Shape;160;p24"/>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161" name="Google Shape;161;p24"/>
          <p:cNvSpPr txBox="1"/>
          <p:nvPr>
            <p:ph idx="4294967295" type="body"/>
          </p:nvPr>
        </p:nvSpPr>
        <p:spPr>
          <a:xfrm>
            <a:off x="613175" y="1435750"/>
            <a:ext cx="11304000" cy="4938900"/>
          </a:xfrm>
          <a:prstGeom prst="rect">
            <a:avLst/>
          </a:prstGeom>
        </p:spPr>
        <p:txBody>
          <a:bodyPr anchorCtr="0" anchor="t" bIns="45700" lIns="45700" spcFirstLastPara="1" rIns="45700" wrap="square" tIns="45700">
            <a:noAutofit/>
          </a:bodyPr>
          <a:lstStyle/>
          <a:p>
            <a:pPr indent="-355600" lvl="0" marL="457200" rtl="0" algn="l">
              <a:lnSpc>
                <a:spcPct val="115000"/>
              </a:lnSpc>
              <a:spcBef>
                <a:spcPts val="1900"/>
              </a:spcBef>
              <a:spcAft>
                <a:spcPts val="0"/>
              </a:spcAft>
              <a:buClr>
                <a:srgbClr val="333333"/>
              </a:buClr>
              <a:buSzPts val="2000"/>
              <a:buAutoNum type="arabicPeriod"/>
            </a:pPr>
            <a:r>
              <a:rPr b="1" lang="en-US">
                <a:solidFill>
                  <a:srgbClr val="333333"/>
                </a:solidFill>
                <a:highlight>
                  <a:srgbClr val="FFFFFF"/>
                </a:highlight>
              </a:rPr>
              <a:t>Only 3 of the 10 users understood Yellow Ribbon benefits</a:t>
            </a:r>
            <a:r>
              <a:rPr lang="en-US">
                <a:solidFill>
                  <a:srgbClr val="333333"/>
                </a:solidFill>
                <a:highlight>
                  <a:srgbClr val="FFFFFF"/>
                </a:highlight>
              </a:rPr>
              <a:t>. Half could not explain how they work.</a:t>
            </a:r>
            <a:endParaRPr>
              <a:solidFill>
                <a:srgbClr val="333333"/>
              </a:solidFill>
              <a:highlight>
                <a:srgbClr val="FFFFFF"/>
              </a:highlight>
            </a:endParaRPr>
          </a:p>
          <a:p>
            <a:pPr indent="-355600" lvl="0" marL="457200" rtl="0" algn="l">
              <a:lnSpc>
                <a:spcPct val="115000"/>
              </a:lnSpc>
              <a:spcBef>
                <a:spcPts val="0"/>
              </a:spcBef>
              <a:spcAft>
                <a:spcPts val="0"/>
              </a:spcAft>
              <a:buClr>
                <a:srgbClr val="333333"/>
              </a:buClr>
              <a:buSzPts val="2000"/>
              <a:buAutoNum type="arabicPeriod"/>
            </a:pPr>
            <a:r>
              <a:rPr lang="en-US">
                <a:solidFill>
                  <a:srgbClr val="333333"/>
                </a:solidFill>
                <a:highlight>
                  <a:srgbClr val="FFFFFF"/>
                </a:highlight>
              </a:rPr>
              <a:t>Yellow Ribbon benefits </a:t>
            </a:r>
            <a:r>
              <a:rPr b="1" lang="en-US">
                <a:solidFill>
                  <a:srgbClr val="333333"/>
                </a:solidFill>
                <a:highlight>
                  <a:srgbClr val="FFFFFF"/>
                </a:highlight>
              </a:rPr>
              <a:t>play a supporting role in the decision-making process</a:t>
            </a:r>
            <a:r>
              <a:rPr lang="en-US">
                <a:solidFill>
                  <a:srgbClr val="333333"/>
                </a:solidFill>
                <a:highlight>
                  <a:srgbClr val="FFFFFF"/>
                </a:highlight>
              </a:rPr>
              <a:t> for school selection. </a:t>
            </a:r>
            <a:endParaRPr>
              <a:solidFill>
                <a:srgbClr val="333333"/>
              </a:solidFill>
              <a:highlight>
                <a:srgbClr val="FFFFFF"/>
              </a:highlight>
            </a:endParaRPr>
          </a:p>
          <a:p>
            <a:pPr indent="-355600" lvl="0" marL="457200" rtl="0" algn="l">
              <a:lnSpc>
                <a:spcPct val="115000"/>
              </a:lnSpc>
              <a:spcBef>
                <a:spcPts val="0"/>
              </a:spcBef>
              <a:spcAft>
                <a:spcPts val="0"/>
              </a:spcAft>
              <a:buClr>
                <a:srgbClr val="333333"/>
              </a:buClr>
              <a:buSzPts val="2000"/>
              <a:buAutoNum type="arabicPeriod"/>
            </a:pPr>
            <a:r>
              <a:rPr lang="en-US">
                <a:solidFill>
                  <a:srgbClr val="333333"/>
                </a:solidFill>
                <a:highlight>
                  <a:srgbClr val="FFFFFF"/>
                </a:highlight>
              </a:rPr>
              <a:t>8 of the 10 users </a:t>
            </a:r>
            <a:r>
              <a:rPr b="1" lang="en-US">
                <a:solidFill>
                  <a:srgbClr val="333333"/>
                </a:solidFill>
                <a:highlight>
                  <a:srgbClr val="FFFFFF"/>
                </a:highlight>
              </a:rPr>
              <a:t>already had a few schools selected </a:t>
            </a:r>
            <a:r>
              <a:rPr lang="en-US">
                <a:solidFill>
                  <a:srgbClr val="333333"/>
                </a:solidFill>
                <a:highlight>
                  <a:srgbClr val="FFFFFF"/>
                </a:highlight>
              </a:rPr>
              <a:t>when they began researching benefits.  </a:t>
            </a:r>
            <a:endParaRPr>
              <a:solidFill>
                <a:srgbClr val="333333"/>
              </a:solidFill>
              <a:highlight>
                <a:srgbClr val="FFFFFF"/>
              </a:highlight>
            </a:endParaRPr>
          </a:p>
          <a:p>
            <a:pPr indent="-355600" lvl="0" marL="457200" rtl="0" algn="l">
              <a:lnSpc>
                <a:spcPct val="115000"/>
              </a:lnSpc>
              <a:spcBef>
                <a:spcPts val="0"/>
              </a:spcBef>
              <a:spcAft>
                <a:spcPts val="0"/>
              </a:spcAft>
              <a:buClr>
                <a:srgbClr val="333333"/>
              </a:buClr>
              <a:buSzPts val="2000"/>
              <a:buAutoNum type="arabicPeriod"/>
            </a:pPr>
            <a:r>
              <a:rPr b="1" lang="en-US">
                <a:solidFill>
                  <a:srgbClr val="333333"/>
                </a:solidFill>
                <a:highlight>
                  <a:srgbClr val="FFFFFF"/>
                </a:highlight>
              </a:rPr>
              <a:t>Users were easily able to complete research on both</a:t>
            </a:r>
            <a:r>
              <a:rPr lang="en-US">
                <a:solidFill>
                  <a:srgbClr val="333333"/>
                </a:solidFill>
                <a:highlight>
                  <a:srgbClr val="FFFFFF"/>
                </a:highlight>
              </a:rPr>
              <a:t> the current presentation of Yellow Ribbon information, and the prototype. </a:t>
            </a:r>
            <a:endParaRPr>
              <a:solidFill>
                <a:srgbClr val="333333"/>
              </a:solidFill>
              <a:highlight>
                <a:srgbClr val="FFFFFF"/>
              </a:highlight>
            </a:endParaRPr>
          </a:p>
          <a:p>
            <a:pPr indent="-355600" lvl="0" marL="457200" rtl="0" algn="l">
              <a:lnSpc>
                <a:spcPct val="115000"/>
              </a:lnSpc>
              <a:spcBef>
                <a:spcPts val="0"/>
              </a:spcBef>
              <a:spcAft>
                <a:spcPts val="0"/>
              </a:spcAft>
              <a:buClr>
                <a:srgbClr val="333333"/>
              </a:buClr>
              <a:buSzPts val="2000"/>
              <a:buAutoNum type="arabicPeriod"/>
            </a:pPr>
            <a:r>
              <a:rPr lang="en-US">
                <a:solidFill>
                  <a:srgbClr val="333333"/>
                </a:solidFill>
                <a:highlight>
                  <a:srgbClr val="FFFFFF"/>
                </a:highlight>
              </a:rPr>
              <a:t>Some </a:t>
            </a:r>
            <a:r>
              <a:rPr b="1" lang="en-US">
                <a:solidFill>
                  <a:srgbClr val="333333"/>
                </a:solidFill>
                <a:highlight>
                  <a:srgbClr val="FFFFFF"/>
                </a:highlight>
              </a:rPr>
              <a:t>language was confusing and/or ambiguous</a:t>
            </a:r>
            <a:r>
              <a:rPr lang="en-US">
                <a:solidFill>
                  <a:srgbClr val="333333"/>
                </a:solidFill>
                <a:highlight>
                  <a:srgbClr val="FFFFFF"/>
                </a:highlight>
              </a:rPr>
              <a:t> to users at first.  </a:t>
            </a:r>
            <a:endParaRPr>
              <a:solidFill>
                <a:srgbClr val="333333"/>
              </a:solidFill>
              <a:highlight>
                <a:srgbClr val="FFFFFF"/>
              </a:highlight>
            </a:endParaRPr>
          </a:p>
          <a:p>
            <a:pPr indent="-355600" lvl="0" marL="457200" rtl="0" algn="l">
              <a:lnSpc>
                <a:spcPct val="115000"/>
              </a:lnSpc>
              <a:spcBef>
                <a:spcPts val="0"/>
              </a:spcBef>
              <a:spcAft>
                <a:spcPts val="0"/>
              </a:spcAft>
              <a:buClr>
                <a:srgbClr val="333333"/>
              </a:buClr>
              <a:buSzPts val="2000"/>
              <a:buAutoNum type="arabicPeriod"/>
            </a:pPr>
            <a:r>
              <a:rPr lang="en-US">
                <a:solidFill>
                  <a:srgbClr val="333333"/>
                </a:solidFill>
                <a:highlight>
                  <a:srgbClr val="FFFFFF"/>
                </a:highlight>
              </a:rPr>
              <a:t>Once users had identified schools matching degree and program interests, </a:t>
            </a:r>
            <a:r>
              <a:rPr b="1" lang="en-US">
                <a:solidFill>
                  <a:srgbClr val="333333"/>
                </a:solidFill>
                <a:highlight>
                  <a:srgbClr val="FFFFFF"/>
                </a:highlight>
              </a:rPr>
              <a:t>benefit amount and the likelihood of receiving that benefit</a:t>
            </a:r>
            <a:r>
              <a:rPr lang="en-US">
                <a:solidFill>
                  <a:srgbClr val="333333"/>
                </a:solidFill>
                <a:highlight>
                  <a:srgbClr val="FFFFFF"/>
                </a:highlight>
              </a:rPr>
              <a:t> were the next most important pieces of information.</a:t>
            </a:r>
            <a:endParaRPr>
              <a:solidFill>
                <a:srgbClr val="333333"/>
              </a:solidFill>
              <a:highlight>
                <a:srgbClr val="FFFFFF"/>
              </a:highlight>
            </a:endParaRPr>
          </a:p>
          <a:p>
            <a:pPr indent="-355600" lvl="0" marL="457200" rtl="0" algn="l">
              <a:lnSpc>
                <a:spcPct val="115000"/>
              </a:lnSpc>
              <a:spcBef>
                <a:spcPts val="0"/>
              </a:spcBef>
              <a:spcAft>
                <a:spcPts val="0"/>
              </a:spcAft>
              <a:buClr>
                <a:srgbClr val="333333"/>
              </a:buClr>
              <a:buSzPts val="2000"/>
              <a:buAutoNum type="arabicPeriod"/>
            </a:pPr>
            <a:r>
              <a:rPr lang="en-US">
                <a:solidFill>
                  <a:srgbClr val="333333"/>
                </a:solidFill>
                <a:highlight>
                  <a:srgbClr val="FFFFFF"/>
                </a:highlight>
              </a:rPr>
              <a:t>Users would benefit from </a:t>
            </a:r>
            <a:r>
              <a:rPr b="1" lang="en-US">
                <a:solidFill>
                  <a:srgbClr val="333333"/>
                </a:solidFill>
                <a:highlight>
                  <a:srgbClr val="FFFFFF"/>
                </a:highlight>
              </a:rPr>
              <a:t>entering specific criteria</a:t>
            </a:r>
            <a:r>
              <a:rPr lang="en-US">
                <a:solidFill>
                  <a:srgbClr val="333333"/>
                </a:solidFill>
                <a:highlight>
                  <a:srgbClr val="FFFFFF"/>
                </a:highlight>
              </a:rPr>
              <a:t> to find schools of interest.</a:t>
            </a:r>
            <a:endParaRPr>
              <a:solidFill>
                <a:srgbClr val="333333"/>
              </a:solidFill>
              <a:highlight>
                <a:srgbClr val="FFFFFF"/>
              </a:highlight>
            </a:endParaRPr>
          </a:p>
          <a:p>
            <a:pPr indent="-355600" lvl="0" marL="457200" rtl="0" algn="l">
              <a:lnSpc>
                <a:spcPct val="115000"/>
              </a:lnSpc>
              <a:spcBef>
                <a:spcPts val="0"/>
              </a:spcBef>
              <a:spcAft>
                <a:spcPts val="0"/>
              </a:spcAft>
              <a:buClr>
                <a:srgbClr val="333333"/>
              </a:buClr>
              <a:buSzPts val="2000"/>
              <a:buAutoNum type="arabicPeriod"/>
            </a:pPr>
            <a:r>
              <a:rPr lang="en-US">
                <a:solidFill>
                  <a:srgbClr val="333333"/>
                </a:solidFill>
                <a:highlight>
                  <a:srgbClr val="FFFFFF"/>
                </a:highlight>
              </a:rPr>
              <a:t>9 out of 10 users found the side-by-side </a:t>
            </a:r>
            <a:r>
              <a:rPr b="1" lang="en-US">
                <a:solidFill>
                  <a:srgbClr val="333333"/>
                </a:solidFill>
                <a:highlight>
                  <a:srgbClr val="FFFFFF"/>
                </a:highlight>
              </a:rPr>
              <a:t>comparison functionality helpful, but expected more info.</a:t>
            </a:r>
            <a:endParaRPr b="1">
              <a:solidFill>
                <a:srgbClr val="333333"/>
              </a:solidFill>
              <a:highlight>
                <a:srgbClr val="FFFFFF"/>
              </a:highlight>
            </a:endParaRPr>
          </a:p>
          <a:p>
            <a:pPr indent="-355600" lvl="0" marL="457200" rtl="0" algn="l">
              <a:lnSpc>
                <a:spcPct val="115000"/>
              </a:lnSpc>
              <a:spcBef>
                <a:spcPts val="0"/>
              </a:spcBef>
              <a:spcAft>
                <a:spcPts val="0"/>
              </a:spcAft>
              <a:buClr>
                <a:srgbClr val="333333"/>
              </a:buClr>
              <a:buSzPts val="2000"/>
              <a:buAutoNum type="arabicPeriod"/>
            </a:pPr>
            <a:r>
              <a:rPr lang="en-US">
                <a:solidFill>
                  <a:srgbClr val="333333"/>
                </a:solidFill>
                <a:highlight>
                  <a:srgbClr val="FFFFFF"/>
                </a:highlight>
              </a:rPr>
              <a:t>After completing a comparison and narrowing down school choices, a</a:t>
            </a:r>
            <a:r>
              <a:rPr b="1" lang="en-US">
                <a:solidFill>
                  <a:srgbClr val="333333"/>
                </a:solidFill>
                <a:highlight>
                  <a:srgbClr val="FFFFFF"/>
                </a:highlight>
              </a:rPr>
              <a:t> users next step would be to get more information from the school</a:t>
            </a:r>
            <a:r>
              <a:rPr lang="en-US">
                <a:solidFill>
                  <a:srgbClr val="333333"/>
                </a:solidFill>
                <a:highlight>
                  <a:srgbClr val="FFFFFF"/>
                </a:highlight>
              </a:rPr>
              <a:t>.</a:t>
            </a:r>
            <a:endParaRPr>
              <a:solidFill>
                <a:srgbClr val="333333"/>
              </a:solidFill>
              <a:highlight>
                <a:srgbClr val="FFFFFF"/>
              </a:highlight>
            </a:endParaRPr>
          </a:p>
          <a:p>
            <a:pPr indent="0" lvl="0" marL="457200" rtl="0" algn="l">
              <a:lnSpc>
                <a:spcPct val="113000"/>
              </a:lnSpc>
              <a:spcBef>
                <a:spcPts val="1900"/>
              </a:spcBef>
              <a:spcAft>
                <a:spcPts val="10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609600" y="685800"/>
            <a:ext cx="11296200" cy="1453800"/>
          </a:xfrm>
          <a:prstGeom prst="rect">
            <a:avLst/>
          </a:prstGeom>
        </p:spPr>
        <p:txBody>
          <a:bodyPr anchorCtr="0" anchor="t" bIns="45700" lIns="45700" spcFirstLastPara="1" rIns="45700" wrap="square" tIns="45700">
            <a:noAutofit/>
          </a:bodyPr>
          <a:lstStyle/>
          <a:p>
            <a:pPr indent="-419100" lvl="0" marL="457200" rtl="0" algn="l">
              <a:lnSpc>
                <a:spcPct val="115000"/>
              </a:lnSpc>
              <a:spcBef>
                <a:spcPts val="0"/>
              </a:spcBef>
              <a:spcAft>
                <a:spcPts val="0"/>
              </a:spcAft>
              <a:buSzPts val="3000"/>
              <a:buAutoNum type="arabicPeriod"/>
            </a:pPr>
            <a:r>
              <a:rPr lang="en-US" sz="3000"/>
              <a:t>Only 3 of the 10 users understood Yellow Ribbon benefits. Half could not explain how they work.</a:t>
            </a:r>
            <a:endParaRPr sz="3000"/>
          </a:p>
          <a:p>
            <a:pPr indent="0" lvl="0" marL="457200" rtl="0" algn="l">
              <a:lnSpc>
                <a:spcPct val="115000"/>
              </a:lnSpc>
              <a:spcBef>
                <a:spcPts val="0"/>
              </a:spcBef>
              <a:spcAft>
                <a:spcPts val="0"/>
              </a:spcAft>
              <a:buNone/>
            </a:pPr>
            <a:r>
              <a:t/>
            </a:r>
            <a:endParaRPr sz="3000"/>
          </a:p>
        </p:txBody>
      </p:sp>
      <p:sp>
        <p:nvSpPr>
          <p:cNvPr id="168" name="Google Shape;168;p25"/>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169" name="Google Shape;169;p25"/>
          <p:cNvSpPr txBox="1"/>
          <p:nvPr>
            <p:ph idx="4294967295" type="body"/>
          </p:nvPr>
        </p:nvSpPr>
        <p:spPr>
          <a:xfrm>
            <a:off x="613175" y="1818781"/>
            <a:ext cx="10694100" cy="43074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SzPts val="2000"/>
              <a:buChar char="●"/>
            </a:pPr>
            <a:r>
              <a:rPr lang="en-US"/>
              <a:t>The few that fully understood the benefit had done their own research, mostly through Google, to come to the understanding they have.  One Veteran received the benefit without even knowing what it was - it just appeared on their tuition statement.</a:t>
            </a:r>
            <a:endParaRPr/>
          </a:p>
          <a:p>
            <a:pPr indent="-355600" lvl="0" marL="457200" rtl="0" algn="l">
              <a:lnSpc>
                <a:spcPct val="114000"/>
              </a:lnSpc>
              <a:spcBef>
                <a:spcPts val="1000"/>
              </a:spcBef>
              <a:spcAft>
                <a:spcPts val="0"/>
              </a:spcAft>
              <a:buSzPts val="2000"/>
              <a:buChar char="●"/>
            </a:pPr>
            <a:r>
              <a:rPr lang="en-US"/>
              <a:t>A participant with Traumatic Brain Injury (TBI) and Post-Traumatic Stress Disorder (PTSD) shared they have been struggling to understand the program and have been unable to find information in a way they can mentally digest. </a:t>
            </a:r>
            <a:endParaRPr/>
          </a:p>
          <a:p>
            <a:pPr indent="0" lvl="0" marL="914400" rtl="0" algn="l">
              <a:lnSpc>
                <a:spcPct val="114000"/>
              </a:lnSpc>
              <a:spcBef>
                <a:spcPts val="1000"/>
              </a:spcBef>
              <a:spcAft>
                <a:spcPts val="0"/>
              </a:spcAft>
              <a:buNone/>
            </a:pPr>
            <a:r>
              <a:rPr i="1" lang="en-US">
                <a:solidFill>
                  <a:schemeClr val="lt1"/>
                </a:solidFill>
              </a:rPr>
              <a:t>“Having a brain injury and PTSD, it's extremely important to me that it is set up in a format that's easy to understand without having to follow rabbit trails and click links, and call people, and do research. It gets too distracting.”</a:t>
            </a:r>
            <a:endParaRPr i="1">
              <a:solidFill>
                <a:schemeClr val="lt1"/>
              </a:solidFill>
            </a:endParaRPr>
          </a:p>
          <a:p>
            <a:pPr indent="0" lvl="0" marL="914400" rtl="0" algn="l">
              <a:lnSpc>
                <a:spcPct val="114000"/>
              </a:lnSpc>
              <a:spcBef>
                <a:spcPts val="1000"/>
              </a:spcBef>
              <a:spcAft>
                <a:spcPts val="0"/>
              </a:spcAft>
              <a:buNone/>
            </a:pPr>
            <a:r>
              <a:t/>
            </a:r>
            <a:endParaRPr b="1" i="1">
              <a:solidFill>
                <a:schemeClr val="lt1"/>
              </a:solidFill>
            </a:endParaRPr>
          </a:p>
          <a:p>
            <a:pPr indent="0" lvl="0" marL="0" rtl="0" algn="l">
              <a:lnSpc>
                <a:spcPct val="114000"/>
              </a:lnSpc>
              <a:spcBef>
                <a:spcPts val="1000"/>
              </a:spcBef>
              <a:spcAft>
                <a:spcPts val="10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609600" y="685800"/>
            <a:ext cx="11296200" cy="14538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3000"/>
              <a:t>2.  Yellow Ribbon benefits play a supporting role in the decision-making process for school selection. </a:t>
            </a:r>
            <a:endParaRPr sz="3000"/>
          </a:p>
          <a:p>
            <a:pPr indent="0" lvl="0" marL="457200" rtl="0" algn="l">
              <a:lnSpc>
                <a:spcPct val="115000"/>
              </a:lnSpc>
              <a:spcBef>
                <a:spcPts val="0"/>
              </a:spcBef>
              <a:spcAft>
                <a:spcPts val="0"/>
              </a:spcAft>
              <a:buNone/>
            </a:pPr>
            <a:r>
              <a:t/>
            </a:r>
            <a:endParaRPr sz="3000"/>
          </a:p>
        </p:txBody>
      </p:sp>
      <p:sp>
        <p:nvSpPr>
          <p:cNvPr id="176" name="Google Shape;176;p26"/>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177" name="Google Shape;177;p26"/>
          <p:cNvSpPr txBox="1"/>
          <p:nvPr>
            <p:ph idx="4294967295" type="body"/>
          </p:nvPr>
        </p:nvSpPr>
        <p:spPr>
          <a:xfrm>
            <a:off x="613175" y="1818781"/>
            <a:ext cx="10694100" cy="43074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SzPts val="2000"/>
              <a:buChar char="●"/>
            </a:pPr>
            <a:r>
              <a:rPr lang="en-US"/>
              <a:t>Primary factors when making are decision about higher education are </a:t>
            </a:r>
            <a:r>
              <a:rPr b="1" lang="en-US"/>
              <a:t>area of study, degree level, and location</a:t>
            </a:r>
            <a:r>
              <a:rPr lang="en-US"/>
              <a:t>. Many users were also interested specifically in online programs. </a:t>
            </a:r>
            <a:endParaRPr/>
          </a:p>
          <a:p>
            <a:pPr indent="-355600" lvl="0" marL="457200" rtl="0" algn="l">
              <a:lnSpc>
                <a:spcPct val="114000"/>
              </a:lnSpc>
              <a:spcBef>
                <a:spcPts val="1000"/>
              </a:spcBef>
              <a:spcAft>
                <a:spcPts val="0"/>
              </a:spcAft>
              <a:buSzPts val="2000"/>
              <a:buChar char="●"/>
            </a:pPr>
            <a:r>
              <a:rPr lang="en-US"/>
              <a:t>Once the user has made some selections based on the primary criteria, benefits that reduce out-of-pocket expenses play a larger role in narrowing down choices.  When asked what factors played into their school selection process, users named:</a:t>
            </a:r>
            <a:endParaRPr/>
          </a:p>
          <a:p>
            <a:pPr indent="-355600" lvl="1" marL="914400" rtl="0" algn="l">
              <a:lnSpc>
                <a:spcPct val="114000"/>
              </a:lnSpc>
              <a:spcBef>
                <a:spcPts val="1000"/>
              </a:spcBef>
              <a:spcAft>
                <a:spcPts val="0"/>
              </a:spcAft>
              <a:buSzPts val="2000"/>
              <a:buChar char="○"/>
            </a:pPr>
            <a:r>
              <a:rPr lang="en-US"/>
              <a:t>Proximity of the school to their home or family, offering a program and degree of interest, school ranking / quality of education, and learning format.</a:t>
            </a:r>
            <a:endParaRPr/>
          </a:p>
          <a:p>
            <a:pPr indent="-355600" lvl="1" marL="914400" rtl="0" algn="l">
              <a:lnSpc>
                <a:spcPct val="114000"/>
              </a:lnSpc>
              <a:spcBef>
                <a:spcPts val="1000"/>
              </a:spcBef>
              <a:spcAft>
                <a:spcPts val="0"/>
              </a:spcAft>
              <a:buSzPts val="2000"/>
              <a:buChar char="○"/>
            </a:pPr>
            <a:r>
              <a:rPr lang="en-US"/>
              <a:t>Multiple users were interested only in online classes, and one was interested strictly in in-person learning environments</a:t>
            </a:r>
            <a:endParaRPr/>
          </a:p>
          <a:p>
            <a:pPr indent="0" lvl="0" marL="914400" rtl="0" algn="l">
              <a:lnSpc>
                <a:spcPct val="114000"/>
              </a:lnSpc>
              <a:spcBef>
                <a:spcPts val="1000"/>
              </a:spcBef>
              <a:spcAft>
                <a:spcPts val="0"/>
              </a:spcAft>
              <a:buNone/>
            </a:pPr>
            <a:r>
              <a:rPr i="1" lang="en-US">
                <a:solidFill>
                  <a:schemeClr val="lt1"/>
                </a:solidFill>
              </a:rPr>
              <a:t>“</a:t>
            </a:r>
            <a:r>
              <a:rPr i="1" lang="en-US">
                <a:solidFill>
                  <a:schemeClr val="dk1"/>
                </a:solidFill>
              </a:rPr>
              <a:t>It'll be a combination of cost, and who has the best program for what I'm looking for in our area</a:t>
            </a:r>
            <a:r>
              <a:rPr i="1" lang="en-US">
                <a:solidFill>
                  <a:schemeClr val="lt1"/>
                </a:solidFill>
              </a:rPr>
              <a:t>”</a:t>
            </a:r>
            <a:endParaRPr i="1">
              <a:solidFill>
                <a:schemeClr val="accent1"/>
              </a:solidFill>
            </a:endParaRPr>
          </a:p>
          <a:p>
            <a:pPr indent="0" lvl="0" marL="914400" rtl="0" algn="l">
              <a:lnSpc>
                <a:spcPct val="114000"/>
              </a:lnSpc>
              <a:spcBef>
                <a:spcPts val="1000"/>
              </a:spcBef>
              <a:spcAft>
                <a:spcPts val="0"/>
              </a:spcAft>
              <a:buNone/>
            </a:pPr>
            <a:r>
              <a:t/>
            </a:r>
            <a:endParaRPr/>
          </a:p>
          <a:p>
            <a:pPr indent="0" lvl="0" marL="914400" rtl="0" algn="l">
              <a:lnSpc>
                <a:spcPct val="114000"/>
              </a:lnSpc>
              <a:spcBef>
                <a:spcPts val="1000"/>
              </a:spcBef>
              <a:spcAft>
                <a:spcPts val="0"/>
              </a:spcAft>
              <a:buNone/>
            </a:pPr>
            <a:r>
              <a:t/>
            </a:r>
            <a:endParaRPr b="1" i="1">
              <a:solidFill>
                <a:schemeClr val="lt1"/>
              </a:solidFill>
            </a:endParaRPr>
          </a:p>
          <a:p>
            <a:pPr indent="0" lvl="0" marL="0" rtl="0" algn="l">
              <a:lnSpc>
                <a:spcPct val="114000"/>
              </a:lnSpc>
              <a:spcBef>
                <a:spcPts val="1000"/>
              </a:spcBef>
              <a:spcAft>
                <a:spcPts val="10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609600" y="685800"/>
            <a:ext cx="11296200" cy="14538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3000"/>
              <a:t>3</a:t>
            </a:r>
            <a:r>
              <a:rPr lang="en-US" sz="3000"/>
              <a:t>.  </a:t>
            </a:r>
            <a:r>
              <a:rPr lang="en-US" sz="3000"/>
              <a:t>8 of the 10 users already had a few schools selected when they began researching benefits.</a:t>
            </a:r>
            <a:r>
              <a:rPr lang="en-US" sz="3000"/>
              <a:t> </a:t>
            </a:r>
            <a:endParaRPr sz="3000"/>
          </a:p>
          <a:p>
            <a:pPr indent="0" lvl="0" marL="457200" rtl="0" algn="l">
              <a:lnSpc>
                <a:spcPct val="115000"/>
              </a:lnSpc>
              <a:spcBef>
                <a:spcPts val="0"/>
              </a:spcBef>
              <a:spcAft>
                <a:spcPts val="0"/>
              </a:spcAft>
              <a:buNone/>
            </a:pPr>
            <a:r>
              <a:t/>
            </a:r>
            <a:endParaRPr sz="3000"/>
          </a:p>
        </p:txBody>
      </p:sp>
      <p:sp>
        <p:nvSpPr>
          <p:cNvPr id="184" name="Google Shape;184;p27"/>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185" name="Google Shape;185;p27"/>
          <p:cNvSpPr txBox="1"/>
          <p:nvPr>
            <p:ph idx="4294967295" type="body"/>
          </p:nvPr>
        </p:nvSpPr>
        <p:spPr>
          <a:xfrm>
            <a:off x="613175" y="1818781"/>
            <a:ext cx="10694100" cy="4307400"/>
          </a:xfrm>
          <a:prstGeom prst="rect">
            <a:avLst/>
          </a:prstGeom>
        </p:spPr>
        <p:txBody>
          <a:bodyPr anchorCtr="0" anchor="t" bIns="45700" lIns="45700" spcFirstLastPara="1" rIns="45700" wrap="square" tIns="45700">
            <a:noAutofit/>
          </a:bodyPr>
          <a:lstStyle/>
          <a:p>
            <a:pPr indent="0" lvl="0" marL="0" rtl="0" algn="l">
              <a:lnSpc>
                <a:spcPct val="114000"/>
              </a:lnSpc>
              <a:spcBef>
                <a:spcPts val="0"/>
              </a:spcBef>
              <a:spcAft>
                <a:spcPts val="0"/>
              </a:spcAft>
              <a:buNone/>
            </a:pPr>
            <a:r>
              <a:rPr lang="en-US"/>
              <a:t>The majority don't approach this task with a browsing mindset.  To learn more about benefits they initially heard about as they transitioned out of the military, users </a:t>
            </a:r>
            <a:r>
              <a:rPr lang="en-US"/>
              <a:t>primarily</a:t>
            </a:r>
            <a:r>
              <a:rPr lang="en-US"/>
              <a:t> use Google, and then follow-up with the school to confirm what they learned.</a:t>
            </a:r>
            <a:endParaRPr/>
          </a:p>
          <a:p>
            <a:pPr indent="-355600" lvl="1" marL="914400" rtl="0" algn="l">
              <a:lnSpc>
                <a:spcPct val="114000"/>
              </a:lnSpc>
              <a:spcBef>
                <a:spcPts val="1000"/>
              </a:spcBef>
              <a:spcAft>
                <a:spcPts val="0"/>
              </a:spcAft>
              <a:buSzPts val="2000"/>
              <a:buChar char="○"/>
            </a:pPr>
            <a:r>
              <a:rPr lang="en-US"/>
              <a:t>Most users we spoke to don't currently rely on the VA for education or benefit information. </a:t>
            </a:r>
            <a:endParaRPr/>
          </a:p>
          <a:p>
            <a:pPr indent="-355600" lvl="1" marL="914400" rtl="0" algn="l">
              <a:lnSpc>
                <a:spcPct val="114000"/>
              </a:lnSpc>
              <a:spcBef>
                <a:spcPts val="1000"/>
              </a:spcBef>
              <a:spcAft>
                <a:spcPts val="0"/>
              </a:spcAft>
              <a:buSzPts val="2000"/>
              <a:buChar char="○"/>
            </a:pPr>
            <a:r>
              <a:rPr lang="en-US"/>
              <a:t>Many users were focused on the Post-9/11 GI Bill benefit more than others because of its comprehensive coverage of education costs </a:t>
            </a:r>
            <a:r>
              <a:rPr i="1" lang="en-US"/>
              <a:t>and</a:t>
            </a:r>
            <a:r>
              <a:rPr lang="en-US"/>
              <a:t> housing.</a:t>
            </a:r>
            <a:endParaRPr/>
          </a:p>
          <a:p>
            <a:pPr indent="0" lvl="0" marL="914400" rtl="0" algn="l">
              <a:lnSpc>
                <a:spcPct val="114000"/>
              </a:lnSpc>
              <a:spcBef>
                <a:spcPts val="1000"/>
              </a:spcBef>
              <a:spcAft>
                <a:spcPts val="0"/>
              </a:spcAft>
              <a:buNone/>
            </a:pPr>
            <a:r>
              <a:rPr i="1" lang="en-US">
                <a:solidFill>
                  <a:schemeClr val="lt1"/>
                </a:solidFill>
              </a:rPr>
              <a:t>“</a:t>
            </a:r>
            <a:r>
              <a:rPr i="1" lang="en-US">
                <a:solidFill>
                  <a:schemeClr val="dk1"/>
                </a:solidFill>
              </a:rPr>
              <a:t>I'd start on the VA website, and get confused and lost in the infinite pages that lead back to each other, and then just google and go to the military websites that essentially decrypt the VA website</a:t>
            </a:r>
            <a:r>
              <a:rPr i="1" lang="en-US">
                <a:solidFill>
                  <a:schemeClr val="lt1"/>
                </a:solidFill>
              </a:rPr>
              <a:t>”</a:t>
            </a:r>
            <a:endParaRPr i="1">
              <a:solidFill>
                <a:schemeClr val="accent1"/>
              </a:solidFill>
            </a:endParaRPr>
          </a:p>
          <a:p>
            <a:pPr indent="0" lvl="0" marL="914400" rtl="0" algn="l">
              <a:lnSpc>
                <a:spcPct val="114000"/>
              </a:lnSpc>
              <a:spcBef>
                <a:spcPts val="1000"/>
              </a:spcBef>
              <a:spcAft>
                <a:spcPts val="0"/>
              </a:spcAft>
              <a:buNone/>
            </a:pPr>
            <a:r>
              <a:t/>
            </a:r>
            <a:endParaRPr/>
          </a:p>
          <a:p>
            <a:pPr indent="0" lvl="0" marL="914400" rtl="0" algn="l">
              <a:lnSpc>
                <a:spcPct val="114000"/>
              </a:lnSpc>
              <a:spcBef>
                <a:spcPts val="1000"/>
              </a:spcBef>
              <a:spcAft>
                <a:spcPts val="0"/>
              </a:spcAft>
              <a:buNone/>
            </a:pPr>
            <a:r>
              <a:t/>
            </a:r>
            <a:endParaRPr b="1" i="1">
              <a:solidFill>
                <a:schemeClr val="lt1"/>
              </a:solidFill>
            </a:endParaRPr>
          </a:p>
          <a:p>
            <a:pPr indent="0" lvl="0" marL="0" rtl="0" algn="l">
              <a:lnSpc>
                <a:spcPct val="114000"/>
              </a:lnSpc>
              <a:spcBef>
                <a:spcPts val="1000"/>
              </a:spcBef>
              <a:spcAft>
                <a:spcPts val="10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609600" y="685800"/>
            <a:ext cx="11296200" cy="14538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3000"/>
              <a:t>4</a:t>
            </a:r>
            <a:r>
              <a:rPr lang="en-US" sz="3000"/>
              <a:t>.  </a:t>
            </a:r>
            <a:r>
              <a:rPr lang="en-US" sz="3000"/>
              <a:t>Users were easily able to complete research on both formats of Yellow Ribbon information</a:t>
            </a:r>
            <a:endParaRPr sz="3000"/>
          </a:p>
          <a:p>
            <a:pPr indent="0" lvl="0" marL="457200" rtl="0" algn="l">
              <a:lnSpc>
                <a:spcPct val="115000"/>
              </a:lnSpc>
              <a:spcBef>
                <a:spcPts val="0"/>
              </a:spcBef>
              <a:spcAft>
                <a:spcPts val="0"/>
              </a:spcAft>
              <a:buNone/>
            </a:pPr>
            <a:r>
              <a:t/>
            </a:r>
            <a:endParaRPr sz="3000"/>
          </a:p>
        </p:txBody>
      </p:sp>
      <p:sp>
        <p:nvSpPr>
          <p:cNvPr id="192" name="Google Shape;192;p28"/>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193" name="Google Shape;193;p28"/>
          <p:cNvSpPr txBox="1"/>
          <p:nvPr>
            <p:ph idx="4294967295" type="body"/>
          </p:nvPr>
        </p:nvSpPr>
        <p:spPr>
          <a:xfrm>
            <a:off x="582525" y="1848256"/>
            <a:ext cx="10694100" cy="43074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SzPts val="2000"/>
              <a:buChar char="●"/>
            </a:pPr>
            <a:r>
              <a:rPr lang="en-US"/>
              <a:t>Users were able to easily complete the tasks in both current and proposed formats, largely due to the fact that they have specific criteria in mind when researching school benefits</a:t>
            </a:r>
            <a:endParaRPr/>
          </a:p>
          <a:p>
            <a:pPr indent="-355600" lvl="0" marL="457200" rtl="0" algn="l">
              <a:lnSpc>
                <a:spcPct val="114000"/>
              </a:lnSpc>
              <a:spcBef>
                <a:spcPts val="1000"/>
              </a:spcBef>
              <a:spcAft>
                <a:spcPts val="0"/>
              </a:spcAft>
              <a:buSzPts val="2000"/>
              <a:buChar char="●"/>
            </a:pPr>
            <a:r>
              <a:rPr lang="en-US"/>
              <a:t>Some of the language in both formats was confusing to users</a:t>
            </a:r>
            <a:endParaRPr/>
          </a:p>
          <a:p>
            <a:pPr indent="-355600" lvl="0" marL="457200" rtl="0" algn="l">
              <a:lnSpc>
                <a:spcPct val="114000"/>
              </a:lnSpc>
              <a:spcBef>
                <a:spcPts val="1000"/>
              </a:spcBef>
              <a:spcAft>
                <a:spcPts val="0"/>
              </a:spcAft>
              <a:buSzPts val="2000"/>
              <a:buChar char="●"/>
            </a:pPr>
            <a:r>
              <a:rPr lang="en-US"/>
              <a:t>Multiple users reacted positively to the simplicity and straightforward presentation of the content in the prototype.</a:t>
            </a:r>
            <a:endParaRPr/>
          </a:p>
          <a:p>
            <a:pPr indent="-355600" lvl="0" marL="457200" rtl="0" algn="l">
              <a:lnSpc>
                <a:spcPct val="114000"/>
              </a:lnSpc>
              <a:spcBef>
                <a:spcPts val="1000"/>
              </a:spcBef>
              <a:spcAft>
                <a:spcPts val="0"/>
              </a:spcAft>
              <a:buSzPts val="2000"/>
              <a:buChar char="●"/>
            </a:pPr>
            <a:r>
              <a:rPr lang="en-US"/>
              <a:t>Users who performed the tasks on the current presentation identified some pain points that can be solved with our MVP</a:t>
            </a:r>
            <a:endParaRPr/>
          </a:p>
          <a:p>
            <a:pPr indent="-355600" lvl="1" marL="914400" rtl="0" algn="l">
              <a:lnSpc>
                <a:spcPct val="114000"/>
              </a:lnSpc>
              <a:spcBef>
                <a:spcPts val="1000"/>
              </a:spcBef>
              <a:spcAft>
                <a:spcPts val="0"/>
              </a:spcAft>
              <a:buSzPts val="2000"/>
              <a:buChar char="○"/>
            </a:pPr>
            <a:r>
              <a:rPr lang="en-US"/>
              <a:t>2 of 3 users commented some kind of filter or search would be helpful</a:t>
            </a:r>
            <a:endParaRPr/>
          </a:p>
          <a:p>
            <a:pPr indent="-355600" lvl="1" marL="914400" rtl="0" algn="l">
              <a:lnSpc>
                <a:spcPct val="114000"/>
              </a:lnSpc>
              <a:spcBef>
                <a:spcPts val="1000"/>
              </a:spcBef>
              <a:spcAft>
                <a:spcPts val="0"/>
              </a:spcAft>
              <a:buSzPts val="2000"/>
              <a:buChar char="○"/>
            </a:pPr>
            <a:r>
              <a:rPr lang="en-US"/>
              <a:t>One user was frustrated by having to scroll up and down the table</a:t>
            </a:r>
            <a:endParaRPr/>
          </a:p>
          <a:p>
            <a:pPr indent="-355600" lvl="1" marL="914400" rtl="0" algn="l">
              <a:lnSpc>
                <a:spcPct val="114000"/>
              </a:lnSpc>
              <a:spcBef>
                <a:spcPts val="1000"/>
              </a:spcBef>
              <a:spcAft>
                <a:spcPts val="0"/>
              </a:spcAft>
              <a:buSzPts val="2000"/>
              <a:buChar char="○"/>
            </a:pPr>
            <a:r>
              <a:rPr lang="en-US"/>
              <a:t>Starting with a geographic location made it unintuitive to find online programs. </a:t>
            </a:r>
            <a:r>
              <a:rPr i="1" lang="en-US">
                <a:solidFill>
                  <a:schemeClr val="dk1"/>
                </a:solidFill>
              </a:rPr>
              <a:t>"Trying to identify an online school by the state that it's based out of might make it difficult"</a:t>
            </a:r>
            <a:endParaRPr>
              <a:solidFill>
                <a:schemeClr val="dk1"/>
              </a:solidFill>
            </a:endParaRPr>
          </a:p>
          <a:p>
            <a:pPr indent="0" lvl="0" marL="457200" rtl="0" algn="l">
              <a:lnSpc>
                <a:spcPct val="114000"/>
              </a:lnSpc>
              <a:spcBef>
                <a:spcPts val="1000"/>
              </a:spcBef>
              <a:spcAft>
                <a:spcPts val="0"/>
              </a:spcAft>
              <a:buNone/>
            </a:pPr>
            <a:r>
              <a:t/>
            </a:r>
            <a:endParaRPr/>
          </a:p>
          <a:p>
            <a:pPr indent="457200" lvl="0" marL="457200" rtl="0" algn="l">
              <a:lnSpc>
                <a:spcPct val="114000"/>
              </a:lnSpc>
              <a:spcBef>
                <a:spcPts val="1000"/>
              </a:spcBef>
              <a:spcAft>
                <a:spcPts val="0"/>
              </a:spcAft>
              <a:buNone/>
            </a:pPr>
            <a:r>
              <a:t/>
            </a:r>
            <a:endParaRPr i="1">
              <a:solidFill>
                <a:schemeClr val="accent1"/>
              </a:solidFill>
            </a:endParaRPr>
          </a:p>
          <a:p>
            <a:pPr indent="0" lvl="0" marL="914400" rtl="0" algn="l">
              <a:lnSpc>
                <a:spcPct val="114000"/>
              </a:lnSpc>
              <a:spcBef>
                <a:spcPts val="1000"/>
              </a:spcBef>
              <a:spcAft>
                <a:spcPts val="0"/>
              </a:spcAft>
              <a:buNone/>
            </a:pPr>
            <a:r>
              <a:t/>
            </a:r>
            <a:endParaRPr/>
          </a:p>
          <a:p>
            <a:pPr indent="0" lvl="0" marL="914400" rtl="0" algn="l">
              <a:lnSpc>
                <a:spcPct val="114000"/>
              </a:lnSpc>
              <a:spcBef>
                <a:spcPts val="1000"/>
              </a:spcBef>
              <a:spcAft>
                <a:spcPts val="0"/>
              </a:spcAft>
              <a:buNone/>
            </a:pPr>
            <a:r>
              <a:t/>
            </a:r>
            <a:endParaRPr b="1" i="1">
              <a:solidFill>
                <a:schemeClr val="lt1"/>
              </a:solidFill>
            </a:endParaRPr>
          </a:p>
          <a:p>
            <a:pPr indent="0" lvl="0" marL="0" rtl="0" algn="l">
              <a:lnSpc>
                <a:spcPct val="114000"/>
              </a:lnSpc>
              <a:spcBef>
                <a:spcPts val="1000"/>
              </a:spcBef>
              <a:spcAft>
                <a:spcPts val="10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609600" y="685800"/>
            <a:ext cx="11296200" cy="14538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3000"/>
              <a:t>5</a:t>
            </a:r>
            <a:r>
              <a:rPr lang="en-US" sz="3000"/>
              <a:t>.  </a:t>
            </a:r>
            <a:r>
              <a:rPr lang="en-US" sz="3000"/>
              <a:t>Some language was confusing and/or ambiguous to users at first. Eventually, most deduced the meaning. </a:t>
            </a:r>
            <a:endParaRPr sz="3000"/>
          </a:p>
          <a:p>
            <a:pPr indent="0" lvl="0" marL="0" rtl="0" algn="l">
              <a:lnSpc>
                <a:spcPct val="115000"/>
              </a:lnSpc>
              <a:spcBef>
                <a:spcPts val="0"/>
              </a:spcBef>
              <a:spcAft>
                <a:spcPts val="0"/>
              </a:spcAft>
              <a:buNone/>
            </a:pPr>
            <a:r>
              <a:t/>
            </a:r>
            <a:endParaRPr sz="3000"/>
          </a:p>
          <a:p>
            <a:pPr indent="0" lvl="0" marL="0" rtl="0" algn="l">
              <a:lnSpc>
                <a:spcPct val="115000"/>
              </a:lnSpc>
              <a:spcBef>
                <a:spcPts val="0"/>
              </a:spcBef>
              <a:spcAft>
                <a:spcPts val="0"/>
              </a:spcAft>
              <a:buNone/>
            </a:pPr>
            <a:r>
              <a:t/>
            </a:r>
            <a:endParaRPr sz="3000"/>
          </a:p>
          <a:p>
            <a:pPr indent="0" lvl="0" marL="457200" rtl="0" algn="l">
              <a:lnSpc>
                <a:spcPct val="115000"/>
              </a:lnSpc>
              <a:spcBef>
                <a:spcPts val="0"/>
              </a:spcBef>
              <a:spcAft>
                <a:spcPts val="0"/>
              </a:spcAft>
              <a:buNone/>
            </a:pPr>
            <a:r>
              <a:t/>
            </a:r>
            <a:endParaRPr sz="3000"/>
          </a:p>
        </p:txBody>
      </p:sp>
      <p:sp>
        <p:nvSpPr>
          <p:cNvPr id="200" name="Google Shape;200;p29"/>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201" name="Google Shape;201;p29"/>
          <p:cNvSpPr txBox="1"/>
          <p:nvPr>
            <p:ph idx="4294967295" type="body"/>
          </p:nvPr>
        </p:nvSpPr>
        <p:spPr>
          <a:xfrm>
            <a:off x="582525" y="1848256"/>
            <a:ext cx="10694100" cy="4307400"/>
          </a:xfrm>
          <a:prstGeom prst="rect">
            <a:avLst/>
          </a:prstGeom>
        </p:spPr>
        <p:txBody>
          <a:bodyPr anchorCtr="0" anchor="t" bIns="45700" lIns="45700" spcFirstLastPara="1" rIns="45700" wrap="square" tIns="45700">
            <a:noAutofit/>
          </a:bodyPr>
          <a:lstStyle/>
          <a:p>
            <a:pPr indent="0" lvl="0" marL="0" rtl="0" algn="l">
              <a:lnSpc>
                <a:spcPct val="114000"/>
              </a:lnSpc>
              <a:spcBef>
                <a:spcPts val="0"/>
              </a:spcBef>
              <a:spcAft>
                <a:spcPts val="0"/>
              </a:spcAft>
              <a:buNone/>
            </a:pPr>
            <a:r>
              <a:rPr lang="en-US"/>
              <a:t>After comparing values against one another in search results, they had a better guess, but weren't fully confident on the meaning.  Many users stated they would contact a person the school (admissions or VA Resource office) to confirm information.  Specific terms that confused users:</a:t>
            </a:r>
            <a:endParaRPr/>
          </a:p>
          <a:p>
            <a:pPr indent="-355600" lvl="0" marL="457200" rtl="0" algn="l">
              <a:lnSpc>
                <a:spcPct val="114000"/>
              </a:lnSpc>
              <a:spcBef>
                <a:spcPts val="1000"/>
              </a:spcBef>
              <a:spcAft>
                <a:spcPts val="0"/>
              </a:spcAft>
              <a:buSzPts val="2000"/>
              <a:buChar char="●"/>
            </a:pPr>
            <a:r>
              <a:rPr b="1" lang="en-US"/>
              <a:t>Maximum Benefit Amount </a:t>
            </a:r>
            <a:r>
              <a:rPr lang="en-US"/>
              <a:t>left users unsure whether that applied to a specific period of time, or how many students it applied to.  </a:t>
            </a:r>
            <a:endParaRPr/>
          </a:p>
          <a:p>
            <a:pPr indent="-355600" lvl="0" marL="457200" rtl="0" algn="l">
              <a:lnSpc>
                <a:spcPct val="114000"/>
              </a:lnSpc>
              <a:spcBef>
                <a:spcPts val="1000"/>
              </a:spcBef>
              <a:spcAft>
                <a:spcPts val="0"/>
              </a:spcAft>
              <a:buSzPts val="2000"/>
              <a:buChar char="●"/>
            </a:pPr>
            <a:r>
              <a:rPr lang="en-US"/>
              <a:t>Unlimited </a:t>
            </a:r>
            <a:r>
              <a:rPr i="1" lang="en-US">
                <a:solidFill>
                  <a:schemeClr val="dk1"/>
                </a:solidFill>
              </a:rPr>
              <a:t>"What does unlimited mean? Everything has a limit."</a:t>
            </a:r>
            <a:endParaRPr i="1">
              <a:solidFill>
                <a:schemeClr val="dk1"/>
              </a:solidFill>
            </a:endParaRPr>
          </a:p>
          <a:p>
            <a:pPr indent="-355600" lvl="0" marL="457200" rtl="0" algn="l">
              <a:lnSpc>
                <a:spcPct val="114000"/>
              </a:lnSpc>
              <a:spcBef>
                <a:spcPts val="1000"/>
              </a:spcBef>
              <a:spcAft>
                <a:spcPts val="0"/>
              </a:spcAft>
              <a:buSzPts val="2000"/>
              <a:buChar char="●"/>
            </a:pPr>
            <a:r>
              <a:rPr lang="en-US"/>
              <a:t>Division </a:t>
            </a:r>
            <a:r>
              <a:rPr i="1" lang="en-US">
                <a:solidFill>
                  <a:schemeClr val="dk1"/>
                </a:solidFill>
              </a:rPr>
              <a:t>"I think there's four divisions in a school...and I'm assuming it doesn't matter what the school is in?"</a:t>
            </a:r>
            <a:endParaRPr i="1">
              <a:solidFill>
                <a:schemeClr val="dk1"/>
              </a:solidFill>
            </a:endParaRPr>
          </a:p>
          <a:p>
            <a:pPr indent="-355600" lvl="0" marL="457200" rtl="0" algn="l">
              <a:lnSpc>
                <a:spcPct val="114000"/>
              </a:lnSpc>
              <a:spcBef>
                <a:spcPts val="1000"/>
              </a:spcBef>
              <a:spcAft>
                <a:spcPts val="0"/>
              </a:spcAft>
              <a:buSzPts val="2000"/>
              <a:buChar char="●"/>
            </a:pPr>
            <a:r>
              <a:rPr lang="en-US"/>
              <a:t>School location, state, or campus</a:t>
            </a:r>
            <a:r>
              <a:rPr b="1" lang="en-US"/>
              <a:t> </a:t>
            </a:r>
            <a:r>
              <a:rPr i="1" lang="en-US">
                <a:solidFill>
                  <a:schemeClr val="dk1"/>
                </a:solidFill>
              </a:rPr>
              <a:t>"All three of those are different, unless it'll list it as one option?"</a:t>
            </a:r>
            <a:endParaRPr i="1">
              <a:solidFill>
                <a:schemeClr val="dk1"/>
              </a:solidFill>
            </a:endParaRPr>
          </a:p>
          <a:p>
            <a:pPr indent="-355600" lvl="0" marL="457200" rtl="0" algn="l">
              <a:lnSpc>
                <a:spcPct val="114000"/>
              </a:lnSpc>
              <a:spcBef>
                <a:spcPts val="1000"/>
              </a:spcBef>
              <a:spcAft>
                <a:spcPts val="0"/>
              </a:spcAft>
              <a:buSzPts val="2000"/>
              <a:buChar char="●"/>
            </a:pPr>
            <a:r>
              <a:rPr b="1" lang="en-US"/>
              <a:t>Degree Type</a:t>
            </a:r>
            <a:r>
              <a:rPr lang="en-US"/>
              <a:t> presented problems in both the search field label, and in the search results; users expected it to be more specific (e.g. MBA)</a:t>
            </a:r>
            <a:endParaRPr/>
          </a:p>
          <a:p>
            <a:pPr indent="0" lvl="0" marL="0" rtl="0" algn="l">
              <a:lnSpc>
                <a:spcPct val="114000"/>
              </a:lnSpc>
              <a:spcBef>
                <a:spcPts val="1000"/>
              </a:spcBef>
              <a:spcAft>
                <a:spcPts val="0"/>
              </a:spcAft>
              <a:buNone/>
            </a:pPr>
            <a:r>
              <a:t/>
            </a:r>
            <a:endParaRPr>
              <a:solidFill>
                <a:schemeClr val="dk1"/>
              </a:solidFill>
            </a:endParaRPr>
          </a:p>
          <a:p>
            <a:pPr indent="0" lvl="0" marL="457200" rtl="0" algn="l">
              <a:lnSpc>
                <a:spcPct val="114000"/>
              </a:lnSpc>
              <a:spcBef>
                <a:spcPts val="1000"/>
              </a:spcBef>
              <a:spcAft>
                <a:spcPts val="0"/>
              </a:spcAft>
              <a:buNone/>
            </a:pPr>
            <a:r>
              <a:t/>
            </a:r>
            <a:endParaRPr/>
          </a:p>
          <a:p>
            <a:pPr indent="457200" lvl="0" marL="457200" rtl="0" algn="l">
              <a:lnSpc>
                <a:spcPct val="114000"/>
              </a:lnSpc>
              <a:spcBef>
                <a:spcPts val="1000"/>
              </a:spcBef>
              <a:spcAft>
                <a:spcPts val="0"/>
              </a:spcAft>
              <a:buNone/>
            </a:pPr>
            <a:r>
              <a:t/>
            </a:r>
            <a:endParaRPr i="1">
              <a:solidFill>
                <a:schemeClr val="accent1"/>
              </a:solidFill>
            </a:endParaRPr>
          </a:p>
          <a:p>
            <a:pPr indent="0" lvl="0" marL="914400" rtl="0" algn="l">
              <a:lnSpc>
                <a:spcPct val="114000"/>
              </a:lnSpc>
              <a:spcBef>
                <a:spcPts val="1000"/>
              </a:spcBef>
              <a:spcAft>
                <a:spcPts val="0"/>
              </a:spcAft>
              <a:buNone/>
            </a:pPr>
            <a:r>
              <a:t/>
            </a:r>
            <a:endParaRPr/>
          </a:p>
          <a:p>
            <a:pPr indent="0" lvl="0" marL="914400" rtl="0" algn="l">
              <a:lnSpc>
                <a:spcPct val="114000"/>
              </a:lnSpc>
              <a:spcBef>
                <a:spcPts val="1000"/>
              </a:spcBef>
              <a:spcAft>
                <a:spcPts val="0"/>
              </a:spcAft>
              <a:buNone/>
            </a:pPr>
            <a:r>
              <a:t/>
            </a:r>
            <a:endParaRPr b="1" i="1">
              <a:solidFill>
                <a:schemeClr val="lt1"/>
              </a:solidFill>
            </a:endParaRPr>
          </a:p>
          <a:p>
            <a:pPr indent="0" lvl="0" marL="0" rtl="0" algn="l">
              <a:lnSpc>
                <a:spcPct val="114000"/>
              </a:lnSpc>
              <a:spcBef>
                <a:spcPts val="1000"/>
              </a:spcBef>
              <a:spcAft>
                <a:spcPts val="10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609600" y="685800"/>
            <a:ext cx="11296200" cy="14538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3000"/>
              <a:t>6</a:t>
            </a:r>
            <a:r>
              <a:rPr lang="en-US" sz="3000"/>
              <a:t>.  </a:t>
            </a:r>
            <a:r>
              <a:rPr lang="en-US" sz="3000"/>
              <a:t>Once users had identified schools matching degree and program interests, benefit amount and the likelihood of receiving that benefit were the next most important pieces of information.</a:t>
            </a:r>
            <a:endParaRPr sz="3000"/>
          </a:p>
          <a:p>
            <a:pPr indent="0" lvl="0" marL="0" rtl="0" algn="l">
              <a:lnSpc>
                <a:spcPct val="115000"/>
              </a:lnSpc>
              <a:spcBef>
                <a:spcPts val="0"/>
              </a:spcBef>
              <a:spcAft>
                <a:spcPts val="0"/>
              </a:spcAft>
              <a:buNone/>
            </a:pPr>
            <a:r>
              <a:t/>
            </a:r>
            <a:endParaRPr sz="3000"/>
          </a:p>
          <a:p>
            <a:pPr indent="0" lvl="0" marL="0" rtl="0" algn="l">
              <a:lnSpc>
                <a:spcPct val="115000"/>
              </a:lnSpc>
              <a:spcBef>
                <a:spcPts val="0"/>
              </a:spcBef>
              <a:spcAft>
                <a:spcPts val="0"/>
              </a:spcAft>
              <a:buNone/>
            </a:pPr>
            <a:r>
              <a:rPr lang="en-US" sz="3000"/>
              <a:t> </a:t>
            </a:r>
            <a:endParaRPr sz="3000"/>
          </a:p>
          <a:p>
            <a:pPr indent="0" lvl="0" marL="0" rtl="0" algn="l">
              <a:lnSpc>
                <a:spcPct val="115000"/>
              </a:lnSpc>
              <a:spcBef>
                <a:spcPts val="0"/>
              </a:spcBef>
              <a:spcAft>
                <a:spcPts val="0"/>
              </a:spcAft>
              <a:buNone/>
            </a:pPr>
            <a:r>
              <a:t/>
            </a:r>
            <a:endParaRPr sz="3000"/>
          </a:p>
          <a:p>
            <a:pPr indent="0" lvl="0" marL="0" rtl="0" algn="l">
              <a:lnSpc>
                <a:spcPct val="115000"/>
              </a:lnSpc>
              <a:spcBef>
                <a:spcPts val="0"/>
              </a:spcBef>
              <a:spcAft>
                <a:spcPts val="0"/>
              </a:spcAft>
              <a:buNone/>
            </a:pPr>
            <a:r>
              <a:t/>
            </a:r>
            <a:endParaRPr sz="3000"/>
          </a:p>
          <a:p>
            <a:pPr indent="0" lvl="0" marL="457200" rtl="0" algn="l">
              <a:lnSpc>
                <a:spcPct val="115000"/>
              </a:lnSpc>
              <a:spcBef>
                <a:spcPts val="0"/>
              </a:spcBef>
              <a:spcAft>
                <a:spcPts val="0"/>
              </a:spcAft>
              <a:buNone/>
            </a:pPr>
            <a:r>
              <a:t/>
            </a:r>
            <a:endParaRPr sz="3000"/>
          </a:p>
        </p:txBody>
      </p:sp>
      <p:sp>
        <p:nvSpPr>
          <p:cNvPr id="208" name="Google Shape;208;p30"/>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209" name="Google Shape;209;p30"/>
          <p:cNvSpPr txBox="1"/>
          <p:nvPr>
            <p:ph idx="4294967295" type="body"/>
          </p:nvPr>
        </p:nvSpPr>
        <p:spPr>
          <a:xfrm>
            <a:off x="582525" y="2949378"/>
            <a:ext cx="10694100" cy="2571300"/>
          </a:xfrm>
          <a:prstGeom prst="rect">
            <a:avLst/>
          </a:prstGeom>
        </p:spPr>
        <p:txBody>
          <a:bodyPr anchorCtr="0" anchor="t" bIns="45700" lIns="45700" spcFirstLastPara="1" rIns="45700" wrap="square" tIns="45700">
            <a:noAutofit/>
          </a:bodyPr>
          <a:lstStyle/>
          <a:p>
            <a:pPr indent="0" lvl="0" marL="0" rtl="0" algn="l">
              <a:lnSpc>
                <a:spcPct val="114000"/>
              </a:lnSpc>
              <a:spcBef>
                <a:spcPts val="0"/>
              </a:spcBef>
              <a:spcAft>
                <a:spcPts val="0"/>
              </a:spcAft>
              <a:buNone/>
            </a:pPr>
            <a:r>
              <a:rPr lang="en-US"/>
              <a:t>Upon reading the "funding available for" value, many users asked some variation of "what are my chances of actually getting this money?" and stated that would be an important factor in determining whether or not they'd want to move forward with that school.</a:t>
            </a:r>
            <a:endParaRPr/>
          </a:p>
          <a:p>
            <a:pPr indent="0" lvl="0" marL="457200" rtl="0" algn="l">
              <a:lnSpc>
                <a:spcPct val="114000"/>
              </a:lnSpc>
              <a:spcBef>
                <a:spcPts val="1000"/>
              </a:spcBef>
              <a:spcAft>
                <a:spcPts val="0"/>
              </a:spcAft>
              <a:buNone/>
            </a:pPr>
            <a:r>
              <a:t/>
            </a:r>
            <a:endParaRPr/>
          </a:p>
          <a:p>
            <a:pPr indent="0" lvl="0" marL="914400" rtl="0" algn="l">
              <a:lnSpc>
                <a:spcPct val="114000"/>
              </a:lnSpc>
              <a:spcBef>
                <a:spcPts val="1000"/>
              </a:spcBef>
              <a:spcAft>
                <a:spcPts val="0"/>
              </a:spcAft>
              <a:buNone/>
            </a:pPr>
            <a:r>
              <a:rPr i="1" lang="en-US">
                <a:solidFill>
                  <a:schemeClr val="lt1"/>
                </a:solidFill>
              </a:rPr>
              <a:t>“If I'm applying to the school, I'm definitely going to ask ‘how many students did you already give the funding to?’”</a:t>
            </a:r>
            <a:endParaRPr i="1">
              <a:solidFill>
                <a:schemeClr val="lt1"/>
              </a:solidFill>
            </a:endParaRPr>
          </a:p>
          <a:p>
            <a:pPr indent="0" lvl="0" marL="0" rtl="0" algn="l">
              <a:lnSpc>
                <a:spcPct val="114000"/>
              </a:lnSpc>
              <a:spcBef>
                <a:spcPts val="1000"/>
              </a:spcBef>
              <a:spcAft>
                <a:spcPts val="0"/>
              </a:spcAft>
              <a:buNone/>
            </a:pPr>
            <a:r>
              <a:t/>
            </a:r>
            <a:endParaRPr>
              <a:solidFill>
                <a:schemeClr val="dk1"/>
              </a:solidFill>
            </a:endParaRPr>
          </a:p>
          <a:p>
            <a:pPr indent="0" lvl="0" marL="457200" rtl="0" algn="l">
              <a:lnSpc>
                <a:spcPct val="114000"/>
              </a:lnSpc>
              <a:spcBef>
                <a:spcPts val="1000"/>
              </a:spcBef>
              <a:spcAft>
                <a:spcPts val="0"/>
              </a:spcAft>
              <a:buNone/>
            </a:pPr>
            <a:r>
              <a:t/>
            </a:r>
            <a:endParaRPr/>
          </a:p>
          <a:p>
            <a:pPr indent="457200" lvl="0" marL="457200" rtl="0" algn="l">
              <a:lnSpc>
                <a:spcPct val="114000"/>
              </a:lnSpc>
              <a:spcBef>
                <a:spcPts val="1000"/>
              </a:spcBef>
              <a:spcAft>
                <a:spcPts val="0"/>
              </a:spcAft>
              <a:buNone/>
            </a:pPr>
            <a:r>
              <a:t/>
            </a:r>
            <a:endParaRPr i="1">
              <a:solidFill>
                <a:schemeClr val="accent1"/>
              </a:solidFill>
            </a:endParaRPr>
          </a:p>
          <a:p>
            <a:pPr indent="0" lvl="0" marL="914400" rtl="0" algn="l">
              <a:lnSpc>
                <a:spcPct val="114000"/>
              </a:lnSpc>
              <a:spcBef>
                <a:spcPts val="1000"/>
              </a:spcBef>
              <a:spcAft>
                <a:spcPts val="0"/>
              </a:spcAft>
              <a:buNone/>
            </a:pPr>
            <a:r>
              <a:t/>
            </a:r>
            <a:endParaRPr/>
          </a:p>
          <a:p>
            <a:pPr indent="0" lvl="0" marL="914400" rtl="0" algn="l">
              <a:lnSpc>
                <a:spcPct val="114000"/>
              </a:lnSpc>
              <a:spcBef>
                <a:spcPts val="1000"/>
              </a:spcBef>
              <a:spcAft>
                <a:spcPts val="0"/>
              </a:spcAft>
              <a:buNone/>
            </a:pPr>
            <a:r>
              <a:t/>
            </a:r>
            <a:endParaRPr b="1" i="1">
              <a:solidFill>
                <a:schemeClr val="lt1"/>
              </a:solidFill>
            </a:endParaRPr>
          </a:p>
          <a:p>
            <a:pPr indent="0" lvl="0" marL="0" rtl="0" algn="l">
              <a:lnSpc>
                <a:spcPct val="114000"/>
              </a:lnSpc>
              <a:spcBef>
                <a:spcPts val="1000"/>
              </a:spcBef>
              <a:spcAft>
                <a:spcPts val="10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609600" y="685800"/>
            <a:ext cx="11296200" cy="14538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3000"/>
              <a:t>7</a:t>
            </a:r>
            <a:r>
              <a:rPr lang="en-US" sz="3000"/>
              <a:t>.  </a:t>
            </a:r>
            <a:r>
              <a:rPr lang="en-US" sz="3000"/>
              <a:t>Users would benefit from entering specific criteria to find schools of interest.</a:t>
            </a:r>
            <a:endParaRPr sz="3000"/>
          </a:p>
          <a:p>
            <a:pPr indent="0" lvl="0" marL="0" rtl="0" algn="l">
              <a:lnSpc>
                <a:spcPct val="115000"/>
              </a:lnSpc>
              <a:spcBef>
                <a:spcPts val="0"/>
              </a:spcBef>
              <a:spcAft>
                <a:spcPts val="0"/>
              </a:spcAft>
              <a:buNone/>
            </a:pPr>
            <a:r>
              <a:rPr lang="en-US" sz="3000"/>
              <a:t> </a:t>
            </a:r>
            <a:endParaRPr sz="3000"/>
          </a:p>
          <a:p>
            <a:pPr indent="0" lvl="0" marL="0" rtl="0" algn="l">
              <a:lnSpc>
                <a:spcPct val="115000"/>
              </a:lnSpc>
              <a:spcBef>
                <a:spcPts val="0"/>
              </a:spcBef>
              <a:spcAft>
                <a:spcPts val="0"/>
              </a:spcAft>
              <a:buNone/>
            </a:pPr>
            <a:r>
              <a:t/>
            </a:r>
            <a:endParaRPr sz="3000"/>
          </a:p>
          <a:p>
            <a:pPr indent="0" lvl="0" marL="0" rtl="0" algn="l">
              <a:lnSpc>
                <a:spcPct val="115000"/>
              </a:lnSpc>
              <a:spcBef>
                <a:spcPts val="0"/>
              </a:spcBef>
              <a:spcAft>
                <a:spcPts val="0"/>
              </a:spcAft>
              <a:buNone/>
            </a:pPr>
            <a:r>
              <a:t/>
            </a:r>
            <a:endParaRPr sz="3000"/>
          </a:p>
          <a:p>
            <a:pPr indent="0" lvl="0" marL="457200" rtl="0" algn="l">
              <a:lnSpc>
                <a:spcPct val="115000"/>
              </a:lnSpc>
              <a:spcBef>
                <a:spcPts val="0"/>
              </a:spcBef>
              <a:spcAft>
                <a:spcPts val="0"/>
              </a:spcAft>
              <a:buNone/>
            </a:pPr>
            <a:r>
              <a:t/>
            </a:r>
            <a:endParaRPr sz="3000"/>
          </a:p>
        </p:txBody>
      </p:sp>
      <p:sp>
        <p:nvSpPr>
          <p:cNvPr id="216" name="Google Shape;216;p31"/>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217" name="Google Shape;217;p31"/>
          <p:cNvSpPr txBox="1"/>
          <p:nvPr>
            <p:ph idx="4294967295" type="body"/>
          </p:nvPr>
        </p:nvSpPr>
        <p:spPr>
          <a:xfrm>
            <a:off x="582525" y="1877223"/>
            <a:ext cx="10694100" cy="5092500"/>
          </a:xfrm>
          <a:prstGeom prst="rect">
            <a:avLst/>
          </a:prstGeom>
        </p:spPr>
        <p:txBody>
          <a:bodyPr anchorCtr="0" anchor="t" bIns="45700" lIns="45700" spcFirstLastPara="1" rIns="45700" wrap="square" tIns="45700">
            <a:noAutofit/>
          </a:bodyPr>
          <a:lstStyle/>
          <a:p>
            <a:pPr indent="0" lvl="0" marL="0" rtl="0" algn="l">
              <a:lnSpc>
                <a:spcPct val="114000"/>
              </a:lnSpc>
              <a:spcBef>
                <a:spcPts val="0"/>
              </a:spcBef>
              <a:spcAft>
                <a:spcPts val="0"/>
              </a:spcAft>
              <a:buNone/>
            </a:pPr>
            <a:r>
              <a:rPr lang="en-US"/>
              <a:t>The prototype included 3 search fields (</a:t>
            </a:r>
            <a:r>
              <a:rPr lang="en-US">
                <a:highlight>
                  <a:srgbClr val="EFEFEF"/>
                </a:highlight>
              </a:rPr>
              <a:t>school name</a:t>
            </a:r>
            <a:r>
              <a:rPr lang="en-US"/>
              <a:t>, </a:t>
            </a:r>
            <a:r>
              <a:rPr lang="en-US">
                <a:highlight>
                  <a:srgbClr val="EFEFEF"/>
                </a:highlight>
              </a:rPr>
              <a:t>degree type</a:t>
            </a:r>
            <a:r>
              <a:rPr lang="en-US"/>
              <a:t>, and </a:t>
            </a:r>
            <a:r>
              <a:rPr lang="en-US">
                <a:highlight>
                  <a:srgbClr val="EFEFEF"/>
                </a:highlight>
              </a:rPr>
              <a:t>location, state, or school campus)</a:t>
            </a:r>
            <a:r>
              <a:rPr lang="en-US"/>
              <a:t> that could update  results, and users were prompted to show the moderator how they might reduce the number of results. Multiple users felt the applying following criteria would give them a set of results more relevant to their interests:</a:t>
            </a:r>
            <a:endParaRPr/>
          </a:p>
          <a:p>
            <a:pPr indent="-355600" lvl="0" marL="914400" rtl="0" algn="l">
              <a:lnSpc>
                <a:spcPct val="114000"/>
              </a:lnSpc>
              <a:spcBef>
                <a:spcPts val="1000"/>
              </a:spcBef>
              <a:spcAft>
                <a:spcPts val="0"/>
              </a:spcAft>
              <a:buSzPts val="2000"/>
              <a:buChar char="●"/>
            </a:pPr>
            <a:r>
              <a:rPr lang="en-US"/>
              <a:t>Specific area of study</a:t>
            </a:r>
            <a:endParaRPr/>
          </a:p>
          <a:p>
            <a:pPr indent="-355600" lvl="0" marL="914400" rtl="0" algn="l">
              <a:lnSpc>
                <a:spcPct val="114000"/>
              </a:lnSpc>
              <a:spcBef>
                <a:spcPts val="0"/>
              </a:spcBef>
              <a:spcAft>
                <a:spcPts val="0"/>
              </a:spcAft>
              <a:buSzPts val="2000"/>
              <a:buChar char="●"/>
            </a:pPr>
            <a:r>
              <a:rPr lang="en-US"/>
              <a:t>More specific with the location (e.g. a specific city or zip code radius)</a:t>
            </a:r>
            <a:endParaRPr/>
          </a:p>
          <a:p>
            <a:pPr indent="-355600" lvl="0" marL="914400" rtl="0" algn="l">
              <a:lnSpc>
                <a:spcPct val="114000"/>
              </a:lnSpc>
              <a:spcBef>
                <a:spcPts val="0"/>
              </a:spcBef>
              <a:spcAft>
                <a:spcPts val="0"/>
              </a:spcAft>
              <a:buSzPts val="2000"/>
              <a:buChar char="●"/>
            </a:pPr>
            <a:r>
              <a:rPr lang="en-US"/>
              <a:t>Maximum benefit amount</a:t>
            </a:r>
            <a:endParaRPr/>
          </a:p>
          <a:p>
            <a:pPr indent="-355600" lvl="0" marL="914400" rtl="0" algn="l">
              <a:lnSpc>
                <a:spcPct val="114000"/>
              </a:lnSpc>
              <a:spcBef>
                <a:spcPts val="0"/>
              </a:spcBef>
              <a:spcAft>
                <a:spcPts val="0"/>
              </a:spcAft>
              <a:buSzPts val="2000"/>
              <a:buChar char="●"/>
            </a:pPr>
            <a:r>
              <a:rPr lang="en-US"/>
              <a:t>Benefit available for most students</a:t>
            </a:r>
            <a:endParaRPr/>
          </a:p>
          <a:p>
            <a:pPr indent="-355600" lvl="0" marL="914400" rtl="0" algn="l">
              <a:lnSpc>
                <a:spcPct val="114000"/>
              </a:lnSpc>
              <a:spcBef>
                <a:spcPts val="0"/>
              </a:spcBef>
              <a:spcAft>
                <a:spcPts val="0"/>
              </a:spcAft>
              <a:buSzPts val="2000"/>
              <a:buChar char="●"/>
            </a:pPr>
            <a:r>
              <a:rPr lang="en-US"/>
              <a:t>Online or in-person only</a:t>
            </a:r>
            <a:endParaRPr i="1">
              <a:solidFill>
                <a:schemeClr val="lt1"/>
              </a:solidFill>
            </a:endParaRPr>
          </a:p>
          <a:p>
            <a:pPr indent="0" lvl="0" marL="914400" rtl="0" algn="l">
              <a:lnSpc>
                <a:spcPct val="114000"/>
              </a:lnSpc>
              <a:spcBef>
                <a:spcPts val="1000"/>
              </a:spcBef>
              <a:spcAft>
                <a:spcPts val="0"/>
              </a:spcAft>
              <a:buNone/>
            </a:pPr>
            <a:r>
              <a:rPr i="1" lang="en-US">
                <a:solidFill>
                  <a:schemeClr val="lt1"/>
                </a:solidFill>
              </a:rPr>
              <a:t>“</a:t>
            </a:r>
            <a:r>
              <a:rPr i="1" lang="en-US">
                <a:solidFill>
                  <a:schemeClr val="lt1"/>
                </a:solidFill>
              </a:rPr>
              <a:t>The more metrics you could put to allow someone to further specify search, would make it more usable and more likely to be used.”</a:t>
            </a:r>
            <a:endParaRPr/>
          </a:p>
          <a:p>
            <a:pPr indent="0" lvl="0" marL="0" rtl="0" algn="l">
              <a:lnSpc>
                <a:spcPct val="114000"/>
              </a:lnSpc>
              <a:spcBef>
                <a:spcPts val="1000"/>
              </a:spcBef>
              <a:spcAft>
                <a:spcPts val="0"/>
              </a:spcAft>
              <a:buNone/>
            </a:pPr>
            <a:r>
              <a:t/>
            </a:r>
            <a:endParaRPr>
              <a:solidFill>
                <a:schemeClr val="dk1"/>
              </a:solidFill>
            </a:endParaRPr>
          </a:p>
          <a:p>
            <a:pPr indent="0" lvl="0" marL="457200" rtl="0" algn="l">
              <a:lnSpc>
                <a:spcPct val="114000"/>
              </a:lnSpc>
              <a:spcBef>
                <a:spcPts val="1000"/>
              </a:spcBef>
              <a:spcAft>
                <a:spcPts val="0"/>
              </a:spcAft>
              <a:buNone/>
            </a:pPr>
            <a:r>
              <a:t/>
            </a:r>
            <a:endParaRPr/>
          </a:p>
          <a:p>
            <a:pPr indent="457200" lvl="0" marL="457200" rtl="0" algn="l">
              <a:lnSpc>
                <a:spcPct val="114000"/>
              </a:lnSpc>
              <a:spcBef>
                <a:spcPts val="1000"/>
              </a:spcBef>
              <a:spcAft>
                <a:spcPts val="0"/>
              </a:spcAft>
              <a:buNone/>
            </a:pPr>
            <a:r>
              <a:t/>
            </a:r>
            <a:endParaRPr i="1">
              <a:solidFill>
                <a:schemeClr val="accent1"/>
              </a:solidFill>
            </a:endParaRPr>
          </a:p>
          <a:p>
            <a:pPr indent="0" lvl="0" marL="914400" rtl="0" algn="l">
              <a:lnSpc>
                <a:spcPct val="114000"/>
              </a:lnSpc>
              <a:spcBef>
                <a:spcPts val="1000"/>
              </a:spcBef>
              <a:spcAft>
                <a:spcPts val="0"/>
              </a:spcAft>
              <a:buNone/>
            </a:pPr>
            <a:r>
              <a:t/>
            </a:r>
            <a:endParaRPr/>
          </a:p>
          <a:p>
            <a:pPr indent="0" lvl="0" marL="914400" rtl="0" algn="l">
              <a:lnSpc>
                <a:spcPct val="114000"/>
              </a:lnSpc>
              <a:spcBef>
                <a:spcPts val="1000"/>
              </a:spcBef>
              <a:spcAft>
                <a:spcPts val="0"/>
              </a:spcAft>
              <a:buNone/>
            </a:pPr>
            <a:r>
              <a:t/>
            </a:r>
            <a:endParaRPr b="1" i="1">
              <a:solidFill>
                <a:schemeClr val="lt1"/>
              </a:solidFill>
            </a:endParaRPr>
          </a:p>
          <a:p>
            <a:pPr indent="0" lvl="0" marL="0" rtl="0" algn="l">
              <a:lnSpc>
                <a:spcPct val="114000"/>
              </a:lnSpc>
              <a:spcBef>
                <a:spcPts val="1000"/>
              </a:spcBef>
              <a:spcAft>
                <a:spcPts val="10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609600" y="685800"/>
            <a:ext cx="11296200" cy="14538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3000"/>
              <a:t>8</a:t>
            </a:r>
            <a:r>
              <a:rPr lang="en-US" sz="3000"/>
              <a:t>.  </a:t>
            </a:r>
            <a:r>
              <a:rPr lang="en-US" sz="3000"/>
              <a:t>9 out of 10 users found the side-by-side comparison functionality helpful, but expected more info</a:t>
            </a:r>
            <a:endParaRPr sz="3000"/>
          </a:p>
          <a:p>
            <a:pPr indent="0" lvl="0" marL="0" rtl="0" algn="l">
              <a:lnSpc>
                <a:spcPct val="115000"/>
              </a:lnSpc>
              <a:spcBef>
                <a:spcPts val="0"/>
              </a:spcBef>
              <a:spcAft>
                <a:spcPts val="0"/>
              </a:spcAft>
              <a:buNone/>
            </a:pPr>
            <a:r>
              <a:t/>
            </a:r>
            <a:endParaRPr sz="3000"/>
          </a:p>
          <a:p>
            <a:pPr indent="0" lvl="0" marL="0" rtl="0" algn="l">
              <a:lnSpc>
                <a:spcPct val="115000"/>
              </a:lnSpc>
              <a:spcBef>
                <a:spcPts val="0"/>
              </a:spcBef>
              <a:spcAft>
                <a:spcPts val="0"/>
              </a:spcAft>
              <a:buNone/>
            </a:pPr>
            <a:r>
              <a:t/>
            </a:r>
            <a:endParaRPr sz="3000"/>
          </a:p>
          <a:p>
            <a:pPr indent="0" lvl="0" marL="0" rtl="0" algn="l">
              <a:lnSpc>
                <a:spcPct val="115000"/>
              </a:lnSpc>
              <a:spcBef>
                <a:spcPts val="0"/>
              </a:spcBef>
              <a:spcAft>
                <a:spcPts val="0"/>
              </a:spcAft>
              <a:buNone/>
            </a:pPr>
            <a:r>
              <a:rPr lang="en-US" sz="3000"/>
              <a:t> </a:t>
            </a:r>
            <a:endParaRPr sz="3000"/>
          </a:p>
          <a:p>
            <a:pPr indent="0" lvl="0" marL="0" rtl="0" algn="l">
              <a:lnSpc>
                <a:spcPct val="115000"/>
              </a:lnSpc>
              <a:spcBef>
                <a:spcPts val="0"/>
              </a:spcBef>
              <a:spcAft>
                <a:spcPts val="0"/>
              </a:spcAft>
              <a:buNone/>
            </a:pPr>
            <a:r>
              <a:t/>
            </a:r>
            <a:endParaRPr sz="3000"/>
          </a:p>
          <a:p>
            <a:pPr indent="0" lvl="0" marL="0" rtl="0" algn="l">
              <a:lnSpc>
                <a:spcPct val="115000"/>
              </a:lnSpc>
              <a:spcBef>
                <a:spcPts val="0"/>
              </a:spcBef>
              <a:spcAft>
                <a:spcPts val="0"/>
              </a:spcAft>
              <a:buNone/>
            </a:pPr>
            <a:r>
              <a:t/>
            </a:r>
            <a:endParaRPr sz="3000"/>
          </a:p>
          <a:p>
            <a:pPr indent="0" lvl="0" marL="457200" rtl="0" algn="l">
              <a:lnSpc>
                <a:spcPct val="115000"/>
              </a:lnSpc>
              <a:spcBef>
                <a:spcPts val="0"/>
              </a:spcBef>
              <a:spcAft>
                <a:spcPts val="0"/>
              </a:spcAft>
              <a:buNone/>
            </a:pPr>
            <a:r>
              <a:t/>
            </a:r>
            <a:endParaRPr sz="3000"/>
          </a:p>
        </p:txBody>
      </p:sp>
      <p:sp>
        <p:nvSpPr>
          <p:cNvPr id="224" name="Google Shape;224;p32"/>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225" name="Google Shape;225;p32"/>
          <p:cNvSpPr txBox="1"/>
          <p:nvPr>
            <p:ph idx="4294967295" type="body"/>
          </p:nvPr>
        </p:nvSpPr>
        <p:spPr>
          <a:xfrm>
            <a:off x="582525" y="1877223"/>
            <a:ext cx="10694100" cy="5092500"/>
          </a:xfrm>
          <a:prstGeom prst="rect">
            <a:avLst/>
          </a:prstGeom>
        </p:spPr>
        <p:txBody>
          <a:bodyPr anchorCtr="0" anchor="t" bIns="45700" lIns="45700" spcFirstLastPara="1" rIns="45700" wrap="square" tIns="45700">
            <a:noAutofit/>
          </a:bodyPr>
          <a:lstStyle/>
          <a:p>
            <a:pPr indent="0" lvl="0" marL="0" rtl="0" algn="l">
              <a:lnSpc>
                <a:spcPct val="114000"/>
              </a:lnSpc>
              <a:spcBef>
                <a:spcPts val="0"/>
              </a:spcBef>
              <a:spcAft>
                <a:spcPts val="0"/>
              </a:spcAft>
              <a:buNone/>
            </a:pPr>
            <a:r>
              <a:rPr lang="en-US"/>
              <a:t>On the search results page, u</a:t>
            </a:r>
            <a:r>
              <a:rPr lang="en-US"/>
              <a:t>sers immediately noticed the </a:t>
            </a:r>
            <a:r>
              <a:rPr lang="en-US">
                <a:highlight>
                  <a:srgbClr val="EFEFEF"/>
                </a:highlight>
              </a:rPr>
              <a:t>add to compare</a:t>
            </a:r>
            <a:r>
              <a:rPr lang="en-US"/>
              <a:t> and </a:t>
            </a:r>
            <a:r>
              <a:rPr lang="en-US">
                <a:highlight>
                  <a:srgbClr val="EFEFEF"/>
                </a:highlight>
              </a:rPr>
              <a:t>compare selected schools</a:t>
            </a:r>
            <a:r>
              <a:rPr lang="en-US"/>
              <a:t> buttons when they appeared</a:t>
            </a:r>
            <a:endParaRPr/>
          </a:p>
          <a:p>
            <a:pPr indent="-355600" lvl="0" marL="914400" rtl="0" algn="l">
              <a:lnSpc>
                <a:spcPct val="114000"/>
              </a:lnSpc>
              <a:spcBef>
                <a:spcPts val="1000"/>
              </a:spcBef>
              <a:spcAft>
                <a:spcPts val="0"/>
              </a:spcAft>
              <a:buSzPts val="2000"/>
              <a:buChar char="●"/>
            </a:pPr>
            <a:r>
              <a:rPr lang="en-US"/>
              <a:t>One user commented that the green color made them think it wasn't part of the tool because all everything else was blue, and </a:t>
            </a:r>
            <a:endParaRPr/>
          </a:p>
          <a:p>
            <a:pPr indent="-355600" lvl="0" marL="914400" rtl="0" algn="l">
              <a:lnSpc>
                <a:spcPct val="114000"/>
              </a:lnSpc>
              <a:spcBef>
                <a:spcPts val="0"/>
              </a:spcBef>
              <a:spcAft>
                <a:spcPts val="0"/>
              </a:spcAft>
              <a:buClr>
                <a:schemeClr val="accent1"/>
              </a:buClr>
              <a:buSzPts val="2000"/>
              <a:buChar char="●"/>
            </a:pPr>
            <a:r>
              <a:rPr i="1" lang="en-US">
                <a:solidFill>
                  <a:schemeClr val="accent1"/>
                </a:solidFill>
              </a:rPr>
              <a:t>“You don't normally look down at the bottom because that's where all of your junk stuff pops up”</a:t>
            </a:r>
            <a:endParaRPr i="1">
              <a:solidFill>
                <a:schemeClr val="accent1"/>
              </a:solidFill>
            </a:endParaRPr>
          </a:p>
          <a:p>
            <a:pPr indent="0" lvl="0" marL="0" rtl="0" algn="l">
              <a:lnSpc>
                <a:spcPct val="114000"/>
              </a:lnSpc>
              <a:spcBef>
                <a:spcPts val="1000"/>
              </a:spcBef>
              <a:spcAft>
                <a:spcPts val="0"/>
              </a:spcAft>
              <a:buNone/>
            </a:pPr>
            <a:r>
              <a:rPr lang="en-US"/>
              <a:t>On the comparison table page, when asked how they might update the list they created, 9 out of 10 users clearly understood the functionality to remove a school, and stated they'd go back to the search results if they wanted to add more. </a:t>
            </a:r>
            <a:endParaRPr/>
          </a:p>
          <a:p>
            <a:pPr indent="0" lvl="0" marL="0" rtl="0" algn="l">
              <a:lnSpc>
                <a:spcPct val="114000"/>
              </a:lnSpc>
              <a:spcBef>
                <a:spcPts val="1000"/>
              </a:spcBef>
              <a:spcAft>
                <a:spcPts val="0"/>
              </a:spcAft>
              <a:buNone/>
            </a:pPr>
            <a:r>
              <a:rPr lang="en-US"/>
              <a:t>Additional information users expected to see on the comparison page included </a:t>
            </a:r>
            <a:r>
              <a:rPr b="1" lang="en-US"/>
              <a:t>total out-of-pocket costs</a:t>
            </a:r>
            <a:r>
              <a:rPr lang="en-US"/>
              <a:t>, </a:t>
            </a:r>
            <a:r>
              <a:rPr b="1" lang="en-US"/>
              <a:t>school ranking</a:t>
            </a:r>
            <a:r>
              <a:rPr lang="en-US"/>
              <a:t> information, and </a:t>
            </a:r>
            <a:r>
              <a:rPr b="1" lang="en-US"/>
              <a:t>a way to contact </a:t>
            </a:r>
            <a:r>
              <a:rPr lang="en-US"/>
              <a:t>the school</a:t>
            </a:r>
            <a:r>
              <a:rPr b="1" lang="en-US"/>
              <a:t>.</a:t>
            </a:r>
            <a:endParaRPr>
              <a:solidFill>
                <a:schemeClr val="dk1"/>
              </a:solidFill>
            </a:endParaRPr>
          </a:p>
          <a:p>
            <a:pPr indent="0" lvl="0" marL="457200" rtl="0" algn="l">
              <a:lnSpc>
                <a:spcPct val="114000"/>
              </a:lnSpc>
              <a:spcBef>
                <a:spcPts val="1000"/>
              </a:spcBef>
              <a:spcAft>
                <a:spcPts val="0"/>
              </a:spcAft>
              <a:buNone/>
            </a:pPr>
            <a:r>
              <a:t/>
            </a:r>
            <a:endParaRPr/>
          </a:p>
          <a:p>
            <a:pPr indent="457200" lvl="0" marL="457200" rtl="0" algn="l">
              <a:lnSpc>
                <a:spcPct val="114000"/>
              </a:lnSpc>
              <a:spcBef>
                <a:spcPts val="1000"/>
              </a:spcBef>
              <a:spcAft>
                <a:spcPts val="0"/>
              </a:spcAft>
              <a:buNone/>
            </a:pPr>
            <a:r>
              <a:t/>
            </a:r>
            <a:endParaRPr i="1">
              <a:solidFill>
                <a:schemeClr val="accent1"/>
              </a:solidFill>
            </a:endParaRPr>
          </a:p>
          <a:p>
            <a:pPr indent="0" lvl="0" marL="914400" rtl="0" algn="l">
              <a:lnSpc>
                <a:spcPct val="114000"/>
              </a:lnSpc>
              <a:spcBef>
                <a:spcPts val="1000"/>
              </a:spcBef>
              <a:spcAft>
                <a:spcPts val="0"/>
              </a:spcAft>
              <a:buNone/>
            </a:pPr>
            <a:r>
              <a:t/>
            </a:r>
            <a:endParaRPr/>
          </a:p>
          <a:p>
            <a:pPr indent="0" lvl="0" marL="914400" rtl="0" algn="l">
              <a:lnSpc>
                <a:spcPct val="114000"/>
              </a:lnSpc>
              <a:spcBef>
                <a:spcPts val="1000"/>
              </a:spcBef>
              <a:spcAft>
                <a:spcPts val="0"/>
              </a:spcAft>
              <a:buNone/>
            </a:pPr>
            <a:r>
              <a:t/>
            </a:r>
            <a:endParaRPr b="1" i="1">
              <a:solidFill>
                <a:schemeClr val="lt1"/>
              </a:solidFill>
            </a:endParaRPr>
          </a:p>
          <a:p>
            <a:pPr indent="0" lvl="0" marL="0" rtl="0" algn="l">
              <a:lnSpc>
                <a:spcPct val="114000"/>
              </a:lnSpc>
              <a:spcBef>
                <a:spcPts val="1000"/>
              </a:spcBef>
              <a:spcAft>
                <a:spcPts val="10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5"/>
          <p:cNvSpPr txBox="1"/>
          <p:nvPr>
            <p:ph type="title"/>
          </p:nvPr>
        </p:nvSpPr>
        <p:spPr>
          <a:xfrm>
            <a:off x="609600" y="2944048"/>
            <a:ext cx="10972800" cy="969900"/>
          </a:xfrm>
          <a:prstGeom prst="rect">
            <a:avLst/>
          </a:prstGeom>
        </p:spPr>
        <p:txBody>
          <a:bodyPr anchorCtr="0" anchor="b" bIns="45700" lIns="45700" spcFirstLastPara="1" rIns="45700" wrap="square" tIns="45700">
            <a:noAutofit/>
          </a:bodyPr>
          <a:lstStyle/>
          <a:p>
            <a:pPr indent="0" lvl="0" marL="0" rtl="0" algn="l">
              <a:spcBef>
                <a:spcPts val="0"/>
              </a:spcBef>
              <a:spcAft>
                <a:spcPts val="0"/>
              </a:spcAft>
              <a:buNone/>
            </a:pPr>
            <a:r>
              <a:rPr lang="en-US"/>
              <a:t>Background &amp; Goals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609600" y="685800"/>
            <a:ext cx="11296200" cy="14538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3000"/>
              <a:t>9</a:t>
            </a:r>
            <a:r>
              <a:rPr lang="en-US" sz="3000"/>
              <a:t>.  </a:t>
            </a:r>
            <a:r>
              <a:rPr lang="en-US" sz="3000"/>
              <a:t>After completing a comparison and narrowing down school choices, a users next step would be to get more information from the school.</a:t>
            </a:r>
            <a:endParaRPr sz="3000"/>
          </a:p>
          <a:p>
            <a:pPr indent="0" lvl="0" marL="0" rtl="0" algn="l">
              <a:lnSpc>
                <a:spcPct val="115000"/>
              </a:lnSpc>
              <a:spcBef>
                <a:spcPts val="0"/>
              </a:spcBef>
              <a:spcAft>
                <a:spcPts val="0"/>
              </a:spcAft>
              <a:buNone/>
            </a:pPr>
            <a:r>
              <a:t/>
            </a:r>
            <a:endParaRPr sz="3000"/>
          </a:p>
          <a:p>
            <a:pPr indent="0" lvl="0" marL="0" rtl="0" algn="l">
              <a:lnSpc>
                <a:spcPct val="115000"/>
              </a:lnSpc>
              <a:spcBef>
                <a:spcPts val="0"/>
              </a:spcBef>
              <a:spcAft>
                <a:spcPts val="0"/>
              </a:spcAft>
              <a:buNone/>
            </a:pPr>
            <a:r>
              <a:t/>
            </a:r>
            <a:endParaRPr sz="3000"/>
          </a:p>
          <a:p>
            <a:pPr indent="0" lvl="0" marL="0" rtl="0" algn="l">
              <a:lnSpc>
                <a:spcPct val="115000"/>
              </a:lnSpc>
              <a:spcBef>
                <a:spcPts val="0"/>
              </a:spcBef>
              <a:spcAft>
                <a:spcPts val="0"/>
              </a:spcAft>
              <a:buNone/>
            </a:pPr>
            <a:r>
              <a:rPr lang="en-US" sz="3000"/>
              <a:t> </a:t>
            </a:r>
            <a:endParaRPr sz="3000"/>
          </a:p>
          <a:p>
            <a:pPr indent="0" lvl="0" marL="0" rtl="0" algn="l">
              <a:lnSpc>
                <a:spcPct val="115000"/>
              </a:lnSpc>
              <a:spcBef>
                <a:spcPts val="0"/>
              </a:spcBef>
              <a:spcAft>
                <a:spcPts val="0"/>
              </a:spcAft>
              <a:buNone/>
            </a:pPr>
            <a:r>
              <a:t/>
            </a:r>
            <a:endParaRPr sz="3000"/>
          </a:p>
          <a:p>
            <a:pPr indent="0" lvl="0" marL="0" rtl="0" algn="l">
              <a:lnSpc>
                <a:spcPct val="115000"/>
              </a:lnSpc>
              <a:spcBef>
                <a:spcPts val="0"/>
              </a:spcBef>
              <a:spcAft>
                <a:spcPts val="0"/>
              </a:spcAft>
              <a:buNone/>
            </a:pPr>
            <a:r>
              <a:t/>
            </a:r>
            <a:endParaRPr sz="3000"/>
          </a:p>
          <a:p>
            <a:pPr indent="0" lvl="0" marL="457200" rtl="0" algn="l">
              <a:lnSpc>
                <a:spcPct val="115000"/>
              </a:lnSpc>
              <a:spcBef>
                <a:spcPts val="0"/>
              </a:spcBef>
              <a:spcAft>
                <a:spcPts val="0"/>
              </a:spcAft>
              <a:buNone/>
            </a:pPr>
            <a:r>
              <a:t/>
            </a:r>
            <a:endParaRPr sz="3000"/>
          </a:p>
        </p:txBody>
      </p:sp>
      <p:sp>
        <p:nvSpPr>
          <p:cNvPr id="232" name="Google Shape;232;p33"/>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233" name="Google Shape;233;p33"/>
          <p:cNvSpPr txBox="1"/>
          <p:nvPr>
            <p:ph idx="4294967295" type="body"/>
          </p:nvPr>
        </p:nvSpPr>
        <p:spPr>
          <a:xfrm>
            <a:off x="582525" y="2514723"/>
            <a:ext cx="10694100" cy="5092500"/>
          </a:xfrm>
          <a:prstGeom prst="rect">
            <a:avLst/>
          </a:prstGeom>
        </p:spPr>
        <p:txBody>
          <a:bodyPr anchorCtr="0" anchor="t" bIns="45700" lIns="45700" spcFirstLastPara="1" rIns="45700" wrap="square" tIns="45700">
            <a:noAutofit/>
          </a:bodyPr>
          <a:lstStyle/>
          <a:p>
            <a:pPr indent="0" lvl="0" marL="0" rtl="0" algn="l">
              <a:lnSpc>
                <a:spcPct val="114000"/>
              </a:lnSpc>
              <a:spcBef>
                <a:spcPts val="0"/>
              </a:spcBef>
              <a:spcAft>
                <a:spcPts val="0"/>
              </a:spcAft>
              <a:buNone/>
            </a:pPr>
            <a:r>
              <a:rPr lang="en-US"/>
              <a:t>The majority stated they expected to go to the school website; 2 users said they expected contact information or a way to get in touch with a VA resource at the school.  The school name was the most common area a user expected to click to get this additional info. </a:t>
            </a:r>
            <a:endParaRPr i="1">
              <a:solidFill>
                <a:schemeClr val="lt1"/>
              </a:solidFill>
            </a:endParaRPr>
          </a:p>
          <a:p>
            <a:pPr indent="0" lvl="0" marL="914400" rtl="0" algn="l">
              <a:lnSpc>
                <a:spcPct val="114000"/>
              </a:lnSpc>
              <a:spcBef>
                <a:spcPts val="1000"/>
              </a:spcBef>
              <a:spcAft>
                <a:spcPts val="0"/>
              </a:spcAft>
              <a:buNone/>
            </a:pPr>
            <a:r>
              <a:t/>
            </a:r>
            <a:endParaRPr i="1">
              <a:solidFill>
                <a:schemeClr val="lt1"/>
              </a:solidFill>
            </a:endParaRPr>
          </a:p>
          <a:p>
            <a:pPr indent="0" lvl="0" marL="0" rtl="0" algn="l">
              <a:lnSpc>
                <a:spcPct val="114000"/>
              </a:lnSpc>
              <a:spcBef>
                <a:spcPts val="1000"/>
              </a:spcBef>
              <a:spcAft>
                <a:spcPts val="1000"/>
              </a:spcAft>
              <a:buNone/>
            </a:pPr>
            <a:r>
              <a:rPr i="1" lang="en-US">
                <a:solidFill>
                  <a:schemeClr val="lt1"/>
                </a:solidFill>
              </a:rPr>
              <a:t>“</a:t>
            </a:r>
            <a:r>
              <a:rPr i="1" lang="en-US">
                <a:solidFill>
                  <a:schemeClr val="lt1"/>
                </a:solidFill>
              </a:rPr>
              <a:t>Now, how do I contact the schools?</a:t>
            </a:r>
            <a:r>
              <a:rPr i="1" lang="en-US">
                <a:solidFill>
                  <a:schemeClr val="lt1"/>
                </a:solidFill>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4"/>
          <p:cNvSpPr txBox="1"/>
          <p:nvPr>
            <p:ph type="title"/>
          </p:nvPr>
        </p:nvSpPr>
        <p:spPr>
          <a:xfrm>
            <a:off x="609600" y="685800"/>
            <a:ext cx="10058400" cy="6018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Additional Insights</a:t>
            </a:r>
            <a:endParaRPr/>
          </a:p>
        </p:txBody>
      </p:sp>
      <p:sp>
        <p:nvSpPr>
          <p:cNvPr id="240" name="Google Shape;240;p34"/>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241" name="Google Shape;241;p34"/>
          <p:cNvSpPr txBox="1"/>
          <p:nvPr>
            <p:ph idx="4294967295" type="body"/>
          </p:nvPr>
        </p:nvSpPr>
        <p:spPr>
          <a:xfrm>
            <a:off x="613175" y="1511950"/>
            <a:ext cx="10743600" cy="49308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SzPts val="2000"/>
              <a:buChar char="●"/>
            </a:pPr>
            <a:r>
              <a:rPr lang="en-US"/>
              <a:t>Half of users stated it was difficult to find information about their Yellow Ribbon benefit that they trusted and could understand. </a:t>
            </a:r>
            <a:r>
              <a:rPr i="1" lang="en-US">
                <a:solidFill>
                  <a:schemeClr val="lt1"/>
                </a:solidFill>
              </a:rPr>
              <a:t>“Honestly, the only thing I know about Yellow Ribbon is conflicting information.”  </a:t>
            </a:r>
            <a:endParaRPr i="1">
              <a:solidFill>
                <a:schemeClr val="lt1"/>
              </a:solidFill>
            </a:endParaRPr>
          </a:p>
          <a:p>
            <a:pPr indent="-355600" lvl="0" marL="457200" rtl="0" algn="l">
              <a:lnSpc>
                <a:spcPct val="114000"/>
              </a:lnSpc>
              <a:spcBef>
                <a:spcPts val="1000"/>
              </a:spcBef>
              <a:spcAft>
                <a:spcPts val="0"/>
              </a:spcAft>
              <a:buSzPts val="2000"/>
              <a:buChar char="●"/>
            </a:pPr>
            <a:r>
              <a:rPr lang="en-US"/>
              <a:t>Multiple users were unclear how Yellow Ribbon worked with other non-VA scholarships or assistance, such as FAFSA and expressed needing more clarity in that area.  One user was also unsure how their benefits worked across state lines.</a:t>
            </a:r>
            <a:endParaRPr/>
          </a:p>
          <a:p>
            <a:pPr indent="-355600" lvl="0" marL="457200" rtl="0" algn="l">
              <a:lnSpc>
                <a:spcPct val="114000"/>
              </a:lnSpc>
              <a:spcBef>
                <a:spcPts val="1000"/>
              </a:spcBef>
              <a:spcAft>
                <a:spcPts val="0"/>
              </a:spcAft>
              <a:buSzPts val="2000"/>
              <a:buChar char="●"/>
            </a:pPr>
            <a:r>
              <a:rPr lang="en-US"/>
              <a:t>Users had a difficult time finding Yellow Ribbon information through the information architecture on va.gov. However, most stated they'd start their research on Google, and the Yellow Ribbon page ranks first in search results for that term.</a:t>
            </a:r>
            <a:endParaRPr>
              <a:solidFill>
                <a:srgbClr val="333333"/>
              </a:solidFill>
            </a:endParaRPr>
          </a:p>
          <a:p>
            <a:pPr indent="-355600" lvl="1" marL="914400" rtl="0" algn="l">
              <a:lnSpc>
                <a:spcPct val="115000"/>
              </a:lnSpc>
              <a:spcBef>
                <a:spcPts val="1000"/>
              </a:spcBef>
              <a:spcAft>
                <a:spcPts val="0"/>
              </a:spcAft>
              <a:buClr>
                <a:srgbClr val="333333"/>
              </a:buClr>
              <a:buSzPts val="2000"/>
              <a:buChar char="○"/>
            </a:pPr>
            <a:r>
              <a:rPr lang="en-US">
                <a:solidFill>
                  <a:srgbClr val="333333"/>
                </a:solidFill>
              </a:rPr>
              <a:t>Many resorted to site search when they were unsuccessful after 2-3 clicks on hub pages.</a:t>
            </a:r>
            <a:endParaRPr>
              <a:solidFill>
                <a:srgbClr val="333333"/>
              </a:solidFill>
            </a:endParaRPr>
          </a:p>
          <a:p>
            <a:pPr indent="-355600" lvl="1" marL="914400" rtl="0" algn="l">
              <a:lnSpc>
                <a:spcPct val="115000"/>
              </a:lnSpc>
              <a:spcBef>
                <a:spcPts val="0"/>
              </a:spcBef>
              <a:spcAft>
                <a:spcPts val="0"/>
              </a:spcAft>
              <a:buClr>
                <a:srgbClr val="333333"/>
              </a:buClr>
              <a:buSzPts val="2000"/>
              <a:buChar char="○"/>
            </a:pPr>
            <a:r>
              <a:rPr lang="en-US">
                <a:solidFill>
                  <a:srgbClr val="333333"/>
                </a:solidFill>
              </a:rPr>
              <a:t>Most users first clicked on the Education heading in the card on the homepage (not a link) when looking for this information.</a:t>
            </a:r>
            <a:endParaRPr>
              <a:solidFill>
                <a:srgbClr val="333333"/>
              </a:solidFill>
            </a:endParaRPr>
          </a:p>
          <a:p>
            <a:pPr indent="0" lvl="0" marL="0" rtl="0" algn="l">
              <a:lnSpc>
                <a:spcPct val="114000"/>
              </a:lnSpc>
              <a:spcBef>
                <a:spcPts val="0"/>
              </a:spcBef>
              <a:spcAft>
                <a:spcPts val="10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5"/>
          <p:cNvSpPr txBox="1"/>
          <p:nvPr>
            <p:ph type="title"/>
          </p:nvPr>
        </p:nvSpPr>
        <p:spPr>
          <a:xfrm>
            <a:off x="609600" y="685800"/>
            <a:ext cx="10058400" cy="6018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Additional Insights</a:t>
            </a:r>
            <a:endParaRPr/>
          </a:p>
        </p:txBody>
      </p:sp>
      <p:sp>
        <p:nvSpPr>
          <p:cNvPr id="248" name="Google Shape;248;p35"/>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249" name="Google Shape;249;p35"/>
          <p:cNvSpPr txBox="1"/>
          <p:nvPr>
            <p:ph idx="4294967295" type="body"/>
          </p:nvPr>
        </p:nvSpPr>
        <p:spPr>
          <a:xfrm>
            <a:off x="613175" y="1511950"/>
            <a:ext cx="10743600" cy="4930800"/>
          </a:xfrm>
          <a:prstGeom prst="rect">
            <a:avLst/>
          </a:prstGeom>
        </p:spPr>
        <p:txBody>
          <a:bodyPr anchorCtr="0" anchor="t" bIns="45700" lIns="45700" spcFirstLastPara="1" rIns="45700" wrap="square" tIns="45700">
            <a:noAutofit/>
          </a:bodyPr>
          <a:lstStyle/>
          <a:p>
            <a:pPr indent="0" lvl="0" marL="0" rtl="0" algn="l">
              <a:lnSpc>
                <a:spcPct val="114000"/>
              </a:lnSpc>
              <a:spcBef>
                <a:spcPts val="0"/>
              </a:spcBef>
              <a:spcAft>
                <a:spcPts val="0"/>
              </a:spcAft>
              <a:buNone/>
            </a:pPr>
            <a:r>
              <a:rPr lang="en-US"/>
              <a:t>Once they landed on the page, the majority of users found the Yellow Ribbon hub page to be easy to understand and helpful.  Some commented that while it was a lot of information to digest, they were glad it was all in one place.</a:t>
            </a:r>
            <a:endParaRPr/>
          </a:p>
          <a:p>
            <a:pPr indent="-355600" lvl="0" marL="457200" rtl="0" algn="l">
              <a:lnSpc>
                <a:spcPct val="114000"/>
              </a:lnSpc>
              <a:spcBef>
                <a:spcPts val="1000"/>
              </a:spcBef>
              <a:spcAft>
                <a:spcPts val="0"/>
              </a:spcAft>
              <a:buSzPts val="2000"/>
              <a:buChar char="●"/>
            </a:pPr>
            <a:r>
              <a:rPr lang="en-US"/>
              <a:t>2 users expressed confusion around "decision" language on the Yellow Ribbon hub page (subway map). They were unsure as to what the decision process was, or how they would be informed of the decision (phone, email, or mail) </a:t>
            </a:r>
            <a:r>
              <a:rPr i="1" lang="en-US">
                <a:solidFill>
                  <a:schemeClr val="lt1"/>
                </a:solidFill>
              </a:rPr>
              <a:t>“This tells me someone is making a decision about this - what are the deciding factors, if I know I'm eligible?”</a:t>
            </a:r>
            <a:endParaRPr i="1">
              <a:solidFill>
                <a:schemeClr val="lt1"/>
              </a:solidFill>
            </a:endParaRPr>
          </a:p>
          <a:p>
            <a:pPr indent="-355600" lvl="0" marL="457200" rtl="0" algn="l">
              <a:lnSpc>
                <a:spcPct val="114000"/>
              </a:lnSpc>
              <a:spcBef>
                <a:spcPts val="1000"/>
              </a:spcBef>
              <a:spcAft>
                <a:spcPts val="0"/>
              </a:spcAft>
              <a:buSzPts val="2000"/>
              <a:buChar char="●"/>
            </a:pPr>
            <a:r>
              <a:rPr lang="en-US"/>
              <a:t> One user commented that they felt the eligibility information would be overwhelming for someone with TBI (this user is a full-time caregiver for her partner, who suffers from TBI)</a:t>
            </a:r>
            <a:endParaRPr/>
          </a:p>
          <a:p>
            <a:pPr indent="0" lvl="0" marL="0" rtl="0" algn="l">
              <a:lnSpc>
                <a:spcPct val="114000"/>
              </a:lnSpc>
              <a:spcBef>
                <a:spcPts val="1000"/>
              </a:spcBef>
              <a:spcAft>
                <a:spcPts val="10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6"/>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Recommendations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7"/>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Recommendations</a:t>
            </a:r>
            <a:endParaRPr/>
          </a:p>
        </p:txBody>
      </p:sp>
      <p:sp>
        <p:nvSpPr>
          <p:cNvPr id="261" name="Google Shape;261;p37"/>
          <p:cNvSpPr txBox="1"/>
          <p:nvPr>
            <p:ph idx="2" type="body"/>
          </p:nvPr>
        </p:nvSpPr>
        <p:spPr>
          <a:xfrm>
            <a:off x="613175" y="1511950"/>
            <a:ext cx="10743600" cy="4930800"/>
          </a:xfrm>
          <a:prstGeom prst="rect">
            <a:avLst/>
          </a:prstGeom>
        </p:spPr>
        <p:txBody>
          <a:bodyPr anchorCtr="0" anchor="t" bIns="45700" lIns="45700" spcFirstLastPara="1" rIns="45700" wrap="square" tIns="45700">
            <a:noAutofit/>
          </a:bodyPr>
          <a:lstStyle/>
          <a:p>
            <a:pPr indent="-355600" lvl="0" marL="457200" rtl="0" algn="l">
              <a:lnSpc>
                <a:spcPct val="115000"/>
              </a:lnSpc>
              <a:spcBef>
                <a:spcPts val="0"/>
              </a:spcBef>
              <a:spcAft>
                <a:spcPts val="0"/>
              </a:spcAft>
              <a:buClr>
                <a:srgbClr val="000000"/>
              </a:buClr>
              <a:buSzPts val="2000"/>
              <a:buChar char="●"/>
            </a:pPr>
            <a:r>
              <a:rPr b="0" lang="en-US">
                <a:solidFill>
                  <a:srgbClr val="000000"/>
                </a:solidFill>
              </a:rPr>
              <a:t>The overall user flow, and interface of the prototype worked well for the users interviewed; no changes recommended to those aspects.</a:t>
            </a:r>
            <a:br>
              <a:rPr b="0" lang="en-US">
                <a:solidFill>
                  <a:srgbClr val="000000"/>
                </a:solidFill>
              </a:rPr>
            </a:br>
            <a:endParaRPr b="0">
              <a:solidFill>
                <a:srgbClr val="000000"/>
              </a:solidFill>
            </a:endParaRPr>
          </a:p>
          <a:p>
            <a:pPr indent="-355600" lvl="0" marL="457200" rtl="0" algn="l">
              <a:lnSpc>
                <a:spcPct val="115000"/>
              </a:lnSpc>
              <a:spcBef>
                <a:spcPts val="0"/>
              </a:spcBef>
              <a:spcAft>
                <a:spcPts val="0"/>
              </a:spcAft>
              <a:buClr>
                <a:srgbClr val="000000"/>
              </a:buClr>
              <a:buSzPts val="2000"/>
              <a:buChar char="●"/>
            </a:pPr>
            <a:r>
              <a:rPr b="0" lang="en-US">
                <a:solidFill>
                  <a:srgbClr val="000000"/>
                </a:solidFill>
              </a:rPr>
              <a:t>Provide a way for users to get more information about a specific school</a:t>
            </a:r>
            <a:endParaRPr b="0">
              <a:solidFill>
                <a:srgbClr val="000000"/>
              </a:solidFill>
            </a:endParaRPr>
          </a:p>
          <a:p>
            <a:pPr indent="0" lvl="0" marL="457200" rtl="0" algn="l">
              <a:lnSpc>
                <a:spcPct val="115000"/>
              </a:lnSpc>
              <a:spcBef>
                <a:spcPts val="0"/>
              </a:spcBef>
              <a:spcAft>
                <a:spcPts val="0"/>
              </a:spcAft>
              <a:buNone/>
            </a:pPr>
            <a:r>
              <a:t/>
            </a:r>
            <a:endParaRPr b="0">
              <a:solidFill>
                <a:srgbClr val="000000"/>
              </a:solidFill>
            </a:endParaRPr>
          </a:p>
          <a:p>
            <a:pPr indent="-355600" lvl="0" marL="457200" rtl="0" algn="l">
              <a:lnSpc>
                <a:spcPct val="115000"/>
              </a:lnSpc>
              <a:spcBef>
                <a:spcPts val="0"/>
              </a:spcBef>
              <a:spcAft>
                <a:spcPts val="0"/>
              </a:spcAft>
              <a:buClr>
                <a:srgbClr val="000000"/>
              </a:buClr>
              <a:buSzPts val="2000"/>
              <a:buChar char="●"/>
            </a:pPr>
            <a:r>
              <a:rPr b="0" lang="en-US">
                <a:solidFill>
                  <a:srgbClr val="000000"/>
                </a:solidFill>
              </a:rPr>
              <a:t>Based on the data we have available, explore options for users to enter more specific criteria to find relevant schools</a:t>
            </a:r>
            <a:endParaRPr b="0">
              <a:solidFill>
                <a:srgbClr val="000000"/>
              </a:solidFill>
            </a:endParaRPr>
          </a:p>
          <a:p>
            <a:pPr indent="-355600" lvl="1" marL="914400" rtl="0" algn="l">
              <a:lnSpc>
                <a:spcPct val="115000"/>
              </a:lnSpc>
              <a:spcBef>
                <a:spcPts val="0"/>
              </a:spcBef>
              <a:spcAft>
                <a:spcPts val="0"/>
              </a:spcAft>
              <a:buClr>
                <a:srgbClr val="000000"/>
              </a:buClr>
              <a:buSzPts val="2000"/>
              <a:buChar char="○"/>
            </a:pPr>
            <a:r>
              <a:rPr lang="en-US">
                <a:solidFill>
                  <a:srgbClr val="000000"/>
                </a:solidFill>
              </a:rPr>
              <a:t>when conducting the </a:t>
            </a:r>
            <a:r>
              <a:rPr lang="en-US">
                <a:solidFill>
                  <a:srgbClr val="000000"/>
                </a:solidFill>
              </a:rPr>
              <a:t>initial</a:t>
            </a:r>
            <a:r>
              <a:rPr lang="en-US">
                <a:solidFill>
                  <a:srgbClr val="000000"/>
                </a:solidFill>
              </a:rPr>
              <a:t> search, or</a:t>
            </a:r>
            <a:endParaRPr>
              <a:solidFill>
                <a:srgbClr val="000000"/>
              </a:solidFill>
            </a:endParaRPr>
          </a:p>
          <a:p>
            <a:pPr indent="-355600" lvl="1" marL="914400" rtl="0" algn="l">
              <a:lnSpc>
                <a:spcPct val="115000"/>
              </a:lnSpc>
              <a:spcBef>
                <a:spcPts val="0"/>
              </a:spcBef>
              <a:spcAft>
                <a:spcPts val="0"/>
              </a:spcAft>
              <a:buClr>
                <a:srgbClr val="000000"/>
              </a:buClr>
              <a:buSzPts val="2000"/>
              <a:buChar char="○"/>
            </a:pPr>
            <a:r>
              <a:rPr lang="en-US">
                <a:solidFill>
                  <a:srgbClr val="000000"/>
                </a:solidFill>
              </a:rPr>
              <a:t>on the results page, filtering by the data points available for each school (program, degree, benefit amount, number of students)</a:t>
            </a:r>
            <a:endParaRPr>
              <a:solidFill>
                <a:srgbClr val="000000"/>
              </a:solidFill>
            </a:endParaRPr>
          </a:p>
          <a:p>
            <a:pPr indent="-355600" lvl="1" marL="914400" rtl="0" algn="l">
              <a:lnSpc>
                <a:spcPct val="115000"/>
              </a:lnSpc>
              <a:spcBef>
                <a:spcPts val="0"/>
              </a:spcBef>
              <a:spcAft>
                <a:spcPts val="0"/>
              </a:spcAft>
              <a:buClr>
                <a:srgbClr val="000000"/>
              </a:buClr>
              <a:buSzPts val="2000"/>
              <a:buChar char="○"/>
            </a:pPr>
            <a:r>
              <a:rPr lang="en-US">
                <a:solidFill>
                  <a:srgbClr val="000000"/>
                </a:solidFill>
              </a:rPr>
              <a:t>Note: because we do not have accurate data around specific programs, on-line or in-person classes, we can’t include these as criteria</a:t>
            </a:r>
            <a:endParaRPr b="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8"/>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Recommendations</a:t>
            </a:r>
            <a:endParaRPr/>
          </a:p>
        </p:txBody>
      </p:sp>
      <p:sp>
        <p:nvSpPr>
          <p:cNvPr id="268" name="Google Shape;268;p38"/>
          <p:cNvSpPr txBox="1"/>
          <p:nvPr>
            <p:ph idx="2" type="body"/>
          </p:nvPr>
        </p:nvSpPr>
        <p:spPr>
          <a:xfrm>
            <a:off x="613175" y="1511950"/>
            <a:ext cx="10743600" cy="49308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t/>
            </a:r>
            <a:endParaRPr>
              <a:solidFill>
                <a:srgbClr val="000000"/>
              </a:solidFill>
            </a:endParaRPr>
          </a:p>
          <a:p>
            <a:pPr indent="-355600" lvl="0" marL="457200" rtl="0" algn="l">
              <a:lnSpc>
                <a:spcPct val="115000"/>
              </a:lnSpc>
              <a:spcBef>
                <a:spcPts val="0"/>
              </a:spcBef>
              <a:spcAft>
                <a:spcPts val="0"/>
              </a:spcAft>
              <a:buClr>
                <a:srgbClr val="000000"/>
              </a:buClr>
              <a:buSzPts val="2000"/>
              <a:buChar char="●"/>
            </a:pPr>
            <a:r>
              <a:rPr b="0" lang="en-US">
                <a:solidFill>
                  <a:srgbClr val="000000"/>
                </a:solidFill>
              </a:rPr>
              <a:t>Improve clarity of content across the product</a:t>
            </a:r>
            <a:endParaRPr b="0">
              <a:solidFill>
                <a:srgbClr val="000000"/>
              </a:solidFill>
            </a:endParaRPr>
          </a:p>
          <a:p>
            <a:pPr indent="-355600" lvl="1" marL="914400" rtl="0" algn="l">
              <a:lnSpc>
                <a:spcPct val="115000"/>
              </a:lnSpc>
              <a:spcBef>
                <a:spcPts val="0"/>
              </a:spcBef>
              <a:spcAft>
                <a:spcPts val="0"/>
              </a:spcAft>
              <a:buClr>
                <a:srgbClr val="333333"/>
              </a:buClr>
              <a:buSzPts val="2000"/>
              <a:buChar char="○"/>
            </a:pPr>
            <a:r>
              <a:rPr lang="en-US">
                <a:solidFill>
                  <a:srgbClr val="333333"/>
                </a:solidFill>
              </a:rPr>
              <a:t>Revisit </a:t>
            </a:r>
            <a:r>
              <a:rPr lang="en-US">
                <a:solidFill>
                  <a:srgbClr val="333333"/>
                </a:solidFill>
                <a:highlight>
                  <a:srgbClr val="F3F4F4"/>
                </a:highlight>
              </a:rPr>
              <a:t> Location, state, or campus </a:t>
            </a:r>
            <a:r>
              <a:rPr lang="en-US">
                <a:solidFill>
                  <a:srgbClr val="333333"/>
                </a:solidFill>
              </a:rPr>
              <a:t> field so finding a school by location is more </a:t>
            </a:r>
            <a:r>
              <a:rPr lang="en-US">
                <a:solidFill>
                  <a:srgbClr val="333333"/>
                </a:solidFill>
              </a:rPr>
              <a:t>intuitive</a:t>
            </a:r>
            <a:r>
              <a:rPr lang="en-US">
                <a:solidFill>
                  <a:srgbClr val="333333"/>
                </a:solidFill>
              </a:rPr>
              <a:t> to users</a:t>
            </a:r>
            <a:endParaRPr>
              <a:solidFill>
                <a:srgbClr val="000000"/>
              </a:solidFill>
            </a:endParaRPr>
          </a:p>
          <a:p>
            <a:pPr indent="-355600" lvl="1" marL="914400" rtl="0" algn="l">
              <a:lnSpc>
                <a:spcPct val="115000"/>
              </a:lnSpc>
              <a:spcBef>
                <a:spcPts val="0"/>
              </a:spcBef>
              <a:spcAft>
                <a:spcPts val="0"/>
              </a:spcAft>
              <a:buClr>
                <a:srgbClr val="000000"/>
              </a:buClr>
              <a:buSzPts val="2000"/>
              <a:buChar char="○"/>
            </a:pPr>
            <a:r>
              <a:rPr lang="en-US">
                <a:solidFill>
                  <a:srgbClr val="000000"/>
                </a:solidFill>
              </a:rPr>
              <a:t>The label </a:t>
            </a:r>
            <a:r>
              <a:rPr b="1" lang="en-US">
                <a:solidFill>
                  <a:srgbClr val="000000"/>
                </a:solidFill>
              </a:rPr>
              <a:t>Maximum Yellow Ribbon Benefit Amount</a:t>
            </a:r>
            <a:r>
              <a:rPr lang="en-US">
                <a:solidFill>
                  <a:srgbClr val="000000"/>
                </a:solidFill>
              </a:rPr>
              <a:t> should include </a:t>
            </a:r>
            <a:r>
              <a:rPr b="1" lang="en-US">
                <a:solidFill>
                  <a:srgbClr val="000000"/>
                </a:solidFill>
              </a:rPr>
              <a:t>(per student, per year)</a:t>
            </a:r>
            <a:endParaRPr b="1">
              <a:solidFill>
                <a:srgbClr val="000000"/>
              </a:solidFill>
            </a:endParaRPr>
          </a:p>
          <a:p>
            <a:pPr indent="-355600" lvl="1" marL="914400" rtl="0" algn="l">
              <a:lnSpc>
                <a:spcPct val="115000"/>
              </a:lnSpc>
              <a:spcBef>
                <a:spcPts val="0"/>
              </a:spcBef>
              <a:spcAft>
                <a:spcPts val="0"/>
              </a:spcAft>
              <a:buClr>
                <a:srgbClr val="000000"/>
              </a:buClr>
              <a:buSzPts val="2000"/>
              <a:buChar char="○"/>
            </a:pPr>
            <a:r>
              <a:rPr lang="en-US">
                <a:solidFill>
                  <a:srgbClr val="000000"/>
                </a:solidFill>
              </a:rPr>
              <a:t>Remove School or program from the MVP; the data is ambiguous and will not provide a positive user experience</a:t>
            </a:r>
            <a:endParaRPr>
              <a:solidFill>
                <a:srgbClr val="000000"/>
              </a:solidFill>
            </a:endParaRPr>
          </a:p>
          <a:p>
            <a:pPr indent="-355600" lvl="1" marL="914400" rtl="0" algn="l">
              <a:lnSpc>
                <a:spcPct val="115000"/>
              </a:lnSpc>
              <a:spcBef>
                <a:spcPts val="0"/>
              </a:spcBef>
              <a:spcAft>
                <a:spcPts val="0"/>
              </a:spcAft>
              <a:buClr>
                <a:srgbClr val="000000"/>
              </a:buClr>
              <a:buSzPts val="2000"/>
              <a:buChar char="○"/>
            </a:pPr>
            <a:r>
              <a:rPr lang="en-US">
                <a:solidFill>
                  <a:srgbClr val="000000"/>
                </a:solidFill>
              </a:rPr>
              <a:t>Learn more about the data we have available. </a:t>
            </a:r>
            <a:endParaRPr>
              <a:solidFill>
                <a:srgbClr val="000000"/>
              </a:solidFill>
            </a:endParaRPr>
          </a:p>
          <a:p>
            <a:pPr indent="-355600" lvl="2" marL="1371600" rtl="0" algn="l">
              <a:lnSpc>
                <a:spcPct val="115000"/>
              </a:lnSpc>
              <a:spcBef>
                <a:spcPts val="0"/>
              </a:spcBef>
              <a:spcAft>
                <a:spcPts val="0"/>
              </a:spcAft>
              <a:buClr>
                <a:srgbClr val="000000"/>
              </a:buClr>
              <a:buSzPts val="2000"/>
              <a:buChar char="■"/>
            </a:pPr>
            <a:r>
              <a:rPr lang="en-US">
                <a:solidFill>
                  <a:srgbClr val="000000"/>
                </a:solidFill>
              </a:rPr>
              <a:t>Degree Type/Level may be removed based on what we learn; the term “All” is ambiguous. If we decide to keep it, u</a:t>
            </a:r>
            <a:r>
              <a:rPr lang="en-US">
                <a:solidFill>
                  <a:srgbClr val="000000"/>
                </a:solidFill>
              </a:rPr>
              <a:t>pdate label to </a:t>
            </a:r>
            <a:r>
              <a:rPr b="1" lang="en-US">
                <a:solidFill>
                  <a:srgbClr val="000000"/>
                </a:solidFill>
              </a:rPr>
              <a:t>Degree Level</a:t>
            </a:r>
            <a:r>
              <a:rPr lang="en-US">
                <a:solidFill>
                  <a:srgbClr val="000000"/>
                </a:solidFill>
              </a:rPr>
              <a:t> (or something similar that will not lead users to expect specific programs)</a:t>
            </a:r>
            <a:endParaRPr>
              <a:solidFill>
                <a:srgbClr val="000000"/>
              </a:solidFill>
            </a:endParaRPr>
          </a:p>
          <a:p>
            <a:pPr indent="-355600" lvl="2" marL="1371600" rtl="0" algn="l">
              <a:lnSpc>
                <a:spcPct val="115000"/>
              </a:lnSpc>
              <a:spcBef>
                <a:spcPts val="0"/>
              </a:spcBef>
              <a:spcAft>
                <a:spcPts val="0"/>
              </a:spcAft>
              <a:buClr>
                <a:srgbClr val="000000"/>
              </a:buClr>
              <a:buSzPts val="2000"/>
              <a:buChar char="■"/>
            </a:pPr>
            <a:r>
              <a:rPr lang="en-US">
                <a:solidFill>
                  <a:srgbClr val="000000"/>
                </a:solidFill>
              </a:rPr>
              <a:t>Add clarity around the term "unlimited" for benefit amount and number of students</a:t>
            </a:r>
            <a:endParaRPr b="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9"/>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Recommendations</a:t>
            </a:r>
            <a:endParaRPr/>
          </a:p>
        </p:txBody>
      </p:sp>
      <p:sp>
        <p:nvSpPr>
          <p:cNvPr id="275" name="Google Shape;275;p39"/>
          <p:cNvSpPr txBox="1"/>
          <p:nvPr>
            <p:ph idx="2" type="body"/>
          </p:nvPr>
        </p:nvSpPr>
        <p:spPr>
          <a:xfrm>
            <a:off x="613175" y="1511950"/>
            <a:ext cx="10743600" cy="49308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t/>
            </a:r>
            <a:endParaRPr>
              <a:solidFill>
                <a:srgbClr val="000000"/>
              </a:solidFill>
            </a:endParaRPr>
          </a:p>
          <a:p>
            <a:pPr indent="-355600" lvl="0" marL="457200" rtl="0" algn="l">
              <a:lnSpc>
                <a:spcPct val="115000"/>
              </a:lnSpc>
              <a:spcBef>
                <a:spcPts val="0"/>
              </a:spcBef>
              <a:spcAft>
                <a:spcPts val="0"/>
              </a:spcAft>
              <a:buClr>
                <a:srgbClr val="000000"/>
              </a:buClr>
              <a:buSzPts val="2000"/>
              <a:buChar char="●"/>
            </a:pPr>
            <a:r>
              <a:rPr b="0" lang="en-US">
                <a:solidFill>
                  <a:srgbClr val="000000"/>
                </a:solidFill>
              </a:rPr>
              <a:t>Shelf comparison functionality for launch and keep as a stretch goal.  The study suggests that with more specific search criteria, or filters, users could refine results to the point where comparison would not be burdensome in the search result itself.</a:t>
            </a:r>
            <a:endParaRPr b="0">
              <a:solidFill>
                <a:srgbClr val="000000"/>
              </a:solidFill>
            </a:endParaRPr>
          </a:p>
          <a:p>
            <a:pPr indent="0" lvl="0" marL="457200" rtl="0" algn="l">
              <a:lnSpc>
                <a:spcPct val="115000"/>
              </a:lnSpc>
              <a:spcBef>
                <a:spcPts val="0"/>
              </a:spcBef>
              <a:spcAft>
                <a:spcPts val="0"/>
              </a:spcAft>
              <a:buNone/>
            </a:pPr>
            <a:r>
              <a:t/>
            </a:r>
            <a:endParaRPr b="0">
              <a:solidFill>
                <a:srgbClr val="000000"/>
              </a:solidFill>
            </a:endParaRPr>
          </a:p>
          <a:p>
            <a:pPr indent="0" lvl="0" marL="0" rtl="0" algn="l">
              <a:lnSpc>
                <a:spcPct val="115000"/>
              </a:lnSpc>
              <a:spcBef>
                <a:spcPts val="0"/>
              </a:spcBef>
              <a:spcAft>
                <a:spcPts val="0"/>
              </a:spcAft>
              <a:buNone/>
            </a:pPr>
            <a:r>
              <a:rPr lang="en-US">
                <a:solidFill>
                  <a:srgbClr val="000000"/>
                </a:solidFill>
              </a:rPr>
              <a:t>Additional Opportunities</a:t>
            </a:r>
            <a:endParaRPr>
              <a:solidFill>
                <a:srgbClr val="000000"/>
              </a:solidFill>
            </a:endParaRPr>
          </a:p>
          <a:p>
            <a:pPr indent="-355600" lvl="0" marL="457200" rtl="0" algn="l">
              <a:lnSpc>
                <a:spcPct val="115000"/>
              </a:lnSpc>
              <a:spcBef>
                <a:spcPts val="1900"/>
              </a:spcBef>
              <a:spcAft>
                <a:spcPts val="0"/>
              </a:spcAft>
              <a:buClr>
                <a:srgbClr val="333333"/>
              </a:buClr>
              <a:buSzPts val="2000"/>
              <a:buFont typeface="Source Sans Pro"/>
              <a:buChar char="●"/>
            </a:pPr>
            <a:r>
              <a:rPr b="0" lang="en-US">
                <a:solidFill>
                  <a:srgbClr val="333333"/>
                </a:solidFill>
                <a:highlight>
                  <a:srgbClr val="FFFFFF"/>
                </a:highlight>
              </a:rPr>
              <a:t>Improve outreach efforts to increase awareness around the benefits available to Veterans, and how they can maximize them</a:t>
            </a:r>
            <a:endParaRPr b="0">
              <a:solidFill>
                <a:srgbClr val="333333"/>
              </a:solidFill>
              <a:highlight>
                <a:srgbClr val="FFFFFF"/>
              </a:highlight>
            </a:endParaRPr>
          </a:p>
          <a:p>
            <a:pPr indent="-355600" lvl="0" marL="457200" rtl="0" algn="l">
              <a:lnSpc>
                <a:spcPct val="115000"/>
              </a:lnSpc>
              <a:spcBef>
                <a:spcPts val="0"/>
              </a:spcBef>
              <a:spcAft>
                <a:spcPts val="0"/>
              </a:spcAft>
              <a:buClr>
                <a:srgbClr val="333333"/>
              </a:buClr>
              <a:buSzPts val="2000"/>
              <a:buFont typeface="Source Sans Pro"/>
              <a:buChar char="●"/>
            </a:pPr>
            <a:r>
              <a:rPr b="0" lang="en-US">
                <a:solidFill>
                  <a:srgbClr val="333333"/>
                </a:solidFill>
                <a:highlight>
                  <a:srgbClr val="FFFFFF"/>
                </a:highlight>
              </a:rPr>
              <a:t>Consider surfacing Yellow Ribbon information at a higher level in the information architecture. </a:t>
            </a:r>
            <a:endParaRPr b="0">
              <a:solidFill>
                <a:srgbClr val="333333"/>
              </a:solidFill>
              <a:highlight>
                <a:srgbClr val="FFFFFF"/>
              </a:highlight>
            </a:endParaRPr>
          </a:p>
          <a:p>
            <a:pPr indent="-355600" lvl="0" marL="457200" rtl="0" algn="l">
              <a:lnSpc>
                <a:spcPct val="115000"/>
              </a:lnSpc>
              <a:spcBef>
                <a:spcPts val="0"/>
              </a:spcBef>
              <a:spcAft>
                <a:spcPts val="0"/>
              </a:spcAft>
              <a:buClr>
                <a:srgbClr val="333333"/>
              </a:buClr>
              <a:buSzPts val="2000"/>
              <a:buFont typeface="Source Sans Pro"/>
              <a:buChar char="●"/>
            </a:pPr>
            <a:r>
              <a:rPr b="0" lang="en-US">
                <a:solidFill>
                  <a:srgbClr val="333333"/>
                </a:solidFill>
                <a:highlight>
                  <a:srgbClr val="FFFFFF"/>
                </a:highlight>
              </a:rPr>
              <a:t>Consider adding more information to the Yellow Ribbon (and other benefit pages, where applicable) to add clarity around how the benefit works in conjunction with other funding opportunities</a:t>
            </a:r>
            <a:endParaRPr b="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0"/>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Next Steps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1"/>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Next Steps</a:t>
            </a:r>
            <a:endParaRPr/>
          </a:p>
        </p:txBody>
      </p:sp>
      <p:sp>
        <p:nvSpPr>
          <p:cNvPr id="287" name="Google Shape;287;p41"/>
          <p:cNvSpPr txBox="1"/>
          <p:nvPr>
            <p:ph idx="2" type="body"/>
          </p:nvPr>
        </p:nvSpPr>
        <p:spPr>
          <a:xfrm>
            <a:off x="613175" y="1283350"/>
            <a:ext cx="10694100" cy="4884900"/>
          </a:xfrm>
          <a:prstGeom prst="rect">
            <a:avLst/>
          </a:prstGeom>
          <a:noFill/>
        </p:spPr>
        <p:txBody>
          <a:bodyPr anchorCtr="0" anchor="t" bIns="45700" lIns="45700" spcFirstLastPara="1" rIns="45700" wrap="square" tIns="45700">
            <a:noAutofit/>
          </a:bodyPr>
          <a:lstStyle/>
          <a:p>
            <a:pPr indent="0" lvl="0" marL="0" marR="274507" rtl="0" algn="l">
              <a:lnSpc>
                <a:spcPct val="100000"/>
              </a:lnSpc>
              <a:spcBef>
                <a:spcPts val="1000"/>
              </a:spcBef>
              <a:spcAft>
                <a:spcPts val="0"/>
              </a:spcAft>
              <a:buNone/>
            </a:pPr>
            <a:r>
              <a:rPr lang="en-US">
                <a:solidFill>
                  <a:schemeClr val="lt1"/>
                </a:solidFill>
              </a:rPr>
              <a:t>Review findings and update MVP</a:t>
            </a:r>
            <a:endParaRPr b="0"/>
          </a:p>
          <a:p>
            <a:pPr indent="0" lvl="0" marL="0" marR="274507" rtl="0" algn="l">
              <a:lnSpc>
                <a:spcPct val="114000"/>
              </a:lnSpc>
              <a:spcBef>
                <a:spcPts val="1000"/>
              </a:spcBef>
              <a:spcAft>
                <a:spcPts val="0"/>
              </a:spcAft>
              <a:buNone/>
            </a:pPr>
            <a:r>
              <a:rPr b="0" lang="en-US"/>
              <a:t>After reviewing findings with team on 2/11/2020, it was determined that we will  </a:t>
            </a:r>
            <a:endParaRPr b="0"/>
          </a:p>
          <a:p>
            <a:pPr indent="-355600" lvl="0" marL="457200" marR="274507" rtl="0" algn="l">
              <a:lnSpc>
                <a:spcPct val="114000"/>
              </a:lnSpc>
              <a:spcBef>
                <a:spcPts val="2000"/>
              </a:spcBef>
              <a:spcAft>
                <a:spcPts val="0"/>
              </a:spcAft>
              <a:buSzPts val="2000"/>
              <a:buChar char="-"/>
            </a:pPr>
            <a:r>
              <a:rPr b="0" lang="en-US"/>
              <a:t>explore adding more specific criteria for search or filtering to give users a smaller results set</a:t>
            </a:r>
            <a:endParaRPr b="0"/>
          </a:p>
          <a:p>
            <a:pPr indent="-355600" lvl="0" marL="457200" marR="274507" rtl="0" algn="l">
              <a:lnSpc>
                <a:spcPct val="114000"/>
              </a:lnSpc>
              <a:spcBef>
                <a:spcPts val="0"/>
              </a:spcBef>
              <a:spcAft>
                <a:spcPts val="0"/>
              </a:spcAft>
              <a:buSzPts val="2000"/>
              <a:buChar char="-"/>
            </a:pPr>
            <a:r>
              <a:rPr b="0" lang="en-US"/>
              <a:t>remove the school or program information, due to the quality of data for this field</a:t>
            </a:r>
            <a:endParaRPr b="0"/>
          </a:p>
          <a:p>
            <a:pPr indent="-355600" lvl="0" marL="457200" marR="274507" rtl="0" algn="l">
              <a:lnSpc>
                <a:spcPct val="114000"/>
              </a:lnSpc>
              <a:spcBef>
                <a:spcPts val="0"/>
              </a:spcBef>
              <a:spcAft>
                <a:spcPts val="0"/>
              </a:spcAft>
              <a:buSzPts val="2000"/>
              <a:buChar char="-"/>
            </a:pPr>
            <a:r>
              <a:rPr b="0" lang="en-US"/>
              <a:t>add the school website information</a:t>
            </a:r>
            <a:endParaRPr b="0"/>
          </a:p>
          <a:p>
            <a:pPr indent="-355600" lvl="0" marL="457200" marR="274507" rtl="0" algn="l">
              <a:lnSpc>
                <a:spcPct val="114000"/>
              </a:lnSpc>
              <a:spcBef>
                <a:spcPts val="0"/>
              </a:spcBef>
              <a:spcAft>
                <a:spcPts val="0"/>
              </a:spcAft>
              <a:buSzPts val="2000"/>
              <a:buChar char="-"/>
            </a:pPr>
            <a:r>
              <a:rPr b="0" lang="en-US"/>
              <a:t>launch without comparison functionality, keeping it as a stretch goal for the team</a:t>
            </a:r>
            <a:endParaRPr b="0"/>
          </a:p>
          <a:p>
            <a:pPr indent="0" lvl="0" marL="457200" marR="274507" rtl="0" algn="l">
              <a:lnSpc>
                <a:spcPct val="114000"/>
              </a:lnSpc>
              <a:spcBef>
                <a:spcPts val="2000"/>
              </a:spcBef>
              <a:spcAft>
                <a:spcPts val="0"/>
              </a:spcAft>
              <a:buNone/>
            </a:pPr>
            <a:r>
              <a:t/>
            </a:r>
            <a:endParaRPr b="0"/>
          </a:p>
          <a:p>
            <a:pPr indent="0" lvl="0" marL="0" marR="88465" rtl="0" algn="l">
              <a:spcBef>
                <a:spcPts val="20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2"/>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Next Steps</a:t>
            </a:r>
            <a:endParaRPr/>
          </a:p>
        </p:txBody>
      </p:sp>
      <p:sp>
        <p:nvSpPr>
          <p:cNvPr id="294" name="Google Shape;294;p42"/>
          <p:cNvSpPr txBox="1"/>
          <p:nvPr>
            <p:ph idx="2" type="body"/>
          </p:nvPr>
        </p:nvSpPr>
        <p:spPr>
          <a:xfrm>
            <a:off x="613175" y="1283350"/>
            <a:ext cx="10694100" cy="4884900"/>
          </a:xfrm>
          <a:prstGeom prst="rect">
            <a:avLst/>
          </a:prstGeom>
          <a:noFill/>
        </p:spPr>
        <p:txBody>
          <a:bodyPr anchorCtr="0" anchor="t" bIns="45700" lIns="45700" spcFirstLastPara="1" rIns="45700" wrap="square" tIns="45700">
            <a:noAutofit/>
          </a:bodyPr>
          <a:lstStyle/>
          <a:p>
            <a:pPr indent="0" lvl="0" marL="0" marR="274507" rtl="0" algn="l">
              <a:lnSpc>
                <a:spcPct val="100000"/>
              </a:lnSpc>
              <a:spcBef>
                <a:spcPts val="1000"/>
              </a:spcBef>
              <a:spcAft>
                <a:spcPts val="0"/>
              </a:spcAft>
              <a:buNone/>
            </a:pPr>
            <a:r>
              <a:rPr lang="en-US">
                <a:solidFill>
                  <a:schemeClr val="lt1"/>
                </a:solidFill>
              </a:rPr>
              <a:t>Better understand the data</a:t>
            </a:r>
            <a:endParaRPr b="0"/>
          </a:p>
          <a:p>
            <a:pPr indent="0" lvl="0" marL="0" marR="274507" rtl="0" algn="l">
              <a:lnSpc>
                <a:spcPct val="114000"/>
              </a:lnSpc>
              <a:spcBef>
                <a:spcPts val="1000"/>
              </a:spcBef>
              <a:spcAft>
                <a:spcPts val="0"/>
              </a:spcAft>
              <a:buNone/>
            </a:pPr>
            <a:r>
              <a:rPr b="0" lang="en-US"/>
              <a:t>The team realized we need to get clarity from the Yellow Ribbon team to understand the following questions:</a:t>
            </a:r>
            <a:endParaRPr b="0"/>
          </a:p>
          <a:p>
            <a:pPr indent="-355600" lvl="0" marL="457200" marR="274507" rtl="0" algn="l">
              <a:lnSpc>
                <a:spcPct val="114000"/>
              </a:lnSpc>
              <a:spcBef>
                <a:spcPts val="2000"/>
              </a:spcBef>
              <a:spcAft>
                <a:spcPts val="0"/>
              </a:spcAft>
              <a:buSzPts val="2000"/>
              <a:buChar char="●"/>
            </a:pPr>
            <a:r>
              <a:rPr b="0" lang="en-US"/>
              <a:t>Is the data for Degree Level available as a list for each school, instead of "All"?</a:t>
            </a:r>
            <a:endParaRPr b="0"/>
          </a:p>
          <a:p>
            <a:pPr indent="-355600" lvl="0" marL="457200" marR="274507" rtl="0" algn="l">
              <a:lnSpc>
                <a:spcPct val="114000"/>
              </a:lnSpc>
              <a:spcBef>
                <a:spcPts val="0"/>
              </a:spcBef>
              <a:spcAft>
                <a:spcPts val="0"/>
              </a:spcAft>
              <a:buSzPts val="2000"/>
              <a:buChar char="●"/>
            </a:pPr>
            <a:r>
              <a:rPr b="0" lang="en-US"/>
              <a:t>What does “Unlimited” really mean in school contribution amount, and number of students?</a:t>
            </a:r>
            <a:endParaRPr b="0"/>
          </a:p>
          <a:p>
            <a:pPr indent="0" lvl="0" marL="0" marR="274507" rtl="0" algn="l">
              <a:lnSpc>
                <a:spcPct val="114000"/>
              </a:lnSpc>
              <a:spcBef>
                <a:spcPts val="2000"/>
              </a:spcBef>
              <a:spcAft>
                <a:spcPts val="0"/>
              </a:spcAft>
              <a:buNone/>
            </a:pPr>
            <a:r>
              <a:rPr b="0" lang="en-US"/>
              <a:t>Inquiry sent to Yellow Ribbon team on 2/12/2020</a:t>
            </a:r>
            <a:endParaRPr b="0"/>
          </a:p>
          <a:p>
            <a:pPr indent="0" lvl="0" marL="457200" marR="274507" rtl="0" algn="l">
              <a:lnSpc>
                <a:spcPct val="114000"/>
              </a:lnSpc>
              <a:spcBef>
                <a:spcPts val="2000"/>
              </a:spcBef>
              <a:spcAft>
                <a:spcPts val="0"/>
              </a:spcAft>
              <a:buNone/>
            </a:pPr>
            <a:r>
              <a:t/>
            </a:r>
            <a:endParaRPr b="0"/>
          </a:p>
          <a:p>
            <a:pPr indent="0" lvl="0" marL="0" marR="88465" rtl="0" algn="l">
              <a:spcBef>
                <a:spcPts val="2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58252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solidFill>
                  <a:schemeClr val="dk1"/>
                </a:solidFill>
              </a:rPr>
              <a:t>Background</a:t>
            </a:r>
            <a:endParaRPr/>
          </a:p>
        </p:txBody>
      </p:sp>
      <p:sp>
        <p:nvSpPr>
          <p:cNvPr id="102" name="Google Shape;102;p16"/>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Background &amp; Goals</a:t>
            </a:r>
            <a:endParaRPr/>
          </a:p>
        </p:txBody>
      </p:sp>
      <p:sp>
        <p:nvSpPr>
          <p:cNvPr id="103" name="Google Shape;103;p16"/>
          <p:cNvSpPr txBox="1"/>
          <p:nvPr>
            <p:ph idx="2" type="body"/>
          </p:nvPr>
        </p:nvSpPr>
        <p:spPr>
          <a:xfrm>
            <a:off x="582525" y="1533875"/>
            <a:ext cx="10863000" cy="4358400"/>
          </a:xfrm>
          <a:prstGeom prst="rect">
            <a:avLst/>
          </a:prstGeom>
        </p:spPr>
        <p:txBody>
          <a:bodyPr anchorCtr="0" anchor="t" bIns="45700" lIns="45700" spcFirstLastPara="1" rIns="45700" wrap="square" tIns="45700">
            <a:noAutofit/>
          </a:bodyPr>
          <a:lstStyle/>
          <a:p>
            <a:pPr indent="0" lvl="0" marL="0" rtl="0" algn="l">
              <a:lnSpc>
                <a:spcPct val="114000"/>
              </a:lnSpc>
              <a:spcBef>
                <a:spcPts val="0"/>
              </a:spcBef>
              <a:spcAft>
                <a:spcPts val="0"/>
              </a:spcAft>
              <a:buNone/>
            </a:pPr>
            <a:r>
              <a:rPr b="0" lang="en-US"/>
              <a:t>Yellow Ribbon funding is a component of the Post 9/11 GI-Bill education benefit that awards Veterans additional funds toward their education. The current front end (FE) experience requires users to navigate one page per state and manually search a static table to find benefit information. </a:t>
            </a:r>
            <a:endParaRPr b="0"/>
          </a:p>
          <a:p>
            <a:pPr indent="0" lvl="0" marL="0" rtl="0" algn="l">
              <a:lnSpc>
                <a:spcPct val="114000"/>
              </a:lnSpc>
              <a:spcBef>
                <a:spcPts val="1000"/>
              </a:spcBef>
              <a:spcAft>
                <a:spcPts val="0"/>
              </a:spcAft>
              <a:buNone/>
            </a:pPr>
            <a:r>
              <a:rPr b="0" lang="en-US"/>
              <a:t>Our MVP seeks to improve this experience with a dynamic tool that Veterans can use to find schools they're interested in, and select a few to compare.</a:t>
            </a:r>
            <a:endParaRPr b="0"/>
          </a:p>
          <a:p>
            <a:pPr indent="0" lvl="0" marL="0" rtl="0" algn="l">
              <a:lnSpc>
                <a:spcPct val="114000"/>
              </a:lnSpc>
              <a:spcBef>
                <a:spcPts val="1000"/>
              </a:spcBef>
              <a:spcAft>
                <a:spcPts val="0"/>
              </a:spcAft>
              <a:buNone/>
            </a:pPr>
            <a:r>
              <a:rPr b="0" lang="en-US"/>
              <a:t>Partial Yellow Ribbon information is also available in the GI Bill Comparison Tool (GIBCT) via the GI Data Service (GIDS). Our solution will utilize the GIDS API to align the information available to Veterans across tools.</a:t>
            </a:r>
            <a:endParaRPr b="0"/>
          </a:p>
          <a:p>
            <a:pPr indent="0" lvl="0" marL="0" rtl="0" algn="l">
              <a:lnSpc>
                <a:spcPct val="114000"/>
              </a:lnSpc>
              <a:spcBef>
                <a:spcPts val="1000"/>
              </a:spcBef>
              <a:spcAft>
                <a:spcPts val="0"/>
              </a:spcAft>
              <a:buNone/>
            </a:pPr>
            <a:r>
              <a:rPr b="0" lang="en-US"/>
              <a:t>The GIBCT, maintained by the Booz-Allen Hamilton (BAH) team, is slated for updates in 2020. Those updates may include improving the Yellow Ribbon user experience. Our MVP will serve as the primary method for Veterans to find Yellow Ribbon information until the GIBCT has a comparable experience.</a:t>
            </a:r>
            <a:endParaRPr b="0"/>
          </a:p>
          <a:p>
            <a:pPr indent="0" lvl="0" marL="0" rtl="0" algn="l">
              <a:lnSpc>
                <a:spcPct val="114000"/>
              </a:lnSpc>
              <a:spcBef>
                <a:spcPts val="1000"/>
              </a:spcBef>
              <a:spcAft>
                <a:spcPts val="1000"/>
              </a:spcAft>
              <a:buNone/>
            </a:pPr>
            <a:r>
              <a:t/>
            </a:r>
            <a:endParaRPr b="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3"/>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Appendix</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4"/>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solidFill>
                  <a:srgbClr val="0070BC"/>
                </a:solidFill>
              </a:rPr>
              <a:t>Appendix: Who we spoke with</a:t>
            </a:r>
            <a:endParaRPr>
              <a:solidFill>
                <a:srgbClr val="0070BC"/>
              </a:solidFill>
            </a:endParaRPr>
          </a:p>
        </p:txBody>
      </p:sp>
      <p:sp>
        <p:nvSpPr>
          <p:cNvPr id="306" name="Google Shape;306;p44"/>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Methodology</a:t>
            </a:r>
            <a:endParaRPr/>
          </a:p>
        </p:txBody>
      </p:sp>
      <p:sp>
        <p:nvSpPr>
          <p:cNvPr id="307" name="Google Shape;307;p44"/>
          <p:cNvSpPr txBox="1"/>
          <p:nvPr>
            <p:ph idx="2" type="body"/>
          </p:nvPr>
        </p:nvSpPr>
        <p:spPr>
          <a:xfrm>
            <a:off x="613175" y="1533850"/>
            <a:ext cx="10694100" cy="4307400"/>
          </a:xfrm>
          <a:prstGeom prst="rect">
            <a:avLst/>
          </a:prstGeom>
        </p:spPr>
        <p:txBody>
          <a:bodyPr anchorCtr="0" anchor="t" bIns="45700" lIns="45700" spcFirstLastPara="1" rIns="45700" wrap="square" tIns="45700">
            <a:noAutofit/>
          </a:bodyPr>
          <a:lstStyle/>
          <a:p>
            <a:pPr indent="0" lvl="0" marL="0" rtl="0" algn="l">
              <a:lnSpc>
                <a:spcPct val="140000"/>
              </a:lnSpc>
              <a:spcBef>
                <a:spcPts val="1200"/>
              </a:spcBef>
              <a:spcAft>
                <a:spcPts val="0"/>
              </a:spcAft>
              <a:buNone/>
            </a:pPr>
            <a:r>
              <a:rPr lang="en-US">
                <a:solidFill>
                  <a:srgbClr val="333333"/>
                </a:solidFill>
                <a:highlight>
                  <a:srgbClr val="FFFFFF"/>
                </a:highlight>
              </a:rPr>
              <a:t>Subject types</a:t>
            </a:r>
            <a:endParaRPr>
              <a:solidFill>
                <a:srgbClr val="333333"/>
              </a:solidFill>
              <a:highlight>
                <a:srgbClr val="FFFFFF"/>
              </a:highlight>
            </a:endParaRPr>
          </a:p>
          <a:p>
            <a:pPr indent="-355600" lvl="0" marL="457200" rtl="0" algn="l">
              <a:lnSpc>
                <a:spcPct val="115000"/>
              </a:lnSpc>
              <a:spcBef>
                <a:spcPts val="1900"/>
              </a:spcBef>
              <a:spcAft>
                <a:spcPts val="0"/>
              </a:spcAft>
              <a:buClr>
                <a:srgbClr val="333333"/>
              </a:buClr>
              <a:buSzPts val="2000"/>
              <a:buFont typeface="Source Sans Pro"/>
              <a:buChar char="●"/>
            </a:pPr>
            <a:r>
              <a:rPr b="0" lang="en-US">
                <a:solidFill>
                  <a:srgbClr val="333333"/>
                </a:solidFill>
                <a:highlight>
                  <a:srgbClr val="FFFFFF"/>
                </a:highlight>
              </a:rPr>
              <a:t>9 Veterans, 1 active duty service member</a:t>
            </a:r>
            <a:endParaRPr b="0">
              <a:solidFill>
                <a:srgbClr val="333333"/>
              </a:solidFill>
              <a:highlight>
                <a:srgbClr val="FFFFFF"/>
              </a:highlight>
            </a:endParaRPr>
          </a:p>
          <a:p>
            <a:pPr indent="-355600" lvl="0" marL="457200" rtl="0" algn="l">
              <a:lnSpc>
                <a:spcPct val="115000"/>
              </a:lnSpc>
              <a:spcBef>
                <a:spcPts val="0"/>
              </a:spcBef>
              <a:spcAft>
                <a:spcPts val="0"/>
              </a:spcAft>
              <a:buClr>
                <a:srgbClr val="333333"/>
              </a:buClr>
              <a:buSzPts val="2000"/>
              <a:buFont typeface="Source Sans Pro"/>
              <a:buChar char="●"/>
            </a:pPr>
            <a:r>
              <a:rPr b="0" lang="en-US">
                <a:solidFill>
                  <a:srgbClr val="333333"/>
                </a:solidFill>
                <a:highlight>
                  <a:srgbClr val="FFFFFF"/>
                </a:highlight>
              </a:rPr>
              <a:t>8 participants are currently in the process of researching their education options and benefits</a:t>
            </a:r>
            <a:endParaRPr b="0">
              <a:solidFill>
                <a:srgbClr val="333333"/>
              </a:solidFill>
              <a:highlight>
                <a:srgbClr val="FFFFFF"/>
              </a:highlight>
            </a:endParaRPr>
          </a:p>
          <a:p>
            <a:pPr indent="-355600" lvl="0" marL="457200" rtl="0" algn="l">
              <a:lnSpc>
                <a:spcPct val="115000"/>
              </a:lnSpc>
              <a:spcBef>
                <a:spcPts val="0"/>
              </a:spcBef>
              <a:spcAft>
                <a:spcPts val="0"/>
              </a:spcAft>
              <a:buClr>
                <a:srgbClr val="333333"/>
              </a:buClr>
              <a:buSzPts val="2000"/>
              <a:buFont typeface="Source Sans Pro"/>
              <a:buChar char="●"/>
            </a:pPr>
            <a:r>
              <a:rPr b="0" lang="en-US">
                <a:solidFill>
                  <a:srgbClr val="333333"/>
                </a:solidFill>
                <a:highlight>
                  <a:srgbClr val="FFFFFF"/>
                </a:highlight>
              </a:rPr>
              <a:t>1 participant who knows they are eligible for Yellow Ribbon and is considering applying to school in the next 6 months</a:t>
            </a:r>
            <a:endParaRPr b="0">
              <a:solidFill>
                <a:srgbClr val="333333"/>
              </a:solidFill>
              <a:highlight>
                <a:srgbClr val="FFFFFF"/>
              </a:highlight>
            </a:endParaRPr>
          </a:p>
          <a:p>
            <a:pPr indent="-355600" lvl="0" marL="457200" rtl="0" algn="l">
              <a:lnSpc>
                <a:spcPct val="115000"/>
              </a:lnSpc>
              <a:spcBef>
                <a:spcPts val="0"/>
              </a:spcBef>
              <a:spcAft>
                <a:spcPts val="0"/>
              </a:spcAft>
              <a:buClr>
                <a:srgbClr val="333333"/>
              </a:buClr>
              <a:buSzPts val="2000"/>
              <a:buFont typeface="Source Sans Pro"/>
              <a:buChar char="●"/>
            </a:pPr>
            <a:r>
              <a:rPr b="0" lang="en-US">
                <a:solidFill>
                  <a:srgbClr val="333333"/>
                </a:solidFill>
                <a:highlight>
                  <a:srgbClr val="FFFFFF"/>
                </a:highlight>
              </a:rPr>
              <a:t>1 participant who has received the Yellow Ribbon benefit within the last 12 months.</a:t>
            </a:r>
            <a:endParaRPr b="0">
              <a:solidFill>
                <a:srgbClr val="333333"/>
              </a:solidFill>
              <a:highlight>
                <a:srgbClr val="FFFFFF"/>
              </a:highlight>
            </a:endParaRPr>
          </a:p>
          <a:p>
            <a:pPr indent="0" lvl="0" marL="0" rtl="0" algn="l">
              <a:lnSpc>
                <a:spcPct val="140000"/>
              </a:lnSpc>
              <a:spcBef>
                <a:spcPts val="1900"/>
              </a:spcBef>
              <a:spcAft>
                <a:spcPts val="0"/>
              </a:spcAft>
              <a:buNone/>
            </a:pPr>
            <a:r>
              <a:rPr lang="en-US">
                <a:solidFill>
                  <a:srgbClr val="333333"/>
                </a:solidFill>
                <a:highlight>
                  <a:srgbClr val="FFFFFF"/>
                </a:highlight>
              </a:rPr>
              <a:t>Geographic distribution</a:t>
            </a:r>
            <a:endParaRPr>
              <a:solidFill>
                <a:srgbClr val="333333"/>
              </a:solidFill>
              <a:highlight>
                <a:srgbClr val="FFFFFF"/>
              </a:highlight>
            </a:endParaRPr>
          </a:p>
          <a:p>
            <a:pPr indent="0" lvl="0" marL="0" rtl="0" algn="l">
              <a:lnSpc>
                <a:spcPct val="115000"/>
              </a:lnSpc>
              <a:spcBef>
                <a:spcPts val="1000"/>
              </a:spcBef>
              <a:spcAft>
                <a:spcPts val="1000"/>
              </a:spcAft>
              <a:buNone/>
            </a:pPr>
            <a:r>
              <a:rPr b="0" lang="en-US">
                <a:solidFill>
                  <a:srgbClr val="333333"/>
                </a:solidFill>
                <a:highlight>
                  <a:srgbClr val="FFFFFF"/>
                </a:highlight>
              </a:rPr>
              <a:t>Users were located in Idaho, Maryland, North Carolina, Pennsylvania, Tennessee, Virginia, and Washington D.C.</a:t>
            </a:r>
            <a:endParaRPr b="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5"/>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solidFill>
                  <a:srgbClr val="0070BC"/>
                </a:solidFill>
              </a:rPr>
              <a:t>Appendix: </a:t>
            </a:r>
            <a:r>
              <a:rPr lang="en-US">
                <a:solidFill>
                  <a:srgbClr val="0070BC"/>
                </a:solidFill>
              </a:rPr>
              <a:t>Who we spoke with</a:t>
            </a:r>
            <a:endParaRPr>
              <a:solidFill>
                <a:srgbClr val="0070BC"/>
              </a:solidFill>
            </a:endParaRPr>
          </a:p>
        </p:txBody>
      </p:sp>
      <p:sp>
        <p:nvSpPr>
          <p:cNvPr id="314" name="Google Shape;314;p45"/>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Methodology</a:t>
            </a:r>
            <a:endParaRPr/>
          </a:p>
        </p:txBody>
      </p:sp>
      <p:sp>
        <p:nvSpPr>
          <p:cNvPr id="315" name="Google Shape;315;p45"/>
          <p:cNvSpPr txBox="1"/>
          <p:nvPr>
            <p:ph idx="2" type="body"/>
          </p:nvPr>
        </p:nvSpPr>
        <p:spPr>
          <a:xfrm>
            <a:off x="613175" y="1533850"/>
            <a:ext cx="10694100" cy="4307400"/>
          </a:xfrm>
          <a:prstGeom prst="rect">
            <a:avLst/>
          </a:prstGeom>
        </p:spPr>
        <p:txBody>
          <a:bodyPr anchorCtr="0" anchor="t" bIns="45700" lIns="45700" spcFirstLastPara="1" rIns="45700" wrap="square" tIns="45700">
            <a:noAutofit/>
          </a:bodyPr>
          <a:lstStyle/>
          <a:p>
            <a:pPr indent="0" lvl="0" marL="0" rtl="0" algn="l">
              <a:lnSpc>
                <a:spcPct val="115000"/>
              </a:lnSpc>
              <a:spcBef>
                <a:spcPts val="1900"/>
              </a:spcBef>
              <a:spcAft>
                <a:spcPts val="0"/>
              </a:spcAft>
              <a:buNone/>
            </a:pPr>
            <a:r>
              <a:rPr lang="en-US">
                <a:solidFill>
                  <a:srgbClr val="333333"/>
                </a:solidFill>
                <a:highlight>
                  <a:srgbClr val="FFFFFF"/>
                </a:highlight>
              </a:rPr>
              <a:t>Age ranges</a:t>
            </a:r>
            <a:endParaRPr>
              <a:solidFill>
                <a:srgbClr val="333333"/>
              </a:solidFill>
              <a:highlight>
                <a:srgbClr val="FFFFFF"/>
              </a:highlight>
            </a:endParaRPr>
          </a:p>
          <a:p>
            <a:pPr indent="0" lvl="0" marL="0" rtl="0" algn="l">
              <a:lnSpc>
                <a:spcPct val="115000"/>
              </a:lnSpc>
              <a:spcBef>
                <a:spcPts val="1900"/>
              </a:spcBef>
              <a:spcAft>
                <a:spcPts val="0"/>
              </a:spcAft>
              <a:buNone/>
            </a:pPr>
            <a:r>
              <a:rPr b="0" lang="en-US">
                <a:solidFill>
                  <a:srgbClr val="333333"/>
                </a:solidFill>
                <a:highlight>
                  <a:srgbClr val="FFFFFF"/>
                </a:highlight>
              </a:rPr>
              <a:t>Ages of our test subjects ranged from 25 to 74. Most users fell in the age range between 25 and 34.</a:t>
            </a:r>
            <a:endParaRPr b="0">
              <a:solidFill>
                <a:srgbClr val="333333"/>
              </a:solidFill>
              <a:highlight>
                <a:srgbClr val="FFFFFF"/>
              </a:highlight>
            </a:endParaRPr>
          </a:p>
          <a:p>
            <a:pPr indent="0" lvl="0" marL="0" rtl="0" algn="l">
              <a:lnSpc>
                <a:spcPct val="140000"/>
              </a:lnSpc>
              <a:spcBef>
                <a:spcPts val="1900"/>
              </a:spcBef>
              <a:spcAft>
                <a:spcPts val="0"/>
              </a:spcAft>
              <a:buNone/>
            </a:pPr>
            <a:r>
              <a:rPr lang="en-US">
                <a:solidFill>
                  <a:srgbClr val="333333"/>
                </a:solidFill>
                <a:highlight>
                  <a:srgbClr val="FFFFFF"/>
                </a:highlight>
              </a:rPr>
              <a:t>Accessibility Considerations</a:t>
            </a:r>
            <a:endParaRPr>
              <a:solidFill>
                <a:srgbClr val="333333"/>
              </a:solidFill>
              <a:highlight>
                <a:srgbClr val="FFFFFF"/>
              </a:highlight>
            </a:endParaRPr>
          </a:p>
          <a:p>
            <a:pPr indent="0" lvl="0" marL="0" rtl="0" algn="l">
              <a:lnSpc>
                <a:spcPct val="115000"/>
              </a:lnSpc>
              <a:spcBef>
                <a:spcPts val="1000"/>
              </a:spcBef>
              <a:spcAft>
                <a:spcPts val="0"/>
              </a:spcAft>
              <a:buNone/>
            </a:pPr>
            <a:r>
              <a:rPr b="0" lang="en-US">
                <a:solidFill>
                  <a:srgbClr val="333333"/>
                </a:solidFill>
                <a:highlight>
                  <a:srgbClr val="FFFFFF"/>
                </a:highlight>
              </a:rPr>
              <a:t>5 participants identified as having cognitive disabilities or functional impairments</a:t>
            </a:r>
            <a:endParaRPr b="0">
              <a:solidFill>
                <a:srgbClr val="333333"/>
              </a:solidFill>
              <a:highlight>
                <a:srgbClr val="FFFFFF"/>
              </a:highlight>
            </a:endParaRPr>
          </a:p>
          <a:p>
            <a:pPr indent="0" lvl="0" marL="0" rtl="0" algn="l">
              <a:lnSpc>
                <a:spcPct val="140000"/>
              </a:lnSpc>
              <a:spcBef>
                <a:spcPts val="1200"/>
              </a:spcBef>
              <a:spcAft>
                <a:spcPts val="0"/>
              </a:spcAft>
              <a:buNone/>
            </a:pPr>
            <a:r>
              <a:rPr lang="en-US">
                <a:solidFill>
                  <a:srgbClr val="333333"/>
                </a:solidFill>
                <a:highlight>
                  <a:srgbClr val="FFFFFF"/>
                </a:highlight>
              </a:rPr>
              <a:t>Gender distribution</a:t>
            </a:r>
            <a:endParaRPr>
              <a:solidFill>
                <a:srgbClr val="333333"/>
              </a:solidFill>
              <a:highlight>
                <a:srgbClr val="FFFFFF"/>
              </a:highlight>
            </a:endParaRPr>
          </a:p>
          <a:p>
            <a:pPr indent="-355600" lvl="0" marL="457200" rtl="0" algn="l">
              <a:lnSpc>
                <a:spcPct val="115000"/>
              </a:lnSpc>
              <a:spcBef>
                <a:spcPts val="1900"/>
              </a:spcBef>
              <a:spcAft>
                <a:spcPts val="0"/>
              </a:spcAft>
              <a:buClr>
                <a:srgbClr val="333333"/>
              </a:buClr>
              <a:buSzPts val="2000"/>
              <a:buFont typeface="Source Sans Pro"/>
              <a:buChar char="●"/>
            </a:pPr>
            <a:r>
              <a:rPr b="0" lang="en-US">
                <a:solidFill>
                  <a:srgbClr val="333333"/>
                </a:solidFill>
                <a:highlight>
                  <a:srgbClr val="FFFFFF"/>
                </a:highlight>
              </a:rPr>
              <a:t>5 test subjects identified as male</a:t>
            </a:r>
            <a:endParaRPr b="0">
              <a:solidFill>
                <a:srgbClr val="333333"/>
              </a:solidFill>
              <a:highlight>
                <a:srgbClr val="FFFFFF"/>
              </a:highlight>
            </a:endParaRPr>
          </a:p>
          <a:p>
            <a:pPr indent="-355600" lvl="0" marL="457200" rtl="0" algn="l">
              <a:lnSpc>
                <a:spcPct val="115000"/>
              </a:lnSpc>
              <a:spcBef>
                <a:spcPts val="0"/>
              </a:spcBef>
              <a:spcAft>
                <a:spcPts val="0"/>
              </a:spcAft>
              <a:buClr>
                <a:srgbClr val="333333"/>
              </a:buClr>
              <a:buSzPts val="2000"/>
              <a:buFont typeface="Source Sans Pro"/>
              <a:buChar char="●"/>
            </a:pPr>
            <a:r>
              <a:rPr b="0" lang="en-US">
                <a:solidFill>
                  <a:srgbClr val="333333"/>
                </a:solidFill>
                <a:highlight>
                  <a:srgbClr val="FFFFFF"/>
                </a:highlight>
              </a:rPr>
              <a:t>5 test subjects identified as female</a:t>
            </a:r>
            <a:endParaRPr b="0">
              <a:solidFill>
                <a:srgbClr val="333333"/>
              </a:solidFill>
              <a:highlight>
                <a:srgbClr val="FFFFFF"/>
              </a:highlight>
            </a:endParaRPr>
          </a:p>
          <a:p>
            <a:pPr indent="0" lvl="0" marL="0" rtl="0" algn="l">
              <a:lnSpc>
                <a:spcPct val="114000"/>
              </a:lnSpc>
              <a:spcBef>
                <a:spcPts val="1900"/>
              </a:spcBef>
              <a:spcAft>
                <a:spcPts val="1000"/>
              </a:spcAft>
              <a:buNone/>
            </a:pPr>
            <a:r>
              <a:t/>
            </a:r>
            <a:endParaRPr b="0"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Research goals</a:t>
            </a:r>
            <a:endParaRPr/>
          </a:p>
        </p:txBody>
      </p:sp>
      <p:sp>
        <p:nvSpPr>
          <p:cNvPr id="110" name="Google Shape;110;p17"/>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Background &amp; Goals</a:t>
            </a:r>
            <a:endParaRPr/>
          </a:p>
        </p:txBody>
      </p:sp>
      <p:sp>
        <p:nvSpPr>
          <p:cNvPr id="111" name="Google Shape;111;p17"/>
          <p:cNvSpPr txBox="1"/>
          <p:nvPr>
            <p:ph idx="2" type="body"/>
          </p:nvPr>
        </p:nvSpPr>
        <p:spPr>
          <a:xfrm>
            <a:off x="613175" y="1533850"/>
            <a:ext cx="10694100" cy="43074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SzPts val="2000"/>
              <a:buChar char="●"/>
            </a:pPr>
            <a:r>
              <a:rPr b="0" lang="en-US"/>
              <a:t>The primary goal of this research is to understand how Veterans research Yellow Ribbon Education benefits</a:t>
            </a:r>
            <a:endParaRPr b="0"/>
          </a:p>
          <a:p>
            <a:pPr indent="-355600" lvl="0" marL="457200" rtl="0" algn="l">
              <a:lnSpc>
                <a:spcPct val="114000"/>
              </a:lnSpc>
              <a:spcBef>
                <a:spcPts val="1000"/>
              </a:spcBef>
              <a:spcAft>
                <a:spcPts val="0"/>
              </a:spcAft>
              <a:buSzPts val="2000"/>
              <a:buChar char="●"/>
            </a:pPr>
            <a:r>
              <a:rPr b="0" lang="en-US"/>
              <a:t>The secondary goal of this research is to understand what next steps a Veteran would want to take once they have completed research</a:t>
            </a:r>
            <a:endParaRPr b="0"/>
          </a:p>
          <a:p>
            <a:pPr indent="0" lvl="0" marL="0" rtl="0" algn="l">
              <a:lnSpc>
                <a:spcPct val="114000"/>
              </a:lnSpc>
              <a:spcBef>
                <a:spcPts val="1000"/>
              </a:spcBef>
              <a:spcAft>
                <a:spcPts val="1000"/>
              </a:spcAft>
              <a:buNone/>
            </a:pPr>
            <a:r>
              <a:t/>
            </a:r>
            <a:endParaRPr b="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Hypotheses to be tested</a:t>
            </a:r>
            <a:endParaRPr/>
          </a:p>
        </p:txBody>
      </p:sp>
      <p:sp>
        <p:nvSpPr>
          <p:cNvPr id="118" name="Google Shape;118;p18"/>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Background &amp; Goals</a:t>
            </a:r>
            <a:endParaRPr/>
          </a:p>
        </p:txBody>
      </p:sp>
      <p:sp>
        <p:nvSpPr>
          <p:cNvPr id="119" name="Google Shape;119;p18"/>
          <p:cNvSpPr txBox="1"/>
          <p:nvPr>
            <p:ph idx="2" type="body"/>
          </p:nvPr>
        </p:nvSpPr>
        <p:spPr>
          <a:xfrm>
            <a:off x="613175" y="1567400"/>
            <a:ext cx="10694100" cy="30819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SzPts val="2000"/>
              <a:buChar char="●"/>
            </a:pPr>
            <a:r>
              <a:rPr b="0" lang="en-US"/>
              <a:t>Veterans find the current presentation of Yellow Ribbon information tedious to parse through</a:t>
            </a:r>
            <a:endParaRPr b="0"/>
          </a:p>
          <a:p>
            <a:pPr indent="-355600" lvl="0" marL="457200" rtl="0" algn="l">
              <a:lnSpc>
                <a:spcPct val="114000"/>
              </a:lnSpc>
              <a:spcBef>
                <a:spcPts val="1000"/>
              </a:spcBef>
              <a:spcAft>
                <a:spcPts val="0"/>
              </a:spcAft>
              <a:buSzPts val="2000"/>
              <a:buChar char="●"/>
            </a:pPr>
            <a:r>
              <a:rPr b="0" lang="en-US"/>
              <a:t>Veterans know the degree level, and either city, state, or name of the school they're interested in when they begin their research</a:t>
            </a:r>
            <a:endParaRPr b="0"/>
          </a:p>
          <a:p>
            <a:pPr indent="-355600" lvl="0" marL="457200" rtl="0" algn="l">
              <a:lnSpc>
                <a:spcPct val="114000"/>
              </a:lnSpc>
              <a:spcBef>
                <a:spcPts val="1000"/>
              </a:spcBef>
              <a:spcAft>
                <a:spcPts val="0"/>
              </a:spcAft>
              <a:buSzPts val="2000"/>
              <a:buChar char="●"/>
            </a:pPr>
            <a:r>
              <a:rPr b="0" lang="en-US"/>
              <a:t>Sorting, filtering, and side-by-side comparison functionality will be helpful for Veterans</a:t>
            </a:r>
            <a:endParaRPr b="0"/>
          </a:p>
          <a:p>
            <a:pPr indent="-355600" lvl="0" marL="457200" rtl="0" algn="l">
              <a:lnSpc>
                <a:spcPct val="114000"/>
              </a:lnSpc>
              <a:spcBef>
                <a:spcPts val="1000"/>
              </a:spcBef>
              <a:spcAft>
                <a:spcPts val="0"/>
              </a:spcAft>
              <a:buSzPts val="2000"/>
              <a:buChar char="●"/>
            </a:pPr>
            <a:r>
              <a:rPr b="0" lang="en-US"/>
              <a:t>Benefit amount will be the most important variable in the search results</a:t>
            </a:r>
            <a:endParaRPr b="0"/>
          </a:p>
          <a:p>
            <a:pPr indent="-355600" lvl="0" marL="457200" rtl="0" algn="l">
              <a:lnSpc>
                <a:spcPct val="114000"/>
              </a:lnSpc>
              <a:spcBef>
                <a:spcPts val="1000"/>
              </a:spcBef>
              <a:spcAft>
                <a:spcPts val="1000"/>
              </a:spcAft>
              <a:buSzPts val="2000"/>
              <a:buChar char="●"/>
            </a:pPr>
            <a:r>
              <a:rPr b="0" lang="en-US"/>
              <a:t>Veterans will be confused about the difference between this and the GIBCT, and not understand the need for two separate tools</a:t>
            </a:r>
            <a:endParaRPr b="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Methodology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Method </a:t>
            </a:r>
            <a:endParaRPr/>
          </a:p>
        </p:txBody>
      </p:sp>
      <p:sp>
        <p:nvSpPr>
          <p:cNvPr id="131" name="Google Shape;131;p20"/>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Methodology</a:t>
            </a:r>
            <a:endParaRPr/>
          </a:p>
        </p:txBody>
      </p:sp>
      <p:sp>
        <p:nvSpPr>
          <p:cNvPr id="132" name="Google Shape;132;p20"/>
          <p:cNvSpPr txBox="1"/>
          <p:nvPr>
            <p:ph idx="2" type="body"/>
          </p:nvPr>
        </p:nvSpPr>
        <p:spPr>
          <a:xfrm>
            <a:off x="613175" y="1507125"/>
            <a:ext cx="10215300" cy="3771300"/>
          </a:xfrm>
          <a:prstGeom prst="rect">
            <a:avLst/>
          </a:prstGeom>
        </p:spPr>
        <p:txBody>
          <a:bodyPr anchorCtr="0" anchor="t" bIns="45700" lIns="45700" spcFirstLastPara="1" rIns="45700" wrap="square" tIns="45700">
            <a:noAutofit/>
          </a:bodyPr>
          <a:lstStyle/>
          <a:p>
            <a:pPr indent="0" lvl="0" marL="0" rtl="0" algn="l">
              <a:lnSpc>
                <a:spcPct val="114000"/>
              </a:lnSpc>
              <a:spcBef>
                <a:spcPts val="0"/>
              </a:spcBef>
              <a:spcAft>
                <a:spcPts val="0"/>
              </a:spcAft>
              <a:buNone/>
            </a:pPr>
            <a:r>
              <a:rPr b="0" lang="en-US">
                <a:highlight>
                  <a:srgbClr val="FFFFFF"/>
                </a:highlight>
              </a:rPr>
              <a:t>Sessions were a combined interview and task-based usability testing, via remote-moderation using Zoom, between January 30 - February 3, 2020. </a:t>
            </a:r>
            <a:endParaRPr b="0">
              <a:highlight>
                <a:srgbClr val="FFFFFF"/>
              </a:highlight>
            </a:endParaRPr>
          </a:p>
          <a:p>
            <a:pPr indent="0" lvl="0" marL="0" rtl="0" algn="l">
              <a:lnSpc>
                <a:spcPct val="114000"/>
              </a:lnSpc>
              <a:spcBef>
                <a:spcPts val="1000"/>
              </a:spcBef>
              <a:spcAft>
                <a:spcPts val="0"/>
              </a:spcAft>
              <a:buNone/>
            </a:pPr>
            <a:r>
              <a:t/>
            </a:r>
            <a:endParaRPr b="0">
              <a:highlight>
                <a:srgbClr val="FFFFFF"/>
              </a:highlight>
            </a:endParaRPr>
          </a:p>
          <a:p>
            <a:pPr indent="0" lvl="0" marL="0" rtl="0" algn="l">
              <a:lnSpc>
                <a:spcPct val="114000"/>
              </a:lnSpc>
              <a:spcBef>
                <a:spcPts val="1000"/>
              </a:spcBef>
              <a:spcAft>
                <a:spcPts val="0"/>
              </a:spcAft>
              <a:buNone/>
            </a:pPr>
            <a:r>
              <a:rPr b="0" lang="en-US">
                <a:highlight>
                  <a:srgbClr val="FFFFFF"/>
                </a:highlight>
              </a:rPr>
              <a:t>We went through the tasks on the current Yellow Ribbon content with the first 3 users to establish a baseline; the remaining 7 users completed the tasks on an interactive prototype.</a:t>
            </a:r>
            <a:endParaRPr b="0">
              <a:highlight>
                <a:srgbClr val="FFFFFF"/>
              </a:highlight>
            </a:endParaRPr>
          </a:p>
          <a:p>
            <a:pPr indent="0" lvl="0" marL="0" rtl="0" algn="l">
              <a:lnSpc>
                <a:spcPct val="114000"/>
              </a:lnSpc>
              <a:spcBef>
                <a:spcPts val="1000"/>
              </a:spcBef>
              <a:spcAft>
                <a:spcPts val="0"/>
              </a:spcAft>
              <a:buNone/>
            </a:pPr>
            <a:r>
              <a:t/>
            </a:r>
            <a:endParaRPr b="0">
              <a:highlight>
                <a:srgbClr val="FFFFFF"/>
              </a:highlight>
            </a:endParaRPr>
          </a:p>
          <a:p>
            <a:pPr indent="0" lvl="0" marL="0" rtl="0" algn="l">
              <a:lnSpc>
                <a:spcPct val="114000"/>
              </a:lnSpc>
              <a:spcBef>
                <a:spcPts val="1000"/>
              </a:spcBef>
              <a:spcAft>
                <a:spcPts val="0"/>
              </a:spcAft>
              <a:buNone/>
            </a:pPr>
            <a:r>
              <a:rPr b="0" lang="en-US">
                <a:highlight>
                  <a:srgbClr val="FFFFFF"/>
                </a:highlight>
              </a:rPr>
              <a:t>This method was chosen so we could gain insights into our users understanding and thought processes around education decisions, and better understand how our current and proposed solutions might help them get the information they need to make those decisions.</a:t>
            </a:r>
            <a:endParaRPr b="0">
              <a:highlight>
                <a:srgbClr val="FFFFFF"/>
              </a:highlight>
            </a:endParaRPr>
          </a:p>
          <a:p>
            <a:pPr indent="0" lvl="0" marL="0" rtl="0" algn="l">
              <a:spcBef>
                <a:spcPts val="1000"/>
              </a:spcBef>
              <a:spcAft>
                <a:spcPts val="1000"/>
              </a:spcAft>
              <a:buNone/>
            </a:pPr>
            <a:r>
              <a:t/>
            </a:r>
            <a:endParaRPr b="0">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solidFill>
                  <a:srgbClr val="0070BC"/>
                </a:solidFill>
              </a:rPr>
              <a:t>Who we spoke with</a:t>
            </a:r>
            <a:endParaRPr>
              <a:solidFill>
                <a:srgbClr val="0070BC"/>
              </a:solidFill>
            </a:endParaRPr>
          </a:p>
        </p:txBody>
      </p:sp>
      <p:sp>
        <p:nvSpPr>
          <p:cNvPr id="139" name="Google Shape;139;p21"/>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Methodology</a:t>
            </a:r>
            <a:endParaRPr/>
          </a:p>
        </p:txBody>
      </p:sp>
      <p:sp>
        <p:nvSpPr>
          <p:cNvPr id="140" name="Google Shape;140;p21"/>
          <p:cNvSpPr txBox="1"/>
          <p:nvPr>
            <p:ph idx="2" type="body"/>
          </p:nvPr>
        </p:nvSpPr>
        <p:spPr>
          <a:xfrm>
            <a:off x="613175" y="1533850"/>
            <a:ext cx="10694100" cy="4307400"/>
          </a:xfrm>
          <a:prstGeom prst="rect">
            <a:avLst/>
          </a:prstGeom>
        </p:spPr>
        <p:txBody>
          <a:bodyPr anchorCtr="0" anchor="t" bIns="45700" lIns="45700" spcFirstLastPara="1" rIns="45700" wrap="square" tIns="45700">
            <a:noAutofit/>
          </a:bodyPr>
          <a:lstStyle/>
          <a:p>
            <a:pPr indent="0" lvl="0" marL="0" rtl="0" algn="l">
              <a:lnSpc>
                <a:spcPct val="114000"/>
              </a:lnSpc>
              <a:spcBef>
                <a:spcPts val="0"/>
              </a:spcBef>
              <a:spcAft>
                <a:spcPts val="0"/>
              </a:spcAft>
              <a:buNone/>
            </a:pPr>
            <a:r>
              <a:rPr b="0" lang="en-US"/>
              <a:t>We spoke to 10 Veterans (referred to as “users”) who were geographically spread throughout the U.S. and demographically diverse. </a:t>
            </a:r>
            <a:endParaRPr b="0"/>
          </a:p>
          <a:p>
            <a:pPr indent="0" lvl="0" marL="0" rtl="0" algn="l">
              <a:lnSpc>
                <a:spcPct val="114000"/>
              </a:lnSpc>
              <a:spcBef>
                <a:spcPts val="1000"/>
              </a:spcBef>
              <a:spcAft>
                <a:spcPts val="0"/>
              </a:spcAft>
              <a:buNone/>
            </a:pPr>
            <a:r>
              <a:t/>
            </a:r>
            <a:endParaRPr b="0"/>
          </a:p>
          <a:p>
            <a:pPr indent="0" lvl="0" marL="0" rtl="0" algn="l">
              <a:lnSpc>
                <a:spcPct val="114000"/>
              </a:lnSpc>
              <a:spcBef>
                <a:spcPts val="1000"/>
              </a:spcBef>
              <a:spcAft>
                <a:spcPts val="0"/>
              </a:spcAft>
              <a:buNone/>
            </a:pPr>
            <a:r>
              <a:rPr b="0" lang="en-US"/>
              <a:t>A full profile of users can be found in the </a:t>
            </a:r>
            <a:r>
              <a:rPr b="0" lang="en-US" u="sng">
                <a:solidFill>
                  <a:schemeClr val="hlink"/>
                </a:solidFill>
                <a:hlinkClick action="ppaction://hlinksldjump" r:id="rId3"/>
              </a:rPr>
              <a:t>appendix</a:t>
            </a:r>
            <a:r>
              <a:rPr b="0" lang="en-US"/>
              <a:t>.</a:t>
            </a:r>
            <a:endParaRPr b="0"/>
          </a:p>
          <a:p>
            <a:pPr indent="0" lvl="0" marL="0" rtl="0" algn="l">
              <a:lnSpc>
                <a:spcPct val="114000"/>
              </a:lnSpc>
              <a:spcBef>
                <a:spcPts val="1000"/>
              </a:spcBef>
              <a:spcAft>
                <a:spcPts val="1000"/>
              </a:spcAft>
              <a:buNone/>
            </a:pPr>
            <a:r>
              <a:t/>
            </a:r>
            <a:endParaRPr b="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Research questions</a:t>
            </a:r>
            <a:endParaRPr/>
          </a:p>
        </p:txBody>
      </p:sp>
      <p:sp>
        <p:nvSpPr>
          <p:cNvPr id="147" name="Google Shape;147;p22"/>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Background &amp; Goals</a:t>
            </a:r>
            <a:endParaRPr/>
          </a:p>
        </p:txBody>
      </p:sp>
      <p:sp>
        <p:nvSpPr>
          <p:cNvPr id="148" name="Google Shape;148;p22"/>
          <p:cNvSpPr txBox="1"/>
          <p:nvPr>
            <p:ph idx="2" type="body"/>
          </p:nvPr>
        </p:nvSpPr>
        <p:spPr>
          <a:xfrm>
            <a:off x="613175" y="1533850"/>
            <a:ext cx="10694100" cy="43074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SzPts val="2000"/>
              <a:buChar char="●"/>
            </a:pPr>
            <a:r>
              <a:rPr b="0" lang="en-US"/>
              <a:t>How might we provide an efficient, meaningful way for Veterans to evaluate their education options?</a:t>
            </a:r>
            <a:endParaRPr b="0"/>
          </a:p>
          <a:p>
            <a:pPr indent="-355600" lvl="0" marL="457200" rtl="0" algn="l">
              <a:lnSpc>
                <a:spcPct val="114000"/>
              </a:lnSpc>
              <a:spcBef>
                <a:spcPts val="1000"/>
              </a:spcBef>
              <a:spcAft>
                <a:spcPts val="0"/>
              </a:spcAft>
              <a:buSzPts val="2000"/>
              <a:buChar char="●"/>
            </a:pPr>
            <a:r>
              <a:rPr b="0" lang="en-US"/>
              <a:t>How might we empower Veterans to take the next step in their education process once they found the information needed to make a choice?</a:t>
            </a:r>
            <a:endParaRPr b="0"/>
          </a:p>
          <a:p>
            <a:pPr indent="-355600" lvl="0" marL="457200" rtl="0" algn="l">
              <a:lnSpc>
                <a:spcPct val="114000"/>
              </a:lnSpc>
              <a:spcBef>
                <a:spcPts val="1000"/>
              </a:spcBef>
              <a:spcAft>
                <a:spcPts val="0"/>
              </a:spcAft>
              <a:buSzPts val="2000"/>
              <a:buChar char="●"/>
            </a:pPr>
            <a:r>
              <a:rPr b="0" lang="en-US"/>
              <a:t>The conversation guide is available here</a:t>
            </a:r>
            <a:endParaRPr b="0"/>
          </a:p>
          <a:p>
            <a:pPr indent="0" lvl="0" marL="0" rtl="0" algn="l">
              <a:lnSpc>
                <a:spcPct val="114000"/>
              </a:lnSpc>
              <a:spcBef>
                <a:spcPts val="1000"/>
              </a:spcBef>
              <a:spcAft>
                <a:spcPts val="1000"/>
              </a:spcAft>
              <a:buNone/>
            </a:pPr>
            <a:r>
              <a:t/>
            </a:r>
            <a:endParaRPr b="0"/>
          </a:p>
        </p:txBody>
      </p:sp>
    </p:spTree>
  </p:cSld>
  <p:clrMapOvr>
    <a:masterClrMapping/>
  </p:clrMapOvr>
</p:sld>
</file>

<file path=ppt/theme/theme1.xml><?xml version="1.0" encoding="utf-8"?>
<a:theme xmlns:a="http://schemas.openxmlformats.org/drawingml/2006/main" xmlns:r="http://schemas.openxmlformats.org/officeDocument/2006/relationships" name="VSP Template">
  <a:themeElements>
    <a:clrScheme name="Brown Bag Template">
      <a:dk1>
        <a:srgbClr val="0070BC"/>
      </a:dk1>
      <a:lt1>
        <a:srgbClr val="1A5484"/>
      </a:lt1>
      <a:dk2>
        <a:srgbClr val="A7A7A7"/>
      </a:dk2>
      <a:lt2>
        <a:srgbClr val="535353"/>
      </a:lt2>
      <a:accent1>
        <a:srgbClr val="0070BC"/>
      </a:accent1>
      <a:accent2>
        <a:srgbClr val="10385A"/>
      </a:accent2>
      <a:accent3>
        <a:srgbClr val="1A5484"/>
      </a:accent3>
      <a:accent4>
        <a:srgbClr val="0F2F4A"/>
      </a:accent4>
      <a:accent5>
        <a:srgbClr val="0B2439"/>
      </a:accent5>
      <a:accent6>
        <a:srgbClr val="08192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