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8" r:id="rId1"/>
  </p:sldMasterIdLst>
  <p:notesMasterIdLst>
    <p:notesMasterId r:id="rId17"/>
  </p:notesMasterIdLst>
  <p:handoutMasterIdLst>
    <p:handoutMasterId r:id="rId18"/>
  </p:handoutMasterIdLst>
  <p:sldIdLst>
    <p:sldId id="335" r:id="rId2"/>
    <p:sldId id="265" r:id="rId3"/>
    <p:sldId id="310" r:id="rId4"/>
    <p:sldId id="311" r:id="rId5"/>
    <p:sldId id="322" r:id="rId6"/>
    <p:sldId id="323" r:id="rId7"/>
    <p:sldId id="337" r:id="rId8"/>
    <p:sldId id="341" r:id="rId9"/>
    <p:sldId id="328" r:id="rId10"/>
    <p:sldId id="329" r:id="rId11"/>
    <p:sldId id="338" r:id="rId12"/>
    <p:sldId id="332" r:id="rId13"/>
    <p:sldId id="330" r:id="rId14"/>
    <p:sldId id="340" r:id="rId15"/>
    <p:sldId id="331" r:id="rId16"/>
  </p:sldIdLst>
  <p:sldSz cx="121888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F5FF"/>
          </a:solidFill>
        </a:fill>
      </a:tcStyle>
    </a:wholeTbl>
    <a:band1H>
      <a:tcStyle>
        <a:tcBdr/>
        <a:fill>
          <a:solidFill>
            <a:srgbClr val="D1EAF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1EAF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6C5FF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6C5FF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6C5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6C5FF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47" autoAdjust="0"/>
  </p:normalViewPr>
  <p:slideViewPr>
    <p:cSldViewPr snapToGrid="0">
      <p:cViewPr varScale="1">
        <p:scale>
          <a:sx n="103" d="100"/>
          <a:sy n="10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1C180-3193-42CB-8C42-FC048B1C68D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10F836-CFB1-4054-BA10-B6FD4051FF96}">
      <dgm:prSet/>
      <dgm:spPr/>
      <dgm:t>
        <a:bodyPr/>
        <a:lstStyle/>
        <a:p>
          <a:r>
            <a:rPr lang="de-DE" dirty="0"/>
            <a:t>In der Regel kein </a:t>
          </a:r>
          <a:r>
            <a:rPr lang="de-DE"/>
            <a:t>eigener Algorithmus</a:t>
          </a:r>
          <a:endParaRPr lang="en-US" dirty="0"/>
        </a:p>
      </dgm:t>
    </dgm:pt>
    <dgm:pt modelId="{BFFF1153-0D44-41A1-8EAE-7D4AA2965A4D}" type="parTrans" cxnId="{AA07D24E-71B9-49F2-8439-42B9B43C289C}">
      <dgm:prSet/>
      <dgm:spPr/>
      <dgm:t>
        <a:bodyPr/>
        <a:lstStyle/>
        <a:p>
          <a:endParaRPr lang="en-US"/>
        </a:p>
      </dgm:t>
    </dgm:pt>
    <dgm:pt modelId="{95DD8232-22F5-46F0-B84C-08B0FDEF7739}" type="sibTrans" cxnId="{AA07D24E-71B9-49F2-8439-42B9B43C289C}">
      <dgm:prSet/>
      <dgm:spPr/>
      <dgm:t>
        <a:bodyPr/>
        <a:lstStyle/>
        <a:p>
          <a:endParaRPr lang="en-US"/>
        </a:p>
      </dgm:t>
    </dgm:pt>
    <dgm:pt modelId="{1AB774EC-E1C9-4EC2-A9F6-EB5167329007}">
      <dgm:prSet/>
      <dgm:spPr/>
      <dgm:t>
        <a:bodyPr/>
        <a:lstStyle/>
        <a:p>
          <a:r>
            <a:rPr lang="de-DE"/>
            <a:t>Stattdessen Magic / Magic Blackbox</a:t>
          </a:r>
          <a:br>
            <a:rPr lang="de-DE"/>
          </a:br>
          <a:r>
            <a:rPr lang="de-DE"/>
            <a:t>	=&gt; Code, der komplexe Aufgaben handhabt, während seine 	      Komplexität verbirgt, um eine einfache Schnittstelle                 	      darzustellen</a:t>
          </a:r>
          <a:endParaRPr lang="en-US"/>
        </a:p>
      </dgm:t>
    </dgm:pt>
    <dgm:pt modelId="{3B81901A-93BA-450D-BAB9-F3FFA8C049B5}" type="parTrans" cxnId="{7B5F09BE-2C99-4529-BA25-D239EEDF866F}">
      <dgm:prSet/>
      <dgm:spPr/>
      <dgm:t>
        <a:bodyPr/>
        <a:lstStyle/>
        <a:p>
          <a:endParaRPr lang="en-US"/>
        </a:p>
      </dgm:t>
    </dgm:pt>
    <dgm:pt modelId="{61990F75-9500-4C58-9913-68BDB53EE981}" type="sibTrans" cxnId="{7B5F09BE-2C99-4529-BA25-D239EEDF866F}">
      <dgm:prSet/>
      <dgm:spPr/>
      <dgm:t>
        <a:bodyPr/>
        <a:lstStyle/>
        <a:p>
          <a:endParaRPr lang="en-US"/>
        </a:p>
      </dgm:t>
    </dgm:pt>
    <dgm:pt modelId="{CEA64437-6530-4DEE-A11C-D25F69FF9B09}">
      <dgm:prSet/>
      <dgm:spPr/>
      <dgm:t>
        <a:bodyPr/>
        <a:lstStyle/>
        <a:p>
          <a:r>
            <a:rPr lang="de-DE"/>
            <a:t>Frameworks</a:t>
          </a:r>
          <a:br>
            <a:rPr lang="de-DE"/>
          </a:br>
          <a:endParaRPr lang="en-US"/>
        </a:p>
      </dgm:t>
    </dgm:pt>
    <dgm:pt modelId="{C90A361C-2A70-4397-8C66-5FC1C16CCEEC}" type="parTrans" cxnId="{ED819B3E-2898-42BF-B153-F17CEFE8F43C}">
      <dgm:prSet/>
      <dgm:spPr/>
      <dgm:t>
        <a:bodyPr/>
        <a:lstStyle/>
        <a:p>
          <a:endParaRPr lang="en-US"/>
        </a:p>
      </dgm:t>
    </dgm:pt>
    <dgm:pt modelId="{7D030B72-C4CF-454D-B689-8272262B8E64}" type="sibTrans" cxnId="{ED819B3E-2898-42BF-B153-F17CEFE8F43C}">
      <dgm:prSet/>
      <dgm:spPr/>
      <dgm:t>
        <a:bodyPr/>
        <a:lstStyle/>
        <a:p>
          <a:endParaRPr lang="en-US"/>
        </a:p>
      </dgm:t>
    </dgm:pt>
    <dgm:pt modelId="{8B82D0C4-CCFD-4585-9C1A-10F6931BCA30}">
      <dgm:prSet/>
      <dgm:spPr/>
      <dgm:t>
        <a:bodyPr/>
        <a:lstStyle/>
        <a:p>
          <a:pPr algn="ctr"/>
          <a:r>
            <a:rPr lang="de-DE" dirty="0" err="1"/>
            <a:t>SciPy</a:t>
          </a:r>
          <a:br>
            <a:rPr lang="de-DE" dirty="0"/>
          </a:br>
          <a:endParaRPr lang="en-US" dirty="0"/>
        </a:p>
      </dgm:t>
    </dgm:pt>
    <dgm:pt modelId="{D38DB985-5E48-4BBE-9C3C-EFC865133180}" type="parTrans" cxnId="{FEDD172A-2F9C-48AC-B68A-F027702A8A40}">
      <dgm:prSet/>
      <dgm:spPr/>
      <dgm:t>
        <a:bodyPr/>
        <a:lstStyle/>
        <a:p>
          <a:endParaRPr lang="en-US"/>
        </a:p>
      </dgm:t>
    </dgm:pt>
    <dgm:pt modelId="{8C6FA6C5-6BE5-4648-961D-586831F566A2}" type="sibTrans" cxnId="{FEDD172A-2F9C-48AC-B68A-F027702A8A40}">
      <dgm:prSet/>
      <dgm:spPr/>
      <dgm:t>
        <a:bodyPr/>
        <a:lstStyle/>
        <a:p>
          <a:endParaRPr lang="en-US"/>
        </a:p>
      </dgm:t>
    </dgm:pt>
    <dgm:pt modelId="{46A6D37C-FBF6-42D2-AF7A-A0E2B264016C}">
      <dgm:prSet/>
      <dgm:spPr/>
      <dgm:t>
        <a:bodyPr/>
        <a:lstStyle/>
        <a:p>
          <a:r>
            <a:rPr lang="de-DE" u="sng" dirty="0"/>
            <a:t>OR-Tools</a:t>
          </a:r>
          <a:r>
            <a:rPr lang="de-DE" dirty="0"/>
            <a:t> von Google</a:t>
          </a:r>
          <a:br>
            <a:rPr lang="de-DE" dirty="0"/>
          </a:br>
          <a:endParaRPr lang="en-US" dirty="0"/>
        </a:p>
      </dgm:t>
    </dgm:pt>
    <dgm:pt modelId="{76AB8216-2890-4807-B274-70CBF46749A1}" type="parTrans" cxnId="{CD69DAAA-63D3-4067-8875-37FD912EF534}">
      <dgm:prSet/>
      <dgm:spPr/>
      <dgm:t>
        <a:bodyPr/>
        <a:lstStyle/>
        <a:p>
          <a:endParaRPr lang="en-US"/>
        </a:p>
      </dgm:t>
    </dgm:pt>
    <dgm:pt modelId="{D5CE6771-5760-498C-85B3-54B232920FA9}" type="sibTrans" cxnId="{CD69DAAA-63D3-4067-8875-37FD912EF534}">
      <dgm:prSet/>
      <dgm:spPr/>
      <dgm:t>
        <a:bodyPr/>
        <a:lstStyle/>
        <a:p>
          <a:endParaRPr lang="en-US"/>
        </a:p>
      </dgm:t>
    </dgm:pt>
    <dgm:pt modelId="{8EDB8B82-B559-4E98-B981-AC0854F62B37}">
      <dgm:prSet/>
      <dgm:spPr/>
      <dgm:t>
        <a:bodyPr/>
        <a:lstStyle/>
        <a:p>
          <a:r>
            <a:rPr lang="de-DE"/>
            <a:t>OptaPlanner</a:t>
          </a:r>
          <a:br>
            <a:rPr lang="de-DE"/>
          </a:br>
          <a:endParaRPr lang="en-US"/>
        </a:p>
      </dgm:t>
    </dgm:pt>
    <dgm:pt modelId="{8F008B37-7167-4C59-B228-B848CF6A4054}" type="parTrans" cxnId="{A4A1BF1A-89A6-4346-B1CD-82AA40FC2FF6}">
      <dgm:prSet/>
      <dgm:spPr/>
      <dgm:t>
        <a:bodyPr/>
        <a:lstStyle/>
        <a:p>
          <a:endParaRPr lang="en-US"/>
        </a:p>
      </dgm:t>
    </dgm:pt>
    <dgm:pt modelId="{4DC16CA8-416B-4EFB-A381-C6C84F307A3E}" type="sibTrans" cxnId="{A4A1BF1A-89A6-4346-B1CD-82AA40FC2FF6}">
      <dgm:prSet/>
      <dgm:spPr/>
      <dgm:t>
        <a:bodyPr/>
        <a:lstStyle/>
        <a:p>
          <a:endParaRPr lang="en-US"/>
        </a:p>
      </dgm:t>
    </dgm:pt>
    <dgm:pt modelId="{F3F26393-6D96-4481-BD14-DEF57E356922}" type="pres">
      <dgm:prSet presAssocID="{2BF1C180-3193-42CB-8C42-FC048B1C68DF}" presName="Name0" presStyleCnt="0">
        <dgm:presLayoutVars>
          <dgm:dir/>
          <dgm:animLvl val="lvl"/>
          <dgm:resizeHandles val="exact"/>
        </dgm:presLayoutVars>
      </dgm:prSet>
      <dgm:spPr/>
    </dgm:pt>
    <dgm:pt modelId="{F470291F-7200-4A3E-B027-3CB921C3889A}" type="pres">
      <dgm:prSet presAssocID="{CEA64437-6530-4DEE-A11C-D25F69FF9B09}" presName="boxAndChildren" presStyleCnt="0"/>
      <dgm:spPr/>
    </dgm:pt>
    <dgm:pt modelId="{BE8387D0-DBB2-450A-A6B1-0385268193BD}" type="pres">
      <dgm:prSet presAssocID="{CEA64437-6530-4DEE-A11C-D25F69FF9B09}" presName="parentTextBox" presStyleLbl="node1" presStyleIdx="0" presStyleCnt="3"/>
      <dgm:spPr/>
    </dgm:pt>
    <dgm:pt modelId="{C84B7D12-C156-480A-9653-FAFF41E5C343}" type="pres">
      <dgm:prSet presAssocID="{CEA64437-6530-4DEE-A11C-D25F69FF9B09}" presName="entireBox" presStyleLbl="node1" presStyleIdx="0" presStyleCnt="3"/>
      <dgm:spPr/>
    </dgm:pt>
    <dgm:pt modelId="{3F600D16-0ABE-46FE-ACC4-9AE58CE08C33}" type="pres">
      <dgm:prSet presAssocID="{CEA64437-6530-4DEE-A11C-D25F69FF9B09}" presName="descendantBox" presStyleCnt="0"/>
      <dgm:spPr/>
    </dgm:pt>
    <dgm:pt modelId="{F687D88A-703B-459A-B238-45628D2A1A0C}" type="pres">
      <dgm:prSet presAssocID="{8B82D0C4-CCFD-4585-9C1A-10F6931BCA30}" presName="childTextBox" presStyleLbl="fgAccFollowNode1" presStyleIdx="0" presStyleCnt="3">
        <dgm:presLayoutVars>
          <dgm:bulletEnabled val="1"/>
        </dgm:presLayoutVars>
      </dgm:prSet>
      <dgm:spPr/>
    </dgm:pt>
    <dgm:pt modelId="{3ACF2613-869D-4053-91F3-5EEE64029D29}" type="pres">
      <dgm:prSet presAssocID="{46A6D37C-FBF6-42D2-AF7A-A0E2B264016C}" presName="childTextBox" presStyleLbl="fgAccFollowNode1" presStyleIdx="1" presStyleCnt="3">
        <dgm:presLayoutVars>
          <dgm:bulletEnabled val="1"/>
        </dgm:presLayoutVars>
      </dgm:prSet>
      <dgm:spPr/>
    </dgm:pt>
    <dgm:pt modelId="{1C9EFD01-EB40-40C0-9AD7-2603E3CC07BB}" type="pres">
      <dgm:prSet presAssocID="{8EDB8B82-B559-4E98-B981-AC0854F62B37}" presName="childTextBox" presStyleLbl="fgAccFollowNode1" presStyleIdx="2" presStyleCnt="3">
        <dgm:presLayoutVars>
          <dgm:bulletEnabled val="1"/>
        </dgm:presLayoutVars>
      </dgm:prSet>
      <dgm:spPr/>
    </dgm:pt>
    <dgm:pt modelId="{E62AE259-395E-4E8F-BE73-7A6F57594E30}" type="pres">
      <dgm:prSet presAssocID="{61990F75-9500-4C58-9913-68BDB53EE981}" presName="sp" presStyleCnt="0"/>
      <dgm:spPr/>
    </dgm:pt>
    <dgm:pt modelId="{5649B10B-FCC0-4399-A6DC-C84652B237AA}" type="pres">
      <dgm:prSet presAssocID="{1AB774EC-E1C9-4EC2-A9F6-EB5167329007}" presName="arrowAndChildren" presStyleCnt="0"/>
      <dgm:spPr/>
    </dgm:pt>
    <dgm:pt modelId="{D42D6F44-4E04-4E7E-B485-BC2309654C34}" type="pres">
      <dgm:prSet presAssocID="{1AB774EC-E1C9-4EC2-A9F6-EB5167329007}" presName="parentTextArrow" presStyleLbl="node1" presStyleIdx="1" presStyleCnt="3"/>
      <dgm:spPr/>
    </dgm:pt>
    <dgm:pt modelId="{7550C07F-A98C-47E4-8D3B-F0738C38BC16}" type="pres">
      <dgm:prSet presAssocID="{95DD8232-22F5-46F0-B84C-08B0FDEF7739}" presName="sp" presStyleCnt="0"/>
      <dgm:spPr/>
    </dgm:pt>
    <dgm:pt modelId="{39B6A07C-AA3D-4842-A400-94558E69DFAD}" type="pres">
      <dgm:prSet presAssocID="{8C10F836-CFB1-4054-BA10-B6FD4051FF96}" presName="arrowAndChildren" presStyleCnt="0"/>
      <dgm:spPr/>
    </dgm:pt>
    <dgm:pt modelId="{75802C7C-16ED-4D7C-8FF7-27E45810B3EB}" type="pres">
      <dgm:prSet presAssocID="{8C10F836-CFB1-4054-BA10-B6FD4051FF96}" presName="parentTextArrow" presStyleLbl="node1" presStyleIdx="2" presStyleCnt="3"/>
      <dgm:spPr/>
    </dgm:pt>
  </dgm:ptLst>
  <dgm:cxnLst>
    <dgm:cxn modelId="{E0839302-1459-4DFE-A3BC-86D83DF0D642}" type="presOf" srcId="{8C10F836-CFB1-4054-BA10-B6FD4051FF96}" destId="{75802C7C-16ED-4D7C-8FF7-27E45810B3EB}" srcOrd="0" destOrd="0" presId="urn:microsoft.com/office/officeart/2005/8/layout/process4"/>
    <dgm:cxn modelId="{4D5D8F17-0CCF-4C13-A835-493EA39C7BAD}" type="presOf" srcId="{1AB774EC-E1C9-4EC2-A9F6-EB5167329007}" destId="{D42D6F44-4E04-4E7E-B485-BC2309654C34}" srcOrd="0" destOrd="0" presId="urn:microsoft.com/office/officeart/2005/8/layout/process4"/>
    <dgm:cxn modelId="{A4A1BF1A-89A6-4346-B1CD-82AA40FC2FF6}" srcId="{CEA64437-6530-4DEE-A11C-D25F69FF9B09}" destId="{8EDB8B82-B559-4E98-B981-AC0854F62B37}" srcOrd="2" destOrd="0" parTransId="{8F008B37-7167-4C59-B228-B848CF6A4054}" sibTransId="{4DC16CA8-416B-4EFB-A381-C6C84F307A3E}"/>
    <dgm:cxn modelId="{FEDD172A-2F9C-48AC-B68A-F027702A8A40}" srcId="{CEA64437-6530-4DEE-A11C-D25F69FF9B09}" destId="{8B82D0C4-CCFD-4585-9C1A-10F6931BCA30}" srcOrd="0" destOrd="0" parTransId="{D38DB985-5E48-4BBE-9C3C-EFC865133180}" sibTransId="{8C6FA6C5-6BE5-4648-961D-586831F566A2}"/>
    <dgm:cxn modelId="{DF04F735-2F36-49B8-B7E6-A9461FBE994A}" type="presOf" srcId="{2BF1C180-3193-42CB-8C42-FC048B1C68DF}" destId="{F3F26393-6D96-4481-BD14-DEF57E356922}" srcOrd="0" destOrd="0" presId="urn:microsoft.com/office/officeart/2005/8/layout/process4"/>
    <dgm:cxn modelId="{ED819B3E-2898-42BF-B153-F17CEFE8F43C}" srcId="{2BF1C180-3193-42CB-8C42-FC048B1C68DF}" destId="{CEA64437-6530-4DEE-A11C-D25F69FF9B09}" srcOrd="2" destOrd="0" parTransId="{C90A361C-2A70-4397-8C66-5FC1C16CCEEC}" sibTransId="{7D030B72-C4CF-454D-B689-8272262B8E64}"/>
    <dgm:cxn modelId="{AA07D24E-71B9-49F2-8439-42B9B43C289C}" srcId="{2BF1C180-3193-42CB-8C42-FC048B1C68DF}" destId="{8C10F836-CFB1-4054-BA10-B6FD4051FF96}" srcOrd="0" destOrd="0" parTransId="{BFFF1153-0D44-41A1-8EAE-7D4AA2965A4D}" sibTransId="{95DD8232-22F5-46F0-B84C-08B0FDEF7739}"/>
    <dgm:cxn modelId="{27013871-2218-46D9-8023-55F6C5430C15}" type="presOf" srcId="{CEA64437-6530-4DEE-A11C-D25F69FF9B09}" destId="{BE8387D0-DBB2-450A-A6B1-0385268193BD}" srcOrd="0" destOrd="0" presId="urn:microsoft.com/office/officeart/2005/8/layout/process4"/>
    <dgm:cxn modelId="{62BA4573-41A2-44E8-A231-603BE45DD7A9}" type="presOf" srcId="{46A6D37C-FBF6-42D2-AF7A-A0E2B264016C}" destId="{3ACF2613-869D-4053-91F3-5EEE64029D29}" srcOrd="0" destOrd="0" presId="urn:microsoft.com/office/officeart/2005/8/layout/process4"/>
    <dgm:cxn modelId="{3DC6BD77-09E1-406E-803C-A05A97CFF7C4}" type="presOf" srcId="{8B82D0C4-CCFD-4585-9C1A-10F6931BCA30}" destId="{F687D88A-703B-459A-B238-45628D2A1A0C}" srcOrd="0" destOrd="0" presId="urn:microsoft.com/office/officeart/2005/8/layout/process4"/>
    <dgm:cxn modelId="{F896FFA2-3E37-4AE0-AD3A-FFF83741F83C}" type="presOf" srcId="{8EDB8B82-B559-4E98-B981-AC0854F62B37}" destId="{1C9EFD01-EB40-40C0-9AD7-2603E3CC07BB}" srcOrd="0" destOrd="0" presId="urn:microsoft.com/office/officeart/2005/8/layout/process4"/>
    <dgm:cxn modelId="{CD69DAAA-63D3-4067-8875-37FD912EF534}" srcId="{CEA64437-6530-4DEE-A11C-D25F69FF9B09}" destId="{46A6D37C-FBF6-42D2-AF7A-A0E2B264016C}" srcOrd="1" destOrd="0" parTransId="{76AB8216-2890-4807-B274-70CBF46749A1}" sibTransId="{D5CE6771-5760-498C-85B3-54B232920FA9}"/>
    <dgm:cxn modelId="{7B5F09BE-2C99-4529-BA25-D239EEDF866F}" srcId="{2BF1C180-3193-42CB-8C42-FC048B1C68DF}" destId="{1AB774EC-E1C9-4EC2-A9F6-EB5167329007}" srcOrd="1" destOrd="0" parTransId="{3B81901A-93BA-450D-BAB9-F3FFA8C049B5}" sibTransId="{61990F75-9500-4C58-9913-68BDB53EE981}"/>
    <dgm:cxn modelId="{D8377DD1-4025-421C-8F40-F84D45104933}" type="presOf" srcId="{CEA64437-6530-4DEE-A11C-D25F69FF9B09}" destId="{C84B7D12-C156-480A-9653-FAFF41E5C343}" srcOrd="1" destOrd="0" presId="urn:microsoft.com/office/officeart/2005/8/layout/process4"/>
    <dgm:cxn modelId="{DADB5000-824E-4AD0-AAE0-8CD4C25D0AF6}" type="presParOf" srcId="{F3F26393-6D96-4481-BD14-DEF57E356922}" destId="{F470291F-7200-4A3E-B027-3CB921C3889A}" srcOrd="0" destOrd="0" presId="urn:microsoft.com/office/officeart/2005/8/layout/process4"/>
    <dgm:cxn modelId="{31CF4AD3-1EDD-4AA0-817F-1EE341EF4438}" type="presParOf" srcId="{F470291F-7200-4A3E-B027-3CB921C3889A}" destId="{BE8387D0-DBB2-450A-A6B1-0385268193BD}" srcOrd="0" destOrd="0" presId="urn:microsoft.com/office/officeart/2005/8/layout/process4"/>
    <dgm:cxn modelId="{C2B5F2ED-239A-4732-BB48-E91435947A3F}" type="presParOf" srcId="{F470291F-7200-4A3E-B027-3CB921C3889A}" destId="{C84B7D12-C156-480A-9653-FAFF41E5C343}" srcOrd="1" destOrd="0" presId="urn:microsoft.com/office/officeart/2005/8/layout/process4"/>
    <dgm:cxn modelId="{BBA21C0E-85C2-4147-A999-1515C72A8D87}" type="presParOf" srcId="{F470291F-7200-4A3E-B027-3CB921C3889A}" destId="{3F600D16-0ABE-46FE-ACC4-9AE58CE08C33}" srcOrd="2" destOrd="0" presId="urn:microsoft.com/office/officeart/2005/8/layout/process4"/>
    <dgm:cxn modelId="{2C59003F-DC16-4061-A09E-455B1021258E}" type="presParOf" srcId="{3F600D16-0ABE-46FE-ACC4-9AE58CE08C33}" destId="{F687D88A-703B-459A-B238-45628D2A1A0C}" srcOrd="0" destOrd="0" presId="urn:microsoft.com/office/officeart/2005/8/layout/process4"/>
    <dgm:cxn modelId="{AC68E85B-B929-4530-9CF5-C06E3BEA8EF1}" type="presParOf" srcId="{3F600D16-0ABE-46FE-ACC4-9AE58CE08C33}" destId="{3ACF2613-869D-4053-91F3-5EEE64029D29}" srcOrd="1" destOrd="0" presId="urn:microsoft.com/office/officeart/2005/8/layout/process4"/>
    <dgm:cxn modelId="{F745DCF6-EFBA-4FBC-AD52-BFC32DF1D105}" type="presParOf" srcId="{3F600D16-0ABE-46FE-ACC4-9AE58CE08C33}" destId="{1C9EFD01-EB40-40C0-9AD7-2603E3CC07BB}" srcOrd="2" destOrd="0" presId="urn:microsoft.com/office/officeart/2005/8/layout/process4"/>
    <dgm:cxn modelId="{E218F5FB-C585-435A-8737-A53395BCFA34}" type="presParOf" srcId="{F3F26393-6D96-4481-BD14-DEF57E356922}" destId="{E62AE259-395E-4E8F-BE73-7A6F57594E30}" srcOrd="1" destOrd="0" presId="urn:microsoft.com/office/officeart/2005/8/layout/process4"/>
    <dgm:cxn modelId="{549D8B7C-C95A-4282-8B00-396E4D0ED5E0}" type="presParOf" srcId="{F3F26393-6D96-4481-BD14-DEF57E356922}" destId="{5649B10B-FCC0-4399-A6DC-C84652B237AA}" srcOrd="2" destOrd="0" presId="urn:microsoft.com/office/officeart/2005/8/layout/process4"/>
    <dgm:cxn modelId="{92A20A3A-0ADB-4E14-8E01-D9FDED7B365B}" type="presParOf" srcId="{5649B10B-FCC0-4399-A6DC-C84652B237AA}" destId="{D42D6F44-4E04-4E7E-B485-BC2309654C34}" srcOrd="0" destOrd="0" presId="urn:microsoft.com/office/officeart/2005/8/layout/process4"/>
    <dgm:cxn modelId="{70A0A21B-3DAE-40DC-B5BA-1D6336612E96}" type="presParOf" srcId="{F3F26393-6D96-4481-BD14-DEF57E356922}" destId="{7550C07F-A98C-47E4-8D3B-F0738C38BC16}" srcOrd="3" destOrd="0" presId="urn:microsoft.com/office/officeart/2005/8/layout/process4"/>
    <dgm:cxn modelId="{1D8FB365-8C7A-4E9E-806B-16692CBE9AC0}" type="presParOf" srcId="{F3F26393-6D96-4481-BD14-DEF57E356922}" destId="{39B6A07C-AA3D-4842-A400-94558E69DFAD}" srcOrd="4" destOrd="0" presId="urn:microsoft.com/office/officeart/2005/8/layout/process4"/>
    <dgm:cxn modelId="{8E3AE483-FC26-44D6-A30A-60E7270718A4}" type="presParOf" srcId="{39B6A07C-AA3D-4842-A400-94558E69DFAD}" destId="{75802C7C-16ED-4D7C-8FF7-27E45810B3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675358-D5F0-4C0D-9207-5C67A7F932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09DA82-863E-417A-A071-C85D2BB5469F}">
      <dgm:prSet/>
      <dgm:spPr/>
      <dgm:t>
        <a:bodyPr/>
        <a:lstStyle/>
        <a:p>
          <a:r>
            <a:rPr lang="en-US" dirty="0"/>
            <a:t>Constrains </a:t>
          </a:r>
          <a:r>
            <a:rPr lang="en-US" dirty="0" err="1"/>
            <a:t>sind</a:t>
          </a:r>
          <a:r>
            <a:rPr lang="en-US" dirty="0"/>
            <a:t> </a:t>
          </a:r>
          <a:r>
            <a:rPr lang="en-US" dirty="0" err="1"/>
            <a:t>Beschränkungen</a:t>
          </a:r>
          <a:r>
            <a:rPr lang="en-US" dirty="0"/>
            <a:t>, die </a:t>
          </a:r>
          <a:r>
            <a:rPr lang="en-US" dirty="0" err="1"/>
            <a:t>Arbeitern</a:t>
          </a:r>
          <a:r>
            <a:rPr lang="en-US" dirty="0"/>
            <a:t> </a:t>
          </a:r>
          <a:r>
            <a:rPr lang="en-US" dirty="0" err="1"/>
            <a:t>oder</a:t>
          </a:r>
          <a:r>
            <a:rPr lang="en-US" dirty="0"/>
            <a:t> </a:t>
          </a:r>
          <a:r>
            <a:rPr lang="en-US" dirty="0" err="1"/>
            <a:t>Aufgaben</a:t>
          </a:r>
          <a:r>
            <a:rPr lang="en-US" dirty="0"/>
            <a:t> </a:t>
          </a:r>
          <a:r>
            <a:rPr lang="en-US" dirty="0" err="1"/>
            <a:t>zugewiesen</a:t>
          </a:r>
          <a:r>
            <a:rPr lang="en-US" dirty="0"/>
            <a:t> </a:t>
          </a:r>
          <a:r>
            <a:rPr lang="en-US" dirty="0" err="1"/>
            <a:t>werden</a:t>
          </a:r>
          <a:r>
            <a:rPr lang="en-US" dirty="0"/>
            <a:t> </a:t>
          </a:r>
          <a:r>
            <a:rPr lang="en-US" dirty="0" err="1"/>
            <a:t>können</a:t>
          </a:r>
          <a:endParaRPr lang="en-US" dirty="0"/>
        </a:p>
      </dgm:t>
    </dgm:pt>
    <dgm:pt modelId="{6E5DFFF0-09BD-4B8A-8314-E9D3C804CB8D}" type="parTrans" cxnId="{765E0E57-61C5-4425-90A8-06625135ABC3}">
      <dgm:prSet/>
      <dgm:spPr/>
      <dgm:t>
        <a:bodyPr/>
        <a:lstStyle/>
        <a:p>
          <a:endParaRPr lang="en-US"/>
        </a:p>
      </dgm:t>
    </dgm:pt>
    <dgm:pt modelId="{6906E0A0-A3A4-4219-A215-110EC24054F7}" type="sibTrans" cxnId="{765E0E57-61C5-4425-90A8-06625135ABC3}">
      <dgm:prSet/>
      <dgm:spPr/>
      <dgm:t>
        <a:bodyPr/>
        <a:lstStyle/>
        <a:p>
          <a:endParaRPr lang="en-US"/>
        </a:p>
      </dgm:t>
    </dgm:pt>
    <dgm:pt modelId="{96FEBB62-4578-4AE9-BEFB-DC8120197A5C}">
      <dgm:prSet/>
      <dgm:spPr/>
      <dgm:t>
        <a:bodyPr/>
        <a:lstStyle/>
        <a:p>
          <a:r>
            <a:rPr lang="en-US"/>
            <a:t>Beispiele:</a:t>
          </a:r>
        </a:p>
      </dgm:t>
    </dgm:pt>
    <dgm:pt modelId="{425926D1-BAA4-47E8-BF99-A71AA344FE68}" type="parTrans" cxnId="{93D0814E-CE4B-4AA4-AD0B-D034C74E5A24}">
      <dgm:prSet/>
      <dgm:spPr/>
      <dgm:t>
        <a:bodyPr/>
        <a:lstStyle/>
        <a:p>
          <a:endParaRPr lang="en-US"/>
        </a:p>
      </dgm:t>
    </dgm:pt>
    <dgm:pt modelId="{5F30D8C0-E87E-4684-9722-21500BAA073D}" type="sibTrans" cxnId="{93D0814E-CE4B-4AA4-AD0B-D034C74E5A24}">
      <dgm:prSet/>
      <dgm:spPr/>
      <dgm:t>
        <a:bodyPr/>
        <a:lstStyle/>
        <a:p>
          <a:endParaRPr lang="en-US"/>
        </a:p>
      </dgm:t>
    </dgm:pt>
    <dgm:pt modelId="{57E6C160-A45E-44A2-A837-ACDE8C28CE6F}">
      <dgm:prSet/>
      <dgm:spPr/>
      <dgm:t>
        <a:bodyPr/>
        <a:lstStyle/>
        <a:p>
          <a:r>
            <a:rPr lang="en-US"/>
            <a:t>Aufgaben haben Prioritäten, die wichtigeren müssen zu erst erledigt werden</a:t>
          </a:r>
        </a:p>
      </dgm:t>
    </dgm:pt>
    <dgm:pt modelId="{9B1E5723-E438-4999-8355-D35C32ABF1B2}" type="parTrans" cxnId="{9117CC71-2D00-4FF1-A9C9-A3B0306784A6}">
      <dgm:prSet/>
      <dgm:spPr/>
      <dgm:t>
        <a:bodyPr/>
        <a:lstStyle/>
        <a:p>
          <a:endParaRPr lang="en-US"/>
        </a:p>
      </dgm:t>
    </dgm:pt>
    <dgm:pt modelId="{E8280FD2-022C-4EE8-8344-0763473ED843}" type="sibTrans" cxnId="{9117CC71-2D00-4FF1-A9C9-A3B0306784A6}">
      <dgm:prSet/>
      <dgm:spPr/>
      <dgm:t>
        <a:bodyPr/>
        <a:lstStyle/>
        <a:p>
          <a:endParaRPr lang="en-US"/>
        </a:p>
      </dgm:t>
    </dgm:pt>
    <dgm:pt modelId="{E278D99F-3B47-458E-A5F1-CF65520F8BE6}">
      <dgm:prSet/>
      <dgm:spPr/>
      <dgm:t>
        <a:bodyPr/>
        <a:lstStyle/>
        <a:p>
          <a:r>
            <a:rPr lang="en-US" dirty="0" err="1"/>
            <a:t>Bestimmt</a:t>
          </a:r>
          <a:r>
            <a:rPr lang="en-US" dirty="0"/>
            <a:t> </a:t>
          </a:r>
          <a:r>
            <a:rPr lang="en-US" dirty="0" err="1"/>
            <a:t>Arbeiter</a:t>
          </a:r>
          <a:r>
            <a:rPr lang="en-US" dirty="0"/>
            <a:t> </a:t>
          </a:r>
          <a:r>
            <a:rPr lang="en-US" dirty="0" err="1"/>
            <a:t>dürfen</a:t>
          </a:r>
          <a:r>
            <a:rPr lang="en-US" dirty="0"/>
            <a:t> </a:t>
          </a:r>
          <a:r>
            <a:rPr lang="en-US" dirty="0" err="1"/>
            <a:t>nur</a:t>
          </a:r>
          <a:r>
            <a:rPr lang="en-US" dirty="0"/>
            <a:t> </a:t>
          </a:r>
          <a:r>
            <a:rPr lang="en-US" dirty="0" err="1"/>
            <a:t>bestimmt</a:t>
          </a:r>
          <a:r>
            <a:rPr lang="en-US" dirty="0"/>
            <a:t> </a:t>
          </a:r>
          <a:r>
            <a:rPr lang="en-US" dirty="0" err="1"/>
            <a:t>Aufgaben</a:t>
          </a:r>
          <a:r>
            <a:rPr lang="en-US" dirty="0"/>
            <a:t> </a:t>
          </a:r>
          <a:r>
            <a:rPr lang="en-US" dirty="0" err="1"/>
            <a:t>annehmen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Arbeiter</a:t>
          </a:r>
          <a:r>
            <a:rPr lang="en-US" dirty="0"/>
            <a:t> </a:t>
          </a:r>
          <a:r>
            <a:rPr lang="en-US" dirty="0" err="1"/>
            <a:t>müssen</a:t>
          </a:r>
          <a:r>
            <a:rPr lang="en-US" dirty="0"/>
            <a:t> </a:t>
          </a:r>
          <a:r>
            <a:rPr lang="en-US" dirty="0" err="1"/>
            <a:t>Sachen</a:t>
          </a:r>
          <a:r>
            <a:rPr lang="en-US" dirty="0"/>
            <a:t> </a:t>
          </a:r>
          <a:r>
            <a:rPr lang="en-US" dirty="0" err="1"/>
            <a:t>transportieren</a:t>
          </a:r>
          <a:r>
            <a:rPr lang="en-US" dirty="0"/>
            <a:t>, </a:t>
          </a:r>
          <a:r>
            <a:rPr lang="en-US" dirty="0" err="1"/>
            <a:t>haben</a:t>
          </a:r>
          <a:r>
            <a:rPr lang="en-US" dirty="0"/>
            <a:t> </a:t>
          </a:r>
          <a:r>
            <a:rPr lang="en-US" dirty="0" err="1"/>
            <a:t>aber</a:t>
          </a:r>
          <a:r>
            <a:rPr lang="en-US" dirty="0"/>
            <a:t> </a:t>
          </a:r>
          <a:r>
            <a:rPr lang="en-US" dirty="0" err="1"/>
            <a:t>unterschiedliche</a:t>
          </a:r>
          <a:r>
            <a:rPr lang="en-US" dirty="0"/>
            <a:t> </a:t>
          </a:r>
          <a:r>
            <a:rPr lang="en-US" dirty="0" err="1"/>
            <a:t>Gewichtslimits</a:t>
          </a:r>
          <a:r>
            <a:rPr lang="en-US" dirty="0"/>
            <a:t>)</a:t>
          </a:r>
        </a:p>
      </dgm:t>
    </dgm:pt>
    <dgm:pt modelId="{92B2A473-0029-4E0D-A659-9E5AF603C169}" type="parTrans" cxnId="{23F9F820-9976-4A69-B6F6-B9BB318AE89A}">
      <dgm:prSet/>
      <dgm:spPr/>
      <dgm:t>
        <a:bodyPr/>
        <a:lstStyle/>
        <a:p>
          <a:endParaRPr lang="en-US"/>
        </a:p>
      </dgm:t>
    </dgm:pt>
    <dgm:pt modelId="{5D6A2772-749C-45F3-9237-3042EAF7A913}" type="sibTrans" cxnId="{23F9F820-9976-4A69-B6F6-B9BB318AE89A}">
      <dgm:prSet/>
      <dgm:spPr/>
      <dgm:t>
        <a:bodyPr/>
        <a:lstStyle/>
        <a:p>
          <a:endParaRPr lang="en-US"/>
        </a:p>
      </dgm:t>
    </dgm:pt>
    <dgm:pt modelId="{1759B4C7-A583-4AB8-8B37-9C17C0601572}">
      <dgm:prSet/>
      <dgm:spPr/>
      <dgm:t>
        <a:bodyPr/>
        <a:lstStyle/>
        <a:p>
          <a:r>
            <a:rPr lang="en-US"/>
            <a:t>In der Regel kommen mehrere Constrains in einem Optimierungsalgorithmus vor</a:t>
          </a:r>
        </a:p>
      </dgm:t>
    </dgm:pt>
    <dgm:pt modelId="{2CA44EAB-4A6F-49F3-A961-F40CF04C352F}" type="parTrans" cxnId="{6F6FD113-E473-4FC2-9D93-09F44E9AAD8F}">
      <dgm:prSet/>
      <dgm:spPr/>
      <dgm:t>
        <a:bodyPr/>
        <a:lstStyle/>
        <a:p>
          <a:endParaRPr lang="en-US"/>
        </a:p>
      </dgm:t>
    </dgm:pt>
    <dgm:pt modelId="{F617664A-E4CA-497C-B770-59854DB54F60}" type="sibTrans" cxnId="{6F6FD113-E473-4FC2-9D93-09F44E9AAD8F}">
      <dgm:prSet/>
      <dgm:spPr/>
      <dgm:t>
        <a:bodyPr/>
        <a:lstStyle/>
        <a:p>
          <a:endParaRPr lang="en-US"/>
        </a:p>
      </dgm:t>
    </dgm:pt>
    <dgm:pt modelId="{373E14DA-1AE1-44AB-B0BE-86F5DC98B31F}" type="pres">
      <dgm:prSet presAssocID="{9F675358-D5F0-4C0D-9207-5C67A7F932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5F9363-5BFF-4576-9F21-84DF1DEBCD72}" type="pres">
      <dgm:prSet presAssocID="{3709DA82-863E-417A-A071-C85D2BB5469F}" presName="hierRoot1" presStyleCnt="0">
        <dgm:presLayoutVars>
          <dgm:hierBranch val="init"/>
        </dgm:presLayoutVars>
      </dgm:prSet>
      <dgm:spPr/>
    </dgm:pt>
    <dgm:pt modelId="{A5AA0576-BFBC-4062-84A2-FB1FDCE65A56}" type="pres">
      <dgm:prSet presAssocID="{3709DA82-863E-417A-A071-C85D2BB5469F}" presName="rootComposite1" presStyleCnt="0"/>
      <dgm:spPr/>
    </dgm:pt>
    <dgm:pt modelId="{FEBCF2B5-27F8-4F46-ADC0-0DD1FFA76FB0}" type="pres">
      <dgm:prSet presAssocID="{3709DA82-863E-417A-A071-C85D2BB5469F}" presName="rootText1" presStyleLbl="node0" presStyleIdx="0" presStyleCnt="3">
        <dgm:presLayoutVars>
          <dgm:chPref val="3"/>
        </dgm:presLayoutVars>
      </dgm:prSet>
      <dgm:spPr/>
    </dgm:pt>
    <dgm:pt modelId="{809203B3-DB65-4B97-BF89-39C74F4CD290}" type="pres">
      <dgm:prSet presAssocID="{3709DA82-863E-417A-A071-C85D2BB5469F}" presName="rootConnector1" presStyleLbl="node1" presStyleIdx="0" presStyleCnt="0"/>
      <dgm:spPr/>
    </dgm:pt>
    <dgm:pt modelId="{8D252E27-EEAA-4C0C-A86D-AB9A8E15468E}" type="pres">
      <dgm:prSet presAssocID="{3709DA82-863E-417A-A071-C85D2BB5469F}" presName="hierChild2" presStyleCnt="0"/>
      <dgm:spPr/>
    </dgm:pt>
    <dgm:pt modelId="{C2A5DC2F-2C8F-4A77-B42A-11FB23EFDA92}" type="pres">
      <dgm:prSet presAssocID="{3709DA82-863E-417A-A071-C85D2BB5469F}" presName="hierChild3" presStyleCnt="0"/>
      <dgm:spPr/>
    </dgm:pt>
    <dgm:pt modelId="{2390F331-185C-45D2-BAAC-677018D2CC34}" type="pres">
      <dgm:prSet presAssocID="{96FEBB62-4578-4AE9-BEFB-DC8120197A5C}" presName="hierRoot1" presStyleCnt="0">
        <dgm:presLayoutVars>
          <dgm:hierBranch val="init"/>
        </dgm:presLayoutVars>
      </dgm:prSet>
      <dgm:spPr/>
    </dgm:pt>
    <dgm:pt modelId="{DDED4453-85D2-4581-80FC-95C9AF553E42}" type="pres">
      <dgm:prSet presAssocID="{96FEBB62-4578-4AE9-BEFB-DC8120197A5C}" presName="rootComposite1" presStyleCnt="0"/>
      <dgm:spPr/>
    </dgm:pt>
    <dgm:pt modelId="{2EE6192F-1F68-44BB-9A12-BD1F6BB8BDF6}" type="pres">
      <dgm:prSet presAssocID="{96FEBB62-4578-4AE9-BEFB-DC8120197A5C}" presName="rootText1" presStyleLbl="node0" presStyleIdx="1" presStyleCnt="3">
        <dgm:presLayoutVars>
          <dgm:chPref val="3"/>
        </dgm:presLayoutVars>
      </dgm:prSet>
      <dgm:spPr/>
    </dgm:pt>
    <dgm:pt modelId="{A7E96B94-01A4-46B6-B2AA-E28A8CDE457D}" type="pres">
      <dgm:prSet presAssocID="{96FEBB62-4578-4AE9-BEFB-DC8120197A5C}" presName="rootConnector1" presStyleLbl="node1" presStyleIdx="0" presStyleCnt="0"/>
      <dgm:spPr/>
    </dgm:pt>
    <dgm:pt modelId="{F01F9211-3A5D-4E02-BF3F-7EED91069CB5}" type="pres">
      <dgm:prSet presAssocID="{96FEBB62-4578-4AE9-BEFB-DC8120197A5C}" presName="hierChild2" presStyleCnt="0"/>
      <dgm:spPr/>
    </dgm:pt>
    <dgm:pt modelId="{0D62DC3A-5492-43C1-824C-844B1643FA39}" type="pres">
      <dgm:prSet presAssocID="{9B1E5723-E438-4999-8355-D35C32ABF1B2}" presName="Name64" presStyleLbl="parChTrans1D2" presStyleIdx="0" presStyleCnt="2"/>
      <dgm:spPr/>
    </dgm:pt>
    <dgm:pt modelId="{D67B1626-918C-4102-8071-F3B3800B2F87}" type="pres">
      <dgm:prSet presAssocID="{57E6C160-A45E-44A2-A837-ACDE8C28CE6F}" presName="hierRoot2" presStyleCnt="0">
        <dgm:presLayoutVars>
          <dgm:hierBranch val="init"/>
        </dgm:presLayoutVars>
      </dgm:prSet>
      <dgm:spPr/>
    </dgm:pt>
    <dgm:pt modelId="{A95A85A4-C1E7-4454-98FE-D4C83BDAA794}" type="pres">
      <dgm:prSet presAssocID="{57E6C160-A45E-44A2-A837-ACDE8C28CE6F}" presName="rootComposite" presStyleCnt="0"/>
      <dgm:spPr/>
    </dgm:pt>
    <dgm:pt modelId="{6CDDF206-50DD-4BA7-9F55-D26509D6A4AF}" type="pres">
      <dgm:prSet presAssocID="{57E6C160-A45E-44A2-A837-ACDE8C28CE6F}" presName="rootText" presStyleLbl="node2" presStyleIdx="0" presStyleCnt="2">
        <dgm:presLayoutVars>
          <dgm:chPref val="3"/>
        </dgm:presLayoutVars>
      </dgm:prSet>
      <dgm:spPr/>
    </dgm:pt>
    <dgm:pt modelId="{9C590C69-518F-46FE-82F8-BADF36DCEF4D}" type="pres">
      <dgm:prSet presAssocID="{57E6C160-A45E-44A2-A837-ACDE8C28CE6F}" presName="rootConnector" presStyleLbl="node2" presStyleIdx="0" presStyleCnt="2"/>
      <dgm:spPr/>
    </dgm:pt>
    <dgm:pt modelId="{0689DF1C-ED3D-4B49-A242-409CBA4F70FB}" type="pres">
      <dgm:prSet presAssocID="{57E6C160-A45E-44A2-A837-ACDE8C28CE6F}" presName="hierChild4" presStyleCnt="0"/>
      <dgm:spPr/>
    </dgm:pt>
    <dgm:pt modelId="{74E198DE-68C1-465B-8D82-13196DC8E792}" type="pres">
      <dgm:prSet presAssocID="{57E6C160-A45E-44A2-A837-ACDE8C28CE6F}" presName="hierChild5" presStyleCnt="0"/>
      <dgm:spPr/>
    </dgm:pt>
    <dgm:pt modelId="{E5DD17BA-0C59-482C-AF0B-281E0AE2E35F}" type="pres">
      <dgm:prSet presAssocID="{92B2A473-0029-4E0D-A659-9E5AF603C169}" presName="Name64" presStyleLbl="parChTrans1D2" presStyleIdx="1" presStyleCnt="2"/>
      <dgm:spPr/>
    </dgm:pt>
    <dgm:pt modelId="{26408BA8-B415-4724-85A7-973604A30B3E}" type="pres">
      <dgm:prSet presAssocID="{E278D99F-3B47-458E-A5F1-CF65520F8BE6}" presName="hierRoot2" presStyleCnt="0">
        <dgm:presLayoutVars>
          <dgm:hierBranch val="init"/>
        </dgm:presLayoutVars>
      </dgm:prSet>
      <dgm:spPr/>
    </dgm:pt>
    <dgm:pt modelId="{C0B887CE-2306-4382-9AC1-FAAB84682C3A}" type="pres">
      <dgm:prSet presAssocID="{E278D99F-3B47-458E-A5F1-CF65520F8BE6}" presName="rootComposite" presStyleCnt="0"/>
      <dgm:spPr/>
    </dgm:pt>
    <dgm:pt modelId="{2EE151C5-FDE9-47A5-9D52-38A2F669D696}" type="pres">
      <dgm:prSet presAssocID="{E278D99F-3B47-458E-A5F1-CF65520F8BE6}" presName="rootText" presStyleLbl="node2" presStyleIdx="1" presStyleCnt="2">
        <dgm:presLayoutVars>
          <dgm:chPref val="3"/>
        </dgm:presLayoutVars>
      </dgm:prSet>
      <dgm:spPr/>
    </dgm:pt>
    <dgm:pt modelId="{6FE7879D-4B24-45EC-AFC0-38B1806E0724}" type="pres">
      <dgm:prSet presAssocID="{E278D99F-3B47-458E-A5F1-CF65520F8BE6}" presName="rootConnector" presStyleLbl="node2" presStyleIdx="1" presStyleCnt="2"/>
      <dgm:spPr/>
    </dgm:pt>
    <dgm:pt modelId="{AADD3B04-3924-47A7-9C76-23A227E0193A}" type="pres">
      <dgm:prSet presAssocID="{E278D99F-3B47-458E-A5F1-CF65520F8BE6}" presName="hierChild4" presStyleCnt="0"/>
      <dgm:spPr/>
    </dgm:pt>
    <dgm:pt modelId="{A8CC726D-1D71-4C97-A273-491922772FD1}" type="pres">
      <dgm:prSet presAssocID="{E278D99F-3B47-458E-A5F1-CF65520F8BE6}" presName="hierChild5" presStyleCnt="0"/>
      <dgm:spPr/>
    </dgm:pt>
    <dgm:pt modelId="{54D4FAB1-9E72-4B11-B480-C9F71DF1A3B5}" type="pres">
      <dgm:prSet presAssocID="{96FEBB62-4578-4AE9-BEFB-DC8120197A5C}" presName="hierChild3" presStyleCnt="0"/>
      <dgm:spPr/>
    </dgm:pt>
    <dgm:pt modelId="{352FA2D9-79AB-4339-974A-59439582B994}" type="pres">
      <dgm:prSet presAssocID="{1759B4C7-A583-4AB8-8B37-9C17C0601572}" presName="hierRoot1" presStyleCnt="0">
        <dgm:presLayoutVars>
          <dgm:hierBranch val="init"/>
        </dgm:presLayoutVars>
      </dgm:prSet>
      <dgm:spPr/>
    </dgm:pt>
    <dgm:pt modelId="{7D51F30E-27BF-46FB-9774-DFC893AE7A83}" type="pres">
      <dgm:prSet presAssocID="{1759B4C7-A583-4AB8-8B37-9C17C0601572}" presName="rootComposite1" presStyleCnt="0"/>
      <dgm:spPr/>
    </dgm:pt>
    <dgm:pt modelId="{315F47D7-C837-40F2-B30B-1F43555D2B85}" type="pres">
      <dgm:prSet presAssocID="{1759B4C7-A583-4AB8-8B37-9C17C0601572}" presName="rootText1" presStyleLbl="node0" presStyleIdx="2" presStyleCnt="3">
        <dgm:presLayoutVars>
          <dgm:chPref val="3"/>
        </dgm:presLayoutVars>
      </dgm:prSet>
      <dgm:spPr/>
    </dgm:pt>
    <dgm:pt modelId="{CDCEF6EB-BCAE-417E-B984-AFA2A5A0F7D8}" type="pres">
      <dgm:prSet presAssocID="{1759B4C7-A583-4AB8-8B37-9C17C0601572}" presName="rootConnector1" presStyleLbl="node1" presStyleIdx="0" presStyleCnt="0"/>
      <dgm:spPr/>
    </dgm:pt>
    <dgm:pt modelId="{22CDCD21-1811-42F0-8D01-87B6780E8DB0}" type="pres">
      <dgm:prSet presAssocID="{1759B4C7-A583-4AB8-8B37-9C17C0601572}" presName="hierChild2" presStyleCnt="0"/>
      <dgm:spPr/>
    </dgm:pt>
    <dgm:pt modelId="{7DFB3BF0-CB49-49DF-A43E-6745A953B231}" type="pres">
      <dgm:prSet presAssocID="{1759B4C7-A583-4AB8-8B37-9C17C0601572}" presName="hierChild3" presStyleCnt="0"/>
      <dgm:spPr/>
    </dgm:pt>
  </dgm:ptLst>
  <dgm:cxnLst>
    <dgm:cxn modelId="{0F1B2606-6981-46C6-9CDD-7B6E52B19FFE}" type="presOf" srcId="{1759B4C7-A583-4AB8-8B37-9C17C0601572}" destId="{315F47D7-C837-40F2-B30B-1F43555D2B85}" srcOrd="0" destOrd="0" presId="urn:microsoft.com/office/officeart/2009/3/layout/HorizontalOrganizationChart"/>
    <dgm:cxn modelId="{27F4300B-30B6-447F-8A71-271D4D19E711}" type="presOf" srcId="{9F675358-D5F0-4C0D-9207-5C67A7F9321E}" destId="{373E14DA-1AE1-44AB-B0BE-86F5DC98B31F}" srcOrd="0" destOrd="0" presId="urn:microsoft.com/office/officeart/2009/3/layout/HorizontalOrganizationChart"/>
    <dgm:cxn modelId="{6F6FD113-E473-4FC2-9D93-09F44E9AAD8F}" srcId="{9F675358-D5F0-4C0D-9207-5C67A7F9321E}" destId="{1759B4C7-A583-4AB8-8B37-9C17C0601572}" srcOrd="2" destOrd="0" parTransId="{2CA44EAB-4A6F-49F3-A961-F40CF04C352F}" sibTransId="{F617664A-E4CA-497C-B770-59854DB54F60}"/>
    <dgm:cxn modelId="{9CE0D61D-E416-4263-A74F-47ECCCB2EC4C}" type="presOf" srcId="{3709DA82-863E-417A-A071-C85D2BB5469F}" destId="{FEBCF2B5-27F8-4F46-ADC0-0DD1FFA76FB0}" srcOrd="0" destOrd="0" presId="urn:microsoft.com/office/officeart/2009/3/layout/HorizontalOrganizationChart"/>
    <dgm:cxn modelId="{23F9F820-9976-4A69-B6F6-B9BB318AE89A}" srcId="{96FEBB62-4578-4AE9-BEFB-DC8120197A5C}" destId="{E278D99F-3B47-458E-A5F1-CF65520F8BE6}" srcOrd="1" destOrd="0" parTransId="{92B2A473-0029-4E0D-A659-9E5AF603C169}" sibTransId="{5D6A2772-749C-45F3-9237-3042EAF7A913}"/>
    <dgm:cxn modelId="{2B14E721-74D4-4D20-993A-B44A17CF151F}" type="presOf" srcId="{57E6C160-A45E-44A2-A837-ACDE8C28CE6F}" destId="{9C590C69-518F-46FE-82F8-BADF36DCEF4D}" srcOrd="1" destOrd="0" presId="urn:microsoft.com/office/officeart/2009/3/layout/HorizontalOrganizationChart"/>
    <dgm:cxn modelId="{04B9B626-9890-4430-9703-CE496B37F166}" type="presOf" srcId="{57E6C160-A45E-44A2-A837-ACDE8C28CE6F}" destId="{6CDDF206-50DD-4BA7-9F55-D26509D6A4AF}" srcOrd="0" destOrd="0" presId="urn:microsoft.com/office/officeart/2009/3/layout/HorizontalOrganizationChart"/>
    <dgm:cxn modelId="{93D0814E-CE4B-4AA4-AD0B-D034C74E5A24}" srcId="{9F675358-D5F0-4C0D-9207-5C67A7F9321E}" destId="{96FEBB62-4578-4AE9-BEFB-DC8120197A5C}" srcOrd="1" destOrd="0" parTransId="{425926D1-BAA4-47E8-BF99-A71AA344FE68}" sibTransId="{5F30D8C0-E87E-4684-9722-21500BAA073D}"/>
    <dgm:cxn modelId="{9117CC71-2D00-4FF1-A9C9-A3B0306784A6}" srcId="{96FEBB62-4578-4AE9-BEFB-DC8120197A5C}" destId="{57E6C160-A45E-44A2-A837-ACDE8C28CE6F}" srcOrd="0" destOrd="0" parTransId="{9B1E5723-E438-4999-8355-D35C32ABF1B2}" sibTransId="{E8280FD2-022C-4EE8-8344-0763473ED843}"/>
    <dgm:cxn modelId="{765E0E57-61C5-4425-90A8-06625135ABC3}" srcId="{9F675358-D5F0-4C0D-9207-5C67A7F9321E}" destId="{3709DA82-863E-417A-A071-C85D2BB5469F}" srcOrd="0" destOrd="0" parTransId="{6E5DFFF0-09BD-4B8A-8314-E9D3C804CB8D}" sibTransId="{6906E0A0-A3A4-4219-A215-110EC24054F7}"/>
    <dgm:cxn modelId="{A174B177-A817-4F1F-B9C5-C022FBE699B5}" type="presOf" srcId="{9B1E5723-E438-4999-8355-D35C32ABF1B2}" destId="{0D62DC3A-5492-43C1-824C-844B1643FA39}" srcOrd="0" destOrd="0" presId="urn:microsoft.com/office/officeart/2009/3/layout/HorizontalOrganizationChart"/>
    <dgm:cxn modelId="{D6B00394-10EE-4AF7-80E4-CDAB984FCEC6}" type="presOf" srcId="{92B2A473-0029-4E0D-A659-9E5AF603C169}" destId="{E5DD17BA-0C59-482C-AF0B-281E0AE2E35F}" srcOrd="0" destOrd="0" presId="urn:microsoft.com/office/officeart/2009/3/layout/HorizontalOrganizationChart"/>
    <dgm:cxn modelId="{AD6296A5-527A-4EFF-A2C4-576B80521625}" type="presOf" srcId="{1759B4C7-A583-4AB8-8B37-9C17C0601572}" destId="{CDCEF6EB-BCAE-417E-B984-AFA2A5A0F7D8}" srcOrd="1" destOrd="0" presId="urn:microsoft.com/office/officeart/2009/3/layout/HorizontalOrganizationChart"/>
    <dgm:cxn modelId="{3A7F44AB-5D80-4057-930D-62A671353A7D}" type="presOf" srcId="{E278D99F-3B47-458E-A5F1-CF65520F8BE6}" destId="{6FE7879D-4B24-45EC-AFC0-38B1806E0724}" srcOrd="1" destOrd="0" presId="urn:microsoft.com/office/officeart/2009/3/layout/HorizontalOrganizationChart"/>
    <dgm:cxn modelId="{E12369D7-C344-439D-B7DD-B8A064BD47F9}" type="presOf" srcId="{96FEBB62-4578-4AE9-BEFB-DC8120197A5C}" destId="{A7E96B94-01A4-46B6-B2AA-E28A8CDE457D}" srcOrd="1" destOrd="0" presId="urn:microsoft.com/office/officeart/2009/3/layout/HorizontalOrganizationChart"/>
    <dgm:cxn modelId="{DE1C95DF-DB91-41C4-B9D8-286BFA368444}" type="presOf" srcId="{E278D99F-3B47-458E-A5F1-CF65520F8BE6}" destId="{2EE151C5-FDE9-47A5-9D52-38A2F669D696}" srcOrd="0" destOrd="0" presId="urn:microsoft.com/office/officeart/2009/3/layout/HorizontalOrganizationChart"/>
    <dgm:cxn modelId="{D2DCA5ED-8927-4013-8CA8-927B20D13559}" type="presOf" srcId="{3709DA82-863E-417A-A071-C85D2BB5469F}" destId="{809203B3-DB65-4B97-BF89-39C74F4CD290}" srcOrd="1" destOrd="0" presId="urn:microsoft.com/office/officeart/2009/3/layout/HorizontalOrganizationChart"/>
    <dgm:cxn modelId="{382A3BF4-8031-430C-8BC1-D00F94337A65}" type="presOf" srcId="{96FEBB62-4578-4AE9-BEFB-DC8120197A5C}" destId="{2EE6192F-1F68-44BB-9A12-BD1F6BB8BDF6}" srcOrd="0" destOrd="0" presId="urn:microsoft.com/office/officeart/2009/3/layout/HorizontalOrganizationChart"/>
    <dgm:cxn modelId="{BBBBD476-5BDF-419B-BCF2-AFE721B3FF55}" type="presParOf" srcId="{373E14DA-1AE1-44AB-B0BE-86F5DC98B31F}" destId="{585F9363-5BFF-4576-9F21-84DF1DEBCD72}" srcOrd="0" destOrd="0" presId="urn:microsoft.com/office/officeart/2009/3/layout/HorizontalOrganizationChart"/>
    <dgm:cxn modelId="{7D168389-658C-45BF-AC53-90F57DA2E624}" type="presParOf" srcId="{585F9363-5BFF-4576-9F21-84DF1DEBCD72}" destId="{A5AA0576-BFBC-4062-84A2-FB1FDCE65A56}" srcOrd="0" destOrd="0" presId="urn:microsoft.com/office/officeart/2009/3/layout/HorizontalOrganizationChart"/>
    <dgm:cxn modelId="{422C451B-265D-416C-BA59-8F8C96C21209}" type="presParOf" srcId="{A5AA0576-BFBC-4062-84A2-FB1FDCE65A56}" destId="{FEBCF2B5-27F8-4F46-ADC0-0DD1FFA76FB0}" srcOrd="0" destOrd="0" presId="urn:microsoft.com/office/officeart/2009/3/layout/HorizontalOrganizationChart"/>
    <dgm:cxn modelId="{333AAB60-E673-4E77-9B45-115F11E5E55C}" type="presParOf" srcId="{A5AA0576-BFBC-4062-84A2-FB1FDCE65A56}" destId="{809203B3-DB65-4B97-BF89-39C74F4CD290}" srcOrd="1" destOrd="0" presId="urn:microsoft.com/office/officeart/2009/3/layout/HorizontalOrganizationChart"/>
    <dgm:cxn modelId="{A393CBA2-29C5-4D7F-AD81-1958AFF5D7A4}" type="presParOf" srcId="{585F9363-5BFF-4576-9F21-84DF1DEBCD72}" destId="{8D252E27-EEAA-4C0C-A86D-AB9A8E15468E}" srcOrd="1" destOrd="0" presId="urn:microsoft.com/office/officeart/2009/3/layout/HorizontalOrganizationChart"/>
    <dgm:cxn modelId="{DF2ECC4C-539D-4C0F-86C1-6C5F04B46908}" type="presParOf" srcId="{585F9363-5BFF-4576-9F21-84DF1DEBCD72}" destId="{C2A5DC2F-2C8F-4A77-B42A-11FB23EFDA92}" srcOrd="2" destOrd="0" presId="urn:microsoft.com/office/officeart/2009/3/layout/HorizontalOrganizationChart"/>
    <dgm:cxn modelId="{488CF87B-FE3F-44E2-935E-DD91ACF6A539}" type="presParOf" srcId="{373E14DA-1AE1-44AB-B0BE-86F5DC98B31F}" destId="{2390F331-185C-45D2-BAAC-677018D2CC34}" srcOrd="1" destOrd="0" presId="urn:microsoft.com/office/officeart/2009/3/layout/HorizontalOrganizationChart"/>
    <dgm:cxn modelId="{6282229F-435B-4D49-AB4B-A4A3DBB3F6E4}" type="presParOf" srcId="{2390F331-185C-45D2-BAAC-677018D2CC34}" destId="{DDED4453-85D2-4581-80FC-95C9AF553E42}" srcOrd="0" destOrd="0" presId="urn:microsoft.com/office/officeart/2009/3/layout/HorizontalOrganizationChart"/>
    <dgm:cxn modelId="{963119D1-D570-462E-8AC8-8B383DAF72A3}" type="presParOf" srcId="{DDED4453-85D2-4581-80FC-95C9AF553E42}" destId="{2EE6192F-1F68-44BB-9A12-BD1F6BB8BDF6}" srcOrd="0" destOrd="0" presId="urn:microsoft.com/office/officeart/2009/3/layout/HorizontalOrganizationChart"/>
    <dgm:cxn modelId="{8239D89B-272E-4F09-AEFA-27B3F5AD33CA}" type="presParOf" srcId="{DDED4453-85D2-4581-80FC-95C9AF553E42}" destId="{A7E96B94-01A4-46B6-B2AA-E28A8CDE457D}" srcOrd="1" destOrd="0" presId="urn:microsoft.com/office/officeart/2009/3/layout/HorizontalOrganizationChart"/>
    <dgm:cxn modelId="{DBD3EF8E-464D-40F9-A849-0811B72D88F5}" type="presParOf" srcId="{2390F331-185C-45D2-BAAC-677018D2CC34}" destId="{F01F9211-3A5D-4E02-BF3F-7EED91069CB5}" srcOrd="1" destOrd="0" presId="urn:microsoft.com/office/officeart/2009/3/layout/HorizontalOrganizationChart"/>
    <dgm:cxn modelId="{C21E8412-9445-4A86-8A1C-54446664B0F2}" type="presParOf" srcId="{F01F9211-3A5D-4E02-BF3F-7EED91069CB5}" destId="{0D62DC3A-5492-43C1-824C-844B1643FA39}" srcOrd="0" destOrd="0" presId="urn:microsoft.com/office/officeart/2009/3/layout/HorizontalOrganizationChart"/>
    <dgm:cxn modelId="{8AD893AA-3ACD-4A8E-BCA8-4407429D5DCE}" type="presParOf" srcId="{F01F9211-3A5D-4E02-BF3F-7EED91069CB5}" destId="{D67B1626-918C-4102-8071-F3B3800B2F87}" srcOrd="1" destOrd="0" presId="urn:microsoft.com/office/officeart/2009/3/layout/HorizontalOrganizationChart"/>
    <dgm:cxn modelId="{FE540D36-FF60-4D57-BC5D-22698A35B761}" type="presParOf" srcId="{D67B1626-918C-4102-8071-F3B3800B2F87}" destId="{A95A85A4-C1E7-4454-98FE-D4C83BDAA794}" srcOrd="0" destOrd="0" presId="urn:microsoft.com/office/officeart/2009/3/layout/HorizontalOrganizationChart"/>
    <dgm:cxn modelId="{57B60DEE-6115-4EE1-93CB-BF177AC252B2}" type="presParOf" srcId="{A95A85A4-C1E7-4454-98FE-D4C83BDAA794}" destId="{6CDDF206-50DD-4BA7-9F55-D26509D6A4AF}" srcOrd="0" destOrd="0" presId="urn:microsoft.com/office/officeart/2009/3/layout/HorizontalOrganizationChart"/>
    <dgm:cxn modelId="{D5041DC3-D873-4E01-BB3C-E50D2CEECD2B}" type="presParOf" srcId="{A95A85A4-C1E7-4454-98FE-D4C83BDAA794}" destId="{9C590C69-518F-46FE-82F8-BADF36DCEF4D}" srcOrd="1" destOrd="0" presId="urn:microsoft.com/office/officeart/2009/3/layout/HorizontalOrganizationChart"/>
    <dgm:cxn modelId="{EC19072D-F542-4760-9CFF-FACE227B7653}" type="presParOf" srcId="{D67B1626-918C-4102-8071-F3B3800B2F87}" destId="{0689DF1C-ED3D-4B49-A242-409CBA4F70FB}" srcOrd="1" destOrd="0" presId="urn:microsoft.com/office/officeart/2009/3/layout/HorizontalOrganizationChart"/>
    <dgm:cxn modelId="{8B5367D3-9752-46CB-9B4C-ECF24367B3E7}" type="presParOf" srcId="{D67B1626-918C-4102-8071-F3B3800B2F87}" destId="{74E198DE-68C1-465B-8D82-13196DC8E792}" srcOrd="2" destOrd="0" presId="urn:microsoft.com/office/officeart/2009/3/layout/HorizontalOrganizationChart"/>
    <dgm:cxn modelId="{99D514E4-A769-49DE-A73A-4DEA58CD4AB4}" type="presParOf" srcId="{F01F9211-3A5D-4E02-BF3F-7EED91069CB5}" destId="{E5DD17BA-0C59-482C-AF0B-281E0AE2E35F}" srcOrd="2" destOrd="0" presId="urn:microsoft.com/office/officeart/2009/3/layout/HorizontalOrganizationChart"/>
    <dgm:cxn modelId="{1D288D95-F107-4C30-BB55-855A27538E3B}" type="presParOf" srcId="{F01F9211-3A5D-4E02-BF3F-7EED91069CB5}" destId="{26408BA8-B415-4724-85A7-973604A30B3E}" srcOrd="3" destOrd="0" presId="urn:microsoft.com/office/officeart/2009/3/layout/HorizontalOrganizationChart"/>
    <dgm:cxn modelId="{3C221B8E-1C66-44ED-AED1-04749609A3F6}" type="presParOf" srcId="{26408BA8-B415-4724-85A7-973604A30B3E}" destId="{C0B887CE-2306-4382-9AC1-FAAB84682C3A}" srcOrd="0" destOrd="0" presId="urn:microsoft.com/office/officeart/2009/3/layout/HorizontalOrganizationChart"/>
    <dgm:cxn modelId="{A8FC929F-85A0-4CFC-B900-809A46D88F2F}" type="presParOf" srcId="{C0B887CE-2306-4382-9AC1-FAAB84682C3A}" destId="{2EE151C5-FDE9-47A5-9D52-38A2F669D696}" srcOrd="0" destOrd="0" presId="urn:microsoft.com/office/officeart/2009/3/layout/HorizontalOrganizationChart"/>
    <dgm:cxn modelId="{82B6FB91-9851-4514-9B1C-559ADC4336B5}" type="presParOf" srcId="{C0B887CE-2306-4382-9AC1-FAAB84682C3A}" destId="{6FE7879D-4B24-45EC-AFC0-38B1806E0724}" srcOrd="1" destOrd="0" presId="urn:microsoft.com/office/officeart/2009/3/layout/HorizontalOrganizationChart"/>
    <dgm:cxn modelId="{77F91B94-0DF2-477D-9EBF-24B127853650}" type="presParOf" srcId="{26408BA8-B415-4724-85A7-973604A30B3E}" destId="{AADD3B04-3924-47A7-9C76-23A227E0193A}" srcOrd="1" destOrd="0" presId="urn:microsoft.com/office/officeart/2009/3/layout/HorizontalOrganizationChart"/>
    <dgm:cxn modelId="{CD3FAA91-BC49-4898-AA72-911BAB5AD0EE}" type="presParOf" srcId="{26408BA8-B415-4724-85A7-973604A30B3E}" destId="{A8CC726D-1D71-4C97-A273-491922772FD1}" srcOrd="2" destOrd="0" presId="urn:microsoft.com/office/officeart/2009/3/layout/HorizontalOrganizationChart"/>
    <dgm:cxn modelId="{99ACD6EE-56D2-4A5A-8B60-944F601E6B01}" type="presParOf" srcId="{2390F331-185C-45D2-BAAC-677018D2CC34}" destId="{54D4FAB1-9E72-4B11-B480-C9F71DF1A3B5}" srcOrd="2" destOrd="0" presId="urn:microsoft.com/office/officeart/2009/3/layout/HorizontalOrganizationChart"/>
    <dgm:cxn modelId="{1E91E406-C3A9-4E0E-A05C-30A59069FAF7}" type="presParOf" srcId="{373E14DA-1AE1-44AB-B0BE-86F5DC98B31F}" destId="{352FA2D9-79AB-4339-974A-59439582B994}" srcOrd="2" destOrd="0" presId="urn:microsoft.com/office/officeart/2009/3/layout/HorizontalOrganizationChart"/>
    <dgm:cxn modelId="{5B3B6577-2A1E-4B54-81FD-4809259B7F5D}" type="presParOf" srcId="{352FA2D9-79AB-4339-974A-59439582B994}" destId="{7D51F30E-27BF-46FB-9774-DFC893AE7A83}" srcOrd="0" destOrd="0" presId="urn:microsoft.com/office/officeart/2009/3/layout/HorizontalOrganizationChart"/>
    <dgm:cxn modelId="{71843D18-1527-4CAA-8E9E-5D67920DD193}" type="presParOf" srcId="{7D51F30E-27BF-46FB-9774-DFC893AE7A83}" destId="{315F47D7-C837-40F2-B30B-1F43555D2B85}" srcOrd="0" destOrd="0" presId="urn:microsoft.com/office/officeart/2009/3/layout/HorizontalOrganizationChart"/>
    <dgm:cxn modelId="{013A0EFA-9AA8-461F-A9D6-7DF3384A3941}" type="presParOf" srcId="{7D51F30E-27BF-46FB-9774-DFC893AE7A83}" destId="{CDCEF6EB-BCAE-417E-B984-AFA2A5A0F7D8}" srcOrd="1" destOrd="0" presId="urn:microsoft.com/office/officeart/2009/3/layout/HorizontalOrganizationChart"/>
    <dgm:cxn modelId="{F6B474D1-58EF-4181-B9CF-A1C4D8421CB0}" type="presParOf" srcId="{352FA2D9-79AB-4339-974A-59439582B994}" destId="{22CDCD21-1811-42F0-8D01-87B6780E8DB0}" srcOrd="1" destOrd="0" presId="urn:microsoft.com/office/officeart/2009/3/layout/HorizontalOrganizationChart"/>
    <dgm:cxn modelId="{6C72BE42-0807-4CEB-841B-CA0D8E94B9AF}" type="presParOf" srcId="{352FA2D9-79AB-4339-974A-59439582B994}" destId="{7DFB3BF0-CB49-49DF-A43E-6745A953B23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F67A2A-CFD4-456C-9340-C62B266E2B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E890C1-4652-4ACC-A6D2-65FDFF2ED2DC}">
      <dgm:prSet custT="1"/>
      <dgm:spPr/>
      <dgm:t>
        <a:bodyPr/>
        <a:lstStyle/>
        <a:p>
          <a:r>
            <a:rPr lang="de-DE" sz="2200" dirty="0"/>
            <a:t>Der Output des Projekts soll ein einfacher Prototyp des Optimierungsalgorithmus sowie ein Abschlussbericht (5-10 Seiten) sein</a:t>
          </a:r>
          <a:endParaRPr lang="en-US" sz="2200" dirty="0"/>
        </a:p>
      </dgm:t>
    </dgm:pt>
    <dgm:pt modelId="{8526D2D1-83B2-4937-B6E8-918646E459FA}" type="parTrans" cxnId="{E4CE32C3-05F6-4A86-8BBB-00C0B0405340}">
      <dgm:prSet/>
      <dgm:spPr/>
      <dgm:t>
        <a:bodyPr/>
        <a:lstStyle/>
        <a:p>
          <a:endParaRPr lang="en-US"/>
        </a:p>
      </dgm:t>
    </dgm:pt>
    <dgm:pt modelId="{D672BA39-B2F5-43A2-A438-4F48DC9A554B}" type="sibTrans" cxnId="{E4CE32C3-05F6-4A86-8BBB-00C0B0405340}">
      <dgm:prSet/>
      <dgm:spPr/>
      <dgm:t>
        <a:bodyPr/>
        <a:lstStyle/>
        <a:p>
          <a:endParaRPr lang="en-US"/>
        </a:p>
      </dgm:t>
    </dgm:pt>
    <dgm:pt modelId="{29834FC1-2FAF-4644-8C5B-CA01B8844056}">
      <dgm:prSet custT="1"/>
      <dgm:spPr/>
      <dgm:t>
        <a:bodyPr/>
        <a:lstStyle/>
        <a:p>
          <a:r>
            <a:rPr lang="de-DE" sz="2200" dirty="0"/>
            <a:t>Nutzen: Die Firma </a:t>
          </a:r>
          <a:r>
            <a:rPr lang="de-DE" sz="2200" dirty="0" err="1"/>
            <a:t>Scaliro</a:t>
          </a:r>
          <a:r>
            <a:rPr lang="de-DE" sz="2200" dirty="0"/>
            <a:t> GmbH erhofft sich durch das Projekt eine wissenschaftliche Grundlage zur weiteren Entwicklung Ihres Flottenmanagementsystems, da die Auftragsverteilung eine Kernfunktion der Software darstellt</a:t>
          </a:r>
          <a:endParaRPr lang="en-US" sz="2200" dirty="0"/>
        </a:p>
      </dgm:t>
    </dgm:pt>
    <dgm:pt modelId="{2A136619-4BD1-4424-9278-1A601BEDAB83}" type="parTrans" cxnId="{9F3266FF-DD40-43D6-85CF-F3E1E653DA86}">
      <dgm:prSet/>
      <dgm:spPr/>
      <dgm:t>
        <a:bodyPr/>
        <a:lstStyle/>
        <a:p>
          <a:endParaRPr lang="en-US"/>
        </a:p>
      </dgm:t>
    </dgm:pt>
    <dgm:pt modelId="{5E3F5B92-2094-4782-A869-9CD73E88D01C}" type="sibTrans" cxnId="{9F3266FF-DD40-43D6-85CF-F3E1E653DA86}">
      <dgm:prSet/>
      <dgm:spPr/>
      <dgm:t>
        <a:bodyPr/>
        <a:lstStyle/>
        <a:p>
          <a:endParaRPr lang="en-US"/>
        </a:p>
      </dgm:t>
    </dgm:pt>
    <dgm:pt modelId="{B7BBBA28-245E-447F-9371-1FC41967ADFB}" type="pres">
      <dgm:prSet presAssocID="{6DF67A2A-CFD4-456C-9340-C62B266E2BC0}" presName="root" presStyleCnt="0">
        <dgm:presLayoutVars>
          <dgm:dir/>
          <dgm:resizeHandles val="exact"/>
        </dgm:presLayoutVars>
      </dgm:prSet>
      <dgm:spPr/>
    </dgm:pt>
    <dgm:pt modelId="{4085E1FA-A382-4950-AB59-13EA73842B6B}" type="pres">
      <dgm:prSet presAssocID="{9FE890C1-4652-4ACC-A6D2-65FDFF2ED2DC}" presName="compNode" presStyleCnt="0"/>
      <dgm:spPr/>
    </dgm:pt>
    <dgm:pt modelId="{C26049C1-AE6B-4CCC-B173-5771869429D1}" type="pres">
      <dgm:prSet presAssocID="{9FE890C1-4652-4ACC-A6D2-65FDFF2ED2DC}" presName="bgRect" presStyleLbl="bgShp" presStyleIdx="0" presStyleCnt="2"/>
      <dgm:spPr/>
    </dgm:pt>
    <dgm:pt modelId="{1833FE3B-F7CF-4844-8C1D-1352AA31BB86}" type="pres">
      <dgm:prSet presAssocID="{9FE890C1-4652-4ACC-A6D2-65FDFF2ED2DC}" presName="iconRect" presStyleLbl="node1" presStyleIdx="0" presStyleCnt="2"/>
      <dgm:spPr>
        <a:ln>
          <a:noFill/>
        </a:ln>
      </dgm:spPr>
    </dgm:pt>
    <dgm:pt modelId="{BFE9222B-E2D6-4623-BE0A-12F984E8C55B}" type="pres">
      <dgm:prSet presAssocID="{9FE890C1-4652-4ACC-A6D2-65FDFF2ED2DC}" presName="spaceRect" presStyleCnt="0"/>
      <dgm:spPr/>
    </dgm:pt>
    <dgm:pt modelId="{EBC43EAE-A063-4ED9-A0E3-15D0EDAF0359}" type="pres">
      <dgm:prSet presAssocID="{9FE890C1-4652-4ACC-A6D2-65FDFF2ED2DC}" presName="parTx" presStyleLbl="revTx" presStyleIdx="0" presStyleCnt="2">
        <dgm:presLayoutVars>
          <dgm:chMax val="0"/>
          <dgm:chPref val="0"/>
        </dgm:presLayoutVars>
      </dgm:prSet>
      <dgm:spPr/>
    </dgm:pt>
    <dgm:pt modelId="{88EDB0DC-F7BB-47CE-8E0B-4E76A7B2714E}" type="pres">
      <dgm:prSet presAssocID="{D672BA39-B2F5-43A2-A438-4F48DC9A554B}" presName="sibTrans" presStyleCnt="0"/>
      <dgm:spPr/>
    </dgm:pt>
    <dgm:pt modelId="{6AADA559-4672-4203-9CCD-C908B6BB2138}" type="pres">
      <dgm:prSet presAssocID="{29834FC1-2FAF-4644-8C5B-CA01B8844056}" presName="compNode" presStyleCnt="0"/>
      <dgm:spPr/>
    </dgm:pt>
    <dgm:pt modelId="{617DF065-2A0F-4CC1-A4A6-DA6220F33CBF}" type="pres">
      <dgm:prSet presAssocID="{29834FC1-2FAF-4644-8C5B-CA01B8844056}" presName="bgRect" presStyleLbl="bgShp" presStyleIdx="1" presStyleCnt="2"/>
      <dgm:spPr/>
    </dgm:pt>
    <dgm:pt modelId="{504F283A-F233-46DB-BE0B-D5FAA8DD8408}" type="pres">
      <dgm:prSet presAssocID="{29834FC1-2FAF-4644-8C5B-CA01B8844056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75A768E-F738-4216-A1FF-6D627D467D26}" type="pres">
      <dgm:prSet presAssocID="{29834FC1-2FAF-4644-8C5B-CA01B8844056}" presName="spaceRect" presStyleCnt="0"/>
      <dgm:spPr/>
    </dgm:pt>
    <dgm:pt modelId="{2BD8FCC8-9359-496C-87D7-156C6A78AFC7}" type="pres">
      <dgm:prSet presAssocID="{29834FC1-2FAF-4644-8C5B-CA01B884405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527E28-7156-4EB0-8588-01892083DABD}" type="presOf" srcId="{6DF67A2A-CFD4-456C-9340-C62B266E2BC0}" destId="{B7BBBA28-245E-447F-9371-1FC41967ADFB}" srcOrd="0" destOrd="0" presId="urn:microsoft.com/office/officeart/2018/2/layout/IconVerticalSolidList"/>
    <dgm:cxn modelId="{E4CE32C3-05F6-4A86-8BBB-00C0B0405340}" srcId="{6DF67A2A-CFD4-456C-9340-C62B266E2BC0}" destId="{9FE890C1-4652-4ACC-A6D2-65FDFF2ED2DC}" srcOrd="0" destOrd="0" parTransId="{8526D2D1-83B2-4937-B6E8-918646E459FA}" sibTransId="{D672BA39-B2F5-43A2-A438-4F48DC9A554B}"/>
    <dgm:cxn modelId="{94CBA2C8-8006-4287-BF26-4BA3C5151CD4}" type="presOf" srcId="{9FE890C1-4652-4ACC-A6D2-65FDFF2ED2DC}" destId="{EBC43EAE-A063-4ED9-A0E3-15D0EDAF0359}" srcOrd="0" destOrd="0" presId="urn:microsoft.com/office/officeart/2018/2/layout/IconVerticalSolidList"/>
    <dgm:cxn modelId="{7DAC76CD-A40A-44C6-8289-D7892094010F}" type="presOf" srcId="{29834FC1-2FAF-4644-8C5B-CA01B8844056}" destId="{2BD8FCC8-9359-496C-87D7-156C6A78AFC7}" srcOrd="0" destOrd="0" presId="urn:microsoft.com/office/officeart/2018/2/layout/IconVerticalSolidList"/>
    <dgm:cxn modelId="{9F3266FF-DD40-43D6-85CF-F3E1E653DA86}" srcId="{6DF67A2A-CFD4-456C-9340-C62B266E2BC0}" destId="{29834FC1-2FAF-4644-8C5B-CA01B8844056}" srcOrd="1" destOrd="0" parTransId="{2A136619-4BD1-4424-9278-1A601BEDAB83}" sibTransId="{5E3F5B92-2094-4782-A869-9CD73E88D01C}"/>
    <dgm:cxn modelId="{78AFB0EB-386F-45B6-ADA1-E80CCE880A8B}" type="presParOf" srcId="{B7BBBA28-245E-447F-9371-1FC41967ADFB}" destId="{4085E1FA-A382-4950-AB59-13EA73842B6B}" srcOrd="0" destOrd="0" presId="urn:microsoft.com/office/officeart/2018/2/layout/IconVerticalSolidList"/>
    <dgm:cxn modelId="{927E5A02-45BC-4E53-9720-FF84F7FEF8B3}" type="presParOf" srcId="{4085E1FA-A382-4950-AB59-13EA73842B6B}" destId="{C26049C1-AE6B-4CCC-B173-5771869429D1}" srcOrd="0" destOrd="0" presId="urn:microsoft.com/office/officeart/2018/2/layout/IconVerticalSolidList"/>
    <dgm:cxn modelId="{23282B47-7399-447A-940F-45F85A8606D9}" type="presParOf" srcId="{4085E1FA-A382-4950-AB59-13EA73842B6B}" destId="{1833FE3B-F7CF-4844-8C1D-1352AA31BB86}" srcOrd="1" destOrd="0" presId="urn:microsoft.com/office/officeart/2018/2/layout/IconVerticalSolidList"/>
    <dgm:cxn modelId="{2BF7A270-C36E-4ECB-A830-E723E239ACB0}" type="presParOf" srcId="{4085E1FA-A382-4950-AB59-13EA73842B6B}" destId="{BFE9222B-E2D6-4623-BE0A-12F984E8C55B}" srcOrd="2" destOrd="0" presId="urn:microsoft.com/office/officeart/2018/2/layout/IconVerticalSolidList"/>
    <dgm:cxn modelId="{3AB35618-5D5C-425E-B75B-479D8AFE3838}" type="presParOf" srcId="{4085E1FA-A382-4950-AB59-13EA73842B6B}" destId="{EBC43EAE-A063-4ED9-A0E3-15D0EDAF0359}" srcOrd="3" destOrd="0" presId="urn:microsoft.com/office/officeart/2018/2/layout/IconVerticalSolidList"/>
    <dgm:cxn modelId="{49AFF3A6-7190-4488-AE5B-5C4E6D3DF9DE}" type="presParOf" srcId="{B7BBBA28-245E-447F-9371-1FC41967ADFB}" destId="{88EDB0DC-F7BB-47CE-8E0B-4E76A7B2714E}" srcOrd="1" destOrd="0" presId="urn:microsoft.com/office/officeart/2018/2/layout/IconVerticalSolidList"/>
    <dgm:cxn modelId="{2EF26CBF-3914-41E6-8E62-A72371B9901D}" type="presParOf" srcId="{B7BBBA28-245E-447F-9371-1FC41967ADFB}" destId="{6AADA559-4672-4203-9CCD-C908B6BB2138}" srcOrd="2" destOrd="0" presId="urn:microsoft.com/office/officeart/2018/2/layout/IconVerticalSolidList"/>
    <dgm:cxn modelId="{928853F6-BC7F-48B8-AE8B-47B312DA9C50}" type="presParOf" srcId="{6AADA559-4672-4203-9CCD-C908B6BB2138}" destId="{617DF065-2A0F-4CC1-A4A6-DA6220F33CBF}" srcOrd="0" destOrd="0" presId="urn:microsoft.com/office/officeart/2018/2/layout/IconVerticalSolidList"/>
    <dgm:cxn modelId="{56AC136F-9107-44C0-B447-90DFCCA58F24}" type="presParOf" srcId="{6AADA559-4672-4203-9CCD-C908B6BB2138}" destId="{504F283A-F233-46DB-BE0B-D5FAA8DD8408}" srcOrd="1" destOrd="0" presId="urn:microsoft.com/office/officeart/2018/2/layout/IconVerticalSolidList"/>
    <dgm:cxn modelId="{577F782A-70A7-47EA-A792-F90D96DC029E}" type="presParOf" srcId="{6AADA559-4672-4203-9CCD-C908B6BB2138}" destId="{575A768E-F738-4216-A1FF-6D627D467D26}" srcOrd="2" destOrd="0" presId="urn:microsoft.com/office/officeart/2018/2/layout/IconVerticalSolidList"/>
    <dgm:cxn modelId="{87C7AA10-A1C6-4DF6-9432-B28443870104}" type="presParOf" srcId="{6AADA559-4672-4203-9CCD-C908B6BB2138}" destId="{2BD8FCC8-9359-496C-87D7-156C6A78AF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B7D12-C156-480A-9653-FAFF41E5C343}">
      <dsp:nvSpPr>
        <dsp:cNvPr id="0" name=""/>
        <dsp:cNvSpPr/>
      </dsp:nvSpPr>
      <dsp:spPr>
        <a:xfrm>
          <a:off x="0" y="4167346"/>
          <a:ext cx="6898715" cy="1367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Frameworks</a:t>
          </a:r>
          <a:br>
            <a:rPr lang="de-DE" sz="1700" kern="1200"/>
          </a:br>
          <a:endParaRPr lang="en-US" sz="1700" kern="1200"/>
        </a:p>
      </dsp:txBody>
      <dsp:txXfrm>
        <a:off x="0" y="4167346"/>
        <a:ext cx="6898715" cy="738620"/>
      </dsp:txXfrm>
    </dsp:sp>
    <dsp:sp modelId="{F687D88A-703B-459A-B238-45628D2A1A0C}">
      <dsp:nvSpPr>
        <dsp:cNvPr id="0" name=""/>
        <dsp:cNvSpPr/>
      </dsp:nvSpPr>
      <dsp:spPr>
        <a:xfrm>
          <a:off x="3368" y="4878610"/>
          <a:ext cx="2297325" cy="6291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SciPy</a:t>
          </a:r>
          <a:br>
            <a:rPr lang="de-DE" sz="1800" kern="1200" dirty="0"/>
          </a:br>
          <a:endParaRPr lang="en-US" sz="1800" kern="1200" dirty="0"/>
        </a:p>
      </dsp:txBody>
      <dsp:txXfrm>
        <a:off x="3368" y="4878610"/>
        <a:ext cx="2297325" cy="629195"/>
      </dsp:txXfrm>
    </dsp:sp>
    <dsp:sp modelId="{3ACF2613-869D-4053-91F3-5EEE64029D29}">
      <dsp:nvSpPr>
        <dsp:cNvPr id="0" name=""/>
        <dsp:cNvSpPr/>
      </dsp:nvSpPr>
      <dsp:spPr>
        <a:xfrm>
          <a:off x="2300694" y="4878610"/>
          <a:ext cx="2297325" cy="62919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u="sng" kern="1200" dirty="0"/>
            <a:t>OR-Tools</a:t>
          </a:r>
          <a:r>
            <a:rPr lang="de-DE" sz="1800" kern="1200" dirty="0"/>
            <a:t> von Google</a:t>
          </a:r>
          <a:br>
            <a:rPr lang="de-DE" sz="1800" kern="1200" dirty="0"/>
          </a:br>
          <a:endParaRPr lang="en-US" sz="1800" kern="1200" dirty="0"/>
        </a:p>
      </dsp:txBody>
      <dsp:txXfrm>
        <a:off x="2300694" y="4878610"/>
        <a:ext cx="2297325" cy="629195"/>
      </dsp:txXfrm>
    </dsp:sp>
    <dsp:sp modelId="{1C9EFD01-EB40-40C0-9AD7-2603E3CC07BB}">
      <dsp:nvSpPr>
        <dsp:cNvPr id="0" name=""/>
        <dsp:cNvSpPr/>
      </dsp:nvSpPr>
      <dsp:spPr>
        <a:xfrm>
          <a:off x="4598020" y="4878610"/>
          <a:ext cx="2297325" cy="62919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OptaPlanner</a:t>
          </a:r>
          <a:br>
            <a:rPr lang="de-DE" sz="1800" kern="1200"/>
          </a:br>
          <a:endParaRPr lang="en-US" sz="1800" kern="1200"/>
        </a:p>
      </dsp:txBody>
      <dsp:txXfrm>
        <a:off x="4598020" y="4878610"/>
        <a:ext cx="2297325" cy="629195"/>
      </dsp:txXfrm>
    </dsp:sp>
    <dsp:sp modelId="{D42D6F44-4E04-4E7E-B485-BC2309654C34}">
      <dsp:nvSpPr>
        <dsp:cNvPr id="0" name=""/>
        <dsp:cNvSpPr/>
      </dsp:nvSpPr>
      <dsp:spPr>
        <a:xfrm rot="10800000">
          <a:off x="0" y="2084162"/>
          <a:ext cx="6898715" cy="2103701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Stattdessen Magic / Magic Blackbox</a:t>
          </a:r>
          <a:br>
            <a:rPr lang="de-DE" sz="1700" kern="1200"/>
          </a:br>
          <a:r>
            <a:rPr lang="de-DE" sz="1700" kern="1200"/>
            <a:t>	=&gt; Code, der komplexe Aufgaben handhabt, während seine 	      Komplexität verbirgt, um eine einfache Schnittstelle                 	      darzustellen</a:t>
          </a:r>
          <a:endParaRPr lang="en-US" sz="1700" kern="1200"/>
        </a:p>
      </dsp:txBody>
      <dsp:txXfrm rot="10800000">
        <a:off x="0" y="2084162"/>
        <a:ext cx="6898715" cy="1366922"/>
      </dsp:txXfrm>
    </dsp:sp>
    <dsp:sp modelId="{75802C7C-16ED-4D7C-8FF7-27E45810B3EB}">
      <dsp:nvSpPr>
        <dsp:cNvPr id="0" name=""/>
        <dsp:cNvSpPr/>
      </dsp:nvSpPr>
      <dsp:spPr>
        <a:xfrm rot="10800000">
          <a:off x="0" y="978"/>
          <a:ext cx="6898715" cy="210370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 der Regel kein </a:t>
          </a:r>
          <a:r>
            <a:rPr lang="de-DE" sz="1700" kern="1200"/>
            <a:t>eigener Algorithmus</a:t>
          </a:r>
          <a:endParaRPr lang="en-US" sz="1700" kern="1200" dirty="0"/>
        </a:p>
      </dsp:txBody>
      <dsp:txXfrm rot="10800000">
        <a:off x="0" y="978"/>
        <a:ext cx="6898715" cy="1366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D17BA-0C59-482C-AF0B-281E0AE2E35F}">
      <dsp:nvSpPr>
        <dsp:cNvPr id="0" name=""/>
        <dsp:cNvSpPr/>
      </dsp:nvSpPr>
      <dsp:spPr>
        <a:xfrm>
          <a:off x="4882988" y="2175669"/>
          <a:ext cx="746885" cy="802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3442" y="0"/>
              </a:lnTo>
              <a:lnTo>
                <a:pt x="373442" y="802901"/>
              </a:lnTo>
              <a:lnTo>
                <a:pt x="746885" y="8029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2DC3A-5492-43C1-824C-844B1643FA39}">
      <dsp:nvSpPr>
        <dsp:cNvPr id="0" name=""/>
        <dsp:cNvSpPr/>
      </dsp:nvSpPr>
      <dsp:spPr>
        <a:xfrm>
          <a:off x="4882988" y="1372767"/>
          <a:ext cx="746885" cy="802901"/>
        </a:xfrm>
        <a:custGeom>
          <a:avLst/>
          <a:gdLst/>
          <a:ahLst/>
          <a:cxnLst/>
          <a:rect l="0" t="0" r="0" b="0"/>
          <a:pathLst>
            <a:path>
              <a:moveTo>
                <a:pt x="0" y="802901"/>
              </a:moveTo>
              <a:lnTo>
                <a:pt x="373442" y="802901"/>
              </a:lnTo>
              <a:lnTo>
                <a:pt x="373442" y="0"/>
              </a:lnTo>
              <a:lnTo>
                <a:pt x="74688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CF2B5-27F8-4F46-ADC0-0DD1FFA76FB0}">
      <dsp:nvSpPr>
        <dsp:cNvPr id="0" name=""/>
        <dsp:cNvSpPr/>
      </dsp:nvSpPr>
      <dsp:spPr>
        <a:xfrm>
          <a:off x="1148560" y="365"/>
          <a:ext cx="3734427" cy="1139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Constrains </a:t>
          </a:r>
          <a:r>
            <a:rPr lang="en-US" sz="1600" kern="1200" dirty="0" err="1"/>
            <a:t>sind</a:t>
          </a:r>
          <a:r>
            <a:rPr lang="en-US" sz="1600" kern="1200" dirty="0"/>
            <a:t> </a:t>
          </a:r>
          <a:r>
            <a:rPr lang="en-US" sz="1600" kern="1200" dirty="0" err="1"/>
            <a:t>Beschränkungen</a:t>
          </a:r>
          <a:r>
            <a:rPr lang="en-US" sz="1600" kern="1200" dirty="0"/>
            <a:t>, die </a:t>
          </a:r>
          <a:r>
            <a:rPr lang="en-US" sz="1600" kern="1200" dirty="0" err="1"/>
            <a:t>Arbeitern</a:t>
          </a:r>
          <a:r>
            <a:rPr lang="en-US" sz="1600" kern="1200" dirty="0"/>
            <a:t> </a:t>
          </a:r>
          <a:r>
            <a:rPr lang="en-US" sz="1600" kern="1200" dirty="0" err="1"/>
            <a:t>oder</a:t>
          </a:r>
          <a:r>
            <a:rPr lang="en-US" sz="1600" kern="1200" dirty="0"/>
            <a:t> </a:t>
          </a:r>
          <a:r>
            <a:rPr lang="en-US" sz="1600" kern="1200" dirty="0" err="1"/>
            <a:t>Aufgaben</a:t>
          </a:r>
          <a:r>
            <a:rPr lang="en-US" sz="1600" kern="1200" dirty="0"/>
            <a:t> </a:t>
          </a:r>
          <a:r>
            <a:rPr lang="en-US" sz="1600" kern="1200" dirty="0" err="1"/>
            <a:t>zugewiesen</a:t>
          </a:r>
          <a:r>
            <a:rPr lang="en-US" sz="1600" kern="1200" dirty="0"/>
            <a:t> </a:t>
          </a:r>
          <a:r>
            <a:rPr lang="en-US" sz="1600" kern="1200" dirty="0" err="1"/>
            <a:t>werden</a:t>
          </a:r>
          <a:r>
            <a:rPr lang="en-US" sz="1600" kern="1200" dirty="0"/>
            <a:t> </a:t>
          </a:r>
          <a:r>
            <a:rPr lang="en-US" sz="1600" kern="1200" dirty="0" err="1"/>
            <a:t>können</a:t>
          </a:r>
          <a:endParaRPr lang="en-US" sz="1600" kern="1200" dirty="0"/>
        </a:p>
      </dsp:txBody>
      <dsp:txXfrm>
        <a:off x="1148560" y="365"/>
        <a:ext cx="3734427" cy="1139000"/>
      </dsp:txXfrm>
    </dsp:sp>
    <dsp:sp modelId="{2EE6192F-1F68-44BB-9A12-BD1F6BB8BDF6}">
      <dsp:nvSpPr>
        <dsp:cNvPr id="0" name=""/>
        <dsp:cNvSpPr/>
      </dsp:nvSpPr>
      <dsp:spPr>
        <a:xfrm>
          <a:off x="1148560" y="1606168"/>
          <a:ext cx="3734427" cy="1139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Beispiele:</a:t>
          </a:r>
        </a:p>
      </dsp:txBody>
      <dsp:txXfrm>
        <a:off x="1148560" y="1606168"/>
        <a:ext cx="3734427" cy="1139000"/>
      </dsp:txXfrm>
    </dsp:sp>
    <dsp:sp modelId="{6CDDF206-50DD-4BA7-9F55-D26509D6A4AF}">
      <dsp:nvSpPr>
        <dsp:cNvPr id="0" name=""/>
        <dsp:cNvSpPr/>
      </dsp:nvSpPr>
      <dsp:spPr>
        <a:xfrm>
          <a:off x="5629873" y="803266"/>
          <a:ext cx="3734427" cy="1139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Aufgaben haben Prioritäten, die wichtigeren müssen zu erst erledigt werden</a:t>
          </a:r>
        </a:p>
      </dsp:txBody>
      <dsp:txXfrm>
        <a:off x="5629873" y="803266"/>
        <a:ext cx="3734427" cy="1139000"/>
      </dsp:txXfrm>
    </dsp:sp>
    <dsp:sp modelId="{2EE151C5-FDE9-47A5-9D52-38A2F669D696}">
      <dsp:nvSpPr>
        <dsp:cNvPr id="0" name=""/>
        <dsp:cNvSpPr/>
      </dsp:nvSpPr>
      <dsp:spPr>
        <a:xfrm>
          <a:off x="5629873" y="2409070"/>
          <a:ext cx="3734427" cy="1139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Bestimmt</a:t>
          </a:r>
          <a:r>
            <a:rPr lang="en-US" sz="1600" kern="1200" dirty="0"/>
            <a:t> </a:t>
          </a:r>
          <a:r>
            <a:rPr lang="en-US" sz="1600" kern="1200" dirty="0" err="1"/>
            <a:t>Arbeiter</a:t>
          </a:r>
          <a:r>
            <a:rPr lang="en-US" sz="1600" kern="1200" dirty="0"/>
            <a:t> </a:t>
          </a:r>
          <a:r>
            <a:rPr lang="en-US" sz="1600" kern="1200" dirty="0" err="1"/>
            <a:t>dürfen</a:t>
          </a:r>
          <a:r>
            <a:rPr lang="en-US" sz="1600" kern="1200" dirty="0"/>
            <a:t> </a:t>
          </a:r>
          <a:r>
            <a:rPr lang="en-US" sz="1600" kern="1200" dirty="0" err="1"/>
            <a:t>nur</a:t>
          </a:r>
          <a:r>
            <a:rPr lang="en-US" sz="1600" kern="1200" dirty="0"/>
            <a:t> </a:t>
          </a:r>
          <a:r>
            <a:rPr lang="en-US" sz="1600" kern="1200" dirty="0" err="1"/>
            <a:t>bestimmt</a:t>
          </a:r>
          <a:r>
            <a:rPr lang="en-US" sz="1600" kern="1200" dirty="0"/>
            <a:t> </a:t>
          </a:r>
          <a:r>
            <a:rPr lang="en-US" sz="1600" kern="1200" dirty="0" err="1"/>
            <a:t>Aufgaben</a:t>
          </a:r>
          <a:r>
            <a:rPr lang="en-US" sz="1600" kern="1200" dirty="0"/>
            <a:t> </a:t>
          </a:r>
          <a:r>
            <a:rPr lang="en-US" sz="1600" kern="1200" dirty="0" err="1"/>
            <a:t>annehmen</a:t>
          </a:r>
          <a:br>
            <a:rPr lang="en-US" sz="1600" kern="1200" dirty="0"/>
          </a:br>
          <a:r>
            <a:rPr lang="en-US" sz="1600" kern="1200" dirty="0"/>
            <a:t>(</a:t>
          </a:r>
          <a:r>
            <a:rPr lang="en-US" sz="1600" kern="1200" dirty="0" err="1"/>
            <a:t>Arbeiter</a:t>
          </a:r>
          <a:r>
            <a:rPr lang="en-US" sz="1600" kern="1200" dirty="0"/>
            <a:t> </a:t>
          </a:r>
          <a:r>
            <a:rPr lang="en-US" sz="1600" kern="1200" dirty="0" err="1"/>
            <a:t>müssen</a:t>
          </a:r>
          <a:r>
            <a:rPr lang="en-US" sz="1600" kern="1200" dirty="0"/>
            <a:t> </a:t>
          </a:r>
          <a:r>
            <a:rPr lang="en-US" sz="1600" kern="1200" dirty="0" err="1"/>
            <a:t>Sachen</a:t>
          </a:r>
          <a:r>
            <a:rPr lang="en-US" sz="1600" kern="1200" dirty="0"/>
            <a:t> </a:t>
          </a:r>
          <a:r>
            <a:rPr lang="en-US" sz="1600" kern="1200" dirty="0" err="1"/>
            <a:t>transportieren</a:t>
          </a:r>
          <a:r>
            <a:rPr lang="en-US" sz="1600" kern="1200" dirty="0"/>
            <a:t>, </a:t>
          </a:r>
          <a:r>
            <a:rPr lang="en-US" sz="1600" kern="1200" dirty="0" err="1"/>
            <a:t>haben</a:t>
          </a:r>
          <a:r>
            <a:rPr lang="en-US" sz="1600" kern="1200" dirty="0"/>
            <a:t> </a:t>
          </a:r>
          <a:r>
            <a:rPr lang="en-US" sz="1600" kern="1200" dirty="0" err="1"/>
            <a:t>aber</a:t>
          </a:r>
          <a:r>
            <a:rPr lang="en-US" sz="1600" kern="1200" dirty="0"/>
            <a:t> </a:t>
          </a:r>
          <a:r>
            <a:rPr lang="en-US" sz="1600" kern="1200" dirty="0" err="1"/>
            <a:t>unterschiedliche</a:t>
          </a:r>
          <a:r>
            <a:rPr lang="en-US" sz="1600" kern="1200" dirty="0"/>
            <a:t> </a:t>
          </a:r>
          <a:r>
            <a:rPr lang="en-US" sz="1600" kern="1200" dirty="0" err="1"/>
            <a:t>Gewichtslimits</a:t>
          </a:r>
          <a:r>
            <a:rPr lang="en-US" sz="1600" kern="1200" dirty="0"/>
            <a:t>)</a:t>
          </a:r>
        </a:p>
      </dsp:txBody>
      <dsp:txXfrm>
        <a:off x="5629873" y="2409070"/>
        <a:ext cx="3734427" cy="1139000"/>
      </dsp:txXfrm>
    </dsp:sp>
    <dsp:sp modelId="{315F47D7-C837-40F2-B30B-1F43555D2B85}">
      <dsp:nvSpPr>
        <dsp:cNvPr id="0" name=""/>
        <dsp:cNvSpPr/>
      </dsp:nvSpPr>
      <dsp:spPr>
        <a:xfrm>
          <a:off x="1148560" y="3211972"/>
          <a:ext cx="3734427" cy="1139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der Regel kommen mehrere Constrains in einem Optimierungsalgorithmus vor</a:t>
          </a:r>
        </a:p>
      </dsp:txBody>
      <dsp:txXfrm>
        <a:off x="1148560" y="3211972"/>
        <a:ext cx="3734427" cy="113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049C1-AE6B-4CCC-B173-5771869429D1}">
      <dsp:nvSpPr>
        <dsp:cNvPr id="0" name=""/>
        <dsp:cNvSpPr/>
      </dsp:nvSpPr>
      <dsp:spPr>
        <a:xfrm>
          <a:off x="0" y="422135"/>
          <a:ext cx="10512862" cy="1593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FE3B-F7CF-4844-8C1D-1352AA31BB86}">
      <dsp:nvSpPr>
        <dsp:cNvPr id="0" name=""/>
        <dsp:cNvSpPr/>
      </dsp:nvSpPr>
      <dsp:spPr>
        <a:xfrm>
          <a:off x="481948" y="780609"/>
          <a:ext cx="876270" cy="876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43EAE-A063-4ED9-A0E3-15D0EDAF0359}">
      <dsp:nvSpPr>
        <dsp:cNvPr id="0" name=""/>
        <dsp:cNvSpPr/>
      </dsp:nvSpPr>
      <dsp:spPr>
        <a:xfrm>
          <a:off x="1840168" y="422135"/>
          <a:ext cx="8672693" cy="159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16" tIns="168616" rIns="168616" bIns="1686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Der Output des Projekts soll ein einfacher Prototyp des Optimierungsalgorithmus sowie ein Abschlussbericht (5-10 Seiten) sein</a:t>
          </a:r>
          <a:endParaRPr lang="en-US" sz="2200" kern="1200" dirty="0"/>
        </a:p>
      </dsp:txBody>
      <dsp:txXfrm>
        <a:off x="1840168" y="422135"/>
        <a:ext cx="8672693" cy="1593219"/>
      </dsp:txXfrm>
    </dsp:sp>
    <dsp:sp modelId="{617DF065-2A0F-4CC1-A4A6-DA6220F33CBF}">
      <dsp:nvSpPr>
        <dsp:cNvPr id="0" name=""/>
        <dsp:cNvSpPr/>
      </dsp:nvSpPr>
      <dsp:spPr>
        <a:xfrm>
          <a:off x="0" y="2342169"/>
          <a:ext cx="10512862" cy="1593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F283A-F233-46DB-BE0B-D5FAA8DD8408}">
      <dsp:nvSpPr>
        <dsp:cNvPr id="0" name=""/>
        <dsp:cNvSpPr/>
      </dsp:nvSpPr>
      <dsp:spPr>
        <a:xfrm>
          <a:off x="481948" y="2700643"/>
          <a:ext cx="876270" cy="87627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8FCC8-9359-496C-87D7-156C6A78AFC7}">
      <dsp:nvSpPr>
        <dsp:cNvPr id="0" name=""/>
        <dsp:cNvSpPr/>
      </dsp:nvSpPr>
      <dsp:spPr>
        <a:xfrm>
          <a:off x="1840168" y="2342169"/>
          <a:ext cx="8672693" cy="159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16" tIns="168616" rIns="168616" bIns="1686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Nutzen: Die Firma </a:t>
          </a:r>
          <a:r>
            <a:rPr lang="de-DE" sz="2200" kern="1200" dirty="0" err="1"/>
            <a:t>Scaliro</a:t>
          </a:r>
          <a:r>
            <a:rPr lang="de-DE" sz="2200" kern="1200" dirty="0"/>
            <a:t> GmbH erhofft sich durch das Projekt eine wissenschaftliche Grundlage zur weiteren Entwicklung Ihres Flottenmanagementsystems, da die Auftragsverteilung eine Kernfunktion der Software darstellt</a:t>
          </a:r>
          <a:endParaRPr lang="en-US" sz="2200" kern="1200" dirty="0"/>
        </a:p>
      </dsp:txBody>
      <dsp:txXfrm>
        <a:off x="1840168" y="2342169"/>
        <a:ext cx="8672693" cy="1593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DCF19A9-5D4A-4A9D-94D5-02D354D8D7A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F0529E-F5DF-4A4F-97A6-211DED93C38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417291A-3D39-4E93-B182-A8EEAC491C14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15.11.2022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841942-F2D1-4FC1-9915-39541B7334D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C14396-0149-450B-B245-29F70CC6190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42C42B-0877-4F27-8CCE-3FE35DA2BAA7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59369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BDC4BE8-CE13-48D7-BA62-6B715634BC2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F4A18B-4A2C-4CD5-A32F-5DDA0DC5767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38081988-9ACC-4FAA-A817-FBC837B755BB}" type="datetime1">
              <a:rPr lang="de-DE"/>
              <a:pPr lvl="0"/>
              <a:t>15.11.2022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CBCEFFB-3C5E-46AF-8360-77B476312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4" y="685800"/>
            <a:ext cx="609282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5F098230-F05E-4763-A7E5-C187CD3726D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0825D5-A5E3-4D18-9570-4239553D9B7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966CFC-6E6D-41A9-AA42-3ADDBF8207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5F5F3FD5-0A09-4D6C-A2F2-FE8E1BD9D20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orbel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orbel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orbel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orbel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orbe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64869A-EC21-4C2E-8947-98EE28240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35F4F9-F3D5-405C-9CF4-9DA8DD0276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https://img.freepik.com/premium-photo/agv-automated-guided-vehicle-warehouse-logistic-transport3d-rendering_41470-4554.jpg?w=2000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0EDEC4-586A-4D21-BF93-FF9DF38FB6F7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EB16AD-77B9-4AD5-9398-22B7B64CD70F}" type="slidenum">
              <a:t>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B293874-DD3C-4BAD-8D39-39E78D271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F09BB23-54ED-4F44-BC52-705AB302C3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 dirty="0"/>
              <a:t>Intralogistik = logistischen Material- und Warenflüsse, die sich innerhalb eines Betriebsgeländes abspielen</a:t>
            </a:r>
          </a:p>
          <a:p>
            <a:pPr marL="171450" lvl="0" indent="-171450">
              <a:buFont typeface="Symbol" panose="05050102010706020507" pitchFamily="18" charset="2"/>
              <a:buChar char="Þ"/>
            </a:pPr>
            <a:r>
              <a:rPr lang="de-DE" dirty="0"/>
              <a:t>Roboter sollen sich auch für kleinere Firmen rentieren</a:t>
            </a:r>
          </a:p>
          <a:p>
            <a:pPr marL="171450" lvl="0" indent="-171450">
              <a:buFont typeface="Symbol" panose="05050102010706020507" pitchFamily="18" charset="2"/>
              <a:buChar char="Þ"/>
            </a:pPr>
            <a:r>
              <a:rPr lang="de-DE" dirty="0"/>
              <a:t>Gebäudegrundriss in </a:t>
            </a:r>
            <a:r>
              <a:rPr lang="de-DE" dirty="0" err="1"/>
              <a:t>Application</a:t>
            </a:r>
            <a:r>
              <a:rPr lang="de-DE" dirty="0"/>
              <a:t> für virtuelle Bahnen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210DAC-537A-43A1-BE3F-E9B32FAB3489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738536-3D2A-4437-BDEC-93725630CF89}" type="slidenum">
              <a:t>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805AFC4-9316-4F0C-8670-28B787035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F2F8FF3-5E3D-453D-B8CC-B66BC4B9C4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 dirty="0"/>
              <a:t>OR = die Entwicklung und der Einsatz von quantitativen Modellen und Methoden zur Entscheidungsunterstützung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E775D8-F082-4243-B211-A164B9D780E5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BA4C70-374A-4EE8-89B0-135731ED258C}" type="slidenum">
              <a:t>5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OR-Tools:</a:t>
            </a:r>
          </a:p>
          <a:p>
            <a:r>
              <a:rPr lang="de-DE" dirty="0"/>
              <a:t> - open source</a:t>
            </a:r>
          </a:p>
          <a:p>
            <a:r>
              <a:rPr lang="de-DE" dirty="0"/>
              <a:t> - C++ aber </a:t>
            </a:r>
            <a:r>
              <a:rPr lang="de-DE" dirty="0" err="1"/>
              <a:t>wrapper</a:t>
            </a:r>
            <a:r>
              <a:rPr lang="de-DE" dirty="0"/>
              <a:t> für Java, C# mit .NET, Python</a:t>
            </a:r>
          </a:p>
          <a:p>
            <a:r>
              <a:rPr lang="de-DE" dirty="0"/>
              <a:t> -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zwischen 2018 und 2020 insgesamt elf Goldmedaillen bei internationalen Wettbewerben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5F3FD5-0A09-4D6C-A2F2-FE8E1BD9D2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98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5F3FD5-0A09-4D6C-A2F2-FE8E1BD9D20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79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https://www.avenga.com/wp-content/uploads/2020/11/C-Sharp.png</a:t>
            </a:r>
          </a:p>
          <a:p>
            <a:r>
              <a:rPr lang="de-DE" dirty="0"/>
              <a:t>https://www.shop-paradise24.de/shop/66-large_default/-raspberry-pi-4-modell-b-4gb-ram-bundle-kit-netzteil-gehaeuse-kuehlkoerperset.jpg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5F3FD5-0A09-4D6C-A2F2-FE8E1BD9D20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73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64869A-EC21-4C2E-8947-98EE28240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35F4F9-F3D5-405C-9CF4-9DA8DD0276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https://img.freepik.com/premium-photo/agv-automated-guided-vehicle-warehouse-logistic-transport3d-rendering_41470-4554.jpg?w=2000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0EDEC4-586A-4D21-BF93-FF9DF38FB6F7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EB16AD-77B9-4AD5-9398-22B7B64CD70F}" type="slidenum">
              <a:t>14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3587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80D1-6C16-4480-A684-4C0384DA0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C6C2D4-D8E9-4EC8-BE46-28CB6F2F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E4AF6-DC11-42E8-9BFE-1640C90F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5077-4CBA-476A-95A2-4B675DCB0FCF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8474F-4C2D-4474-960C-75C32F1D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8D412B-1E54-45FC-9736-EF397D0F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C296-EC83-42B1-A2E6-DAAD08CBD4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7985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0241B-B56F-4DF3-A0FE-871C0305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94D4E-0A5A-465F-809E-8DFB7EE0A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1D149-9123-4583-B31B-FF63A0D5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D2666-9688-4A55-A68D-FCA6BD411C94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971777-B526-4EBF-A757-27A755FA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1D5551-0DE3-4443-85D7-954C40F1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A5CEED-184F-4578-846A-D1854EC902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9974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0DA483-125B-48BA-B9F9-89FA4C49E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623D3-A983-44FA-8569-CCA7A01E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BC0EE-0747-42D1-97EA-D9E7CC7F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9BC0FB9-C05C-4734-88D1-688C06CDBF28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25FEFF-2877-4830-B796-89EDCD21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9FA8-31CF-4AFE-9ABB-9C246105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67236-58C5-4718-9772-5648E9F2C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59613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2A587-52A0-4F28-9AA0-D6F3FF8F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B2322-71C8-4E6E-9122-6FD96D2F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2FE78C-A37B-417A-BC02-6DB3956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A6A8D55-C08E-4090-964D-38E7D9A0D564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15042-154F-46A1-A574-570FF553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2E0F-2CD6-4F0C-B65E-87BBE20E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2722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7CB8D-F84D-458E-8624-50470CD2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FFEF79-C4B1-4FA5-BAE4-7A9CBADF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90517-4D57-4B5F-A133-5D032EA9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B9627D4-589D-402A-BFD6-65D04BA8C2A9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FC75C-1875-469C-8EAE-4AAC54DF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D47C8-688C-40BD-B45B-8FA86338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2105AD-630C-43B8-A169-01C9397BD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2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F9E5-F8A5-4419-98B2-EFFB7994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49F5A-5DCE-4477-A54B-6BF3849C7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1A04F7-EC9C-4E35-9951-E1D08C2D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0CDC4A-161B-4EAE-BE97-5E2DA356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/>
              <a:t>​</a:t>
            </a:r>
            <a:fld id="{66BFB5CC-2CC4-43B3-9CB2-C25CD5B0C218}" type="datetime1">
              <a:rPr lang="de-DE" smtClean="0"/>
              <a:t>15.11.2022</a:t>
            </a:fld>
            <a:r>
              <a:rPr lang="de-DE"/>
              <a:t>​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A7FC1C-783D-4AB5-BA51-75820A88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DDC3-773F-4947-80C3-7772127B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809849-85C4-453D-9C19-58424E678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38608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49760-DCB3-4613-AB91-B45D07F9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9A655F-1582-4450-BAD9-EB6B9C42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9C893A-BD89-4344-B338-2D23C470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B01DC6-B105-48A8-ADF8-0FF5D3744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3C571D-616B-49A1-80AC-6DCC7A020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42FC44-A315-42FB-B9EC-2B4BE8D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AAD2657-BC57-41EF-B8AB-5F0820750189}" type="datetime1">
              <a:rPr lang="de-DE" smtClean="0"/>
              <a:t>15.11.2022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B8C11C-E0BE-4C8E-AFB5-8F3AC64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CE27A9-479E-4CF7-9CCB-C4E9504E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E15089-AAB7-4E95-A7D5-DEB95CF81E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77562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A9270-D2A0-49F5-88E2-B1D4C474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CA6F58-AAE6-4FF7-9186-05EDCBD7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71EEDE0-2B55-4F58-8867-3D40EC7F1EF4}" type="datetime1">
              <a:rPr lang="de-DE" smtClean="0"/>
              <a:t>15.11.2022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D2C642-C055-4239-9DB2-933DB6ED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FA56A-7F2F-49F4-BEDD-91B20941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B4840A-B030-4C3C-8223-F5CF0E8DD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8692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01BE91-00E1-42EF-9442-5DD18C95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628516-88CE-4B3B-859E-CEBE2DCD0E8D}" type="datetime1">
              <a:rPr lang="de-DE" smtClean="0"/>
              <a:t>15.11.2022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0DB0C0-452A-4FA5-A6A9-81FFFE75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742D39-5722-430E-9435-381CEFA7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345CCD-FA53-49D3-95CF-46F7DA956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042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052F1-364D-4232-A3E7-75709DFC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84EAD4-2404-443A-933E-CFE60A79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348ACB-73E1-4489-B7BF-D196C8DD9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081513-8E1D-4EBE-BF08-57CC8497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0EAEE1-18E3-433D-ABD6-201ECF449FF5}" type="datetime1">
              <a:rPr lang="de-DE" smtClean="0"/>
              <a:t>15.11.2022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A2F570-90F0-492D-A2F0-E3E4B98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76CA4-7953-4411-B102-78675736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2105AD-630C-43B8-A169-01C9397BD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561D-4E59-4A31-B892-615E1466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FCF96C-585C-4827-93B1-F7C10D6C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D89A2-6816-4224-9575-0536D9E7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65A264-9F24-4AF0-A400-2B160C86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D17969B-CF18-4F43-94B2-AA03B81D022A}" type="datetime1">
              <a:rPr lang="de-DE" smtClean="0"/>
              <a:t>15.11.2022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A92E79-6A2C-4755-B2C5-3FD05FB9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C0E3AB-0A5E-42E8-B13F-9338D8E3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2105AD-630C-43B8-A169-01C9397BD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91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958E92-D0CB-4509-AA3C-CECFB86F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CC88C7-5533-4A6F-A9E8-7CFB030D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8F911-F6FC-4B61-8843-13C1FAB2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C993A68-06A0-4F7B-80FF-E54D019A4BB7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BC749-F9A1-44BD-A6FE-131D23220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2A7C5-1280-482F-B260-1C73D7D3B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52105AD-630C-43B8-A169-01C9397BD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spd="med">
    <p:fade/>
  </p:transition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9967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63C82-FBC5-4E2B-A201-DC89ED7893FD}"/>
              </a:ext>
            </a:extLst>
          </p:cNvPr>
          <p:cNvSpPr txBox="1"/>
          <p:nvPr/>
        </p:nvSpPr>
        <p:spPr>
          <a:xfrm>
            <a:off x="1522411" y="381003"/>
            <a:ext cx="9144000" cy="693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100" baseline="0" dirty="0" err="1">
                <a:uFillTx/>
                <a:latin typeface="Corbel"/>
              </a:rPr>
              <a:t>Optimierungsproblem</a:t>
            </a:r>
            <a:endParaRPr lang="en-US" sz="3600" b="0" i="0" u="none" strike="noStrike" kern="1200" cap="none" spc="100" baseline="0" dirty="0">
              <a:uFillTx/>
              <a:latin typeface="Corbel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4011CDAD-C7E9-4368-ACA0-432BF4AABEEA}"/>
              </a:ext>
            </a:extLst>
          </p:cNvPr>
          <p:cNvSpPr txBox="1"/>
          <p:nvPr/>
        </p:nvSpPr>
        <p:spPr>
          <a:xfrm>
            <a:off x="1665936" y="1074200"/>
            <a:ext cx="9144000" cy="5082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0" i="0" u="none" strike="noStrike" kern="1200" cap="none" spc="100" baseline="0" dirty="0">
                <a:uFillTx/>
                <a:latin typeface="Corbel"/>
              </a:rPr>
              <a:t>Just-In-Time</a:t>
            </a:r>
          </a:p>
        </p:txBody>
      </p:sp>
      <p:sp>
        <p:nvSpPr>
          <p:cNvPr id="4" name="Rechteck 6">
            <a:extLst>
              <a:ext uri="{FF2B5EF4-FFF2-40B4-BE49-F238E27FC236}">
                <a16:creationId xmlns:a16="http://schemas.microsoft.com/office/drawing/2014/main" id="{C70C1390-F070-4D64-BFBE-06B8B5BD62DC}"/>
              </a:ext>
            </a:extLst>
          </p:cNvPr>
          <p:cNvSpPr/>
          <p:nvPr/>
        </p:nvSpPr>
        <p:spPr>
          <a:xfrm>
            <a:off x="1540965" y="5786406"/>
            <a:ext cx="1380744" cy="690591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Fließband mit Tasks</a:t>
            </a:r>
          </a:p>
        </p:txBody>
      </p:sp>
      <p:sp>
        <p:nvSpPr>
          <p:cNvPr id="5" name="Rechteck 8">
            <a:extLst>
              <a:ext uri="{FF2B5EF4-FFF2-40B4-BE49-F238E27FC236}">
                <a16:creationId xmlns:a16="http://schemas.microsoft.com/office/drawing/2014/main" id="{2D74ECB1-0A16-455F-A2A4-0AB45E730F71}"/>
              </a:ext>
            </a:extLst>
          </p:cNvPr>
          <p:cNvSpPr/>
          <p:nvPr/>
        </p:nvSpPr>
        <p:spPr>
          <a:xfrm>
            <a:off x="1540965" y="4468353"/>
            <a:ext cx="1380744" cy="690591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Fließband mit Tasks</a:t>
            </a:r>
          </a:p>
        </p:txBody>
      </p:sp>
      <p:sp>
        <p:nvSpPr>
          <p:cNvPr id="6" name="Ellipse 9">
            <a:extLst>
              <a:ext uri="{FF2B5EF4-FFF2-40B4-BE49-F238E27FC236}">
                <a16:creationId xmlns:a16="http://schemas.microsoft.com/office/drawing/2014/main" id="{8C007F19-7468-4563-957F-26F22B86B30D}"/>
              </a:ext>
            </a:extLst>
          </p:cNvPr>
          <p:cNvSpPr/>
          <p:nvPr/>
        </p:nvSpPr>
        <p:spPr>
          <a:xfrm>
            <a:off x="4429097" y="4557489"/>
            <a:ext cx="559512" cy="512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W1</a:t>
            </a:r>
          </a:p>
        </p:txBody>
      </p:sp>
      <p:sp>
        <p:nvSpPr>
          <p:cNvPr id="7" name="Ellipse 10">
            <a:extLst>
              <a:ext uri="{FF2B5EF4-FFF2-40B4-BE49-F238E27FC236}">
                <a16:creationId xmlns:a16="http://schemas.microsoft.com/office/drawing/2014/main" id="{23E6EA16-0783-4AAA-AE4E-5BE0469DEC82}"/>
              </a:ext>
            </a:extLst>
          </p:cNvPr>
          <p:cNvSpPr/>
          <p:nvPr/>
        </p:nvSpPr>
        <p:spPr>
          <a:xfrm>
            <a:off x="4429106" y="5875542"/>
            <a:ext cx="559512" cy="512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W2</a:t>
            </a:r>
          </a:p>
        </p:txBody>
      </p:sp>
      <p:sp>
        <p:nvSpPr>
          <p:cNvPr id="8" name="Ellipse 11">
            <a:extLst>
              <a:ext uri="{FF2B5EF4-FFF2-40B4-BE49-F238E27FC236}">
                <a16:creationId xmlns:a16="http://schemas.microsoft.com/office/drawing/2014/main" id="{E19BDF5D-B96A-453B-80EB-B84C3BBE9541}"/>
              </a:ext>
            </a:extLst>
          </p:cNvPr>
          <p:cNvSpPr/>
          <p:nvPr/>
        </p:nvSpPr>
        <p:spPr>
          <a:xfrm>
            <a:off x="4667710" y="2255386"/>
            <a:ext cx="82296" cy="9026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uFillTx/>
              <a:latin typeface="Calibri"/>
            </a:endParaRPr>
          </a:p>
        </p:txBody>
      </p:sp>
      <p:sp>
        <p:nvSpPr>
          <p:cNvPr id="9" name="Rechteck 12">
            <a:extLst>
              <a:ext uri="{FF2B5EF4-FFF2-40B4-BE49-F238E27FC236}">
                <a16:creationId xmlns:a16="http://schemas.microsoft.com/office/drawing/2014/main" id="{B2D5A209-543C-47AE-9FB0-3D56AFF71F43}"/>
              </a:ext>
            </a:extLst>
          </p:cNvPr>
          <p:cNvSpPr/>
          <p:nvPr/>
        </p:nvSpPr>
        <p:spPr>
          <a:xfrm>
            <a:off x="1499817" y="1955216"/>
            <a:ext cx="1463040" cy="690591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Ziel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B294696A-E26E-4AA7-BB91-82DBF7C05578}"/>
              </a:ext>
            </a:extLst>
          </p:cNvPr>
          <p:cNvSpPr/>
          <p:nvPr/>
        </p:nvSpPr>
        <p:spPr>
          <a:xfrm>
            <a:off x="9429192" y="1955216"/>
            <a:ext cx="1380744" cy="690591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Fließband mit Tasks</a:t>
            </a:r>
          </a:p>
        </p:txBody>
      </p:sp>
      <p:cxnSp>
        <p:nvCxnSpPr>
          <p:cNvPr id="11" name="Gerader Verbinder 15">
            <a:extLst>
              <a:ext uri="{FF2B5EF4-FFF2-40B4-BE49-F238E27FC236}">
                <a16:creationId xmlns:a16="http://schemas.microsoft.com/office/drawing/2014/main" id="{B9A27A0D-57A0-42A9-B7DD-69EB7AE8289A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flipV="1">
            <a:off x="4750006" y="2300512"/>
            <a:ext cx="4679186" cy="9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2" name="Gerader Verbinder 17">
            <a:extLst>
              <a:ext uri="{FF2B5EF4-FFF2-40B4-BE49-F238E27FC236}">
                <a16:creationId xmlns:a16="http://schemas.microsoft.com/office/drawing/2014/main" id="{BBBE796C-8FF3-4592-87EE-6BCA88938038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962857" y="2300512"/>
            <a:ext cx="1704853" cy="9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3" name="Gerader Verbinder 20">
            <a:extLst>
              <a:ext uri="{FF2B5EF4-FFF2-40B4-BE49-F238E27FC236}">
                <a16:creationId xmlns:a16="http://schemas.microsoft.com/office/drawing/2014/main" id="{3885577D-133B-4B50-A80A-EF21D83EBCA7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4708853" y="2345655"/>
            <a:ext cx="5" cy="2211834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4" name="Gerader Verbinder 23">
            <a:extLst>
              <a:ext uri="{FF2B5EF4-FFF2-40B4-BE49-F238E27FC236}">
                <a16:creationId xmlns:a16="http://schemas.microsoft.com/office/drawing/2014/main" id="{7907BCA6-1E81-4FD7-95A2-7FE2E929B83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4708853" y="5069809"/>
            <a:ext cx="9" cy="805733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5" name="Gerader Verbinder 26">
            <a:extLst>
              <a:ext uri="{FF2B5EF4-FFF2-40B4-BE49-F238E27FC236}">
                <a16:creationId xmlns:a16="http://schemas.microsoft.com/office/drawing/2014/main" id="{2D4A5257-D447-4A30-8235-0BDBF1390C1F}"/>
              </a:ext>
            </a:extLst>
          </p:cNvPr>
          <p:cNvCxnSpPr>
            <a:stCxn id="5" idx="3"/>
            <a:endCxn id="6" idx="3"/>
          </p:cNvCxnSpPr>
          <p:nvPr/>
        </p:nvCxnSpPr>
        <p:spPr>
          <a:xfrm>
            <a:off x="2921709" y="4813649"/>
            <a:ext cx="1507388" cy="0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6" name="Gerader Verbinder 29">
            <a:extLst>
              <a:ext uri="{FF2B5EF4-FFF2-40B4-BE49-F238E27FC236}">
                <a16:creationId xmlns:a16="http://schemas.microsoft.com/office/drawing/2014/main" id="{95A752F2-CABF-405A-847F-0DD1D653EFA8}"/>
              </a:ext>
            </a:extLst>
          </p:cNvPr>
          <p:cNvCxnSpPr>
            <a:stCxn id="4" idx="3"/>
          </p:cNvCxnSpPr>
          <p:nvPr/>
        </p:nvCxnSpPr>
        <p:spPr>
          <a:xfrm>
            <a:off x="2921709" y="6131702"/>
            <a:ext cx="1507388" cy="0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C42D52A-1A63-4C6E-8F04-AD9AE02966B2}"/>
              </a:ext>
            </a:extLst>
          </p:cNvPr>
          <p:cNvSpPr txBox="1"/>
          <p:nvPr/>
        </p:nvSpPr>
        <p:spPr>
          <a:xfrm>
            <a:off x="3537246" y="4486458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uFillTx/>
              </a:rPr>
              <a:t>5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B4FB5653-A5F8-4284-8125-6C11EB077075}"/>
              </a:ext>
            </a:extLst>
          </p:cNvPr>
          <p:cNvSpPr txBox="1"/>
          <p:nvPr/>
        </p:nvSpPr>
        <p:spPr>
          <a:xfrm>
            <a:off x="3518711" y="5786406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/>
              <a:t>10</a:t>
            </a:r>
            <a:endParaRPr lang="de-DE" sz="1600" b="0" i="0" u="none" strike="noStrike" kern="1200" cap="none" spc="0" baseline="0" dirty="0">
              <a:uFillTx/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001992E-B975-42B0-A383-940E38811BCA}"/>
              </a:ext>
            </a:extLst>
          </p:cNvPr>
          <p:cNvSpPr txBox="1"/>
          <p:nvPr/>
        </p:nvSpPr>
        <p:spPr>
          <a:xfrm>
            <a:off x="4429097" y="5309080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uFillTx/>
              </a:rPr>
              <a:t>5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C36A14D7-A7B1-4970-9AEE-4FED96C43879}"/>
              </a:ext>
            </a:extLst>
          </p:cNvPr>
          <p:cNvSpPr txBox="1"/>
          <p:nvPr/>
        </p:nvSpPr>
        <p:spPr>
          <a:xfrm>
            <a:off x="4305900" y="3291383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uFillTx/>
              </a:rPr>
              <a:t>10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643A6DD9-B002-40FA-BED3-DE3599DB918F}"/>
              </a:ext>
            </a:extLst>
          </p:cNvPr>
          <p:cNvSpPr txBox="1"/>
          <p:nvPr/>
        </p:nvSpPr>
        <p:spPr>
          <a:xfrm>
            <a:off x="3590949" y="1968022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uFillTx/>
              </a:rPr>
              <a:t>5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F1620DF-EEBF-4254-881A-072FDEC5FB7D}"/>
              </a:ext>
            </a:extLst>
          </p:cNvPr>
          <p:cNvSpPr txBox="1"/>
          <p:nvPr/>
        </p:nvSpPr>
        <p:spPr>
          <a:xfrm>
            <a:off x="7111078" y="1982475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uFillTx/>
              </a:rPr>
              <a:t>75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92DDEF5-B077-4394-8DAC-3CEA6D916E5A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>
            <a:off x="2962857" y="2300512"/>
            <a:ext cx="1704853" cy="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9AEF06C-CCEA-401B-A7D8-5BE5B7CCF90B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flipH="1">
            <a:off x="4750006" y="2300512"/>
            <a:ext cx="4679186" cy="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2F0C1DA-5E0B-4F15-A2B1-82EB32EE2130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708853" y="2345655"/>
            <a:ext cx="5" cy="2211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560B561-DCD6-4ADA-AFFA-5D5520043F1F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>
            <a:off x="2921709" y="4813649"/>
            <a:ext cx="15073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D9D9787-905F-46C0-B099-06224009BEB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708853" y="5069809"/>
            <a:ext cx="9" cy="8057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AC476B4-F132-445F-9892-5A3C7388A12B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>
            <a:off x="2921709" y="6131702"/>
            <a:ext cx="1507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imer - Kostenlose schnittstelle Icons">
            <a:extLst>
              <a:ext uri="{FF2B5EF4-FFF2-40B4-BE49-F238E27FC236}">
                <a16:creationId xmlns:a16="http://schemas.microsoft.com/office/drawing/2014/main" id="{BABC8FD7-A363-4EC5-BDFE-EB9EF52E8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63" y="4516338"/>
            <a:ext cx="594620" cy="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98D8E134-D93A-49B2-931E-D46B96EB8A97}"/>
              </a:ext>
            </a:extLst>
          </p:cNvPr>
          <p:cNvSpPr txBox="1"/>
          <p:nvPr/>
        </p:nvSpPr>
        <p:spPr>
          <a:xfrm>
            <a:off x="416799" y="4686603"/>
            <a:ext cx="489423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/>
              <a:t>10</a:t>
            </a:r>
            <a:endParaRPr lang="de-DE" sz="1600" b="0" i="0" u="none" strike="noStrike" kern="1200" cap="none" spc="0" baseline="0" dirty="0">
              <a:uFillTx/>
            </a:endParaRPr>
          </a:p>
        </p:txBody>
      </p:sp>
      <p:pic>
        <p:nvPicPr>
          <p:cNvPr id="32" name="Picture 2" descr="Timer - Kostenlose schnittstelle Icons">
            <a:extLst>
              <a:ext uri="{FF2B5EF4-FFF2-40B4-BE49-F238E27FC236}">
                <a16:creationId xmlns:a16="http://schemas.microsoft.com/office/drawing/2014/main" id="{A0A830FB-B0F4-450F-AD9E-A33BDCDB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24" y="5816286"/>
            <a:ext cx="594620" cy="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C81EE023-36ED-4427-868D-31AA914E2995}"/>
              </a:ext>
            </a:extLst>
          </p:cNvPr>
          <p:cNvSpPr txBox="1"/>
          <p:nvPr/>
        </p:nvSpPr>
        <p:spPr>
          <a:xfrm>
            <a:off x="454540" y="5968106"/>
            <a:ext cx="489423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uFillTx/>
              </a:rPr>
              <a:t>5</a:t>
            </a:r>
          </a:p>
        </p:txBody>
      </p:sp>
      <p:pic>
        <p:nvPicPr>
          <p:cNvPr id="34" name="Picture 2" descr="Timer - Kostenlose schnittstelle Icons">
            <a:extLst>
              <a:ext uri="{FF2B5EF4-FFF2-40B4-BE49-F238E27FC236}">
                <a16:creationId xmlns:a16="http://schemas.microsoft.com/office/drawing/2014/main" id="{E3D4F11D-AAEF-4D71-AF8C-C0516060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883" y="2010341"/>
            <a:ext cx="594620" cy="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658B89DF-B7FA-4994-8AC2-C0F6052EC933}"/>
              </a:ext>
            </a:extLst>
          </p:cNvPr>
          <p:cNvSpPr txBox="1"/>
          <p:nvPr/>
        </p:nvSpPr>
        <p:spPr>
          <a:xfrm>
            <a:off x="11421372" y="2146070"/>
            <a:ext cx="489423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>
                <a:uFillTx/>
                <a:latin typeface="Corbel"/>
              </a:rPr>
              <a:t>0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D43085FF-662E-40A4-AEA8-89CDB35B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271" y="365125"/>
            <a:ext cx="11164539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827303-E742-41BE-8E1B-37DD85F5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73" y="641850"/>
            <a:ext cx="3610939" cy="1535865"/>
          </a:xfrm>
        </p:spPr>
        <p:txBody>
          <a:bodyPr>
            <a:normAutofit/>
          </a:bodyPr>
          <a:lstStyle/>
          <a:p>
            <a:r>
              <a:rPr lang="en-US" sz="3200" b="0" i="0" u="none" strike="noStrike" kern="1200" cap="none" spc="100" baseline="0" dirty="0" err="1">
                <a:uFillTx/>
                <a:latin typeface="Corbel"/>
              </a:rPr>
              <a:t>Arbeitsweise</a:t>
            </a:r>
            <a:r>
              <a:rPr lang="en-US" sz="3200" b="0" i="0" u="none" strike="noStrike" kern="1200" cap="none" spc="100" baseline="0" dirty="0">
                <a:uFillTx/>
                <a:latin typeface="Corbel"/>
              </a:rPr>
              <a:t> - Scrum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80" y="1057739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2245" y="1400640"/>
            <a:ext cx="1463040" cy="1828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CE444-43FC-4A0E-B9EF-8D66B20C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259" y="641850"/>
            <a:ext cx="6051584" cy="1535865"/>
          </a:xfrm>
        </p:spPr>
        <p:txBody>
          <a:bodyPr anchor="ctr">
            <a:normAutofit/>
          </a:bodyPr>
          <a:lstStyle/>
          <a:p>
            <a:r>
              <a:rPr lang="de-DE" sz="1800" dirty="0"/>
              <a:t>Sprintdauer: 2 Wochen</a:t>
            </a:r>
          </a:p>
          <a:p>
            <a:r>
              <a:rPr lang="de-DE" sz="1800" dirty="0"/>
              <a:t>Planning und Review gemeinsam mit Kunden</a:t>
            </a:r>
          </a:p>
          <a:p>
            <a:r>
              <a:rPr lang="de-DE" sz="1800" dirty="0"/>
              <a:t>Dynamische Entwicklung der Anforderungen</a:t>
            </a:r>
          </a:p>
          <a:p>
            <a:pPr marL="0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 Optimierungsproblem wird kontinuierlich erweitert</a:t>
            </a:r>
            <a:endParaRPr lang="de-DE" sz="1800" dirty="0"/>
          </a:p>
        </p:txBody>
      </p:sp>
      <p:pic>
        <p:nvPicPr>
          <p:cNvPr id="3074" name="Picture 2" descr="Our Methodology | UK Technology &amp; Software Company | Software Solved">
            <a:extLst>
              <a:ext uri="{FF2B5EF4-FFF2-40B4-BE49-F238E27FC236}">
                <a16:creationId xmlns:a16="http://schemas.microsoft.com/office/drawing/2014/main" id="{A5B2127C-5629-4AC1-89EF-FBCFF8CE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2" y="3401220"/>
            <a:ext cx="11172435" cy="28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F930CD-CC15-447D-B539-321B88D5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32424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13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785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E7B11AF-6063-4445-9995-1DEA8AFA8A29}"/>
              </a:ext>
            </a:extLst>
          </p:cNvPr>
          <p:cNvSpPr txBox="1"/>
          <p:nvPr/>
        </p:nvSpPr>
        <p:spPr>
          <a:xfrm>
            <a:off x="438798" y="859536"/>
            <a:ext cx="4831544" cy="1243584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0" i="0" u="none" strike="noStrike" cap="none" spc="100" baseline="0">
                <a:uFillTx/>
                <a:latin typeface="+mj-lt"/>
                <a:ea typeface="+mj-ea"/>
                <a:cs typeface="+mj-cs"/>
              </a:rPr>
              <a:t>Rahmenbedingung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797" y="2185062"/>
            <a:ext cx="498218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B7409208-D0A9-4FDC-B774-D6016DCB89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8797" y="2512611"/>
            <a:ext cx="4831545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/>
            <a:r>
              <a:rPr lang="de-DE" sz="2200" dirty="0"/>
              <a:t>C# und ASP.NET 6</a:t>
            </a:r>
          </a:p>
          <a:p>
            <a:pPr lvl="0" indent="-228600" defTabSz="914400"/>
            <a:r>
              <a:rPr lang="de-DE" sz="2200" dirty="0"/>
              <a:t>Optimierungsproblem mit Google OR-Tools lösen</a:t>
            </a:r>
          </a:p>
          <a:p>
            <a:pPr lvl="0" indent="-228600" defTabSz="914400"/>
            <a:r>
              <a:rPr lang="de-DE" sz="2200" dirty="0"/>
              <a:t>Der Algorithmus muss auf dem Raspberry Pi funktionieren</a:t>
            </a:r>
          </a:p>
        </p:txBody>
      </p:sp>
      <p:pic>
        <p:nvPicPr>
          <p:cNvPr id="2050" name="Picture 2" descr="Raspberry Pi 3 Modell B+ 1GB RAM">
            <a:extLst>
              <a:ext uri="{FF2B5EF4-FFF2-40B4-BE49-F238E27FC236}">
                <a16:creationId xmlns:a16="http://schemas.microsoft.com/office/drawing/2014/main" id="{6C4A9169-53F6-4ABE-B212-57144A60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235" y="5176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F90F4F61-BB26-4F62-99E3-7E089BC3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4435" y="3429000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2428-073D-47E8-84D7-4D6AFA2B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62387EE-1CB8-49D1-B98C-4E7136F75D56}"/>
              </a:ext>
            </a:extLst>
          </p:cNvPr>
          <p:cNvSpPr txBox="1"/>
          <p:nvPr/>
        </p:nvSpPr>
        <p:spPr>
          <a:xfrm>
            <a:off x="841028" y="256032"/>
            <a:ext cx="10503720" cy="1014984"/>
          </a:xfrm>
          <a:prstGeom prst="rect">
            <a:avLst/>
          </a:prstGeom>
        </p:spPr>
        <p:txBody>
          <a:bodyPr vert="horz" lIns="91440" tIns="45720" rIns="91440" bIns="45720" rtlCol="0" anchor="b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10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MVP &amp; Nutzen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727" y="1634502"/>
            <a:ext cx="1044887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028" y="1538176"/>
            <a:ext cx="1872970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3998D34-5272-6291-F9AC-F4087B4FC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17812"/>
              </p:ext>
            </p:extLst>
          </p:nvPr>
        </p:nvGraphicFramePr>
        <p:xfrm>
          <a:off x="837981" y="1926266"/>
          <a:ext cx="1051286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Microsoft Apps">
            <a:extLst>
              <a:ext uri="{FF2B5EF4-FFF2-40B4-BE49-F238E27FC236}">
                <a16:creationId xmlns:a16="http://schemas.microsoft.com/office/drawing/2014/main" id="{CA9FE273-7EF6-4CC6-B6B8-804D2DC86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9" t="33172" r="33279" b="33253"/>
          <a:stretch/>
        </p:blipFill>
        <p:spPr bwMode="auto">
          <a:xfrm>
            <a:off x="1282959" y="2668555"/>
            <a:ext cx="941222" cy="9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02F314-AAD2-4D77-9D33-A434712F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¿Nos reemplazan los robots? – KISS FM">
            <a:extLst>
              <a:ext uri="{FF2B5EF4-FFF2-40B4-BE49-F238E27FC236}">
                <a16:creationId xmlns:a16="http://schemas.microsoft.com/office/drawing/2014/main" id="{9BFDD9BD-B44B-4067-84EA-3D81CC74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1" r="9090" b="-1"/>
          <a:stretch/>
        </p:blipFill>
        <p:spPr bwMode="auto">
          <a:xfrm>
            <a:off x="20" y="10"/>
            <a:ext cx="121888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8280" y="-1532548"/>
            <a:ext cx="4592270" cy="12188826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A182BB91-981A-443E-8272-3E5C6845DF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4447" y="3091928"/>
            <a:ext cx="9076198" cy="2387600"/>
          </a:xfrm>
        </p:spPr>
        <p:txBody>
          <a:bodyPr>
            <a:normAutofit/>
          </a:bodyPr>
          <a:lstStyle/>
          <a:p>
            <a:pPr lvl="0" algn="l"/>
            <a:r>
              <a:rPr lang="de-DE" sz="6500"/>
              <a:t>Entwicklung von einem Optimierungsalgorithmus</a:t>
            </a:r>
            <a:endParaRPr lang="en-US" sz="6500"/>
          </a:p>
        </p:txBody>
      </p:sp>
      <p:sp>
        <p:nvSpPr>
          <p:cNvPr id="5133" name="Rectangle: Rounded Corners 51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334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3">
            <a:extLst>
              <a:ext uri="{FF2B5EF4-FFF2-40B4-BE49-F238E27FC236}">
                <a16:creationId xmlns:a16="http://schemas.microsoft.com/office/drawing/2014/main" id="{9DA371AF-15DB-4E0A-969E-A6A6B65880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4447" y="5624945"/>
            <a:ext cx="9076198" cy="592975"/>
          </a:xfrm>
        </p:spPr>
        <p:txBody>
          <a:bodyPr anchor="ctr">
            <a:normAutofit/>
          </a:bodyPr>
          <a:lstStyle/>
          <a:p>
            <a:pPr lvl="0" algn="l"/>
            <a:r>
              <a:rPr lang="de-DE"/>
              <a:t>für die Auftragsverteilung in fahrerlosen Transportsystemen </a:t>
            </a:r>
            <a:endParaRPr lang="it-I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31D258-757A-F32D-D3C0-4250122F2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380" y="255379"/>
            <a:ext cx="2363788" cy="23637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9764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DF067FD0-A07F-4A0A-8602-946AA674125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https://www.scaliro.de/</a:t>
            </a:r>
          </a:p>
          <a:p>
            <a:endParaRPr lang="de-DE" dirty="0"/>
          </a:p>
          <a:p>
            <a:r>
              <a:rPr lang="de-DE" dirty="0"/>
              <a:t>https://de.wikipedia.org/wiki/Optimierung_(Mathematik)</a:t>
            </a:r>
          </a:p>
          <a:p>
            <a:endParaRPr lang="de-DE" dirty="0"/>
          </a:p>
          <a:p>
            <a:r>
              <a:rPr lang="de-DE" dirty="0"/>
              <a:t>https://de.wikipedia.org/wiki/Operations_Research</a:t>
            </a:r>
          </a:p>
          <a:p>
            <a:endParaRPr lang="de-DE" dirty="0"/>
          </a:p>
          <a:p>
            <a:r>
              <a:rPr lang="de-DE" dirty="0"/>
              <a:t>https://en.wikipedia.org/wiki/Magic_(programming)</a:t>
            </a:r>
          </a:p>
          <a:p>
            <a:endParaRPr lang="de-DE" dirty="0"/>
          </a:p>
          <a:p>
            <a:r>
              <a:rPr lang="de-DE" dirty="0"/>
              <a:t>https://www.minizinc.org/challenge.html</a:t>
            </a:r>
          </a:p>
          <a:p>
            <a:endParaRPr lang="de-DE" dirty="0"/>
          </a:p>
          <a:p>
            <a:r>
              <a:rPr lang="de-DE" dirty="0"/>
              <a:t>https://www.libhunt.com/r/or-tools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41EEDBD-4948-40FF-84DC-F0697B137C7A}"/>
              </a:ext>
            </a:extLst>
          </p:cNvPr>
          <p:cNvSpPr txBox="1"/>
          <p:nvPr/>
        </p:nvSpPr>
        <p:spPr>
          <a:xfrm>
            <a:off x="1522411" y="381003"/>
            <a:ext cx="9144000" cy="693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100" baseline="0" dirty="0" err="1">
                <a:uFillTx/>
                <a:latin typeface="Corbel"/>
              </a:rPr>
              <a:t>Quellen</a:t>
            </a:r>
            <a:endParaRPr lang="en-US" sz="3600" b="0" i="0" u="none" strike="noStrike" kern="1200" cap="none" spc="100" baseline="0" dirty="0">
              <a:uFillTx/>
              <a:latin typeface="Corbe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3644D-75AF-41F8-9808-E95F7E59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¿Nos reemplazan los robots? – KISS FM">
            <a:extLst>
              <a:ext uri="{FF2B5EF4-FFF2-40B4-BE49-F238E27FC236}">
                <a16:creationId xmlns:a16="http://schemas.microsoft.com/office/drawing/2014/main" id="{9BFDD9BD-B44B-4067-84EA-3D81CC74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1" r="9090" b="-1"/>
          <a:stretch/>
        </p:blipFill>
        <p:spPr bwMode="auto">
          <a:xfrm>
            <a:off x="20" y="10"/>
            <a:ext cx="121888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8280" y="-1532548"/>
            <a:ext cx="4592270" cy="12188826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A182BB91-981A-443E-8272-3E5C6845DF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4447" y="3091928"/>
            <a:ext cx="9076198" cy="2387600"/>
          </a:xfrm>
        </p:spPr>
        <p:txBody>
          <a:bodyPr>
            <a:normAutofit/>
          </a:bodyPr>
          <a:lstStyle/>
          <a:p>
            <a:pPr lvl="0" algn="l"/>
            <a:r>
              <a:rPr lang="de-DE" sz="6500"/>
              <a:t>Entwicklung von einem Optimierungsalgorithmus</a:t>
            </a:r>
            <a:endParaRPr lang="en-US" sz="6500"/>
          </a:p>
        </p:txBody>
      </p:sp>
      <p:sp>
        <p:nvSpPr>
          <p:cNvPr id="5133" name="Rectangle: Rounded Corners 51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334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3">
            <a:extLst>
              <a:ext uri="{FF2B5EF4-FFF2-40B4-BE49-F238E27FC236}">
                <a16:creationId xmlns:a16="http://schemas.microsoft.com/office/drawing/2014/main" id="{9DA371AF-15DB-4E0A-969E-A6A6B65880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4447" y="5624945"/>
            <a:ext cx="9076198" cy="592975"/>
          </a:xfrm>
        </p:spPr>
        <p:txBody>
          <a:bodyPr anchor="ctr">
            <a:normAutofit/>
          </a:bodyPr>
          <a:lstStyle/>
          <a:p>
            <a:pPr lvl="0" algn="l"/>
            <a:r>
              <a:rPr lang="de-DE"/>
              <a:t>für die Auftragsverteilung in fahrerlosen Transportsystemen </a:t>
            </a:r>
            <a:endParaRPr lang="it-I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8D2F51-7990-A64C-44ED-C0687098E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380" y="255379"/>
            <a:ext cx="2363788" cy="23637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7B9E739C-D85B-4BA6-B899-CE3645CB1CAB}"/>
              </a:ext>
            </a:extLst>
          </p:cNvPr>
          <p:cNvSpPr txBox="1"/>
          <p:nvPr/>
        </p:nvSpPr>
        <p:spPr>
          <a:xfrm>
            <a:off x="841028" y="548640"/>
            <a:ext cx="3599923" cy="5431536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Inhaltsangabe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2737" y="3258717"/>
            <a:ext cx="4480560" cy="18283"/>
          </a:xfrm>
          <a:custGeom>
            <a:avLst/>
            <a:gdLst>
              <a:gd name="connsiteX0" fmla="*/ 0 w 4480560"/>
              <a:gd name="connsiteY0" fmla="*/ 0 h 18283"/>
              <a:gd name="connsiteX1" fmla="*/ 595274 w 4480560"/>
              <a:gd name="connsiteY1" fmla="*/ 0 h 18283"/>
              <a:gd name="connsiteX2" fmla="*/ 1100938 w 4480560"/>
              <a:gd name="connsiteY2" fmla="*/ 0 h 18283"/>
              <a:gd name="connsiteX3" fmla="*/ 1651406 w 4480560"/>
              <a:gd name="connsiteY3" fmla="*/ 0 h 18283"/>
              <a:gd name="connsiteX4" fmla="*/ 2336292 w 4480560"/>
              <a:gd name="connsiteY4" fmla="*/ 0 h 18283"/>
              <a:gd name="connsiteX5" fmla="*/ 2931566 w 4480560"/>
              <a:gd name="connsiteY5" fmla="*/ 0 h 18283"/>
              <a:gd name="connsiteX6" fmla="*/ 3482035 w 4480560"/>
              <a:gd name="connsiteY6" fmla="*/ 0 h 18283"/>
              <a:gd name="connsiteX7" fmla="*/ 4480560 w 4480560"/>
              <a:gd name="connsiteY7" fmla="*/ 0 h 18283"/>
              <a:gd name="connsiteX8" fmla="*/ 4480560 w 4480560"/>
              <a:gd name="connsiteY8" fmla="*/ 18283 h 18283"/>
              <a:gd name="connsiteX9" fmla="*/ 3840480 w 4480560"/>
              <a:gd name="connsiteY9" fmla="*/ 18283 h 18283"/>
              <a:gd name="connsiteX10" fmla="*/ 3290011 w 4480560"/>
              <a:gd name="connsiteY10" fmla="*/ 18283 h 18283"/>
              <a:gd name="connsiteX11" fmla="*/ 2560320 w 4480560"/>
              <a:gd name="connsiteY11" fmla="*/ 18283 h 18283"/>
              <a:gd name="connsiteX12" fmla="*/ 1965046 w 4480560"/>
              <a:gd name="connsiteY12" fmla="*/ 18283 h 18283"/>
              <a:gd name="connsiteX13" fmla="*/ 1459382 w 4480560"/>
              <a:gd name="connsiteY13" fmla="*/ 18283 h 18283"/>
              <a:gd name="connsiteX14" fmla="*/ 774497 w 4480560"/>
              <a:gd name="connsiteY14" fmla="*/ 18283 h 18283"/>
              <a:gd name="connsiteX15" fmla="*/ 0 w 4480560"/>
              <a:gd name="connsiteY15" fmla="*/ 18283 h 18283"/>
              <a:gd name="connsiteX16" fmla="*/ 0 w 4480560"/>
              <a:gd name="connsiteY16" fmla="*/ 0 h 18283"/>
              <a:gd name="connsiteX0" fmla="*/ 0 w 4480560"/>
              <a:gd name="connsiteY0" fmla="*/ 0 h 18283"/>
              <a:gd name="connsiteX1" fmla="*/ 595274 w 4480560"/>
              <a:gd name="connsiteY1" fmla="*/ 0 h 18283"/>
              <a:gd name="connsiteX2" fmla="*/ 1100938 w 4480560"/>
              <a:gd name="connsiteY2" fmla="*/ 0 h 18283"/>
              <a:gd name="connsiteX3" fmla="*/ 1830629 w 4480560"/>
              <a:gd name="connsiteY3" fmla="*/ 0 h 18283"/>
              <a:gd name="connsiteX4" fmla="*/ 2425903 w 4480560"/>
              <a:gd name="connsiteY4" fmla="*/ 0 h 18283"/>
              <a:gd name="connsiteX5" fmla="*/ 3021178 w 4480560"/>
              <a:gd name="connsiteY5" fmla="*/ 0 h 18283"/>
              <a:gd name="connsiteX6" fmla="*/ 3750869 w 4480560"/>
              <a:gd name="connsiteY6" fmla="*/ 0 h 18283"/>
              <a:gd name="connsiteX7" fmla="*/ 4480560 w 4480560"/>
              <a:gd name="connsiteY7" fmla="*/ 0 h 18283"/>
              <a:gd name="connsiteX8" fmla="*/ 4480560 w 4480560"/>
              <a:gd name="connsiteY8" fmla="*/ 18283 h 18283"/>
              <a:gd name="connsiteX9" fmla="*/ 3930091 w 4480560"/>
              <a:gd name="connsiteY9" fmla="*/ 18283 h 18283"/>
              <a:gd name="connsiteX10" fmla="*/ 3290011 w 4480560"/>
              <a:gd name="connsiteY10" fmla="*/ 18283 h 18283"/>
              <a:gd name="connsiteX11" fmla="*/ 2649931 w 4480560"/>
              <a:gd name="connsiteY11" fmla="*/ 18283 h 18283"/>
              <a:gd name="connsiteX12" fmla="*/ 2054657 w 4480560"/>
              <a:gd name="connsiteY12" fmla="*/ 18283 h 18283"/>
              <a:gd name="connsiteX13" fmla="*/ 1324966 w 4480560"/>
              <a:gd name="connsiteY13" fmla="*/ 18283 h 18283"/>
              <a:gd name="connsiteX14" fmla="*/ 595274 w 4480560"/>
              <a:gd name="connsiteY14" fmla="*/ 18283 h 18283"/>
              <a:gd name="connsiteX15" fmla="*/ 0 w 4480560"/>
              <a:gd name="connsiteY15" fmla="*/ 18283 h 18283"/>
              <a:gd name="connsiteX16" fmla="*/ 0 w 4480560"/>
              <a:gd name="connsiteY16" fmla="*/ 0 h 1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3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2398" y="6776"/>
                  <a:pt x="4480263" y="12574"/>
                  <a:pt x="4480560" y="18283"/>
                </a:cubicBezTo>
                <a:cubicBezTo>
                  <a:pt x="4305601" y="41515"/>
                  <a:pt x="4025154" y="26457"/>
                  <a:pt x="3840480" y="18283"/>
                </a:cubicBezTo>
                <a:cubicBezTo>
                  <a:pt x="3668919" y="-12336"/>
                  <a:pt x="3556555" y="-12679"/>
                  <a:pt x="3290011" y="18283"/>
                </a:cubicBezTo>
                <a:cubicBezTo>
                  <a:pt x="2991827" y="18167"/>
                  <a:pt x="2862038" y="-22527"/>
                  <a:pt x="2560320" y="18283"/>
                </a:cubicBezTo>
                <a:cubicBezTo>
                  <a:pt x="2273396" y="37371"/>
                  <a:pt x="2159701" y="39993"/>
                  <a:pt x="1965046" y="18283"/>
                </a:cubicBezTo>
                <a:cubicBezTo>
                  <a:pt x="1785994" y="29183"/>
                  <a:pt x="1686680" y="52315"/>
                  <a:pt x="1459382" y="18283"/>
                </a:cubicBezTo>
                <a:cubicBezTo>
                  <a:pt x="1260610" y="4965"/>
                  <a:pt x="913962" y="31527"/>
                  <a:pt x="774497" y="18283"/>
                </a:cubicBezTo>
                <a:cubicBezTo>
                  <a:pt x="689426" y="1848"/>
                  <a:pt x="378264" y="6318"/>
                  <a:pt x="0" y="18283"/>
                </a:cubicBezTo>
                <a:cubicBezTo>
                  <a:pt x="65" y="12033"/>
                  <a:pt x="-93" y="4430"/>
                  <a:pt x="0" y="0"/>
                </a:cubicBezTo>
                <a:close/>
              </a:path>
              <a:path w="4480560" h="18283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501" y="6202"/>
                  <a:pt x="4480230" y="10215"/>
                  <a:pt x="4480560" y="18283"/>
                </a:cubicBezTo>
                <a:cubicBezTo>
                  <a:pt x="4261480" y="-5436"/>
                  <a:pt x="4206199" y="33096"/>
                  <a:pt x="3930091" y="18283"/>
                </a:cubicBezTo>
                <a:cubicBezTo>
                  <a:pt x="3666932" y="-10907"/>
                  <a:pt x="3493645" y="19371"/>
                  <a:pt x="3290011" y="18283"/>
                </a:cubicBezTo>
                <a:cubicBezTo>
                  <a:pt x="3137078" y="-36465"/>
                  <a:pt x="2894690" y="-13381"/>
                  <a:pt x="2649931" y="18283"/>
                </a:cubicBezTo>
                <a:cubicBezTo>
                  <a:pt x="2413020" y="25861"/>
                  <a:pt x="2225991" y="-5992"/>
                  <a:pt x="2054657" y="18283"/>
                </a:cubicBezTo>
                <a:cubicBezTo>
                  <a:pt x="1886877" y="42108"/>
                  <a:pt x="1548763" y="49957"/>
                  <a:pt x="1324966" y="18283"/>
                </a:cubicBezTo>
                <a:cubicBezTo>
                  <a:pt x="1040995" y="6464"/>
                  <a:pt x="786929" y="-13088"/>
                  <a:pt x="595274" y="18283"/>
                </a:cubicBezTo>
                <a:cubicBezTo>
                  <a:pt x="371401" y="37398"/>
                  <a:pt x="168483" y="27734"/>
                  <a:pt x="0" y="18283"/>
                </a:cubicBezTo>
                <a:cubicBezTo>
                  <a:pt x="-757" y="9900"/>
                  <a:pt x="1321" y="3818"/>
                  <a:pt x="0" y="0"/>
                </a:cubicBezTo>
                <a:close/>
              </a:path>
              <a:path w="4480560" h="18283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2288" y="6637"/>
                  <a:pt x="4481597" y="12514"/>
                  <a:pt x="4480560" y="18283"/>
                </a:cubicBezTo>
                <a:cubicBezTo>
                  <a:pt x="4299745" y="12592"/>
                  <a:pt x="4055484" y="58791"/>
                  <a:pt x="3840480" y="18283"/>
                </a:cubicBezTo>
                <a:cubicBezTo>
                  <a:pt x="3665362" y="18971"/>
                  <a:pt x="3548412" y="11099"/>
                  <a:pt x="3290011" y="18283"/>
                </a:cubicBezTo>
                <a:cubicBezTo>
                  <a:pt x="3037450" y="41490"/>
                  <a:pt x="2862123" y="47734"/>
                  <a:pt x="2560320" y="18283"/>
                </a:cubicBezTo>
                <a:cubicBezTo>
                  <a:pt x="2308793" y="11723"/>
                  <a:pt x="2153402" y="-21404"/>
                  <a:pt x="1965046" y="18283"/>
                </a:cubicBezTo>
                <a:cubicBezTo>
                  <a:pt x="1778601" y="30511"/>
                  <a:pt x="1672011" y="28407"/>
                  <a:pt x="1459382" y="18283"/>
                </a:cubicBezTo>
                <a:cubicBezTo>
                  <a:pt x="1212351" y="-5289"/>
                  <a:pt x="906131" y="17426"/>
                  <a:pt x="774497" y="18283"/>
                </a:cubicBezTo>
                <a:cubicBezTo>
                  <a:pt x="636671" y="-42716"/>
                  <a:pt x="331670" y="6272"/>
                  <a:pt x="0" y="18283"/>
                </a:cubicBezTo>
                <a:cubicBezTo>
                  <a:pt x="-1001" y="12215"/>
                  <a:pt x="10" y="439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8283"/>
                      <a:gd name="connsiteX1" fmla="*/ 595274 w 4480560"/>
                      <a:gd name="connsiteY1" fmla="*/ 0 h 18283"/>
                      <a:gd name="connsiteX2" fmla="*/ 1100938 w 4480560"/>
                      <a:gd name="connsiteY2" fmla="*/ 0 h 18283"/>
                      <a:gd name="connsiteX3" fmla="*/ 1651406 w 4480560"/>
                      <a:gd name="connsiteY3" fmla="*/ 0 h 18283"/>
                      <a:gd name="connsiteX4" fmla="*/ 2336292 w 4480560"/>
                      <a:gd name="connsiteY4" fmla="*/ 0 h 18283"/>
                      <a:gd name="connsiteX5" fmla="*/ 2931566 w 4480560"/>
                      <a:gd name="connsiteY5" fmla="*/ 0 h 18283"/>
                      <a:gd name="connsiteX6" fmla="*/ 3482035 w 4480560"/>
                      <a:gd name="connsiteY6" fmla="*/ 0 h 18283"/>
                      <a:gd name="connsiteX7" fmla="*/ 4480560 w 4480560"/>
                      <a:gd name="connsiteY7" fmla="*/ 0 h 18283"/>
                      <a:gd name="connsiteX8" fmla="*/ 4480560 w 4480560"/>
                      <a:gd name="connsiteY8" fmla="*/ 18283 h 18283"/>
                      <a:gd name="connsiteX9" fmla="*/ 3840480 w 4480560"/>
                      <a:gd name="connsiteY9" fmla="*/ 18283 h 18283"/>
                      <a:gd name="connsiteX10" fmla="*/ 3290011 w 4480560"/>
                      <a:gd name="connsiteY10" fmla="*/ 18283 h 18283"/>
                      <a:gd name="connsiteX11" fmla="*/ 2560320 w 4480560"/>
                      <a:gd name="connsiteY11" fmla="*/ 18283 h 18283"/>
                      <a:gd name="connsiteX12" fmla="*/ 1965046 w 4480560"/>
                      <a:gd name="connsiteY12" fmla="*/ 18283 h 18283"/>
                      <a:gd name="connsiteX13" fmla="*/ 1459382 w 4480560"/>
                      <a:gd name="connsiteY13" fmla="*/ 18283 h 18283"/>
                      <a:gd name="connsiteX14" fmla="*/ 774497 w 4480560"/>
                      <a:gd name="connsiteY14" fmla="*/ 18283 h 18283"/>
                      <a:gd name="connsiteX15" fmla="*/ 0 w 4480560"/>
                      <a:gd name="connsiteY15" fmla="*/ 18283 h 18283"/>
                      <a:gd name="connsiteX16" fmla="*/ 0 w 4480560"/>
                      <a:gd name="connsiteY16" fmla="*/ 0 h 18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8283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1301" y="6085"/>
                          <a:pt x="4481091" y="12392"/>
                          <a:pt x="4480560" y="18283"/>
                        </a:cubicBezTo>
                        <a:cubicBezTo>
                          <a:pt x="4314132" y="14919"/>
                          <a:pt x="4028383" y="36627"/>
                          <a:pt x="3840480" y="18283"/>
                        </a:cubicBezTo>
                        <a:cubicBezTo>
                          <a:pt x="3652577" y="-61"/>
                          <a:pt x="3547615" y="2843"/>
                          <a:pt x="3290011" y="18283"/>
                        </a:cubicBezTo>
                        <a:cubicBezTo>
                          <a:pt x="3032407" y="33723"/>
                          <a:pt x="2830268" y="8714"/>
                          <a:pt x="2560320" y="18283"/>
                        </a:cubicBezTo>
                        <a:cubicBezTo>
                          <a:pt x="2290372" y="27852"/>
                          <a:pt x="2147422" y="6723"/>
                          <a:pt x="1965046" y="18283"/>
                        </a:cubicBezTo>
                        <a:cubicBezTo>
                          <a:pt x="1782670" y="29843"/>
                          <a:pt x="1689791" y="40675"/>
                          <a:pt x="1459382" y="18283"/>
                        </a:cubicBezTo>
                        <a:cubicBezTo>
                          <a:pt x="1228973" y="-4109"/>
                          <a:pt x="915486" y="36496"/>
                          <a:pt x="774497" y="18283"/>
                        </a:cubicBezTo>
                        <a:cubicBezTo>
                          <a:pt x="633508" y="70"/>
                          <a:pt x="361442" y="-11112"/>
                          <a:pt x="0" y="18283"/>
                        </a:cubicBezTo>
                        <a:cubicBezTo>
                          <a:pt x="-563" y="11432"/>
                          <a:pt x="-159" y="4269"/>
                          <a:pt x="0" y="0"/>
                        </a:cubicBezTo>
                        <a:close/>
                      </a:path>
                      <a:path w="4480560" h="18283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452" y="6702"/>
                          <a:pt x="4480053" y="10739"/>
                          <a:pt x="4480560" y="18283"/>
                        </a:cubicBezTo>
                        <a:cubicBezTo>
                          <a:pt x="4279652" y="-6855"/>
                          <a:pt x="4200762" y="41561"/>
                          <a:pt x="3930091" y="18283"/>
                        </a:cubicBezTo>
                        <a:cubicBezTo>
                          <a:pt x="3659420" y="-4995"/>
                          <a:pt x="3456052" y="22289"/>
                          <a:pt x="3290011" y="18283"/>
                        </a:cubicBezTo>
                        <a:cubicBezTo>
                          <a:pt x="3123970" y="14277"/>
                          <a:pt x="2882392" y="32813"/>
                          <a:pt x="2649931" y="18283"/>
                        </a:cubicBezTo>
                        <a:cubicBezTo>
                          <a:pt x="2417470" y="3753"/>
                          <a:pt x="2238426" y="7332"/>
                          <a:pt x="2054657" y="18283"/>
                        </a:cubicBezTo>
                        <a:cubicBezTo>
                          <a:pt x="1870888" y="29234"/>
                          <a:pt x="1566368" y="45035"/>
                          <a:pt x="1324966" y="18283"/>
                        </a:cubicBezTo>
                        <a:cubicBezTo>
                          <a:pt x="1083564" y="-8469"/>
                          <a:pt x="787410" y="10941"/>
                          <a:pt x="595274" y="18283"/>
                        </a:cubicBezTo>
                        <a:cubicBezTo>
                          <a:pt x="403138" y="25625"/>
                          <a:pt x="169622" y="10494"/>
                          <a:pt x="0" y="18283"/>
                        </a:cubicBezTo>
                        <a:cubicBezTo>
                          <a:pt x="-310" y="10292"/>
                          <a:pt x="802" y="37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0B7846EA-02E7-498E-8F68-4431DAE0B8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25082" y="214604"/>
            <a:ext cx="6222715" cy="6461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lvl="0" indent="-457200" defTabSz="914400">
              <a:buFont typeface="+mj-lt"/>
              <a:buAutoNum type="arabicPeriod"/>
            </a:pPr>
            <a:r>
              <a:rPr lang="en-US" sz="2400" dirty="0" err="1"/>
              <a:t>ScaliRo</a:t>
            </a:r>
            <a:r>
              <a:rPr lang="en-US" sz="2400" dirty="0"/>
              <a:t> - </a:t>
            </a:r>
            <a:r>
              <a:rPr lang="en-US" sz="2400" dirty="0" err="1"/>
              <a:t>Autonome</a:t>
            </a:r>
            <a:r>
              <a:rPr lang="en-US" sz="2400" dirty="0"/>
              <a:t> </a:t>
            </a:r>
            <a:r>
              <a:rPr lang="en-US" sz="2400" dirty="0" err="1"/>
              <a:t>Robotik</a:t>
            </a:r>
            <a:endParaRPr lang="en-US" sz="2400" dirty="0"/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400" dirty="0"/>
              <a:t>Was </a:t>
            </a:r>
            <a:r>
              <a:rPr lang="en-US" sz="2400" dirty="0" err="1"/>
              <a:t>bedeutet</a:t>
            </a:r>
            <a:r>
              <a:rPr lang="en-US" sz="2400" dirty="0"/>
              <a:t> </a:t>
            </a:r>
            <a:r>
              <a:rPr lang="en-US" sz="2400" dirty="0" err="1"/>
              <a:t>Optimierung</a:t>
            </a:r>
            <a:r>
              <a:rPr lang="en-US" sz="2400" dirty="0"/>
              <a:t>?</a:t>
            </a:r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400" dirty="0"/>
              <a:t>Wie </a:t>
            </a:r>
            <a:r>
              <a:rPr lang="en-US" sz="2400" dirty="0" err="1"/>
              <a:t>löse</a:t>
            </a:r>
            <a:r>
              <a:rPr lang="en-US" sz="2400" dirty="0"/>
              <a:t> ich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Optimierungsproblem</a:t>
            </a:r>
            <a:r>
              <a:rPr lang="en-US" sz="2400" dirty="0"/>
              <a:t>?</a:t>
            </a:r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400" dirty="0" err="1"/>
              <a:t>Optimierungsproblem</a:t>
            </a:r>
            <a:r>
              <a:rPr lang="en-US" sz="2400" dirty="0"/>
              <a:t>: Assignment (</a:t>
            </a:r>
            <a:r>
              <a:rPr lang="en-US" sz="2400" dirty="0" err="1"/>
              <a:t>Zuweisung</a:t>
            </a:r>
            <a:r>
              <a:rPr lang="en-US" sz="2400" dirty="0"/>
              <a:t>)</a:t>
            </a:r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400" dirty="0"/>
              <a:t>Constrains - Was </a:t>
            </a:r>
            <a:r>
              <a:rPr lang="en-US" sz="2400" dirty="0" err="1"/>
              <a:t>sind</a:t>
            </a:r>
            <a:r>
              <a:rPr lang="en-US" sz="2400" dirty="0"/>
              <a:t> Constrains?</a:t>
            </a:r>
          </a:p>
          <a:p>
            <a:pPr marL="685800" indent="-457200" defTabSz="914400">
              <a:buFont typeface="+mj-lt"/>
              <a:buAutoNum type="arabicPeriod"/>
            </a:pPr>
            <a:r>
              <a:rPr lang="en-US" sz="2400" b="0" i="0" u="none" strike="noStrike" kern="1200" cap="none" spc="100" baseline="0" dirty="0" err="1">
                <a:uFillTx/>
                <a:latin typeface="Corbel"/>
              </a:rPr>
              <a:t>Optimierungsproblem</a:t>
            </a:r>
            <a:r>
              <a:rPr lang="en-US" sz="2400" spc="100" dirty="0">
                <a:latin typeface="Corbel"/>
              </a:rPr>
              <a:t> </a:t>
            </a:r>
            <a:r>
              <a:rPr lang="en-US" sz="2400" dirty="0" err="1"/>
              <a:t>Entfernte</a:t>
            </a:r>
            <a:r>
              <a:rPr lang="en-US" sz="2400" dirty="0"/>
              <a:t> </a:t>
            </a:r>
            <a:r>
              <a:rPr lang="en-US" sz="2400" dirty="0" err="1"/>
              <a:t>Aufgaben</a:t>
            </a:r>
            <a:endParaRPr lang="en-US" sz="2400" dirty="0"/>
          </a:p>
          <a:p>
            <a:pPr marL="685800" indent="-457200" defTabSz="914400">
              <a:buFont typeface="+mj-lt"/>
              <a:buAutoNum type="arabicPeriod"/>
            </a:pPr>
            <a:r>
              <a:rPr lang="en-US" sz="2400" b="0" i="0" u="none" strike="noStrike" kern="1200" cap="none" spc="100" baseline="0" dirty="0" err="1">
                <a:uFillTx/>
                <a:latin typeface="Corbel"/>
              </a:rPr>
              <a:t>Optimierungsproblem</a:t>
            </a:r>
            <a:r>
              <a:rPr lang="en-US" sz="2400" b="0" i="0" u="none" strike="noStrike" kern="1200" cap="none" spc="100" baseline="0" dirty="0">
                <a:uFillTx/>
                <a:latin typeface="Corbel"/>
              </a:rPr>
              <a:t> </a:t>
            </a:r>
            <a:r>
              <a:rPr lang="en-US" sz="2400" dirty="0"/>
              <a:t>Just-In-Time</a:t>
            </a:r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400" dirty="0" err="1"/>
              <a:t>Arbeitsweise</a:t>
            </a:r>
            <a:r>
              <a:rPr lang="en-US" sz="2400" dirty="0"/>
              <a:t> - Scrum</a:t>
            </a:r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400" dirty="0" err="1"/>
              <a:t>Anforderungen</a:t>
            </a:r>
            <a:endParaRPr lang="en-US" sz="2400" dirty="0"/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400" dirty="0"/>
              <a:t>MVP &amp; </a:t>
            </a:r>
            <a:r>
              <a:rPr lang="en-US" sz="2400" dirty="0" err="1"/>
              <a:t>Nutzen</a:t>
            </a:r>
            <a:endParaRPr lang="en-US" sz="2400" dirty="0"/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400" dirty="0" err="1"/>
              <a:t>Quellen</a:t>
            </a:r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AD99E2-C61A-4348-9C49-79274078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10">
            <a:extLst>
              <a:ext uri="{FF2B5EF4-FFF2-40B4-BE49-F238E27FC236}">
                <a16:creationId xmlns:a16="http://schemas.microsoft.com/office/drawing/2014/main" id="{F10B1702-060D-442D-82F3-AD079FC37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1841"/>
          <a:stretch/>
        </p:blipFill>
        <p:spPr>
          <a:xfrm>
            <a:off x="4881753" y="10"/>
            <a:ext cx="730707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E6AEC1B9-C709-4CF0-9CBA-741DB6BDB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33" r="2" b="17578"/>
          <a:stretch/>
        </p:blipFill>
        <p:spPr>
          <a:xfrm>
            <a:off x="4881753" y="3493008"/>
            <a:ext cx="730707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13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747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2370F98-EB42-4AB2-9E63-B1D8C2DBB81D}"/>
              </a:ext>
            </a:extLst>
          </p:cNvPr>
          <p:cNvSpPr txBox="1"/>
          <p:nvPr/>
        </p:nvSpPr>
        <p:spPr>
          <a:xfrm>
            <a:off x="447939" y="859536"/>
            <a:ext cx="4831543" cy="1243584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ScaliRo</a:t>
            </a:r>
            <a:r>
              <a:rPr lang="en-US" sz="3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 - </a:t>
            </a:r>
            <a:r>
              <a:rPr lang="en-US" sz="3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Autonome</a:t>
            </a:r>
            <a:r>
              <a:rPr lang="en-US" sz="3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Robotik</a:t>
            </a:r>
            <a:endParaRPr lang="en-US" sz="3400" b="0" i="0" u="none" strike="noStrike" kern="1200" cap="none" spc="100" baseline="0" dirty="0">
              <a:solidFill>
                <a:schemeClr val="tx1"/>
              </a:solidFill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26" y="2194560"/>
            <a:ext cx="4890766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26" y="2194560"/>
            <a:ext cx="48907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D5F4F-F1AC-4619-A0E9-AEE13349B0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7939" y="2512611"/>
            <a:ext cx="4831544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/>
            <a:r>
              <a:rPr lang="en-US" sz="2000" dirty="0" err="1"/>
              <a:t>Fahrerlose</a:t>
            </a:r>
            <a:r>
              <a:rPr lang="en-US" sz="2000" dirty="0"/>
              <a:t> </a:t>
            </a:r>
            <a:r>
              <a:rPr lang="en-US" sz="2000" dirty="0" err="1"/>
              <a:t>Transportfahrzeuge</a:t>
            </a:r>
            <a:r>
              <a:rPr lang="en-US" sz="2000" dirty="0"/>
              <a:t> und </a:t>
            </a:r>
            <a:r>
              <a:rPr lang="en-US" sz="2000" dirty="0" err="1"/>
              <a:t>Systeme</a:t>
            </a:r>
            <a:endParaRPr lang="en-US" sz="2000" dirty="0"/>
          </a:p>
          <a:p>
            <a:pPr lvl="0" indent="-228600" defTabSz="914400"/>
            <a:r>
              <a:rPr lang="en-US" sz="2000" dirty="0" err="1"/>
              <a:t>Produkte</a:t>
            </a:r>
            <a:r>
              <a:rPr lang="en-US" sz="2000" dirty="0"/>
              <a:t> und </a:t>
            </a:r>
            <a:r>
              <a:rPr lang="en-US" sz="2000" dirty="0" err="1"/>
              <a:t>Dienstleistungen</a:t>
            </a:r>
            <a:r>
              <a:rPr lang="en-US" sz="2000" dirty="0"/>
              <a:t> </a:t>
            </a:r>
            <a:r>
              <a:rPr lang="en-US" sz="2000" dirty="0" err="1"/>
              <a:t>im</a:t>
            </a:r>
            <a:r>
              <a:rPr lang="en-US" sz="2000" dirty="0"/>
              <a:t> </a:t>
            </a:r>
            <a:r>
              <a:rPr lang="en-US" sz="2000" dirty="0" err="1"/>
              <a:t>Bereich</a:t>
            </a:r>
            <a:r>
              <a:rPr lang="en-US" sz="2000" dirty="0"/>
              <a:t> der </a:t>
            </a:r>
            <a:r>
              <a:rPr lang="en-US" sz="2000" dirty="0" err="1"/>
              <a:t>fahrerlosen</a:t>
            </a:r>
            <a:r>
              <a:rPr lang="en-US" sz="2000" dirty="0"/>
              <a:t> </a:t>
            </a:r>
            <a:r>
              <a:rPr lang="en-US" sz="2000" dirty="0" err="1"/>
              <a:t>Transportsysteme</a:t>
            </a:r>
            <a:r>
              <a:rPr lang="en-US" sz="2000" dirty="0"/>
              <a:t> für die </a:t>
            </a:r>
            <a:r>
              <a:rPr lang="en-US" sz="2000" dirty="0" err="1"/>
              <a:t>Intralogistik</a:t>
            </a:r>
            <a:endParaRPr lang="en-US" sz="2000" dirty="0"/>
          </a:p>
          <a:p>
            <a:pPr lvl="0" indent="-228600" defTabSz="914400"/>
            <a:r>
              <a:rPr lang="en-US" sz="2000" dirty="0" err="1"/>
              <a:t>autonome</a:t>
            </a:r>
            <a:r>
              <a:rPr lang="en-US" sz="2000" dirty="0"/>
              <a:t> </a:t>
            </a:r>
            <a:r>
              <a:rPr lang="en-US" sz="2000" dirty="0" err="1"/>
              <a:t>Roboter</a:t>
            </a:r>
            <a:r>
              <a:rPr lang="en-US" sz="2000" dirty="0"/>
              <a:t> </a:t>
            </a:r>
            <a:r>
              <a:rPr lang="en-US" sz="2000" dirty="0" err="1"/>
              <a:t>sollen</a:t>
            </a:r>
            <a:r>
              <a:rPr lang="en-US" sz="2000" dirty="0"/>
              <a:t> in der </a:t>
            </a:r>
            <a:r>
              <a:rPr lang="en-US" sz="2000" dirty="0" err="1"/>
              <a:t>industriellen</a:t>
            </a:r>
            <a:r>
              <a:rPr lang="en-US" sz="2000" dirty="0"/>
              <a:t> </a:t>
            </a:r>
            <a:r>
              <a:rPr lang="en-US" sz="2000" dirty="0" err="1"/>
              <a:t>Fertigung</a:t>
            </a:r>
            <a:r>
              <a:rPr lang="en-US" sz="2000" dirty="0"/>
              <a:t> </a:t>
            </a:r>
            <a:r>
              <a:rPr lang="en-US" sz="2000" dirty="0" err="1"/>
              <a:t>schneller</a:t>
            </a:r>
            <a:r>
              <a:rPr lang="en-US" sz="2000" dirty="0"/>
              <a:t>, </a:t>
            </a:r>
            <a:r>
              <a:rPr lang="en-US" sz="2000" dirty="0" err="1"/>
              <a:t>effizienter</a:t>
            </a:r>
            <a:r>
              <a:rPr lang="en-US" sz="2000" dirty="0"/>
              <a:t> und </a:t>
            </a:r>
            <a:r>
              <a:rPr lang="en-US" sz="2000" dirty="0" err="1"/>
              <a:t>kostengünstiger</a:t>
            </a:r>
            <a:r>
              <a:rPr lang="en-US" sz="2000" dirty="0"/>
              <a:t> </a:t>
            </a:r>
            <a:r>
              <a:rPr lang="en-US" sz="2000" dirty="0" err="1"/>
              <a:t>einsetzbar</a:t>
            </a:r>
            <a:r>
              <a:rPr lang="en-US" sz="2000" dirty="0"/>
              <a:t> sein</a:t>
            </a:r>
          </a:p>
          <a:p>
            <a:pPr lvl="0" indent="-228600" defTabSz="914400"/>
            <a:r>
              <a:rPr lang="en-US" sz="2000" dirty="0" err="1"/>
              <a:t>Roboter</a:t>
            </a:r>
            <a:r>
              <a:rPr lang="en-US" sz="2000" dirty="0"/>
              <a:t> </a:t>
            </a:r>
            <a:r>
              <a:rPr lang="en-US" sz="2000" dirty="0" err="1"/>
              <a:t>fahren</a:t>
            </a:r>
            <a:r>
              <a:rPr lang="en-US" sz="2000" dirty="0"/>
              <a:t> auf </a:t>
            </a:r>
            <a:r>
              <a:rPr lang="en-US" sz="2000" dirty="0" err="1"/>
              <a:t>Magnetstreifen</a:t>
            </a:r>
            <a:r>
              <a:rPr lang="en-US" sz="2000" dirty="0"/>
              <a:t> </a:t>
            </a:r>
            <a:r>
              <a:rPr lang="en-US" sz="2000" dirty="0" err="1"/>
              <a:t>oder</a:t>
            </a:r>
            <a:r>
              <a:rPr lang="en-US" sz="2000" dirty="0"/>
              <a:t> auf </a:t>
            </a:r>
            <a:r>
              <a:rPr lang="en-US" sz="2000" dirty="0" err="1"/>
              <a:t>vordefinierten</a:t>
            </a:r>
            <a:r>
              <a:rPr lang="en-US" sz="2000" dirty="0"/>
              <a:t> </a:t>
            </a:r>
            <a:r>
              <a:rPr lang="en-US" sz="2000" dirty="0" err="1"/>
              <a:t>virtuellen</a:t>
            </a:r>
            <a:r>
              <a:rPr lang="en-US" sz="2000" dirty="0"/>
              <a:t> </a:t>
            </a:r>
            <a:r>
              <a:rPr lang="en-US" sz="2000" dirty="0" err="1"/>
              <a:t>Bahnen</a:t>
            </a:r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D3991-5629-458E-BD29-24603BF1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374D7C-075C-4FA0-A1D9-027EC33FC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771" y="640080"/>
            <a:ext cx="4817633" cy="1481328"/>
          </a:xfrm>
        </p:spPr>
        <p:txBody>
          <a:bodyPr anchor="b" anchorCtr="1">
            <a:normAutofit/>
          </a:bodyPr>
          <a:lstStyle/>
          <a:p>
            <a:pPr lvl="0"/>
            <a:r>
              <a:rPr lang="en-US" sz="4900" dirty="0"/>
              <a:t>Was </a:t>
            </a:r>
            <a:r>
              <a:rPr lang="en-US" sz="4900" dirty="0" err="1"/>
              <a:t>bedeutet</a:t>
            </a:r>
            <a:r>
              <a:rPr lang="en-US" sz="4900" dirty="0"/>
              <a:t> </a:t>
            </a:r>
            <a:r>
              <a:rPr lang="en-US" sz="4900" dirty="0" err="1"/>
              <a:t>Optimierung</a:t>
            </a:r>
            <a:r>
              <a:rPr lang="en-US" sz="4900" dirty="0"/>
              <a:t>?</a:t>
            </a:r>
            <a:endParaRPr lang="de-DE" sz="4900" dirty="0"/>
          </a:p>
        </p:txBody>
      </p:sp>
      <p:sp>
        <p:nvSpPr>
          <p:cNvPr id="104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10" y="2372868"/>
            <a:ext cx="3254247" cy="18288"/>
          </a:xfrm>
          <a:custGeom>
            <a:avLst/>
            <a:gdLst>
              <a:gd name="connsiteX0" fmla="*/ 0 w 3254247"/>
              <a:gd name="connsiteY0" fmla="*/ 0 h 18288"/>
              <a:gd name="connsiteX1" fmla="*/ 618307 w 3254247"/>
              <a:gd name="connsiteY1" fmla="*/ 0 h 18288"/>
              <a:gd name="connsiteX2" fmla="*/ 1269156 w 3254247"/>
              <a:gd name="connsiteY2" fmla="*/ 0 h 18288"/>
              <a:gd name="connsiteX3" fmla="*/ 1952548 w 3254247"/>
              <a:gd name="connsiteY3" fmla="*/ 0 h 18288"/>
              <a:gd name="connsiteX4" fmla="*/ 2635940 w 3254247"/>
              <a:gd name="connsiteY4" fmla="*/ 0 h 18288"/>
              <a:gd name="connsiteX5" fmla="*/ 3254247 w 3254247"/>
              <a:gd name="connsiteY5" fmla="*/ 0 h 18288"/>
              <a:gd name="connsiteX6" fmla="*/ 3254247 w 3254247"/>
              <a:gd name="connsiteY6" fmla="*/ 18288 h 18288"/>
              <a:gd name="connsiteX7" fmla="*/ 2538313 w 3254247"/>
              <a:gd name="connsiteY7" fmla="*/ 18288 h 18288"/>
              <a:gd name="connsiteX8" fmla="*/ 1822378 w 3254247"/>
              <a:gd name="connsiteY8" fmla="*/ 18288 h 18288"/>
              <a:gd name="connsiteX9" fmla="*/ 1171529 w 3254247"/>
              <a:gd name="connsiteY9" fmla="*/ 18288 h 18288"/>
              <a:gd name="connsiteX10" fmla="*/ 0 w 3254247"/>
              <a:gd name="connsiteY10" fmla="*/ 18288 h 18288"/>
              <a:gd name="connsiteX11" fmla="*/ 0 w 3254247"/>
              <a:gd name="connsiteY11" fmla="*/ 0 h 18288"/>
              <a:gd name="connsiteX0" fmla="*/ 0 w 3254247"/>
              <a:gd name="connsiteY0" fmla="*/ 0 h 18288"/>
              <a:gd name="connsiteX1" fmla="*/ 618307 w 3254247"/>
              <a:gd name="connsiteY1" fmla="*/ 0 h 18288"/>
              <a:gd name="connsiteX2" fmla="*/ 1171529 w 3254247"/>
              <a:gd name="connsiteY2" fmla="*/ 0 h 18288"/>
              <a:gd name="connsiteX3" fmla="*/ 1887463 w 3254247"/>
              <a:gd name="connsiteY3" fmla="*/ 0 h 18288"/>
              <a:gd name="connsiteX4" fmla="*/ 2505770 w 3254247"/>
              <a:gd name="connsiteY4" fmla="*/ 0 h 18288"/>
              <a:gd name="connsiteX5" fmla="*/ 3254247 w 3254247"/>
              <a:gd name="connsiteY5" fmla="*/ 0 h 18288"/>
              <a:gd name="connsiteX6" fmla="*/ 3254247 w 3254247"/>
              <a:gd name="connsiteY6" fmla="*/ 18288 h 18288"/>
              <a:gd name="connsiteX7" fmla="*/ 2603398 w 3254247"/>
              <a:gd name="connsiteY7" fmla="*/ 18288 h 18288"/>
              <a:gd name="connsiteX8" fmla="*/ 1887463 w 3254247"/>
              <a:gd name="connsiteY8" fmla="*/ 18288 h 18288"/>
              <a:gd name="connsiteX9" fmla="*/ 1334241 w 3254247"/>
              <a:gd name="connsiteY9" fmla="*/ 18288 h 18288"/>
              <a:gd name="connsiteX10" fmla="*/ 683392 w 3254247"/>
              <a:gd name="connsiteY10" fmla="*/ 18288 h 18288"/>
              <a:gd name="connsiteX11" fmla="*/ 0 w 3254247"/>
              <a:gd name="connsiteY11" fmla="*/ 18288 h 18288"/>
              <a:gd name="connsiteX12" fmla="*/ 0 w 3254247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54247" h="18288" fill="none" extrusionOk="0">
                <a:moveTo>
                  <a:pt x="0" y="0"/>
                </a:moveTo>
                <a:cubicBezTo>
                  <a:pt x="170390" y="-35104"/>
                  <a:pt x="435554" y="-38343"/>
                  <a:pt x="618307" y="0"/>
                </a:cubicBezTo>
                <a:cubicBezTo>
                  <a:pt x="766739" y="6680"/>
                  <a:pt x="1055388" y="-7398"/>
                  <a:pt x="1269156" y="0"/>
                </a:cubicBezTo>
                <a:cubicBezTo>
                  <a:pt x="1452764" y="-9287"/>
                  <a:pt x="1697258" y="-76372"/>
                  <a:pt x="1952548" y="0"/>
                </a:cubicBezTo>
                <a:cubicBezTo>
                  <a:pt x="2186220" y="-20862"/>
                  <a:pt x="2361014" y="-425"/>
                  <a:pt x="2635940" y="0"/>
                </a:cubicBezTo>
                <a:cubicBezTo>
                  <a:pt x="2869607" y="29136"/>
                  <a:pt x="3051805" y="13560"/>
                  <a:pt x="3254247" y="0"/>
                </a:cubicBezTo>
                <a:cubicBezTo>
                  <a:pt x="3253528" y="8390"/>
                  <a:pt x="3254290" y="11854"/>
                  <a:pt x="3254247" y="18288"/>
                </a:cubicBezTo>
                <a:cubicBezTo>
                  <a:pt x="2952776" y="7486"/>
                  <a:pt x="2711362" y="17728"/>
                  <a:pt x="2538313" y="18288"/>
                </a:cubicBezTo>
                <a:cubicBezTo>
                  <a:pt x="2385928" y="68484"/>
                  <a:pt x="2039249" y="27410"/>
                  <a:pt x="1822378" y="18288"/>
                </a:cubicBezTo>
                <a:cubicBezTo>
                  <a:pt x="1574404" y="21208"/>
                  <a:pt x="1447817" y="10667"/>
                  <a:pt x="1171529" y="18288"/>
                </a:cubicBezTo>
                <a:cubicBezTo>
                  <a:pt x="904027" y="43317"/>
                  <a:pt x="550889" y="74405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254247" h="18288" stroke="0" extrusionOk="0">
                <a:moveTo>
                  <a:pt x="0" y="0"/>
                </a:moveTo>
                <a:cubicBezTo>
                  <a:pt x="251157" y="-26706"/>
                  <a:pt x="412647" y="7862"/>
                  <a:pt x="618307" y="0"/>
                </a:cubicBezTo>
                <a:cubicBezTo>
                  <a:pt x="831195" y="-17667"/>
                  <a:pt x="889669" y="21419"/>
                  <a:pt x="1171529" y="0"/>
                </a:cubicBezTo>
                <a:cubicBezTo>
                  <a:pt x="1432227" y="-6621"/>
                  <a:pt x="1712813" y="-38346"/>
                  <a:pt x="1887463" y="0"/>
                </a:cubicBezTo>
                <a:cubicBezTo>
                  <a:pt x="2085961" y="15551"/>
                  <a:pt x="2367085" y="-8220"/>
                  <a:pt x="2505770" y="0"/>
                </a:cubicBezTo>
                <a:cubicBezTo>
                  <a:pt x="2653608" y="-27626"/>
                  <a:pt x="3056599" y="-53002"/>
                  <a:pt x="3254247" y="0"/>
                </a:cubicBezTo>
                <a:cubicBezTo>
                  <a:pt x="3253621" y="4696"/>
                  <a:pt x="3254925" y="10269"/>
                  <a:pt x="3254247" y="18288"/>
                </a:cubicBezTo>
                <a:cubicBezTo>
                  <a:pt x="2939698" y="-8570"/>
                  <a:pt x="2744238" y="57155"/>
                  <a:pt x="2603398" y="18288"/>
                </a:cubicBezTo>
                <a:cubicBezTo>
                  <a:pt x="2519757" y="15717"/>
                  <a:pt x="2180493" y="-3107"/>
                  <a:pt x="1887463" y="18288"/>
                </a:cubicBezTo>
                <a:cubicBezTo>
                  <a:pt x="1607944" y="26506"/>
                  <a:pt x="1508503" y="42402"/>
                  <a:pt x="1334241" y="18288"/>
                </a:cubicBezTo>
                <a:cubicBezTo>
                  <a:pt x="1180410" y="14831"/>
                  <a:pt x="965068" y="25430"/>
                  <a:pt x="683392" y="18288"/>
                </a:cubicBezTo>
                <a:cubicBezTo>
                  <a:pt x="422506" y="36152"/>
                  <a:pt x="249436" y="-4936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254247" h="18288" fill="none" stroke="0" extrusionOk="0">
                <a:moveTo>
                  <a:pt x="0" y="0"/>
                </a:moveTo>
                <a:cubicBezTo>
                  <a:pt x="122904" y="-25682"/>
                  <a:pt x="392942" y="13214"/>
                  <a:pt x="618307" y="0"/>
                </a:cubicBezTo>
                <a:cubicBezTo>
                  <a:pt x="826820" y="3388"/>
                  <a:pt x="1032260" y="10297"/>
                  <a:pt x="1269156" y="0"/>
                </a:cubicBezTo>
                <a:cubicBezTo>
                  <a:pt x="1437689" y="12414"/>
                  <a:pt x="1712269" y="30061"/>
                  <a:pt x="1952548" y="0"/>
                </a:cubicBezTo>
                <a:cubicBezTo>
                  <a:pt x="2139435" y="1613"/>
                  <a:pt x="2432543" y="-5981"/>
                  <a:pt x="2635940" y="0"/>
                </a:cubicBezTo>
                <a:cubicBezTo>
                  <a:pt x="2883553" y="23476"/>
                  <a:pt x="3047827" y="-28770"/>
                  <a:pt x="3254247" y="0"/>
                </a:cubicBezTo>
                <a:cubicBezTo>
                  <a:pt x="3253396" y="8135"/>
                  <a:pt x="3253191" y="12730"/>
                  <a:pt x="3254247" y="18288"/>
                </a:cubicBezTo>
                <a:cubicBezTo>
                  <a:pt x="2958603" y="-17009"/>
                  <a:pt x="2710380" y="24824"/>
                  <a:pt x="2538313" y="18288"/>
                </a:cubicBezTo>
                <a:cubicBezTo>
                  <a:pt x="2397019" y="39256"/>
                  <a:pt x="2085338" y="13965"/>
                  <a:pt x="1822378" y="18288"/>
                </a:cubicBezTo>
                <a:cubicBezTo>
                  <a:pt x="1550999" y="22362"/>
                  <a:pt x="1481122" y="28588"/>
                  <a:pt x="1171529" y="18288"/>
                </a:cubicBezTo>
                <a:cubicBezTo>
                  <a:pt x="909396" y="64505"/>
                  <a:pt x="558215" y="7430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54247"/>
                      <a:gd name="connsiteY0" fmla="*/ 0 h 18288"/>
                      <a:gd name="connsiteX1" fmla="*/ 618307 w 3254247"/>
                      <a:gd name="connsiteY1" fmla="*/ 0 h 18288"/>
                      <a:gd name="connsiteX2" fmla="*/ 1269156 w 3254247"/>
                      <a:gd name="connsiteY2" fmla="*/ 0 h 18288"/>
                      <a:gd name="connsiteX3" fmla="*/ 1952548 w 3254247"/>
                      <a:gd name="connsiteY3" fmla="*/ 0 h 18288"/>
                      <a:gd name="connsiteX4" fmla="*/ 2635940 w 3254247"/>
                      <a:gd name="connsiteY4" fmla="*/ 0 h 18288"/>
                      <a:gd name="connsiteX5" fmla="*/ 3254247 w 3254247"/>
                      <a:gd name="connsiteY5" fmla="*/ 0 h 18288"/>
                      <a:gd name="connsiteX6" fmla="*/ 3254247 w 3254247"/>
                      <a:gd name="connsiteY6" fmla="*/ 18288 h 18288"/>
                      <a:gd name="connsiteX7" fmla="*/ 2538313 w 3254247"/>
                      <a:gd name="connsiteY7" fmla="*/ 18288 h 18288"/>
                      <a:gd name="connsiteX8" fmla="*/ 1822378 w 3254247"/>
                      <a:gd name="connsiteY8" fmla="*/ 18288 h 18288"/>
                      <a:gd name="connsiteX9" fmla="*/ 1171529 w 3254247"/>
                      <a:gd name="connsiteY9" fmla="*/ 18288 h 18288"/>
                      <a:gd name="connsiteX10" fmla="*/ 0 w 3254247"/>
                      <a:gd name="connsiteY10" fmla="*/ 18288 h 18288"/>
                      <a:gd name="connsiteX11" fmla="*/ 0 w 3254247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54247" h="18288" fill="none" extrusionOk="0">
                        <a:moveTo>
                          <a:pt x="0" y="0"/>
                        </a:moveTo>
                        <a:cubicBezTo>
                          <a:pt x="144450" y="-12392"/>
                          <a:pt x="427337" y="305"/>
                          <a:pt x="618307" y="0"/>
                        </a:cubicBezTo>
                        <a:cubicBezTo>
                          <a:pt x="809277" y="-305"/>
                          <a:pt x="1078885" y="8814"/>
                          <a:pt x="1269156" y="0"/>
                        </a:cubicBezTo>
                        <a:cubicBezTo>
                          <a:pt x="1459427" y="-8814"/>
                          <a:pt x="1722292" y="-25341"/>
                          <a:pt x="1952548" y="0"/>
                        </a:cubicBezTo>
                        <a:cubicBezTo>
                          <a:pt x="2182804" y="25341"/>
                          <a:pt x="2398437" y="-22277"/>
                          <a:pt x="2635940" y="0"/>
                        </a:cubicBezTo>
                        <a:cubicBezTo>
                          <a:pt x="2873443" y="22277"/>
                          <a:pt x="3033770" y="159"/>
                          <a:pt x="3254247" y="0"/>
                        </a:cubicBezTo>
                        <a:cubicBezTo>
                          <a:pt x="3253538" y="8157"/>
                          <a:pt x="3253834" y="12125"/>
                          <a:pt x="3254247" y="18288"/>
                        </a:cubicBezTo>
                        <a:cubicBezTo>
                          <a:pt x="2959973" y="-3940"/>
                          <a:pt x="2715651" y="17499"/>
                          <a:pt x="2538313" y="18288"/>
                        </a:cubicBezTo>
                        <a:cubicBezTo>
                          <a:pt x="2360975" y="19077"/>
                          <a:pt x="2071193" y="10564"/>
                          <a:pt x="1822378" y="18288"/>
                        </a:cubicBezTo>
                        <a:cubicBezTo>
                          <a:pt x="1573564" y="26012"/>
                          <a:pt x="1460056" y="11360"/>
                          <a:pt x="1171529" y="18288"/>
                        </a:cubicBezTo>
                        <a:cubicBezTo>
                          <a:pt x="883002" y="25216"/>
                          <a:pt x="556569" y="57254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254247" h="18288" stroke="0" extrusionOk="0">
                        <a:moveTo>
                          <a:pt x="0" y="0"/>
                        </a:moveTo>
                        <a:cubicBezTo>
                          <a:pt x="245716" y="-28411"/>
                          <a:pt x="413361" y="22670"/>
                          <a:pt x="618307" y="0"/>
                        </a:cubicBezTo>
                        <a:cubicBezTo>
                          <a:pt x="823253" y="-22670"/>
                          <a:pt x="907327" y="17544"/>
                          <a:pt x="1171529" y="0"/>
                        </a:cubicBezTo>
                        <a:cubicBezTo>
                          <a:pt x="1435731" y="-17544"/>
                          <a:pt x="1714065" y="-34404"/>
                          <a:pt x="1887463" y="0"/>
                        </a:cubicBezTo>
                        <a:cubicBezTo>
                          <a:pt x="2060861" y="34404"/>
                          <a:pt x="2348517" y="24017"/>
                          <a:pt x="2505770" y="0"/>
                        </a:cubicBezTo>
                        <a:cubicBezTo>
                          <a:pt x="2663023" y="-24017"/>
                          <a:pt x="3030962" y="-27792"/>
                          <a:pt x="3254247" y="0"/>
                        </a:cubicBezTo>
                        <a:cubicBezTo>
                          <a:pt x="3253983" y="4493"/>
                          <a:pt x="3254631" y="9472"/>
                          <a:pt x="3254247" y="18288"/>
                        </a:cubicBezTo>
                        <a:cubicBezTo>
                          <a:pt x="2934372" y="-7513"/>
                          <a:pt x="2749175" y="38681"/>
                          <a:pt x="2603398" y="18288"/>
                        </a:cubicBezTo>
                        <a:cubicBezTo>
                          <a:pt x="2457621" y="-2105"/>
                          <a:pt x="2184707" y="10633"/>
                          <a:pt x="1887463" y="18288"/>
                        </a:cubicBezTo>
                        <a:cubicBezTo>
                          <a:pt x="1590219" y="25943"/>
                          <a:pt x="1494607" y="28003"/>
                          <a:pt x="1334241" y="18288"/>
                        </a:cubicBezTo>
                        <a:cubicBezTo>
                          <a:pt x="1173875" y="8573"/>
                          <a:pt x="962016" y="17971"/>
                          <a:pt x="683392" y="18288"/>
                        </a:cubicBezTo>
                        <a:cubicBezTo>
                          <a:pt x="404768" y="18605"/>
                          <a:pt x="256873" y="5009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4F6E1-C20B-4EFC-8F03-ECDE97DA04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771" y="2660904"/>
            <a:ext cx="5351117" cy="3547872"/>
          </a:xfrm>
        </p:spPr>
        <p:txBody>
          <a:bodyPr anchor="t">
            <a:noAutofit/>
          </a:bodyPr>
          <a:lstStyle/>
          <a:p>
            <a:pPr lvl="0"/>
            <a:r>
              <a:rPr lang="de-DE" sz="1900" dirty="0"/>
              <a:t>optimale Parameter eines – meist komplexen – Systems</a:t>
            </a:r>
          </a:p>
          <a:p>
            <a:pPr lvl="0"/>
            <a:r>
              <a:rPr lang="de-DE" sz="1900" dirty="0"/>
              <a:t> eine Zielfunktion wird minimiert oder maximiert</a:t>
            </a:r>
          </a:p>
          <a:p>
            <a:pPr lvl="0"/>
            <a:r>
              <a:rPr lang="de-DE" sz="1900" dirty="0"/>
              <a:t>Anwendungsbereiche</a:t>
            </a:r>
          </a:p>
          <a:p>
            <a:pPr lvl="1"/>
            <a:r>
              <a:rPr lang="de-DE" sz="1900" dirty="0"/>
              <a:t>Wirtschaftsmathematik</a:t>
            </a:r>
          </a:p>
          <a:p>
            <a:pPr lvl="1"/>
            <a:r>
              <a:rPr lang="de-DE" sz="1900" dirty="0"/>
              <a:t>Statistik</a:t>
            </a:r>
          </a:p>
          <a:p>
            <a:pPr lvl="1"/>
            <a:r>
              <a:rPr lang="de-DE" sz="1900" u="sng" dirty="0" err="1"/>
              <a:t>Operations</a:t>
            </a:r>
            <a:r>
              <a:rPr lang="de-DE" sz="1900" u="sng" dirty="0"/>
              <a:t> Research</a:t>
            </a:r>
            <a:r>
              <a:rPr lang="de-DE" sz="1900" dirty="0"/>
              <a:t> (Operationsforschung)</a:t>
            </a:r>
          </a:p>
          <a:p>
            <a:pPr lvl="1"/>
            <a:r>
              <a:rPr lang="de-DE" sz="1900" dirty="0"/>
              <a:t>wissenschaftlichen Disziplinen mit unbekannten Parametern </a:t>
            </a:r>
            <a:br>
              <a:rPr lang="de-DE" sz="1900" dirty="0"/>
            </a:br>
            <a:r>
              <a:rPr lang="de-DE" sz="1900" dirty="0"/>
              <a:t>(Physik, Chemie, Meteorologie)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7B334-FD45-43F6-B825-DBA8C23F0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2415" y="2297952"/>
            <a:ext cx="5457547" cy="385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6D82F6-1D6E-4D15-B6ED-82882120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95F8C2F-A81F-4D17-A12B-2DC370B8F5AA}"/>
              </a:ext>
            </a:extLst>
          </p:cNvPr>
          <p:cNvSpPr txBox="1"/>
          <p:nvPr/>
        </p:nvSpPr>
        <p:spPr>
          <a:xfrm>
            <a:off x="634834" y="640823"/>
            <a:ext cx="3417769" cy="5583148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Wie </a:t>
            </a:r>
            <a:r>
              <a:rPr lang="en-US" sz="4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löse</a:t>
            </a:r>
            <a:r>
              <a:rPr lang="en-US" sz="4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 ich </a:t>
            </a:r>
            <a:r>
              <a:rPr lang="en-US" sz="4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ein</a:t>
            </a:r>
            <a:r>
              <a:rPr lang="en-US" sz="4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Optimierungsproblem</a:t>
            </a:r>
            <a:r>
              <a:rPr lang="en-US" sz="4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6322" y="3462721"/>
            <a:ext cx="5410200" cy="18283"/>
          </a:xfrm>
          <a:custGeom>
            <a:avLst/>
            <a:gdLst>
              <a:gd name="connsiteX0" fmla="*/ 0 w 5410200"/>
              <a:gd name="connsiteY0" fmla="*/ 0 h 18283"/>
              <a:gd name="connsiteX1" fmla="*/ 568071 w 5410200"/>
              <a:gd name="connsiteY1" fmla="*/ 0 h 18283"/>
              <a:gd name="connsiteX2" fmla="*/ 1298448 w 5410200"/>
              <a:gd name="connsiteY2" fmla="*/ 0 h 18283"/>
              <a:gd name="connsiteX3" fmla="*/ 1920621 w 5410200"/>
              <a:gd name="connsiteY3" fmla="*/ 0 h 18283"/>
              <a:gd name="connsiteX4" fmla="*/ 2488692 w 5410200"/>
              <a:gd name="connsiteY4" fmla="*/ 0 h 18283"/>
              <a:gd name="connsiteX5" fmla="*/ 3219069 w 5410200"/>
              <a:gd name="connsiteY5" fmla="*/ 0 h 18283"/>
              <a:gd name="connsiteX6" fmla="*/ 3895344 w 5410200"/>
              <a:gd name="connsiteY6" fmla="*/ 0 h 18283"/>
              <a:gd name="connsiteX7" fmla="*/ 4571619 w 5410200"/>
              <a:gd name="connsiteY7" fmla="*/ 0 h 18283"/>
              <a:gd name="connsiteX8" fmla="*/ 5410200 w 5410200"/>
              <a:gd name="connsiteY8" fmla="*/ 0 h 18283"/>
              <a:gd name="connsiteX9" fmla="*/ 5410200 w 5410200"/>
              <a:gd name="connsiteY9" fmla="*/ 18283 h 18283"/>
              <a:gd name="connsiteX10" fmla="*/ 4842129 w 5410200"/>
              <a:gd name="connsiteY10" fmla="*/ 18283 h 18283"/>
              <a:gd name="connsiteX11" fmla="*/ 4328160 w 5410200"/>
              <a:gd name="connsiteY11" fmla="*/ 18283 h 18283"/>
              <a:gd name="connsiteX12" fmla="*/ 3597783 w 5410200"/>
              <a:gd name="connsiteY12" fmla="*/ 18283 h 18283"/>
              <a:gd name="connsiteX13" fmla="*/ 3029712 w 5410200"/>
              <a:gd name="connsiteY13" fmla="*/ 18283 h 18283"/>
              <a:gd name="connsiteX14" fmla="*/ 2299335 w 5410200"/>
              <a:gd name="connsiteY14" fmla="*/ 18283 h 18283"/>
              <a:gd name="connsiteX15" fmla="*/ 1514856 w 5410200"/>
              <a:gd name="connsiteY15" fmla="*/ 18283 h 18283"/>
              <a:gd name="connsiteX16" fmla="*/ 892683 w 5410200"/>
              <a:gd name="connsiteY16" fmla="*/ 18283 h 18283"/>
              <a:gd name="connsiteX17" fmla="*/ 0 w 5410200"/>
              <a:gd name="connsiteY17" fmla="*/ 18283 h 18283"/>
              <a:gd name="connsiteX18" fmla="*/ 0 w 5410200"/>
              <a:gd name="connsiteY18" fmla="*/ 0 h 18283"/>
              <a:gd name="connsiteX0" fmla="*/ 0 w 5410200"/>
              <a:gd name="connsiteY0" fmla="*/ 0 h 18283"/>
              <a:gd name="connsiteX1" fmla="*/ 622173 w 5410200"/>
              <a:gd name="connsiteY1" fmla="*/ 0 h 18283"/>
              <a:gd name="connsiteX2" fmla="*/ 1136142 w 5410200"/>
              <a:gd name="connsiteY2" fmla="*/ 0 h 18283"/>
              <a:gd name="connsiteX3" fmla="*/ 1920621 w 5410200"/>
              <a:gd name="connsiteY3" fmla="*/ 0 h 18283"/>
              <a:gd name="connsiteX4" fmla="*/ 2542794 w 5410200"/>
              <a:gd name="connsiteY4" fmla="*/ 0 h 18283"/>
              <a:gd name="connsiteX5" fmla="*/ 3164967 w 5410200"/>
              <a:gd name="connsiteY5" fmla="*/ 0 h 18283"/>
              <a:gd name="connsiteX6" fmla="*/ 3949446 w 5410200"/>
              <a:gd name="connsiteY6" fmla="*/ 0 h 18283"/>
              <a:gd name="connsiteX7" fmla="*/ 4517517 w 5410200"/>
              <a:gd name="connsiteY7" fmla="*/ 0 h 18283"/>
              <a:gd name="connsiteX8" fmla="*/ 5410200 w 5410200"/>
              <a:gd name="connsiteY8" fmla="*/ 0 h 18283"/>
              <a:gd name="connsiteX9" fmla="*/ 5410200 w 5410200"/>
              <a:gd name="connsiteY9" fmla="*/ 18283 h 18283"/>
              <a:gd name="connsiteX10" fmla="*/ 4842129 w 5410200"/>
              <a:gd name="connsiteY10" fmla="*/ 18283 h 18283"/>
              <a:gd name="connsiteX11" fmla="*/ 4165854 w 5410200"/>
              <a:gd name="connsiteY11" fmla="*/ 18283 h 18283"/>
              <a:gd name="connsiteX12" fmla="*/ 3543681 w 5410200"/>
              <a:gd name="connsiteY12" fmla="*/ 18283 h 18283"/>
              <a:gd name="connsiteX13" fmla="*/ 2759202 w 5410200"/>
              <a:gd name="connsiteY13" fmla="*/ 18283 h 18283"/>
              <a:gd name="connsiteX14" fmla="*/ 1974723 w 5410200"/>
              <a:gd name="connsiteY14" fmla="*/ 18283 h 18283"/>
              <a:gd name="connsiteX15" fmla="*/ 1406652 w 5410200"/>
              <a:gd name="connsiteY15" fmla="*/ 18283 h 18283"/>
              <a:gd name="connsiteX16" fmla="*/ 730377 w 5410200"/>
              <a:gd name="connsiteY16" fmla="*/ 18283 h 18283"/>
              <a:gd name="connsiteX17" fmla="*/ 0 w 5410200"/>
              <a:gd name="connsiteY17" fmla="*/ 18283 h 18283"/>
              <a:gd name="connsiteX18" fmla="*/ 0 w 5410200"/>
              <a:gd name="connsiteY18" fmla="*/ 0 h 1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3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8588" y="5138"/>
                  <a:pt x="5410935" y="9731"/>
                  <a:pt x="5410200" y="18283"/>
                </a:cubicBezTo>
                <a:cubicBezTo>
                  <a:pt x="5133704" y="9749"/>
                  <a:pt x="5123444" y="36044"/>
                  <a:pt x="4842129" y="18283"/>
                </a:cubicBezTo>
                <a:cubicBezTo>
                  <a:pt x="4568650" y="4348"/>
                  <a:pt x="4447390" y="12788"/>
                  <a:pt x="4328160" y="18283"/>
                </a:cubicBezTo>
                <a:cubicBezTo>
                  <a:pt x="4227436" y="32645"/>
                  <a:pt x="3754725" y="2314"/>
                  <a:pt x="3597783" y="18283"/>
                </a:cubicBezTo>
                <a:cubicBezTo>
                  <a:pt x="3459353" y="14790"/>
                  <a:pt x="3317740" y="51882"/>
                  <a:pt x="3029712" y="18283"/>
                </a:cubicBezTo>
                <a:cubicBezTo>
                  <a:pt x="2766446" y="9812"/>
                  <a:pt x="2645518" y="40489"/>
                  <a:pt x="2299335" y="18283"/>
                </a:cubicBezTo>
                <a:cubicBezTo>
                  <a:pt x="1977844" y="28302"/>
                  <a:pt x="1781583" y="2766"/>
                  <a:pt x="1514856" y="18283"/>
                </a:cubicBezTo>
                <a:cubicBezTo>
                  <a:pt x="1212648" y="23348"/>
                  <a:pt x="1087880" y="160"/>
                  <a:pt x="892683" y="18283"/>
                </a:cubicBezTo>
                <a:cubicBezTo>
                  <a:pt x="745769" y="16339"/>
                  <a:pt x="183254" y="-27495"/>
                  <a:pt x="0" y="18283"/>
                </a:cubicBezTo>
                <a:cubicBezTo>
                  <a:pt x="-327" y="11401"/>
                  <a:pt x="-478" y="6778"/>
                  <a:pt x="0" y="0"/>
                </a:cubicBezTo>
                <a:close/>
              </a:path>
              <a:path w="5410200" h="18283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09452" y="8559"/>
                  <a:pt x="5409262" y="10778"/>
                  <a:pt x="5410200" y="18283"/>
                </a:cubicBezTo>
                <a:cubicBezTo>
                  <a:pt x="5130880" y="52871"/>
                  <a:pt x="5008082" y="-22621"/>
                  <a:pt x="4842129" y="18283"/>
                </a:cubicBezTo>
                <a:cubicBezTo>
                  <a:pt x="4629232" y="43045"/>
                  <a:pt x="4430159" y="48439"/>
                  <a:pt x="4165854" y="18283"/>
                </a:cubicBezTo>
                <a:cubicBezTo>
                  <a:pt x="3880517" y="21593"/>
                  <a:pt x="3820863" y="-7642"/>
                  <a:pt x="3543681" y="18283"/>
                </a:cubicBezTo>
                <a:cubicBezTo>
                  <a:pt x="3267577" y="44254"/>
                  <a:pt x="3047131" y="-4207"/>
                  <a:pt x="2759202" y="18283"/>
                </a:cubicBezTo>
                <a:cubicBezTo>
                  <a:pt x="2418778" y="22496"/>
                  <a:pt x="2206820" y="-30528"/>
                  <a:pt x="1974723" y="18283"/>
                </a:cubicBezTo>
                <a:cubicBezTo>
                  <a:pt x="1740429" y="40277"/>
                  <a:pt x="1599301" y="39060"/>
                  <a:pt x="1406652" y="18283"/>
                </a:cubicBezTo>
                <a:cubicBezTo>
                  <a:pt x="1196601" y="8533"/>
                  <a:pt x="938578" y="43284"/>
                  <a:pt x="730377" y="18283"/>
                </a:cubicBezTo>
                <a:cubicBezTo>
                  <a:pt x="524173" y="31218"/>
                  <a:pt x="336004" y="-12902"/>
                  <a:pt x="0" y="18283"/>
                </a:cubicBezTo>
                <a:cubicBezTo>
                  <a:pt x="383" y="9659"/>
                  <a:pt x="-737" y="7580"/>
                  <a:pt x="0" y="0"/>
                </a:cubicBezTo>
                <a:close/>
              </a:path>
              <a:path w="5410200" h="18283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9124" y="5464"/>
                  <a:pt x="5410526" y="10435"/>
                  <a:pt x="5410200" y="18283"/>
                </a:cubicBezTo>
                <a:cubicBezTo>
                  <a:pt x="5139576" y="7514"/>
                  <a:pt x="5122299" y="38342"/>
                  <a:pt x="4842129" y="18283"/>
                </a:cubicBezTo>
                <a:cubicBezTo>
                  <a:pt x="4566356" y="11222"/>
                  <a:pt x="4456854" y="19993"/>
                  <a:pt x="4328160" y="18283"/>
                </a:cubicBezTo>
                <a:cubicBezTo>
                  <a:pt x="4234703" y="3745"/>
                  <a:pt x="3768176" y="-11495"/>
                  <a:pt x="3597783" y="18283"/>
                </a:cubicBezTo>
                <a:cubicBezTo>
                  <a:pt x="3430303" y="14715"/>
                  <a:pt x="3287506" y="24782"/>
                  <a:pt x="3029712" y="18283"/>
                </a:cubicBezTo>
                <a:cubicBezTo>
                  <a:pt x="2742636" y="2146"/>
                  <a:pt x="2637847" y="22676"/>
                  <a:pt x="2299335" y="18283"/>
                </a:cubicBezTo>
                <a:cubicBezTo>
                  <a:pt x="1959433" y="-3294"/>
                  <a:pt x="1779456" y="41668"/>
                  <a:pt x="1514856" y="18283"/>
                </a:cubicBezTo>
                <a:cubicBezTo>
                  <a:pt x="1212431" y="36364"/>
                  <a:pt x="1086601" y="11849"/>
                  <a:pt x="892683" y="18283"/>
                </a:cubicBezTo>
                <a:cubicBezTo>
                  <a:pt x="721500" y="50367"/>
                  <a:pt x="194249" y="-25235"/>
                  <a:pt x="0" y="18283"/>
                </a:cubicBezTo>
                <a:cubicBezTo>
                  <a:pt x="-402" y="11792"/>
                  <a:pt x="-865" y="616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8283"/>
                      <a:gd name="connsiteX1" fmla="*/ 568071 w 5410200"/>
                      <a:gd name="connsiteY1" fmla="*/ 0 h 18283"/>
                      <a:gd name="connsiteX2" fmla="*/ 1298448 w 5410200"/>
                      <a:gd name="connsiteY2" fmla="*/ 0 h 18283"/>
                      <a:gd name="connsiteX3" fmla="*/ 1920621 w 5410200"/>
                      <a:gd name="connsiteY3" fmla="*/ 0 h 18283"/>
                      <a:gd name="connsiteX4" fmla="*/ 2488692 w 5410200"/>
                      <a:gd name="connsiteY4" fmla="*/ 0 h 18283"/>
                      <a:gd name="connsiteX5" fmla="*/ 3219069 w 5410200"/>
                      <a:gd name="connsiteY5" fmla="*/ 0 h 18283"/>
                      <a:gd name="connsiteX6" fmla="*/ 3895344 w 5410200"/>
                      <a:gd name="connsiteY6" fmla="*/ 0 h 18283"/>
                      <a:gd name="connsiteX7" fmla="*/ 4571619 w 5410200"/>
                      <a:gd name="connsiteY7" fmla="*/ 0 h 18283"/>
                      <a:gd name="connsiteX8" fmla="*/ 5410200 w 5410200"/>
                      <a:gd name="connsiteY8" fmla="*/ 0 h 18283"/>
                      <a:gd name="connsiteX9" fmla="*/ 5410200 w 5410200"/>
                      <a:gd name="connsiteY9" fmla="*/ 18283 h 18283"/>
                      <a:gd name="connsiteX10" fmla="*/ 4842129 w 5410200"/>
                      <a:gd name="connsiteY10" fmla="*/ 18283 h 18283"/>
                      <a:gd name="connsiteX11" fmla="*/ 4328160 w 5410200"/>
                      <a:gd name="connsiteY11" fmla="*/ 18283 h 18283"/>
                      <a:gd name="connsiteX12" fmla="*/ 3597783 w 5410200"/>
                      <a:gd name="connsiteY12" fmla="*/ 18283 h 18283"/>
                      <a:gd name="connsiteX13" fmla="*/ 3029712 w 5410200"/>
                      <a:gd name="connsiteY13" fmla="*/ 18283 h 18283"/>
                      <a:gd name="connsiteX14" fmla="*/ 2299335 w 5410200"/>
                      <a:gd name="connsiteY14" fmla="*/ 18283 h 18283"/>
                      <a:gd name="connsiteX15" fmla="*/ 1514856 w 5410200"/>
                      <a:gd name="connsiteY15" fmla="*/ 18283 h 18283"/>
                      <a:gd name="connsiteX16" fmla="*/ 892683 w 5410200"/>
                      <a:gd name="connsiteY16" fmla="*/ 18283 h 18283"/>
                      <a:gd name="connsiteX17" fmla="*/ 0 w 5410200"/>
                      <a:gd name="connsiteY17" fmla="*/ 18283 h 18283"/>
                      <a:gd name="connsiteX18" fmla="*/ 0 w 5410200"/>
                      <a:gd name="connsiteY18" fmla="*/ 0 h 18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8283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668" y="5552"/>
                          <a:pt x="5410359" y="10298"/>
                          <a:pt x="5410200" y="18283"/>
                        </a:cubicBezTo>
                        <a:cubicBezTo>
                          <a:pt x="5139060" y="6746"/>
                          <a:pt x="5121593" y="31030"/>
                          <a:pt x="4842129" y="18283"/>
                        </a:cubicBezTo>
                        <a:cubicBezTo>
                          <a:pt x="4562665" y="5536"/>
                          <a:pt x="4448273" y="9482"/>
                          <a:pt x="4328160" y="18283"/>
                        </a:cubicBezTo>
                        <a:cubicBezTo>
                          <a:pt x="4208047" y="27084"/>
                          <a:pt x="3760936" y="22562"/>
                          <a:pt x="3597783" y="18283"/>
                        </a:cubicBezTo>
                        <a:cubicBezTo>
                          <a:pt x="3434630" y="14004"/>
                          <a:pt x="3299718" y="33208"/>
                          <a:pt x="3029712" y="18283"/>
                        </a:cubicBezTo>
                        <a:cubicBezTo>
                          <a:pt x="2759706" y="3358"/>
                          <a:pt x="2640159" y="27389"/>
                          <a:pt x="2299335" y="18283"/>
                        </a:cubicBezTo>
                        <a:cubicBezTo>
                          <a:pt x="1958511" y="9177"/>
                          <a:pt x="1801186" y="28980"/>
                          <a:pt x="1514856" y="18283"/>
                        </a:cubicBezTo>
                        <a:cubicBezTo>
                          <a:pt x="1228526" y="7586"/>
                          <a:pt x="1063509" y="-5310"/>
                          <a:pt x="892683" y="18283"/>
                        </a:cubicBezTo>
                        <a:cubicBezTo>
                          <a:pt x="721857" y="41876"/>
                          <a:pt x="186945" y="-20902"/>
                          <a:pt x="0" y="18283"/>
                        </a:cubicBezTo>
                        <a:cubicBezTo>
                          <a:pt x="-85" y="11289"/>
                          <a:pt x="-520" y="6143"/>
                          <a:pt x="0" y="0"/>
                        </a:cubicBezTo>
                        <a:close/>
                      </a:path>
                      <a:path w="5410200" h="18283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09301" y="8438"/>
                          <a:pt x="5409761" y="10638"/>
                          <a:pt x="5410200" y="18283"/>
                        </a:cubicBezTo>
                        <a:cubicBezTo>
                          <a:pt x="5163327" y="41489"/>
                          <a:pt x="5008749" y="10688"/>
                          <a:pt x="4842129" y="18283"/>
                        </a:cubicBezTo>
                        <a:cubicBezTo>
                          <a:pt x="4675509" y="25878"/>
                          <a:pt x="4433401" y="-620"/>
                          <a:pt x="4165854" y="18283"/>
                        </a:cubicBezTo>
                        <a:cubicBezTo>
                          <a:pt x="3898308" y="37186"/>
                          <a:pt x="3809032" y="-8715"/>
                          <a:pt x="3543681" y="18283"/>
                        </a:cubicBezTo>
                        <a:cubicBezTo>
                          <a:pt x="3278330" y="45281"/>
                          <a:pt x="3073876" y="-15922"/>
                          <a:pt x="2759202" y="18283"/>
                        </a:cubicBezTo>
                        <a:cubicBezTo>
                          <a:pt x="2444528" y="52488"/>
                          <a:pt x="2204144" y="3367"/>
                          <a:pt x="1974723" y="18283"/>
                        </a:cubicBezTo>
                        <a:cubicBezTo>
                          <a:pt x="1745302" y="33199"/>
                          <a:pt x="1602335" y="31485"/>
                          <a:pt x="1406652" y="18283"/>
                        </a:cubicBezTo>
                        <a:cubicBezTo>
                          <a:pt x="1210969" y="5081"/>
                          <a:pt x="923948" y="3156"/>
                          <a:pt x="730377" y="18283"/>
                        </a:cubicBezTo>
                        <a:cubicBezTo>
                          <a:pt x="536806" y="33410"/>
                          <a:pt x="336496" y="-146"/>
                          <a:pt x="0" y="18283"/>
                        </a:cubicBezTo>
                        <a:cubicBezTo>
                          <a:pt x="160" y="10086"/>
                          <a:pt x="-801" y="7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9C9AFF8-C079-3605-43F0-F0DF51088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248777"/>
              </p:ext>
            </p:extLst>
          </p:nvPr>
        </p:nvGraphicFramePr>
        <p:xfrm>
          <a:off x="4753339" y="414441"/>
          <a:ext cx="6898715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Grafik 17">
            <a:extLst>
              <a:ext uri="{FF2B5EF4-FFF2-40B4-BE49-F238E27FC236}">
                <a16:creationId xmlns:a16="http://schemas.microsoft.com/office/drawing/2014/main" id="{1EB0A760-9CC1-4E07-B1F2-CFD880457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404" y="5990797"/>
            <a:ext cx="598016" cy="5980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Grafik 7">
            <a:extLst>
              <a:ext uri="{FF2B5EF4-FFF2-40B4-BE49-F238E27FC236}">
                <a16:creationId xmlns:a16="http://schemas.microsoft.com/office/drawing/2014/main" id="{92649839-335C-4D8D-9E07-8260B518C6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7739" y="6030174"/>
            <a:ext cx="558639" cy="55863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Grafik 11">
            <a:extLst>
              <a:ext uri="{FF2B5EF4-FFF2-40B4-BE49-F238E27FC236}">
                <a16:creationId xmlns:a16="http://schemas.microsoft.com/office/drawing/2014/main" id="{5ADBBB30-9447-43D0-940E-9C255BD66B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6955" y="6011781"/>
            <a:ext cx="558639" cy="5586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C372462-7286-446A-BF24-D00E218F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nhaltsplatzhalter 2">
            <a:extLst>
              <a:ext uri="{FF2B5EF4-FFF2-40B4-BE49-F238E27FC236}">
                <a16:creationId xmlns:a16="http://schemas.microsoft.com/office/drawing/2014/main" id="{4E739596-1F9A-51BA-1CDC-45642DB204C2}"/>
              </a:ext>
            </a:extLst>
          </p:cNvPr>
          <p:cNvSpPr txBox="1"/>
          <p:nvPr/>
        </p:nvSpPr>
        <p:spPr>
          <a:xfrm>
            <a:off x="3256004" y="1256194"/>
            <a:ext cx="5676814" cy="1496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 fontScale="85000" lnSpcReduction="20000"/>
          </a:bodyPr>
          <a:lstStyle/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 dirty="0">
                <a:solidFill>
                  <a:schemeClr val="bg1"/>
                </a:solidFill>
                <a:uFillTx/>
                <a:latin typeface="Corbel"/>
              </a:rPr>
              <a:t>Arbeiter (</a:t>
            </a:r>
            <a:r>
              <a:rPr lang="de-DE" sz="2400" b="0" i="0" u="none" strike="noStrike" kern="1200" cap="none" spc="0" baseline="0" dirty="0" err="1">
                <a:solidFill>
                  <a:schemeClr val="bg1"/>
                </a:solidFill>
                <a:uFillTx/>
                <a:latin typeface="Corbel"/>
              </a:rPr>
              <a:t>Worker</a:t>
            </a:r>
            <a:r>
              <a:rPr lang="de-DE" sz="2400" b="0" i="0" u="none" strike="noStrike" kern="1200" cap="none" spc="0" baseline="0" dirty="0">
                <a:solidFill>
                  <a:schemeClr val="bg1"/>
                </a:solidFill>
                <a:uFillTx/>
                <a:latin typeface="Corbel"/>
              </a:rPr>
              <a:t>) werden Aufgaben (Tasks) zugewiesen</a:t>
            </a:r>
          </a:p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dirty="0">
                <a:solidFill>
                  <a:schemeClr val="bg1"/>
                </a:solidFill>
                <a:latin typeface="Corbel"/>
              </a:rPr>
              <a:t>Suche nach optimalen Kosten</a:t>
            </a:r>
          </a:p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 dirty="0">
                <a:solidFill>
                  <a:schemeClr val="bg1"/>
                </a:solidFill>
                <a:uFillTx/>
                <a:latin typeface="Corbel"/>
              </a:rPr>
              <a:t>Optimal = </a:t>
            </a:r>
            <a:r>
              <a:rPr lang="de-DE" sz="2400" b="0" i="0" u="sng" strike="noStrike" kern="1200" cap="none" spc="0" baseline="0" dirty="0">
                <a:uFillTx/>
                <a:latin typeface="Corbel"/>
              </a:rPr>
              <a:t>Minimal</a:t>
            </a:r>
            <a:r>
              <a:rPr lang="de-DE" sz="2400" b="0" i="0" u="none" strike="noStrike" kern="1200" cap="none" spc="0" baseline="0" dirty="0">
                <a:uFillTx/>
                <a:latin typeface="Corbel"/>
              </a:rPr>
              <a:t> </a:t>
            </a:r>
            <a:r>
              <a:rPr lang="de-DE" sz="2400" b="0" i="0" u="none" strike="noStrike" kern="1200" cap="none" spc="0" baseline="0" dirty="0">
                <a:solidFill>
                  <a:schemeClr val="bg1"/>
                </a:solidFill>
                <a:uFillTx/>
                <a:latin typeface="Corbel"/>
              </a:rPr>
              <a:t>oder Maximal</a:t>
            </a:r>
          </a:p>
        </p:txBody>
      </p:sp>
      <p:graphicFrame>
        <p:nvGraphicFramePr>
          <p:cNvPr id="38" name="Tabelle 22">
            <a:extLst>
              <a:ext uri="{FF2B5EF4-FFF2-40B4-BE49-F238E27FC236}">
                <a16:creationId xmlns:a16="http://schemas.microsoft.com/office/drawing/2014/main" id="{7547FF33-5977-37D3-9A37-B2D9317CE9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21745" y="4036058"/>
          <a:ext cx="7095642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5214">
                  <a:extLst>
                    <a:ext uri="{9D8B030D-6E8A-4147-A177-3AD203B41FA5}">
                      <a16:colId xmlns:a16="http://schemas.microsoft.com/office/drawing/2014/main" val="4102227643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50431849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14178167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0" dirty="0" err="1">
                          <a:solidFill>
                            <a:srgbClr val="000000"/>
                          </a:solidFill>
                        </a:rPr>
                        <a:t>Worker</a:t>
                      </a:r>
                      <a:r>
                        <a:rPr lang="de-DE" b="0" dirty="0">
                          <a:solidFill>
                            <a:srgbClr val="000000"/>
                          </a:solidFill>
                        </a:rPr>
                        <a:t> / Tasks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dirty="0"/>
                        <a:t>T1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/>
                        <a:t>T2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9948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/>
                        <a:t>W1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182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 dirty="0"/>
                        <a:t>W2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09917"/>
                  </a:ext>
                </a:extLst>
              </a:tr>
            </a:tbl>
          </a:graphicData>
        </a:graphic>
      </p:graphicFrame>
      <p:graphicFrame>
        <p:nvGraphicFramePr>
          <p:cNvPr id="61" name="Tabelle 22">
            <a:extLst>
              <a:ext uri="{FF2B5EF4-FFF2-40B4-BE49-F238E27FC236}">
                <a16:creationId xmlns:a16="http://schemas.microsoft.com/office/drawing/2014/main" id="{D8A79DDB-0428-A2A7-2133-492C55243607}"/>
              </a:ext>
            </a:extLst>
          </p:cNvPr>
          <p:cNvGraphicFramePr>
            <a:graphicFrameLocks/>
          </p:cNvGraphicFramePr>
          <p:nvPr/>
        </p:nvGraphicFramePr>
        <p:xfrm>
          <a:off x="4414983" y="4033699"/>
          <a:ext cx="7095642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5214">
                  <a:extLst>
                    <a:ext uri="{9D8B030D-6E8A-4147-A177-3AD203B41FA5}">
                      <a16:colId xmlns:a16="http://schemas.microsoft.com/office/drawing/2014/main" val="4102227643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50431849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14178167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0" dirty="0" err="1">
                          <a:solidFill>
                            <a:srgbClr val="000000"/>
                          </a:solidFill>
                        </a:rPr>
                        <a:t>Worker</a:t>
                      </a:r>
                      <a:r>
                        <a:rPr lang="de-DE" b="0" dirty="0">
                          <a:solidFill>
                            <a:srgbClr val="000000"/>
                          </a:solidFill>
                        </a:rPr>
                        <a:t> / Tasks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dirty="0"/>
                        <a:t>T1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dirty="0"/>
                        <a:t>T2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9948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/>
                        <a:t>W1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182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 dirty="0"/>
                        <a:t>W2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609917"/>
                  </a:ext>
                </a:extLst>
              </a:tr>
            </a:tbl>
          </a:graphicData>
        </a:graphic>
      </p:graphicFrame>
      <p:graphicFrame>
        <p:nvGraphicFramePr>
          <p:cNvPr id="72" name="Tabelle 22">
            <a:extLst>
              <a:ext uri="{FF2B5EF4-FFF2-40B4-BE49-F238E27FC236}">
                <a16:creationId xmlns:a16="http://schemas.microsoft.com/office/drawing/2014/main" id="{D6AD3C97-5D8F-9C06-F99F-B429BC80FFE5}"/>
              </a:ext>
            </a:extLst>
          </p:cNvPr>
          <p:cNvGraphicFramePr>
            <a:graphicFrameLocks/>
          </p:cNvGraphicFramePr>
          <p:nvPr/>
        </p:nvGraphicFramePr>
        <p:xfrm>
          <a:off x="4414983" y="4031217"/>
          <a:ext cx="7095642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5214">
                  <a:extLst>
                    <a:ext uri="{9D8B030D-6E8A-4147-A177-3AD203B41FA5}">
                      <a16:colId xmlns:a16="http://schemas.microsoft.com/office/drawing/2014/main" val="4102227643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50431849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14178167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0">
                          <a:solidFill>
                            <a:srgbClr val="000000"/>
                          </a:solidFill>
                        </a:rPr>
                        <a:t>Worker / Tasks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/>
                        <a:t>T1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dirty="0"/>
                        <a:t>T2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9948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/>
                        <a:t>W1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182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/>
                        <a:t>W2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09917"/>
                  </a:ext>
                </a:extLst>
              </a:tr>
            </a:tbl>
          </a:graphicData>
        </a:graphic>
      </p:graphicFrame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1D49CC0A-40D2-4F3D-92C4-A5A3AF66953D}"/>
              </a:ext>
            </a:extLst>
          </p:cNvPr>
          <p:cNvSpPr txBox="1"/>
          <p:nvPr/>
        </p:nvSpPr>
        <p:spPr>
          <a:xfrm>
            <a:off x="3256004" y="2752506"/>
            <a:ext cx="5676814" cy="1496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 fontScale="85000" lnSpcReduction="20000"/>
          </a:bodyPr>
          <a:lstStyle/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 dirty="0">
                <a:uFillTx/>
                <a:latin typeface="Corbel"/>
              </a:rPr>
              <a:t>Arbeiter (</a:t>
            </a:r>
            <a:r>
              <a:rPr lang="de-DE" sz="2400" b="0" i="0" u="none" strike="noStrike" kern="1200" cap="none" spc="0" baseline="0" dirty="0" err="1">
                <a:uFillTx/>
                <a:latin typeface="Corbel"/>
              </a:rPr>
              <a:t>Worker</a:t>
            </a:r>
            <a:r>
              <a:rPr lang="de-DE" sz="2400" b="0" i="0" u="none" strike="noStrike" kern="1200" cap="none" spc="0" baseline="0" dirty="0">
                <a:uFillTx/>
                <a:latin typeface="Corbel"/>
              </a:rPr>
              <a:t>) werden Aufgaben (Tasks) zugewiesen</a:t>
            </a:r>
          </a:p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dirty="0">
                <a:latin typeface="Corbel"/>
              </a:rPr>
              <a:t>Suche nach optimalen Kosten</a:t>
            </a:r>
          </a:p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 dirty="0">
                <a:uFillTx/>
                <a:latin typeface="Corbel"/>
              </a:rPr>
              <a:t>Optimal = Minimal oder Maximal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4BFA5F1B-023C-4FB2-8748-93E8D30D032D}"/>
              </a:ext>
            </a:extLst>
          </p:cNvPr>
          <p:cNvSpPr txBox="1"/>
          <p:nvPr/>
        </p:nvSpPr>
        <p:spPr>
          <a:xfrm>
            <a:off x="1522411" y="381003"/>
            <a:ext cx="9144000" cy="693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100" baseline="0" dirty="0" err="1">
                <a:uFillTx/>
                <a:latin typeface="Corbel"/>
              </a:rPr>
              <a:t>Optimierungsproblem</a:t>
            </a:r>
            <a:r>
              <a:rPr lang="en-US" sz="3300" b="0" i="0" u="none" strike="noStrike" kern="1200" cap="none" spc="100" baseline="0" dirty="0">
                <a:uFillTx/>
                <a:latin typeface="Corbel"/>
              </a:rPr>
              <a:t>: Assignment (</a:t>
            </a:r>
            <a:r>
              <a:rPr lang="en-US" sz="3300" b="0" i="0" u="none" strike="noStrike" kern="1200" cap="none" spc="100" baseline="0" dirty="0" err="1">
                <a:uFillTx/>
                <a:latin typeface="Corbel"/>
              </a:rPr>
              <a:t>Zuweisung</a:t>
            </a:r>
            <a:r>
              <a:rPr lang="en-US" sz="3300" b="0" i="0" u="none" strike="noStrike" kern="1200" cap="none" spc="100" baseline="0" dirty="0">
                <a:uFillTx/>
                <a:latin typeface="Corbel"/>
              </a:rPr>
              <a:t>)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E50DE6C-D9A6-B6F0-F7CA-F064EB6D69EA}"/>
              </a:ext>
            </a:extLst>
          </p:cNvPr>
          <p:cNvGrpSpPr/>
          <p:nvPr/>
        </p:nvGrpSpPr>
        <p:grpSpPr>
          <a:xfrm>
            <a:off x="4414983" y="2633870"/>
            <a:ext cx="3238077" cy="4083995"/>
            <a:chOff x="4458710" y="2680844"/>
            <a:chExt cx="3117299" cy="3965359"/>
          </a:xfrm>
        </p:grpSpPr>
        <p:sp>
          <p:nvSpPr>
            <p:cNvPr id="24" name="Ellipse 5">
              <a:extLst>
                <a:ext uri="{FF2B5EF4-FFF2-40B4-BE49-F238E27FC236}">
                  <a16:creationId xmlns:a16="http://schemas.microsoft.com/office/drawing/2014/main" id="{3DC1992C-9F93-19B2-3238-2743B1546158}"/>
                </a:ext>
              </a:extLst>
            </p:cNvPr>
            <p:cNvSpPr/>
            <p:nvPr/>
          </p:nvSpPr>
          <p:spPr>
            <a:xfrm>
              <a:off x="7016497" y="2812161"/>
              <a:ext cx="559512" cy="5123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W2</a:t>
              </a:r>
            </a:p>
          </p:txBody>
        </p:sp>
        <p:sp>
          <p:nvSpPr>
            <p:cNvPr id="25" name="Ellipse 6">
              <a:extLst>
                <a:ext uri="{FF2B5EF4-FFF2-40B4-BE49-F238E27FC236}">
                  <a16:creationId xmlns:a16="http://schemas.microsoft.com/office/drawing/2014/main" id="{A5A686DE-5937-3CEC-7495-BA45090BC449}"/>
                </a:ext>
              </a:extLst>
            </p:cNvPr>
            <p:cNvSpPr/>
            <p:nvPr/>
          </p:nvSpPr>
          <p:spPr>
            <a:xfrm>
              <a:off x="4612814" y="4336164"/>
              <a:ext cx="559512" cy="5123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W1</a:t>
              </a:r>
            </a:p>
          </p:txBody>
        </p:sp>
        <p:sp>
          <p:nvSpPr>
            <p:cNvPr id="27" name="Ellipse 7">
              <a:extLst>
                <a:ext uri="{FF2B5EF4-FFF2-40B4-BE49-F238E27FC236}">
                  <a16:creationId xmlns:a16="http://schemas.microsoft.com/office/drawing/2014/main" id="{206259B8-206B-8C5C-6416-A0160C5C37BF}"/>
                </a:ext>
              </a:extLst>
            </p:cNvPr>
            <p:cNvSpPr/>
            <p:nvPr/>
          </p:nvSpPr>
          <p:spPr>
            <a:xfrm>
              <a:off x="4612814" y="2812161"/>
              <a:ext cx="559512" cy="5123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C55A1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 dirty="0">
                  <a:solidFill>
                    <a:srgbClr val="FFFFFF"/>
                  </a:solidFill>
                  <a:uFillTx/>
                  <a:cs typeface="Calibri" panose="020F0502020204030204" pitchFamily="34" charset="0"/>
                </a:rPr>
                <a:t>T1</a:t>
              </a:r>
            </a:p>
          </p:txBody>
        </p:sp>
        <p:sp>
          <p:nvSpPr>
            <p:cNvPr id="28" name="Ellipse 8">
              <a:extLst>
                <a:ext uri="{FF2B5EF4-FFF2-40B4-BE49-F238E27FC236}">
                  <a16:creationId xmlns:a16="http://schemas.microsoft.com/office/drawing/2014/main" id="{C1EA812B-1B1E-1F8F-05DA-EEA2F0CCC5C3}"/>
                </a:ext>
              </a:extLst>
            </p:cNvPr>
            <p:cNvSpPr/>
            <p:nvPr/>
          </p:nvSpPr>
          <p:spPr>
            <a:xfrm>
              <a:off x="4612814" y="6133883"/>
              <a:ext cx="559512" cy="5123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C55A1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T2</a:t>
              </a:r>
            </a:p>
          </p:txBody>
        </p:sp>
        <p:cxnSp>
          <p:nvCxnSpPr>
            <p:cNvPr id="29" name="Gerader Verbinder 10">
              <a:extLst>
                <a:ext uri="{FF2B5EF4-FFF2-40B4-BE49-F238E27FC236}">
                  <a16:creationId xmlns:a16="http://schemas.microsoft.com/office/drawing/2014/main" id="{D29425E6-177F-585E-CF51-0A5DA34E8111}"/>
                </a:ext>
              </a:extLst>
            </p:cNvPr>
            <p:cNvCxnSpPr>
              <a:stCxn id="27" idx="2"/>
              <a:endCxn id="25" idx="0"/>
            </p:cNvCxnSpPr>
            <p:nvPr/>
          </p:nvCxnSpPr>
          <p:spPr>
            <a:xfrm>
              <a:off x="4892570" y="3324481"/>
              <a:ext cx="0" cy="1011683"/>
            </a:xfrm>
            <a:prstGeom prst="straightConnector1">
              <a:avLst/>
            </a:prstGeom>
            <a:noFill/>
            <a:ln w="6345" cap="flat">
              <a:solidFill>
                <a:schemeClr val="tx1"/>
              </a:solidFill>
              <a:prstDash val="solid"/>
              <a:miter/>
            </a:ln>
          </p:spPr>
        </p:cxnSp>
        <p:cxnSp>
          <p:nvCxnSpPr>
            <p:cNvPr id="30" name="Gerader Verbinder 11">
              <a:extLst>
                <a:ext uri="{FF2B5EF4-FFF2-40B4-BE49-F238E27FC236}">
                  <a16:creationId xmlns:a16="http://schemas.microsoft.com/office/drawing/2014/main" id="{2AD9BD30-5FAB-E190-4D01-3F3E296EC281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4892570" y="4848484"/>
              <a:ext cx="0" cy="1285399"/>
            </a:xfrm>
            <a:prstGeom prst="straightConnector1">
              <a:avLst/>
            </a:prstGeom>
            <a:noFill/>
            <a:ln w="6345" cap="flat">
              <a:solidFill>
                <a:schemeClr val="tx1"/>
              </a:solidFill>
              <a:prstDash val="solid"/>
              <a:miter/>
            </a:ln>
          </p:spPr>
        </p:cxnSp>
        <p:cxnSp>
          <p:nvCxnSpPr>
            <p:cNvPr id="31" name="Gerader Verbinder 14">
              <a:extLst>
                <a:ext uri="{FF2B5EF4-FFF2-40B4-BE49-F238E27FC236}">
                  <a16:creationId xmlns:a16="http://schemas.microsoft.com/office/drawing/2014/main" id="{8273B934-A7B5-CD87-E539-0CA86B53E7B7}"/>
                </a:ext>
              </a:extLst>
            </p:cNvPr>
            <p:cNvCxnSpPr>
              <a:stCxn id="27" idx="1"/>
              <a:endCxn id="24" idx="3"/>
            </p:cNvCxnSpPr>
            <p:nvPr/>
          </p:nvCxnSpPr>
          <p:spPr>
            <a:xfrm>
              <a:off x="5172326" y="3068321"/>
              <a:ext cx="1844171" cy="0"/>
            </a:xfrm>
            <a:prstGeom prst="straightConnector1">
              <a:avLst/>
            </a:prstGeom>
            <a:noFill/>
            <a:ln w="6345" cap="flat">
              <a:solidFill>
                <a:schemeClr val="tx1"/>
              </a:solidFill>
              <a:prstDash val="solid"/>
              <a:miter/>
            </a:ln>
          </p:spPr>
        </p:cxnSp>
        <p:sp>
          <p:nvSpPr>
            <p:cNvPr id="32" name="Inhaltsplatzhalter 2">
              <a:extLst>
                <a:ext uri="{FF2B5EF4-FFF2-40B4-BE49-F238E27FC236}">
                  <a16:creationId xmlns:a16="http://schemas.microsoft.com/office/drawing/2014/main" id="{64F0F56A-20A6-1E6E-8B37-5E809EF0469B}"/>
                </a:ext>
              </a:extLst>
            </p:cNvPr>
            <p:cNvSpPr txBox="1"/>
            <p:nvPr/>
          </p:nvSpPr>
          <p:spPr>
            <a:xfrm>
              <a:off x="5941218" y="2680844"/>
              <a:ext cx="481922" cy="32719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b="0" i="0" u="none" strike="noStrike" kern="1200" cap="none" spc="0" baseline="0" dirty="0">
                  <a:uFillTx/>
                </a:rPr>
                <a:t>10</a:t>
              </a:r>
            </a:p>
          </p:txBody>
        </p:sp>
        <p:sp>
          <p:nvSpPr>
            <p:cNvPr id="33" name="Inhaltsplatzhalter 2">
              <a:extLst>
                <a:ext uri="{FF2B5EF4-FFF2-40B4-BE49-F238E27FC236}">
                  <a16:creationId xmlns:a16="http://schemas.microsoft.com/office/drawing/2014/main" id="{30CD8B2F-E452-89FA-141F-18AB83C1B5D1}"/>
                </a:ext>
              </a:extLst>
            </p:cNvPr>
            <p:cNvSpPr txBox="1"/>
            <p:nvPr/>
          </p:nvSpPr>
          <p:spPr>
            <a:xfrm>
              <a:off x="4458710" y="3669868"/>
              <a:ext cx="308225" cy="32719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rmAutofit lnSpcReduction="10000"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b="0" i="0" u="none" strike="noStrike" kern="1200" cap="none" spc="0" baseline="0" dirty="0">
                  <a:uFillTx/>
                </a:rPr>
                <a:t>5</a:t>
              </a:r>
            </a:p>
          </p:txBody>
        </p:sp>
        <p:sp>
          <p:nvSpPr>
            <p:cNvPr id="34" name="Inhaltsplatzhalter 2">
              <a:extLst>
                <a:ext uri="{FF2B5EF4-FFF2-40B4-BE49-F238E27FC236}">
                  <a16:creationId xmlns:a16="http://schemas.microsoft.com/office/drawing/2014/main" id="{B8D33F25-261A-0629-222F-F9D8452136C4}"/>
                </a:ext>
              </a:extLst>
            </p:cNvPr>
            <p:cNvSpPr txBox="1"/>
            <p:nvPr/>
          </p:nvSpPr>
          <p:spPr>
            <a:xfrm>
              <a:off x="4498550" y="5330729"/>
              <a:ext cx="308225" cy="32719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b="0" i="0" u="none" strike="noStrike" kern="1200" cap="none" spc="0" baseline="0" dirty="0">
                  <a:uFillTx/>
                </a:rPr>
                <a:t>5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33615EA-F359-A1C3-4F1B-82A39DBE9B03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>
              <a:off x="4892570" y="4848484"/>
              <a:ext cx="0" cy="12853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ED650D1-E61A-0DDF-E223-E80F840F0EDD}"/>
                </a:ext>
              </a:extLst>
            </p:cNvPr>
            <p:cNvCxnSpPr>
              <a:cxnSpLocks/>
              <a:stCxn id="27" idx="2"/>
              <a:endCxn id="25" idx="0"/>
            </p:cNvCxnSpPr>
            <p:nvPr/>
          </p:nvCxnSpPr>
          <p:spPr>
            <a:xfrm>
              <a:off x="4892570" y="3324481"/>
              <a:ext cx="0" cy="10116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0D3FBD5-B6F3-ABFD-F0F6-42C91679A5A8}"/>
                </a:ext>
              </a:extLst>
            </p:cNvPr>
            <p:cNvCxnSpPr>
              <a:cxnSpLocks/>
              <a:stCxn id="27" idx="1"/>
              <a:endCxn id="24" idx="3"/>
            </p:cNvCxnSpPr>
            <p:nvPr/>
          </p:nvCxnSpPr>
          <p:spPr>
            <a:xfrm>
              <a:off x="5172326" y="3068321"/>
              <a:ext cx="184417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Inhaltsplatzhalter 2">
            <a:extLst>
              <a:ext uri="{FF2B5EF4-FFF2-40B4-BE49-F238E27FC236}">
                <a16:creationId xmlns:a16="http://schemas.microsoft.com/office/drawing/2014/main" id="{4940E979-8699-9B0E-B6EB-6CA5473A5796}"/>
              </a:ext>
            </a:extLst>
          </p:cNvPr>
          <p:cNvSpPr txBox="1"/>
          <p:nvPr/>
        </p:nvSpPr>
        <p:spPr>
          <a:xfrm>
            <a:off x="2182689" y="2643659"/>
            <a:ext cx="449231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10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80667752-0D25-A9FF-C9BD-4A419EA20937}"/>
              </a:ext>
            </a:extLst>
          </p:cNvPr>
          <p:cNvSpPr txBox="1"/>
          <p:nvPr/>
        </p:nvSpPr>
        <p:spPr>
          <a:xfrm>
            <a:off x="640062" y="3597145"/>
            <a:ext cx="308225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5</a:t>
            </a:r>
          </a:p>
        </p:txBody>
      </p:sp>
      <p:sp>
        <p:nvSpPr>
          <p:cNvPr id="42" name="Inhaltsplatzhalter 2">
            <a:extLst>
              <a:ext uri="{FF2B5EF4-FFF2-40B4-BE49-F238E27FC236}">
                <a16:creationId xmlns:a16="http://schemas.microsoft.com/office/drawing/2014/main" id="{223BE200-CC0C-53B0-064B-ACBFEE7E6BB5}"/>
              </a:ext>
            </a:extLst>
          </p:cNvPr>
          <p:cNvSpPr txBox="1"/>
          <p:nvPr/>
        </p:nvSpPr>
        <p:spPr>
          <a:xfrm>
            <a:off x="673949" y="5363035"/>
            <a:ext cx="308225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5</a:t>
            </a:r>
          </a:p>
        </p:txBody>
      </p:sp>
      <p:sp>
        <p:nvSpPr>
          <p:cNvPr id="63" name="Inhaltsplatzhalter 2">
            <a:extLst>
              <a:ext uri="{FF2B5EF4-FFF2-40B4-BE49-F238E27FC236}">
                <a16:creationId xmlns:a16="http://schemas.microsoft.com/office/drawing/2014/main" id="{73CDFAEB-0D3D-79BE-CB16-FDFF55E2244B}"/>
              </a:ext>
            </a:extLst>
          </p:cNvPr>
          <p:cNvSpPr txBox="1"/>
          <p:nvPr/>
        </p:nvSpPr>
        <p:spPr>
          <a:xfrm>
            <a:off x="2180978" y="2643659"/>
            <a:ext cx="449231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10</a:t>
            </a:r>
          </a:p>
        </p:txBody>
      </p:sp>
      <p:sp>
        <p:nvSpPr>
          <p:cNvPr id="65" name="Inhaltsplatzhalter 2">
            <a:extLst>
              <a:ext uri="{FF2B5EF4-FFF2-40B4-BE49-F238E27FC236}">
                <a16:creationId xmlns:a16="http://schemas.microsoft.com/office/drawing/2014/main" id="{C5713AB2-FA75-1ABD-02A4-090A6F712FCD}"/>
              </a:ext>
            </a:extLst>
          </p:cNvPr>
          <p:cNvSpPr txBox="1"/>
          <p:nvPr/>
        </p:nvSpPr>
        <p:spPr>
          <a:xfrm>
            <a:off x="640062" y="3597145"/>
            <a:ext cx="308225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5</a:t>
            </a:r>
          </a:p>
        </p:txBody>
      </p:sp>
      <p:sp>
        <p:nvSpPr>
          <p:cNvPr id="66" name="Inhaltsplatzhalter 2">
            <a:extLst>
              <a:ext uri="{FF2B5EF4-FFF2-40B4-BE49-F238E27FC236}">
                <a16:creationId xmlns:a16="http://schemas.microsoft.com/office/drawing/2014/main" id="{262C19C5-BEE2-C5D9-F875-837830B51EAD}"/>
              </a:ext>
            </a:extLst>
          </p:cNvPr>
          <p:cNvSpPr txBox="1"/>
          <p:nvPr/>
        </p:nvSpPr>
        <p:spPr>
          <a:xfrm>
            <a:off x="826349" y="5515435"/>
            <a:ext cx="308225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5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137303E-C8BC-CF5C-CB0C-142D96E9182D}"/>
              </a:ext>
            </a:extLst>
          </p:cNvPr>
          <p:cNvSpPr txBox="1"/>
          <p:nvPr/>
        </p:nvSpPr>
        <p:spPr>
          <a:xfrm>
            <a:off x="10113168" y="4774417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6E1DC12-D9BE-391F-44F3-72FF1CA2865D}"/>
              </a:ext>
            </a:extLst>
          </p:cNvPr>
          <p:cNvSpPr txBox="1"/>
          <p:nvPr/>
        </p:nvSpPr>
        <p:spPr>
          <a:xfrm>
            <a:off x="6857904" y="5690225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Gesamt Kosten: 25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9B3D184-37C7-5D03-48A0-4BBEDC67868F}"/>
              </a:ext>
            </a:extLst>
          </p:cNvPr>
          <p:cNvSpPr txBox="1"/>
          <p:nvPr/>
        </p:nvSpPr>
        <p:spPr>
          <a:xfrm>
            <a:off x="6857903" y="5690225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Gesamt Kosten: 15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9F52DF-DB86-5700-6551-C1FE7E7BE42C}"/>
              </a:ext>
            </a:extLst>
          </p:cNvPr>
          <p:cNvSpPr txBox="1"/>
          <p:nvPr/>
        </p:nvSpPr>
        <p:spPr>
          <a:xfrm>
            <a:off x="322261" y="1256194"/>
            <a:ext cx="24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 Werte in Minuten</a:t>
            </a:r>
          </a:p>
        </p:txBody>
      </p:sp>
    </p:spTree>
    <p:extLst>
      <p:ext uri="{BB962C8B-B14F-4D97-AF65-F5344CB8AC3E}">
        <p14:creationId xmlns:p14="http://schemas.microsoft.com/office/powerpoint/2010/main" val="1609870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21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6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4478E-7 -2.96296E-6 L -0.31089 -0.0016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1" y="-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265E-6 -4.44444E-6 L -0.43618 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1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519E-6 2.96296E-6 L 0.77911 -0.1344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55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529E-6 3.7037E-7 L 0.58961 0.122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74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4811E-6 7.40741E-7 L 0.45702 0.3192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4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9036E-6 7.40741E-7 L 0.65095 0.3173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48" y="158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529E-6 3.7037E-7 L 0.78706 0.1761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46" y="879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138E-7 7.40741E-7 L 0.77169 -0.1013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78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9" grpId="0"/>
      <p:bldP spid="60" grpId="0"/>
      <p:bldP spid="60" grpId="1"/>
      <p:bldP spid="59" grpId="0"/>
      <p:bldP spid="59" grpId="1"/>
      <p:bldP spid="42" grpId="0"/>
      <p:bldP spid="42" grpId="1"/>
      <p:bldP spid="63" grpId="0"/>
      <p:bldP spid="63" grpId="1"/>
      <p:bldP spid="63" grpId="2"/>
      <p:bldP spid="65" grpId="0"/>
      <p:bldP spid="65" grpId="1"/>
      <p:bldP spid="65" grpId="2"/>
      <p:bldP spid="66" grpId="0"/>
      <p:bldP spid="66" grpId="1"/>
      <p:bldP spid="66" grpId="2"/>
      <p:bldP spid="67" grpId="0"/>
      <p:bldP spid="68" grpId="0"/>
      <p:bldP spid="68" grpId="1"/>
      <p:bldP spid="7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0D766B0-1498-4B07-A30B-FCFB1B37C0A0}"/>
              </a:ext>
            </a:extLst>
          </p:cNvPr>
          <p:cNvSpPr txBox="1"/>
          <p:nvPr/>
        </p:nvSpPr>
        <p:spPr>
          <a:xfrm>
            <a:off x="837981" y="459863"/>
            <a:ext cx="10512862" cy="1004594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1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</a:rPr>
              <a:t>Was sind Constraints? 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345" y="1587970"/>
            <a:ext cx="11030134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EE8341F-8A73-4586-BD4F-344127604B2C}"/>
              </a:ext>
            </a:extLst>
          </p:cNvPr>
          <p:cNvSpPr txBox="1"/>
          <p:nvPr/>
        </p:nvSpPr>
        <p:spPr>
          <a:xfrm>
            <a:off x="6254390" y="2177456"/>
            <a:ext cx="5096453" cy="3795748"/>
          </a:xfrm>
          <a:prstGeom prst="rect">
            <a:avLst/>
          </a:prstGeom>
        </p:spPr>
        <p:txBody>
          <a:bodyPr vert="horz" lIns="91440" tIns="45720" rIns="91440" bIns="45720" rtlCol="0" anchorCtr="1" compatLnSpc="1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cap="none" spc="100" baseline="0" dirty="0">
              <a:uFillTx/>
            </a:endParaRP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5239B3FC-45C7-7C02-46B6-7BD35C91C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25450"/>
              </p:ext>
            </p:extLst>
          </p:nvPr>
        </p:nvGraphicFramePr>
        <p:xfrm>
          <a:off x="837981" y="1800911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4B67B498-07FA-4C78-ABDE-DC69CAFA55A6}"/>
              </a:ext>
            </a:extLst>
          </p:cNvPr>
          <p:cNvSpPr/>
          <p:nvPr/>
        </p:nvSpPr>
        <p:spPr>
          <a:xfrm>
            <a:off x="3143524" y="2824725"/>
            <a:ext cx="1450910" cy="6904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906AEDD2-69A6-4773-82E3-24936237FCFB}"/>
              </a:ext>
            </a:extLst>
          </p:cNvPr>
          <p:cNvSpPr/>
          <p:nvPr/>
        </p:nvSpPr>
        <p:spPr>
          <a:xfrm>
            <a:off x="3143524" y="4412695"/>
            <a:ext cx="1450910" cy="6904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33302-FC5B-475A-83CF-87629F3BA386}"/>
              </a:ext>
            </a:extLst>
          </p:cNvPr>
          <p:cNvSpPr txBox="1"/>
          <p:nvPr/>
        </p:nvSpPr>
        <p:spPr>
          <a:xfrm>
            <a:off x="1522411" y="381003"/>
            <a:ext cx="9144000" cy="693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100" baseline="0" dirty="0" err="1">
                <a:uFillTx/>
                <a:latin typeface="Corbel"/>
              </a:rPr>
              <a:t>Optimierungsproblem</a:t>
            </a:r>
            <a:endParaRPr lang="en-US" sz="3600" b="0" i="0" u="none" strike="noStrike" kern="1200" cap="none" spc="100" baseline="0" dirty="0">
              <a:uFillTx/>
              <a:latin typeface="Corbel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8F81DC0-7E7B-49F7-8423-2A940E4F5826}"/>
              </a:ext>
            </a:extLst>
          </p:cNvPr>
          <p:cNvSpPr txBox="1"/>
          <p:nvPr/>
        </p:nvSpPr>
        <p:spPr>
          <a:xfrm>
            <a:off x="1665936" y="1074200"/>
            <a:ext cx="9144000" cy="5082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0" i="0" u="none" strike="noStrike" kern="1200" cap="none" spc="100" baseline="0" dirty="0" err="1">
                <a:uFillTx/>
                <a:latin typeface="Corbel"/>
              </a:rPr>
              <a:t>Entfernte</a:t>
            </a:r>
            <a:r>
              <a:rPr lang="en-US" sz="3000" b="0" i="0" u="none" strike="noStrike" kern="1200" cap="none" spc="100" baseline="0" dirty="0">
                <a:uFillTx/>
                <a:latin typeface="Corbel"/>
              </a:rPr>
              <a:t> Tasks</a:t>
            </a:r>
          </a:p>
        </p:txBody>
      </p:sp>
      <p:sp>
        <p:nvSpPr>
          <p:cNvPr id="4" name="Rechteck 6">
            <a:extLst>
              <a:ext uri="{FF2B5EF4-FFF2-40B4-BE49-F238E27FC236}">
                <a16:creationId xmlns:a16="http://schemas.microsoft.com/office/drawing/2014/main" id="{5B99C20C-C930-468F-B309-90D8FE34A526}"/>
              </a:ext>
            </a:extLst>
          </p:cNvPr>
          <p:cNvSpPr/>
          <p:nvPr/>
        </p:nvSpPr>
        <p:spPr>
          <a:xfrm>
            <a:off x="1540965" y="5786406"/>
            <a:ext cx="1380744" cy="690591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Fließband mit Tasks</a:t>
            </a:r>
          </a:p>
        </p:txBody>
      </p:sp>
      <p:sp>
        <p:nvSpPr>
          <p:cNvPr id="5" name="Rechteck 8">
            <a:extLst>
              <a:ext uri="{FF2B5EF4-FFF2-40B4-BE49-F238E27FC236}">
                <a16:creationId xmlns:a16="http://schemas.microsoft.com/office/drawing/2014/main" id="{497A1EC2-08A9-42B2-BC28-161D8FFF13CF}"/>
              </a:ext>
            </a:extLst>
          </p:cNvPr>
          <p:cNvSpPr/>
          <p:nvPr/>
        </p:nvSpPr>
        <p:spPr>
          <a:xfrm>
            <a:off x="1540965" y="4468353"/>
            <a:ext cx="1380744" cy="690591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Fließband mit Tasks</a:t>
            </a:r>
          </a:p>
        </p:txBody>
      </p:sp>
      <p:sp>
        <p:nvSpPr>
          <p:cNvPr id="6" name="Ellipse 9">
            <a:extLst>
              <a:ext uri="{FF2B5EF4-FFF2-40B4-BE49-F238E27FC236}">
                <a16:creationId xmlns:a16="http://schemas.microsoft.com/office/drawing/2014/main" id="{2CB1414F-9CB3-40DE-BDFA-B3B7359F553A}"/>
              </a:ext>
            </a:extLst>
          </p:cNvPr>
          <p:cNvSpPr/>
          <p:nvPr/>
        </p:nvSpPr>
        <p:spPr>
          <a:xfrm>
            <a:off x="4429097" y="4557489"/>
            <a:ext cx="559512" cy="512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W1</a:t>
            </a:r>
          </a:p>
        </p:txBody>
      </p:sp>
      <p:sp>
        <p:nvSpPr>
          <p:cNvPr id="7" name="Ellipse 10">
            <a:extLst>
              <a:ext uri="{FF2B5EF4-FFF2-40B4-BE49-F238E27FC236}">
                <a16:creationId xmlns:a16="http://schemas.microsoft.com/office/drawing/2014/main" id="{1240E9D6-516C-4F5F-BAEF-BB9D0E527F82}"/>
              </a:ext>
            </a:extLst>
          </p:cNvPr>
          <p:cNvSpPr/>
          <p:nvPr/>
        </p:nvSpPr>
        <p:spPr>
          <a:xfrm>
            <a:off x="4429106" y="5875542"/>
            <a:ext cx="559512" cy="512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W2</a:t>
            </a:r>
          </a:p>
        </p:txBody>
      </p:sp>
      <p:sp>
        <p:nvSpPr>
          <p:cNvPr id="8" name="Ellipse 11">
            <a:extLst>
              <a:ext uri="{FF2B5EF4-FFF2-40B4-BE49-F238E27FC236}">
                <a16:creationId xmlns:a16="http://schemas.microsoft.com/office/drawing/2014/main" id="{AB8E7189-832B-4749-AE2E-46176FE35E48}"/>
              </a:ext>
            </a:extLst>
          </p:cNvPr>
          <p:cNvSpPr/>
          <p:nvPr/>
        </p:nvSpPr>
        <p:spPr>
          <a:xfrm>
            <a:off x="4667710" y="2255386"/>
            <a:ext cx="82296" cy="9026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uFillTx/>
              <a:latin typeface="Calibri"/>
            </a:endParaRPr>
          </a:p>
        </p:txBody>
      </p:sp>
      <p:sp>
        <p:nvSpPr>
          <p:cNvPr id="9" name="Rechteck 12">
            <a:extLst>
              <a:ext uri="{FF2B5EF4-FFF2-40B4-BE49-F238E27FC236}">
                <a16:creationId xmlns:a16="http://schemas.microsoft.com/office/drawing/2014/main" id="{48685B6B-642D-491F-B15D-A6F2E8A80FDC}"/>
              </a:ext>
            </a:extLst>
          </p:cNvPr>
          <p:cNvSpPr/>
          <p:nvPr/>
        </p:nvSpPr>
        <p:spPr>
          <a:xfrm>
            <a:off x="1499817" y="1955216"/>
            <a:ext cx="1463040" cy="690591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Ziel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C27AE133-5EF9-41B1-AF0F-5C1C3D9ED2D5}"/>
              </a:ext>
            </a:extLst>
          </p:cNvPr>
          <p:cNvSpPr/>
          <p:nvPr/>
        </p:nvSpPr>
        <p:spPr>
          <a:xfrm>
            <a:off x="9429192" y="1955216"/>
            <a:ext cx="1380744" cy="690591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Fließband mit Tasks</a:t>
            </a:r>
          </a:p>
        </p:txBody>
      </p:sp>
      <p:cxnSp>
        <p:nvCxnSpPr>
          <p:cNvPr id="11" name="Gerader Verbinder 15">
            <a:extLst>
              <a:ext uri="{FF2B5EF4-FFF2-40B4-BE49-F238E27FC236}">
                <a16:creationId xmlns:a16="http://schemas.microsoft.com/office/drawing/2014/main" id="{D13585DA-50F1-438C-92C1-870A2CBBED30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flipV="1">
            <a:off x="4750006" y="2300512"/>
            <a:ext cx="4679186" cy="9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2" name="Gerader Verbinder 17">
            <a:extLst>
              <a:ext uri="{FF2B5EF4-FFF2-40B4-BE49-F238E27FC236}">
                <a16:creationId xmlns:a16="http://schemas.microsoft.com/office/drawing/2014/main" id="{2BD3A880-0272-4C1F-87E3-FF2F4A40EA51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962857" y="2300512"/>
            <a:ext cx="1704853" cy="9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3" name="Gerader Verbinder 20">
            <a:extLst>
              <a:ext uri="{FF2B5EF4-FFF2-40B4-BE49-F238E27FC236}">
                <a16:creationId xmlns:a16="http://schemas.microsoft.com/office/drawing/2014/main" id="{23C23310-A6EC-4ED5-BE38-62DF7AAE62F9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4708853" y="2345655"/>
            <a:ext cx="5" cy="2211834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4" name="Gerader Verbinder 23">
            <a:extLst>
              <a:ext uri="{FF2B5EF4-FFF2-40B4-BE49-F238E27FC236}">
                <a16:creationId xmlns:a16="http://schemas.microsoft.com/office/drawing/2014/main" id="{A0F9C3EE-5C0F-403E-9A5C-FC7994B1250B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4708853" y="5069809"/>
            <a:ext cx="9" cy="805733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5" name="Gerader Verbinder 26">
            <a:extLst>
              <a:ext uri="{FF2B5EF4-FFF2-40B4-BE49-F238E27FC236}">
                <a16:creationId xmlns:a16="http://schemas.microsoft.com/office/drawing/2014/main" id="{1576EAF0-2841-4728-85D5-6473086AD2EC}"/>
              </a:ext>
            </a:extLst>
          </p:cNvPr>
          <p:cNvCxnSpPr>
            <a:stCxn id="5" idx="3"/>
            <a:endCxn id="6" idx="3"/>
          </p:cNvCxnSpPr>
          <p:nvPr/>
        </p:nvCxnSpPr>
        <p:spPr>
          <a:xfrm>
            <a:off x="2921709" y="4813649"/>
            <a:ext cx="1507388" cy="0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6" name="Gerader Verbinder 29">
            <a:extLst>
              <a:ext uri="{FF2B5EF4-FFF2-40B4-BE49-F238E27FC236}">
                <a16:creationId xmlns:a16="http://schemas.microsoft.com/office/drawing/2014/main" id="{07831DFA-CCBC-43F9-9226-A9D340A36065}"/>
              </a:ext>
            </a:extLst>
          </p:cNvPr>
          <p:cNvCxnSpPr>
            <a:stCxn id="4" idx="3"/>
          </p:cNvCxnSpPr>
          <p:nvPr/>
        </p:nvCxnSpPr>
        <p:spPr>
          <a:xfrm>
            <a:off x="2921709" y="6131702"/>
            <a:ext cx="1507388" cy="0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3CEB8C0-F8A6-413A-A73F-8131A8E46A48}"/>
              </a:ext>
            </a:extLst>
          </p:cNvPr>
          <p:cNvSpPr txBox="1"/>
          <p:nvPr/>
        </p:nvSpPr>
        <p:spPr>
          <a:xfrm>
            <a:off x="3537246" y="4486458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uFillTx/>
                <a:latin typeface="Corbel"/>
              </a:rPr>
              <a:t>5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43FC4AE-5DEF-45D4-8634-B57011CD530F}"/>
              </a:ext>
            </a:extLst>
          </p:cNvPr>
          <p:cNvSpPr txBox="1"/>
          <p:nvPr/>
        </p:nvSpPr>
        <p:spPr>
          <a:xfrm>
            <a:off x="3518711" y="5786406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latin typeface="Corbel"/>
              </a:rPr>
              <a:t>10</a:t>
            </a:r>
            <a:endParaRPr lang="de-DE" sz="1600" b="0" i="0" u="none" strike="noStrike" kern="1200" cap="none" spc="0" baseline="0" dirty="0">
              <a:uFillTx/>
              <a:latin typeface="Corbel"/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305349B-AD33-4A2C-9EAA-16FBA336C4B9}"/>
              </a:ext>
            </a:extLst>
          </p:cNvPr>
          <p:cNvSpPr txBox="1"/>
          <p:nvPr/>
        </p:nvSpPr>
        <p:spPr>
          <a:xfrm>
            <a:off x="4429097" y="5309080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uFillTx/>
                <a:latin typeface="Corbel"/>
              </a:rPr>
              <a:t>5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4DE07A6-FECF-44E6-A9C2-AEAB95B5A0B7}"/>
              </a:ext>
            </a:extLst>
          </p:cNvPr>
          <p:cNvSpPr txBox="1"/>
          <p:nvPr/>
        </p:nvSpPr>
        <p:spPr>
          <a:xfrm>
            <a:off x="4305900" y="3291383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uFillTx/>
                <a:latin typeface="Corbel"/>
              </a:rPr>
              <a:t>10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0274BDD-7B96-4CC5-83F9-CB0A6E2188AA}"/>
              </a:ext>
            </a:extLst>
          </p:cNvPr>
          <p:cNvSpPr txBox="1"/>
          <p:nvPr/>
        </p:nvSpPr>
        <p:spPr>
          <a:xfrm>
            <a:off x="3590949" y="1968022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uFillTx/>
                <a:latin typeface="Corbel"/>
              </a:rPr>
              <a:t>5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3505A393-D1EC-47D8-BC5D-0EC9C4038648}"/>
              </a:ext>
            </a:extLst>
          </p:cNvPr>
          <p:cNvSpPr txBox="1"/>
          <p:nvPr/>
        </p:nvSpPr>
        <p:spPr>
          <a:xfrm>
            <a:off x="7111078" y="1982475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uFillTx/>
                <a:latin typeface="Corbel"/>
              </a:rPr>
              <a:t>75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B8E0958-F017-4105-BA4C-942FF6309492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>
            <a:off x="2962857" y="2300512"/>
            <a:ext cx="1704853" cy="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57CBD8D-F130-458D-88C0-C55EA4CE21B5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flipH="1">
            <a:off x="4750006" y="2300512"/>
            <a:ext cx="4679186" cy="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69B2F5D-20A6-4EB1-A837-52924860D45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708853" y="2345655"/>
            <a:ext cx="5" cy="2211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59736E8-9D9A-43F8-BB73-3DDF86FB3C03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>
            <a:off x="2921709" y="4813649"/>
            <a:ext cx="15073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7B2DBF7-C7F4-44EE-B343-70D8FC05953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708853" y="5069809"/>
            <a:ext cx="9" cy="8057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E608CE0-222A-4AD2-BA1F-3BBE6C690B1B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>
            <a:off x="2921709" y="6131702"/>
            <a:ext cx="1507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4E9449AC-F469-4EBD-B247-7A5013B6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713</Words>
  <Application>Microsoft Office PowerPoint</Application>
  <PresentationFormat>Benutzerdefiniert</PresentationFormat>
  <Paragraphs>165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Roboto</vt:lpstr>
      <vt:lpstr>Symbol</vt:lpstr>
      <vt:lpstr>Office</vt:lpstr>
      <vt:lpstr>PowerPoint-Präsentation</vt:lpstr>
      <vt:lpstr>Entwicklung von einem Optimierungsalgorithmus</vt:lpstr>
      <vt:lpstr>PowerPoint-Präsentation</vt:lpstr>
      <vt:lpstr>PowerPoint-Präsentation</vt:lpstr>
      <vt:lpstr>Was bedeutet Optimierung?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Arbeitsweise - Scrum</vt:lpstr>
      <vt:lpstr>PowerPoint-Präsentation</vt:lpstr>
      <vt:lpstr>PowerPoint-Präsentation</vt:lpstr>
      <vt:lpstr>Entwicklung von einem Optimierungsalgorithmus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von einem Optimierungsalgorithmus</dc:title>
  <dc:creator>Anton-Luis Bertram</dc:creator>
  <cp:lastModifiedBy>Anton-Luis Bertram</cp:lastModifiedBy>
  <cp:revision>46</cp:revision>
  <dcterms:created xsi:type="dcterms:W3CDTF">2022-11-12T15:27:44Z</dcterms:created>
  <dcterms:modified xsi:type="dcterms:W3CDTF">2022-11-15T07:55:59Z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