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258" r:id="rId4"/>
    <p:sldId id="259" r:id="rId5"/>
    <p:sldId id="268" r:id="rId6"/>
    <p:sldId id="261" r:id="rId7"/>
    <p:sldId id="262" r:id="rId8"/>
    <p:sldId id="263" r:id="rId9"/>
    <p:sldId id="265" r:id="rId10"/>
    <p:sldId id="266" r:id="rId11"/>
  </p:sldIdLst>
  <p:sldSz cx="18288000" cy="10287000"/>
  <p:notesSz cx="6858000" cy="9144000"/>
  <p:embeddedFontLst>
    <p:embeddedFont>
      <p:font typeface="Clear Sans Regular Bold" charset="0"/>
      <p:regular r:id="rId13"/>
    </p:embeddedFont>
    <p:embeddedFont>
      <p:font typeface="Calibri" pitchFamily="34" charset="0"/>
      <p:regular r:id="rId14"/>
      <p:bold r:id="rId15"/>
      <p:italic r:id="rId16"/>
      <p:boldItalic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64" autoAdjust="0"/>
    <p:restoredTop sz="73136" autoAdjust="0"/>
  </p:normalViewPr>
  <p:slideViewPr>
    <p:cSldViewPr>
      <p:cViewPr>
        <p:scale>
          <a:sx n="39" d="100"/>
          <a:sy n="39" d="100"/>
        </p:scale>
        <p:origin x="-576"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charts/_rels/chart1.xml.rels><?xml version="1.0" encoding="UTF-8" standalone="yes"?>
<Relationships xmlns="http://schemas.openxmlformats.org/package/2006/relationships"><Relationship Id="rId1" Type="http://schemas.openxmlformats.org/officeDocument/2006/relationships/oleObject" Target="file:///C:\Users\ELhuda\Desktop\Virtual_Interns\Final%20Dataset_Alaa%20Radwa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[Final Dataset_Alaa Radwan.xlsx]Categories VS Score!PivotTable1</c:name>
    <c:fmtId val="7"/>
  </c:pivotSource>
  <c:chart>
    <c:title>
      <c:tx>
        <c:rich>
          <a:bodyPr/>
          <a:lstStyle/>
          <a:p>
            <a:pPr>
              <a:defRPr/>
            </a:pPr>
            <a:r>
              <a:rPr lang="en-US"/>
              <a:t>Categories VS Score</a:t>
            </a:r>
          </a:p>
        </c:rich>
      </c:tx>
      <c:layout/>
      <c:overlay val="0"/>
    </c:title>
    <c:autoTitleDeleted val="0"/>
    <c:pivotFmts>
      <c:pivotFmt>
        <c:idx val="0"/>
      </c:pivotFmt>
      <c:pivotFmt>
        <c:idx val="1"/>
        <c:marker>
          <c:symbol val="none"/>
        </c:marker>
      </c:pivotFmt>
      <c:pivotFmt>
        <c:idx val="2"/>
        <c:marker>
          <c:symbol val="none"/>
        </c:marker>
      </c:pivotFmt>
    </c:pivotFmts>
    <c:plotArea>
      <c:layout/>
      <c:barChart>
        <c:barDir val="col"/>
        <c:grouping val="clustered"/>
        <c:varyColors val="0"/>
        <c:ser>
          <c:idx val="0"/>
          <c:order val="0"/>
          <c:tx>
            <c:strRef>
              <c:f>'Categories VS Score'!$B$3</c:f>
              <c:strCache>
                <c:ptCount val="1"/>
                <c:pt idx="0">
                  <c:v>Total</c:v>
                </c:pt>
              </c:strCache>
            </c:strRef>
          </c:tx>
          <c:invertIfNegative val="0"/>
          <c:cat>
            <c:strRef>
              <c:f>'Categories VS Score'!$A$4:$A$21</c:f>
              <c:strCache>
                <c:ptCount val="17"/>
                <c:pt idx="0">
                  <c:v>animals</c:v>
                </c:pt>
                <c:pt idx="1">
                  <c:v>travel</c:v>
                </c:pt>
                <c:pt idx="2">
                  <c:v>science</c:v>
                </c:pt>
                <c:pt idx="3">
                  <c:v>cooking</c:v>
                </c:pt>
                <c:pt idx="4">
                  <c:v>healthy eating</c:v>
                </c:pt>
                <c:pt idx="5">
                  <c:v>culture</c:v>
                </c:pt>
                <c:pt idx="6">
                  <c:v>food</c:v>
                </c:pt>
                <c:pt idx="7">
                  <c:v>technology</c:v>
                </c:pt>
                <c:pt idx="8">
                  <c:v>education</c:v>
                </c:pt>
                <c:pt idx="9">
                  <c:v>Fitness</c:v>
                </c:pt>
                <c:pt idx="10">
                  <c:v>dogs</c:v>
                </c:pt>
                <c:pt idx="11">
                  <c:v>studying</c:v>
                </c:pt>
                <c:pt idx="12">
                  <c:v>veganism</c:v>
                </c:pt>
                <c:pt idx="13">
                  <c:v>public speaking</c:v>
                </c:pt>
                <c:pt idx="14">
                  <c:v>tennis</c:v>
                </c:pt>
                <c:pt idx="15">
                  <c:v>soccer</c:v>
                </c:pt>
                <c:pt idx="16">
                  <c:v>(blank)</c:v>
                </c:pt>
              </c:strCache>
            </c:strRef>
          </c:cat>
          <c:val>
            <c:numRef>
              <c:f>'Categories VS Score'!$B$4:$B$21</c:f>
              <c:numCache>
                <c:formatCode>General</c:formatCode>
                <c:ptCount val="17"/>
                <c:pt idx="0">
                  <c:v>1418</c:v>
                </c:pt>
                <c:pt idx="1">
                  <c:v>1338</c:v>
                </c:pt>
                <c:pt idx="2">
                  <c:v>1267</c:v>
                </c:pt>
                <c:pt idx="3">
                  <c:v>1183</c:v>
                </c:pt>
                <c:pt idx="4">
                  <c:v>1136</c:v>
                </c:pt>
                <c:pt idx="5">
                  <c:v>1136</c:v>
                </c:pt>
                <c:pt idx="6">
                  <c:v>1114</c:v>
                </c:pt>
                <c:pt idx="7">
                  <c:v>1106</c:v>
                </c:pt>
                <c:pt idx="8">
                  <c:v>1024</c:v>
                </c:pt>
                <c:pt idx="9">
                  <c:v>930</c:v>
                </c:pt>
                <c:pt idx="10">
                  <c:v>925</c:v>
                </c:pt>
                <c:pt idx="11">
                  <c:v>867</c:v>
                </c:pt>
                <c:pt idx="12">
                  <c:v>860</c:v>
                </c:pt>
                <c:pt idx="13">
                  <c:v>823</c:v>
                </c:pt>
                <c:pt idx="14">
                  <c:v>791</c:v>
                </c:pt>
                <c:pt idx="15">
                  <c:v>787</c:v>
                </c:pt>
              </c:numCache>
            </c:numRef>
          </c:val>
        </c:ser>
        <c:dLbls>
          <c:showLegendKey val="0"/>
          <c:showVal val="0"/>
          <c:showCatName val="0"/>
          <c:showSerName val="0"/>
          <c:showPercent val="0"/>
          <c:showBubbleSize val="0"/>
        </c:dLbls>
        <c:gapWidth val="75"/>
        <c:axId val="126672896"/>
        <c:axId val="126676352"/>
      </c:barChart>
      <c:catAx>
        <c:axId val="126672896"/>
        <c:scaling>
          <c:orientation val="minMax"/>
        </c:scaling>
        <c:delete val="0"/>
        <c:axPos val="b"/>
        <c:majorTickMark val="none"/>
        <c:minorTickMark val="none"/>
        <c:tickLblPos val="nextTo"/>
        <c:crossAx val="126676352"/>
        <c:crosses val="autoZero"/>
        <c:auto val="1"/>
        <c:lblAlgn val="ctr"/>
        <c:lblOffset val="100"/>
        <c:noMultiLvlLbl val="0"/>
      </c:catAx>
      <c:valAx>
        <c:axId val="126676352"/>
        <c:scaling>
          <c:orientation val="minMax"/>
        </c:scaling>
        <c:delete val="0"/>
        <c:axPos val="l"/>
        <c:majorGridlines/>
        <c:numFmt formatCode="General" sourceLinked="1"/>
        <c:majorTickMark val="none"/>
        <c:minorTickMark val="none"/>
        <c:tickLblPos val="nextTo"/>
        <c:spPr>
          <a:ln w="9525">
            <a:noFill/>
          </a:ln>
        </c:spPr>
        <c:crossAx val="126672896"/>
        <c:crosses val="autoZero"/>
        <c:crossBetween val="between"/>
      </c:valAx>
    </c:plotArea>
    <c:plotVisOnly val="1"/>
    <c:dispBlanksAs val="zero"/>
    <c:showDLblsOverMax val="0"/>
  </c:chart>
  <c:externalData r:id="rId1">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2.12.2021</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2.12.2021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a:t>
            </a:r>
            <a:r>
              <a:rPr lang="en-US" dirty="0" smtClean="0"/>
              <a:t>[</a:t>
            </a:r>
            <a:r>
              <a:rPr lang="en-US" dirty="0" err="1" smtClean="0"/>
              <a:t>Alaa</a:t>
            </a:r>
            <a:r>
              <a:rPr lang="en-US" baseline="0" dirty="0" smtClean="0"/>
              <a:t> </a:t>
            </a:r>
            <a:r>
              <a:rPr lang="en-US" baseline="0" dirty="0" err="1" smtClean="0"/>
              <a:t>Radwan</a:t>
            </a:r>
            <a:r>
              <a:rPr lang="en-US" dirty="0" smtClean="0"/>
              <a:t>] </a:t>
            </a:r>
            <a:r>
              <a:rPr lang="en-US" dirty="0"/>
              <a:t>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2.12.2021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2.12.2021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2.12.2021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2.12.2021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2.12.2021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2.12.2021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a:t>
            </a:r>
            <a:r>
              <a:rPr lang="en-US" dirty="0" smtClean="0"/>
              <a:t>I tackle </a:t>
            </a:r>
            <a:r>
              <a:rPr lang="en-US" dirty="0"/>
              <a:t>this problem? </a:t>
            </a:r>
          </a:p>
          <a:p>
            <a:pPr lvl="0"/>
            <a:endParaRPr lang="en-US" dirty="0"/>
          </a:p>
          <a:p>
            <a:pPr lvl="0"/>
            <a:r>
              <a:rPr lang="en-US" dirty="0"/>
              <a:t>Well, </a:t>
            </a:r>
            <a:r>
              <a:rPr lang="en-US" dirty="0" smtClean="0"/>
              <a:t>I approached </a:t>
            </a:r>
            <a:r>
              <a:rPr lang="en-US" dirty="0"/>
              <a:t>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2.12.2021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1913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2.12.2021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2.12.2021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5.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5.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8.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8.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11.jpeg"/><Relationship Id="rId4"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600200" y="3305349"/>
            <a:ext cx="6858000" cy="2954655"/>
          </a:xfrm>
          <a:prstGeom prst="rect">
            <a:avLst/>
          </a:prstGeom>
        </p:spPr>
        <p:txBody>
          <a:bodyPr wrap="square" lIns="0" tIns="0" rIns="0" bIns="0" rtlCol="0" anchor="t">
            <a:spAutoFit/>
          </a:bodyPr>
          <a:lstStyle/>
          <a:p>
            <a:r>
              <a:rPr lang="en-US" sz="9600" dirty="0" smtClean="0"/>
              <a:t> </a:t>
            </a:r>
            <a:r>
              <a:rPr lang="en-US" sz="9600" dirty="0" smtClean="0">
                <a:solidFill>
                  <a:schemeClr val="bg1"/>
                </a:solidFill>
              </a:rPr>
              <a:t>Social Buzz </a:t>
            </a:r>
          </a:p>
          <a:p>
            <a:r>
              <a:rPr lang="en-US" sz="9600" spc="-105" dirty="0">
                <a:solidFill>
                  <a:schemeClr val="bg1"/>
                </a:solidFill>
                <a:latin typeface="Graphik Regular" panose="020B0503030202060203" pitchFamily="34" charset="0"/>
              </a:rPr>
              <a:t> </a:t>
            </a:r>
            <a:r>
              <a:rPr lang="en-US" sz="9600" spc="-105" dirty="0" smtClean="0">
                <a:solidFill>
                  <a:schemeClr val="bg1"/>
                </a:solidFill>
                <a:latin typeface="Graphik Regular" panose="020B0503030202060203" pitchFamily="34" charset="0"/>
              </a:rPr>
              <a:t>     Story</a:t>
            </a:r>
            <a:endParaRPr lang="en-US" sz="10533" spc="-105" dirty="0">
              <a:solidFill>
                <a:schemeClr val="bg1"/>
              </a:solidFill>
              <a:latin typeface="Graphik Regular" panose="020B0503030202060203"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304800" y="607906"/>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467626"/>
              <a:ext cx="2891870" cy="2689439"/>
            </a:xfrm>
            <a:prstGeom prst="rect">
              <a:avLst/>
            </a:prstGeom>
          </p:spPr>
        </p:pic>
      </p:grpSp>
      <p:sp>
        <p:nvSpPr>
          <p:cNvPr id="31" name="AutoShape 31"/>
          <p:cNvSpPr/>
          <p:nvPr/>
        </p:nvSpPr>
        <p:spPr>
          <a:xfrm>
            <a:off x="2286000" y="1973662"/>
            <a:ext cx="14003180" cy="6275832"/>
          </a:xfrm>
          <a:prstGeom prst="rect">
            <a:avLst/>
          </a:prstGeom>
        </p:spPr>
        <p:style>
          <a:lnRef idx="2">
            <a:schemeClr val="accent4"/>
          </a:lnRef>
          <a:fillRef idx="1">
            <a:schemeClr val="lt1"/>
          </a:fillRef>
          <a:effectRef idx="0">
            <a:schemeClr val="accent4"/>
          </a:effectRef>
          <a:fontRef idx="minor">
            <a:schemeClr val="dk1"/>
          </a:fontRef>
        </p:style>
        <p:txBody>
          <a:bodyPr/>
          <a:lstStyle/>
          <a:p>
            <a:r>
              <a:rPr lang="en-US" sz="4000" dirty="0"/>
              <a:t> </a:t>
            </a:r>
            <a:endParaRPr lang="en-US" sz="4000" dirty="0" smtClean="0"/>
          </a:p>
          <a:p>
            <a:endParaRPr lang="en-US" sz="4000"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10799999">
            <a:off x="5333092" y="1945530"/>
            <a:ext cx="6453903" cy="6467663"/>
          </a:xfrm>
          <a:prstGeom prst="rect">
            <a:avLst/>
          </a:prstGeom>
        </p:spPr>
      </p:pic>
      <p:sp>
        <p:nvSpPr>
          <p:cNvPr id="33" name="TextBox 33"/>
          <p:cNvSpPr txBox="1"/>
          <p:nvPr/>
        </p:nvSpPr>
        <p:spPr>
          <a:xfrm>
            <a:off x="6319056" y="3983351"/>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304800" y="607906"/>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467626"/>
              <a:ext cx="2891870" cy="2689439"/>
            </a:xfrm>
            <a:prstGeom prst="rect">
              <a:avLst/>
            </a:prstGeom>
          </p:spPr>
        </p:pic>
      </p:grpSp>
      <p:sp>
        <p:nvSpPr>
          <p:cNvPr id="31" name="AutoShape 31"/>
          <p:cNvSpPr/>
          <p:nvPr/>
        </p:nvSpPr>
        <p:spPr>
          <a:xfrm>
            <a:off x="3014550" y="1903997"/>
            <a:ext cx="14003180" cy="6275832"/>
          </a:xfrm>
          <a:prstGeom prst="rect">
            <a:avLst/>
          </a:prstGeom>
        </p:spPr>
        <p:style>
          <a:lnRef idx="2">
            <a:schemeClr val="accent4"/>
          </a:lnRef>
          <a:fillRef idx="1">
            <a:schemeClr val="lt1"/>
          </a:fillRef>
          <a:effectRef idx="0">
            <a:schemeClr val="accent4"/>
          </a:effectRef>
          <a:fontRef idx="minor">
            <a:schemeClr val="dk1"/>
          </a:fontRef>
        </p:style>
        <p:txBody>
          <a:bodyPr/>
          <a:lstStyle/>
          <a:p>
            <a:pPr algn="ctr"/>
            <a:endParaRPr lang="en-US" sz="4000" dirty="0" smtClean="0"/>
          </a:p>
          <a:p>
            <a:pPr algn="ctr"/>
            <a:endParaRPr lang="en-US" sz="4000" dirty="0"/>
          </a:p>
          <a:p>
            <a:pPr algn="ctr"/>
            <a:r>
              <a:rPr lang="en-US" sz="4000" dirty="0" smtClean="0"/>
              <a:t>-</a:t>
            </a:r>
            <a:r>
              <a:rPr lang="en-US" sz="4000" dirty="0"/>
              <a:t>An audit of their big data practice</a:t>
            </a:r>
          </a:p>
          <a:p>
            <a:pPr algn="ctr"/>
            <a:r>
              <a:rPr lang="en-US" sz="4000" dirty="0"/>
              <a:t>- Recommendations for a successful IPO</a:t>
            </a:r>
          </a:p>
          <a:p>
            <a:pPr marL="571500" indent="-571500" algn="ctr">
              <a:buFontTx/>
              <a:buChar char="-"/>
            </a:pPr>
            <a:r>
              <a:rPr lang="en-US" sz="4000" dirty="0" smtClean="0"/>
              <a:t>An </a:t>
            </a:r>
            <a:r>
              <a:rPr lang="en-US" sz="4000" dirty="0"/>
              <a:t>analysis of their content categories that </a:t>
            </a:r>
            <a:endParaRPr lang="en-US" sz="4000" dirty="0" smtClean="0"/>
          </a:p>
          <a:p>
            <a:pPr marL="571500" indent="-571500" algn="ctr">
              <a:buFontTx/>
              <a:buChar char="-"/>
            </a:pPr>
            <a:r>
              <a:rPr lang="en-US" sz="4000" dirty="0" smtClean="0"/>
              <a:t>highlight </a:t>
            </a:r>
            <a:r>
              <a:rPr lang="en-US" sz="4000" dirty="0"/>
              <a:t>the top 5 categories with </a:t>
            </a:r>
            <a:endParaRPr lang="en-US" sz="4000" dirty="0" smtClean="0"/>
          </a:p>
          <a:p>
            <a:pPr marL="571500" indent="-571500" algn="ctr">
              <a:buFontTx/>
              <a:buChar char="-"/>
            </a:pPr>
            <a:r>
              <a:rPr lang="en-US" sz="4000" dirty="0" smtClean="0"/>
              <a:t>the </a:t>
            </a:r>
            <a:r>
              <a:rPr lang="en-US" sz="4000" dirty="0"/>
              <a:t>largest aggregate popularity</a:t>
            </a: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10799999">
            <a:off x="-220649" y="4474794"/>
            <a:ext cx="6453903" cy="6467663"/>
          </a:xfrm>
          <a:prstGeom prst="rect">
            <a:avLst/>
          </a:prstGeom>
        </p:spPr>
      </p:pic>
      <p:sp>
        <p:nvSpPr>
          <p:cNvPr id="33" name="TextBox 33"/>
          <p:cNvSpPr txBox="1"/>
          <p:nvPr/>
        </p:nvSpPr>
        <p:spPr>
          <a:xfrm>
            <a:off x="269789" y="7018388"/>
            <a:ext cx="5845623" cy="1231106"/>
          </a:xfrm>
          <a:prstGeom prst="rect">
            <a:avLst/>
          </a:prstGeom>
        </p:spPr>
        <p:txBody>
          <a:bodyPr wrap="square" lIns="0" tIns="0" rIns="0" bIns="0" rtlCol="0" anchor="t">
            <a:spAutoFit/>
          </a:bodyPr>
          <a:lstStyle/>
          <a:p>
            <a:pPr algn="ctr">
              <a:lnSpc>
                <a:spcPts val="9600"/>
              </a:lnSpc>
            </a:pPr>
            <a:r>
              <a:rPr lang="en-US" sz="8000" spc="-80" dirty="0" smtClean="0">
                <a:solidFill>
                  <a:srgbClr val="FFFFFF"/>
                </a:solidFill>
                <a:latin typeface="Graphik Regular" panose="020B0503030202060203" pitchFamily="34" charset="0"/>
              </a:rPr>
              <a:t>Expectations</a:t>
            </a:r>
            <a:endParaRPr lang="en-US" sz="8000" spc="-80" dirty="0">
              <a:solidFill>
                <a:srgbClr val="FFFFFF"/>
              </a:solidFill>
              <a:latin typeface="Graphik Regular" panose="020B0503030202060203" pitchFamily="34" charset="0"/>
            </a:endParaRPr>
          </a:p>
        </p:txBody>
      </p:sp>
    </p:spTree>
    <p:extLst>
      <p:ext uri="{BB962C8B-B14F-4D97-AF65-F5344CB8AC3E}">
        <p14:creationId xmlns:p14="http://schemas.microsoft.com/office/powerpoint/2010/main" val="11692640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aphicFrame>
        <p:nvGraphicFramePr>
          <p:cNvPr id="16" name="Chart 15"/>
          <p:cNvGraphicFramePr>
            <a:graphicFrameLocks/>
          </p:cNvGraphicFramePr>
          <p:nvPr>
            <p:extLst>
              <p:ext uri="{D42A27DB-BD31-4B8C-83A1-F6EECF244321}">
                <p14:modId xmlns:p14="http://schemas.microsoft.com/office/powerpoint/2010/main" val="48280866"/>
              </p:ext>
            </p:extLst>
          </p:nvPr>
        </p:nvGraphicFramePr>
        <p:xfrm>
          <a:off x="457200" y="2400300"/>
          <a:ext cx="17526000" cy="7391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9033" y="-1"/>
            <a:ext cx="18012265" cy="1027772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xmlns=""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xmlns=""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xmlns=""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xmlns=""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xmlns=""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xmlns=""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1099</Words>
  <Application>Microsoft Office PowerPoint</Application>
  <PresentationFormat>Custom</PresentationFormat>
  <Paragraphs>106</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Clear Sans Regular Bold</vt:lpstr>
      <vt:lpstr>Graphik Regular</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ELhuda</cp:lastModifiedBy>
  <cp:revision>11</cp:revision>
  <dcterms:created xsi:type="dcterms:W3CDTF">2006-08-16T00:00:00Z</dcterms:created>
  <dcterms:modified xsi:type="dcterms:W3CDTF">2021-12-02T23:53:54Z</dcterms:modified>
  <dc:identifier>DAEhDyfaYKE</dc:identifier>
</cp:coreProperties>
</file>