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1FF"/>
    <a:srgbClr val="F0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4532-FFB3-4A58-9E6A-99316D15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D70F-D414-4CAF-BA36-93B2E15B7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B7FA-E579-407F-B2D8-D78AE774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4C0F-898E-4492-B7E0-FD306161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37E6-9409-4F71-8C1F-32265406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4B01-D452-4AB1-AB4F-465E1F0F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43CC2-2198-4DC1-83D1-8F6261A8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25A07-8A28-4172-8940-3292C380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75DE-9B90-44E4-84C5-CA2B12D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D7B9A-9BE3-45C2-8BF9-85850D23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0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2C090-3278-478E-A59E-0F70920F5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44B6C-153B-453E-A44B-E1F21699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F9B66-6B48-4E6A-ABD6-D0F518DB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FCC0-3C7D-42C0-BAE4-4408F518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EB07-AD9A-4900-B305-606C06CF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D66B-0C0C-4F41-A94B-3BCD7373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B1A1-B80E-4930-B4E2-32FA14AF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556B-1E34-4A3E-89B3-3E2481ED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9475-E3D5-415D-A875-B100B12D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71DD-0345-475E-8B26-721FC84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6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14B-C836-42A0-9CA4-2BE52DA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63A0-7E4A-4DB0-BEB2-FC13D92BA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AC68-1C5E-4728-9EDD-9037CB00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DA3D2-B75F-4EBE-8DFA-8AA0D2BE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850C-C304-4C0B-96BA-04DCB696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4B3F-E4AA-4F14-94D7-2C74A90C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E871-6331-4FBF-839F-B49717C88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74396-CF49-4D25-B077-4DD8E5A1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F0B51-171C-4422-80E4-412F8F4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7DE9-0CD3-4E56-9398-E3F65C29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D7309-9813-4E13-AA8E-8EA6B1A3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E109-1A77-4A60-9806-8B03005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7F276-FCFD-458A-8D8E-23A756A2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39BBE-6105-4E57-A79D-3FD355E9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D9EA2-9056-4512-8284-40632A34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CD16E-EE2A-40E4-A54B-C2C08BE9D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66CBA-77C7-4ED2-8404-0910FAA2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4C195-26F9-4A0C-BD60-A66C45F1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2122-09D1-4B79-8BE6-8A36A3D9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975-1540-4876-AE4D-ABE3A01B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C6C4D-FEFB-4B63-93BC-A42D967D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0C904-45FF-4D65-BD5F-5DFB7E45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4775F-7DF5-455D-8F81-46EA5E98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400C6-F663-4130-8C49-7DF8B87E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4CE4C-A475-4711-A659-6F934ED5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AFDD-E7EC-4D82-8180-2194698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FD9E-D9E1-4AFE-9878-46C11DF5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21BF-C17F-407A-B345-FD9726870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99493-DD07-435E-8511-CE2E1C9A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EB20-9A3F-455B-8647-D00271E68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59BF5-B33F-4F24-B603-3FA09F8A1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6A5A1-D040-4E49-A8CC-680FDFFF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2495-D687-45D7-856D-7ECBD78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24868-A17A-4423-A093-C36DF5D31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5D1AA-3B92-48D1-9C48-220E7C8B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9813-1C8D-4D25-AF72-98AE48D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1B4A9-86AB-48D6-BE9A-CD8E6371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34D0-64F2-40A2-8EA8-22E2B1C3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9027B-7E68-4810-8BF3-EE451FB8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A089-DF7D-4A74-8F5E-A43ABE30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0A7E2-F6B7-4FBD-BBF0-EEF96252C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C093F-72DD-43AC-B09A-1D13075F5C95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D8F6-7B6C-40B4-930E-CDF085E02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B3244-9B61-425A-8A5C-10B0CE628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AB8F-A6CF-4789-AF67-E9BB50FD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4CB0F2-1185-4B42-9BF9-D3A230314053}"/>
              </a:ext>
            </a:extLst>
          </p:cNvPr>
          <p:cNvSpPr/>
          <p:nvPr/>
        </p:nvSpPr>
        <p:spPr>
          <a:xfrm>
            <a:off x="1476375" y="1081084"/>
            <a:ext cx="9091613" cy="2395538"/>
          </a:xfrm>
          <a:prstGeom prst="roundRect">
            <a:avLst/>
          </a:prstGeom>
          <a:solidFill>
            <a:srgbClr val="F0EBFF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99DB8-BF8B-4EE6-9734-2197ADFF4920}"/>
              </a:ext>
            </a:extLst>
          </p:cNvPr>
          <p:cNvSpPr txBox="1"/>
          <p:nvPr/>
        </p:nvSpPr>
        <p:spPr>
          <a:xfrm>
            <a:off x="2005279" y="1746543"/>
            <a:ext cx="7146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V</a:t>
            </a:r>
            <a:r>
              <a:rPr lang="en-AU" sz="4400" b="1" dirty="0">
                <a:solidFill>
                  <a:srgbClr val="FF0000"/>
                </a:solidFill>
              </a:rPr>
              <a:t>o</a:t>
            </a:r>
            <a:r>
              <a:rPr lang="en-AU" sz="4400" b="1" dirty="0"/>
              <a:t>lcano plots &amp; ggplot2</a:t>
            </a:r>
            <a:endParaRPr lang="en-US" sz="4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5AE366-A8CF-4CF5-BB60-F8658EAD2BD1}"/>
              </a:ext>
            </a:extLst>
          </p:cNvPr>
          <p:cNvGrpSpPr/>
          <p:nvPr/>
        </p:nvGrpSpPr>
        <p:grpSpPr>
          <a:xfrm>
            <a:off x="7911515" y="1610050"/>
            <a:ext cx="2169160" cy="1065107"/>
            <a:chOff x="9746827" y="2431292"/>
            <a:chExt cx="2169160" cy="1065107"/>
          </a:xfrm>
        </p:grpSpPr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6595AF70-CD99-45B6-91E4-02DE7465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827" y="2431292"/>
              <a:ext cx="1002453" cy="1002453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C3E76F-8A13-4254-8F80-EB133AA1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574" y="2432986"/>
              <a:ext cx="1063413" cy="106341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5A1795-2D57-4C5E-8381-70D6136B1887}"/>
              </a:ext>
            </a:extLst>
          </p:cNvPr>
          <p:cNvSpPr txBox="1"/>
          <p:nvPr/>
        </p:nvSpPr>
        <p:spPr>
          <a:xfrm>
            <a:off x="1414729" y="4386269"/>
            <a:ext cx="3433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Erika Duan</a:t>
            </a:r>
          </a:p>
          <a:p>
            <a:r>
              <a:rPr lang="en-AU" sz="3200" b="1" dirty="0"/>
              <a:t>R-Ladies Canberra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71BD3C-3C9B-4D79-BE97-725FE77AC156}"/>
              </a:ext>
            </a:extLst>
          </p:cNvPr>
          <p:cNvSpPr/>
          <p:nvPr/>
        </p:nvSpPr>
        <p:spPr>
          <a:xfrm>
            <a:off x="1414729" y="5682741"/>
            <a:ext cx="4845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https://github.com/erikaduan/R-tips</a:t>
            </a:r>
          </a:p>
        </p:txBody>
      </p:sp>
    </p:spTree>
    <p:extLst>
      <p:ext uri="{BB962C8B-B14F-4D97-AF65-F5344CB8AC3E}">
        <p14:creationId xmlns:p14="http://schemas.microsoft.com/office/powerpoint/2010/main" val="33422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083C44-1DE1-4FC3-856C-F4259C9CCA0C}"/>
              </a:ext>
            </a:extLst>
          </p:cNvPr>
          <p:cNvSpPr txBox="1"/>
          <p:nvPr/>
        </p:nvSpPr>
        <p:spPr>
          <a:xfrm>
            <a:off x="774805" y="389222"/>
            <a:ext cx="7146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About this             talk</a:t>
            </a:r>
            <a:endParaRPr lang="en-US" sz="4000" b="1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1735B94-1F79-43D2-ABB6-D8FB6B7E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024" y="58569"/>
            <a:ext cx="1263336" cy="12633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08AD966-7634-4903-BEED-25797C6AC55E}"/>
              </a:ext>
            </a:extLst>
          </p:cNvPr>
          <p:cNvGrpSpPr/>
          <p:nvPr/>
        </p:nvGrpSpPr>
        <p:grpSpPr>
          <a:xfrm>
            <a:off x="5058322" y="2434881"/>
            <a:ext cx="4890748" cy="2657475"/>
            <a:chOff x="5336618" y="2062163"/>
            <a:chExt cx="4890748" cy="2657475"/>
          </a:xfrm>
        </p:grpSpPr>
        <p:pic>
          <p:nvPicPr>
            <p:cNvPr id="13" name="Picture 12" descr="A person standing in front of a crowd&#10;&#10;Description automatically generated">
              <a:extLst>
                <a:ext uri="{FF2B5EF4-FFF2-40B4-BE49-F238E27FC236}">
                  <a16:creationId xmlns:a16="http://schemas.microsoft.com/office/drawing/2014/main" id="{2DA97185-93F3-4EB6-A199-6F8CE3432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782" r="4051" b="36304"/>
            <a:stretch/>
          </p:blipFill>
          <p:spPr>
            <a:xfrm>
              <a:off x="5336618" y="2106573"/>
              <a:ext cx="4890748" cy="257350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C9741F-8059-4033-B526-E35D6943D8AC}"/>
                </a:ext>
              </a:extLst>
            </p:cNvPr>
            <p:cNvSpPr/>
            <p:nvPr/>
          </p:nvSpPr>
          <p:spPr>
            <a:xfrm>
              <a:off x="8801100" y="2932250"/>
              <a:ext cx="760343" cy="725557"/>
            </a:xfrm>
            <a:prstGeom prst="ellipse">
              <a:avLst/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C0F1EA1-9101-44A0-AF95-D6474E23644F}"/>
                </a:ext>
              </a:extLst>
            </p:cNvPr>
            <p:cNvSpPr/>
            <p:nvPr/>
          </p:nvSpPr>
          <p:spPr>
            <a:xfrm>
              <a:off x="5336618" y="2062163"/>
              <a:ext cx="4890748" cy="2657475"/>
            </a:xfrm>
            <a:prstGeom prst="roundRect">
              <a:avLst/>
            </a:prstGeom>
            <a:noFill/>
            <a:ln w="381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CC8DED-1D58-4C9C-889A-F7688BC070CA}"/>
              </a:ext>
            </a:extLst>
          </p:cNvPr>
          <p:cNvSpPr txBox="1"/>
          <p:nvPr/>
        </p:nvSpPr>
        <p:spPr>
          <a:xfrm>
            <a:off x="774805" y="1552575"/>
            <a:ext cx="104961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Something I wrote up for R-Ladies Melbourne in 2018.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All credit goes to </a:t>
            </a:r>
            <a:r>
              <a:rPr lang="en-AU" sz="2400" b="1" dirty="0">
                <a:solidFill>
                  <a:schemeClr val="accent3"/>
                </a:solidFill>
              </a:rPr>
              <a:t>soon-to-be Dr</a:t>
            </a:r>
            <a:r>
              <a:rPr lang="en-AU" sz="2400" dirty="0"/>
              <a:t> Chuanxin Liu.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b="1" dirty="0"/>
              <a:t>Fun fact:</a:t>
            </a:r>
            <a:r>
              <a:rPr lang="en-AU" sz="2400" dirty="0"/>
              <a:t> R-Ladies and Responsible AI meetups → I became a data scientist!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Picture 18" descr="A picture containing toy&#10;&#10;Description automatically generated">
            <a:extLst>
              <a:ext uri="{FF2B5EF4-FFF2-40B4-BE49-F238E27FC236}">
                <a16:creationId xmlns:a16="http://schemas.microsoft.com/office/drawing/2014/main" id="{34323B45-64EC-442B-AA83-798F2513D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70" y="5092356"/>
            <a:ext cx="589531" cy="5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99DB8-BF8B-4EE6-9734-2197ADFF4920}"/>
              </a:ext>
            </a:extLst>
          </p:cNvPr>
          <p:cNvSpPr txBox="1"/>
          <p:nvPr/>
        </p:nvSpPr>
        <p:spPr>
          <a:xfrm>
            <a:off x="774805" y="389222"/>
            <a:ext cx="7146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It’s a volcano plot if…</a:t>
            </a:r>
            <a:endParaRPr lang="en-US" sz="4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5AE366-A8CF-4CF5-BB60-F8658EAD2BD1}"/>
              </a:ext>
            </a:extLst>
          </p:cNvPr>
          <p:cNvGrpSpPr/>
          <p:nvPr/>
        </p:nvGrpSpPr>
        <p:grpSpPr>
          <a:xfrm>
            <a:off x="5687428" y="286067"/>
            <a:ext cx="2169160" cy="1065107"/>
            <a:chOff x="9746827" y="2431292"/>
            <a:chExt cx="2169160" cy="1065107"/>
          </a:xfrm>
        </p:grpSpPr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6595AF70-CD99-45B6-91E4-02DE7465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827" y="2431292"/>
              <a:ext cx="1002453" cy="1002453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C3E76F-8A13-4254-8F80-EB133AA1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574" y="2432986"/>
              <a:ext cx="1063413" cy="106341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B6AB68-2AE3-4E73-8C08-876A9329D310}"/>
              </a:ext>
            </a:extLst>
          </p:cNvPr>
          <p:cNvSpPr txBox="1"/>
          <p:nvPr/>
        </p:nvSpPr>
        <p:spPr>
          <a:xfrm>
            <a:off x="778772" y="2231759"/>
            <a:ext cx="109046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You are comparing between </a:t>
            </a:r>
            <a:r>
              <a:rPr lang="en-AU" sz="2400" b="1" dirty="0"/>
              <a:t>2 different groups of samples</a:t>
            </a:r>
            <a:r>
              <a:rPr lang="en-AU" sz="2400" dirty="0"/>
              <a:t>. </a:t>
            </a:r>
            <a:endParaRPr lang="en-AU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You are interested in visualising </a:t>
            </a:r>
            <a:r>
              <a:rPr lang="en-AU" sz="2400" b="1" dirty="0"/>
              <a:t>how much </a:t>
            </a:r>
            <a:r>
              <a:rPr lang="en-AU" sz="2400" dirty="0"/>
              <a:t>group B </a:t>
            </a:r>
            <a:r>
              <a:rPr lang="en-AU" sz="2400" b="1" dirty="0"/>
              <a:t>differs</a:t>
            </a:r>
            <a:r>
              <a:rPr lang="en-AU" sz="2400" dirty="0"/>
              <a:t> with respect to group 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/>
          </a:p>
          <a:p>
            <a:endParaRPr lang="en-AU" sz="2400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82520B-956C-4892-8D19-2EE8CFC93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76" y="3922284"/>
            <a:ext cx="729108" cy="72910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38A475-D022-4843-862C-D77E203CF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51" y="3922284"/>
            <a:ext cx="729108" cy="729108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ADE41C-530C-4BBA-9F3C-D04615CFE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26" y="3922284"/>
            <a:ext cx="729108" cy="729108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167380-68A9-45BD-8945-47E16D7C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01" y="3922284"/>
            <a:ext cx="729108" cy="729108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B33542-AB33-4AAF-93C3-EAEB8F885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76" y="3922284"/>
            <a:ext cx="729108" cy="729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8AE8A-7A32-49EB-ABA5-0BA65072B34C}"/>
              </a:ext>
            </a:extLst>
          </p:cNvPr>
          <p:cNvSpPr txBox="1"/>
          <p:nvPr/>
        </p:nvSpPr>
        <p:spPr>
          <a:xfrm flipH="1">
            <a:off x="6827139" y="4924803"/>
            <a:ext cx="336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Group B: ‘diseased’ cells</a:t>
            </a:r>
            <a:endParaRPr lang="en-US" sz="2400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DEA690-4B9B-4C75-B66E-F18FC4EBD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84" y="3922284"/>
            <a:ext cx="729108" cy="729108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61375F-F76D-4776-908B-8DD54DA20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84" y="3922284"/>
            <a:ext cx="729108" cy="729108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B87F011-3AEF-4B31-8CA9-1A0CD6223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9" y="3922284"/>
            <a:ext cx="729108" cy="729108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9D46C6-FD39-4CC7-B0F8-41EC72FCE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56" y="3922284"/>
            <a:ext cx="729108" cy="729108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E803C6-B954-40FC-9153-1E67255E0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443" y="3922284"/>
            <a:ext cx="729108" cy="7291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3DAD90-5651-4832-B747-7F9E7DF7C030}"/>
              </a:ext>
            </a:extLst>
          </p:cNvPr>
          <p:cNvSpPr txBox="1"/>
          <p:nvPr/>
        </p:nvSpPr>
        <p:spPr>
          <a:xfrm flipH="1">
            <a:off x="1989581" y="4911343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Group A: healthy cells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2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99DB8-BF8B-4EE6-9734-2197ADFF4920}"/>
              </a:ext>
            </a:extLst>
          </p:cNvPr>
          <p:cNvSpPr txBox="1"/>
          <p:nvPr/>
        </p:nvSpPr>
        <p:spPr>
          <a:xfrm>
            <a:off x="774805" y="389222"/>
            <a:ext cx="7146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It’s a volcano plot if…</a:t>
            </a:r>
            <a:endParaRPr lang="en-US" sz="4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5AE366-A8CF-4CF5-BB60-F8658EAD2BD1}"/>
              </a:ext>
            </a:extLst>
          </p:cNvPr>
          <p:cNvGrpSpPr/>
          <p:nvPr/>
        </p:nvGrpSpPr>
        <p:grpSpPr>
          <a:xfrm>
            <a:off x="5687428" y="286067"/>
            <a:ext cx="2169160" cy="1065107"/>
            <a:chOff x="9746827" y="2431292"/>
            <a:chExt cx="2169160" cy="1065107"/>
          </a:xfrm>
        </p:grpSpPr>
        <p:pic>
          <p:nvPicPr>
            <p:cNvPr id="6" name="Picture 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6595AF70-CD99-45B6-91E4-02DE74656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6827" y="2431292"/>
              <a:ext cx="1002453" cy="1002453"/>
            </a:xfrm>
            <a:prstGeom prst="rect">
              <a:avLst/>
            </a:prstGeom>
          </p:spPr>
        </p:pic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5C3E76F-8A13-4254-8F80-EB133AA11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574" y="2432986"/>
              <a:ext cx="1063413" cy="106341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B6AB68-2AE3-4E73-8C08-876A9329D310}"/>
              </a:ext>
            </a:extLst>
          </p:cNvPr>
          <p:cNvSpPr txBox="1"/>
          <p:nvPr/>
        </p:nvSpPr>
        <p:spPr>
          <a:xfrm>
            <a:off x="774805" y="1628203"/>
            <a:ext cx="10472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You also have lots of data points collected for both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Equivalence </a:t>
            </a:r>
            <a:r>
              <a:rPr lang="en-AU" sz="2400" b="1" dirty="0">
                <a:solidFill>
                  <a:schemeClr val="accent3"/>
                </a:solidFill>
              </a:rPr>
              <a:t>(in unit)</a:t>
            </a:r>
            <a:r>
              <a:rPr lang="en-AU" sz="2400" dirty="0"/>
              <a:t> between these data points.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FD4330-3C98-477A-BE7F-4E5EE8105F09}"/>
              </a:ext>
            </a:extLst>
          </p:cNvPr>
          <p:cNvGrpSpPr/>
          <p:nvPr/>
        </p:nvGrpSpPr>
        <p:grpSpPr>
          <a:xfrm>
            <a:off x="2114572" y="3064446"/>
            <a:ext cx="9422053" cy="729108"/>
            <a:chOff x="1248431" y="3380600"/>
            <a:chExt cx="9422053" cy="729108"/>
          </a:xfrm>
        </p:grpSpPr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182520B-956C-4892-8D19-2EE8CFC9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876" y="3380600"/>
              <a:ext cx="729108" cy="729108"/>
            </a:xfrm>
            <a:prstGeom prst="rect">
              <a:avLst/>
            </a:prstGeom>
          </p:spPr>
        </p:pic>
        <p:pic>
          <p:nvPicPr>
            <p:cNvPr id="9" name="Picture 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A38A475-D022-4843-862C-D77E203C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751" y="3380600"/>
              <a:ext cx="729108" cy="729108"/>
            </a:xfrm>
            <a:prstGeom prst="rect">
              <a:avLst/>
            </a:prstGeom>
          </p:spPr>
        </p:pic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6ADE41C-530C-4BBA-9F3C-D04615CFE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1626" y="3380600"/>
              <a:ext cx="729108" cy="729108"/>
            </a:xfrm>
            <a:prstGeom prst="rect">
              <a:avLst/>
            </a:prstGeom>
          </p:spPr>
        </p:pic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1167380-68A9-45BD-8945-47E16D7C5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501" y="3380600"/>
              <a:ext cx="729108" cy="729108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7B33542-AB33-4AAF-93C3-EAEB8F885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1376" y="3380600"/>
              <a:ext cx="729108" cy="729108"/>
            </a:xfrm>
            <a:prstGeom prst="rect">
              <a:avLst/>
            </a:prstGeom>
          </p:spPr>
        </p:pic>
        <p:pic>
          <p:nvPicPr>
            <p:cNvPr id="15" name="Picture 1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DEA690-4B9B-4C75-B66E-F18FC4EBD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8431" y="3380600"/>
              <a:ext cx="729108" cy="729108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161375F-F76D-4776-908B-8DD54DA20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853" y="3380600"/>
              <a:ext cx="729108" cy="729108"/>
            </a:xfrm>
            <a:prstGeom prst="rect">
              <a:avLst/>
            </a:prstGeom>
          </p:spPr>
        </p:pic>
        <p:pic>
          <p:nvPicPr>
            <p:cNvPr id="17" name="Picture 1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B87F011-3AEF-4B31-8CA9-1A0CD6223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9790" y="3380600"/>
              <a:ext cx="729108" cy="729108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59D46C6-FD39-4CC7-B0F8-41EC72FCE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4665" y="3380600"/>
              <a:ext cx="729108" cy="729108"/>
            </a:xfrm>
            <a:prstGeom prst="rect">
              <a:avLst/>
            </a:prstGeom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CE803C6-B954-40FC-9153-1E67255E0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53" y="3380600"/>
              <a:ext cx="729108" cy="729108"/>
            </a:xfrm>
            <a:prstGeom prst="rect">
              <a:avLst/>
            </a:prstGeom>
          </p:spPr>
        </p:pic>
      </p:grp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5296D5-D550-4EDD-A1B8-0658A4653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05" y="3877091"/>
            <a:ext cx="830997" cy="830997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076101-15DF-4351-A7C2-854CA3431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04" y="4799049"/>
            <a:ext cx="830997" cy="8309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095638-BA19-4E3E-A8EF-FD4BA33E426B}"/>
              </a:ext>
            </a:extLst>
          </p:cNvPr>
          <p:cNvSpPr txBox="1"/>
          <p:nvPr/>
        </p:nvSpPr>
        <p:spPr>
          <a:xfrm flipH="1">
            <a:off x="7857005" y="2616241"/>
            <a:ext cx="336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Group B: ‘diseased’ cells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A5D51-8473-4548-9ABA-4334947C75A2}"/>
              </a:ext>
            </a:extLst>
          </p:cNvPr>
          <p:cNvSpPr txBox="1"/>
          <p:nvPr/>
        </p:nvSpPr>
        <p:spPr>
          <a:xfrm flipH="1">
            <a:off x="3019447" y="2602781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Group A: healthy cells</a:t>
            </a:r>
            <a:endParaRPr lang="en-US" sz="2400" dirty="0"/>
          </a:p>
        </p:txBody>
      </p:sp>
      <p:pic>
        <p:nvPicPr>
          <p:cNvPr id="26" name="Picture 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57F815-107B-41DD-A155-AEB7C7227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04" y="5706097"/>
            <a:ext cx="830997" cy="83099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95F33D-EEF9-41DE-A474-C6970AB024B4}"/>
              </a:ext>
            </a:extLst>
          </p:cNvPr>
          <p:cNvSpPr txBox="1"/>
          <p:nvPr/>
        </p:nvSpPr>
        <p:spPr>
          <a:xfrm flipH="1">
            <a:off x="130473" y="4092134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Gene A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43A4A-A823-4C1A-BAF1-019D9356709A}"/>
              </a:ext>
            </a:extLst>
          </p:cNvPr>
          <p:cNvSpPr txBox="1"/>
          <p:nvPr/>
        </p:nvSpPr>
        <p:spPr>
          <a:xfrm flipH="1">
            <a:off x="130473" y="5017411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Gene B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E28F3B-230C-44C6-A0B9-5F8AF61A973F}"/>
              </a:ext>
            </a:extLst>
          </p:cNvPr>
          <p:cNvSpPr txBox="1"/>
          <p:nvPr/>
        </p:nvSpPr>
        <p:spPr>
          <a:xfrm flipH="1">
            <a:off x="130473" y="5955900"/>
            <a:ext cx="108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Gene C</a:t>
            </a:r>
            <a:endParaRPr lang="en-US" sz="2400" dirty="0"/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7BEA8F7-6314-4E7F-8419-DFACFBB4D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74254"/>
              </p:ext>
            </p:extLst>
          </p:nvPr>
        </p:nvGraphicFramePr>
        <p:xfrm>
          <a:off x="2049725" y="3984326"/>
          <a:ext cx="9569120" cy="2552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912">
                  <a:extLst>
                    <a:ext uri="{9D8B030D-6E8A-4147-A177-3AD203B41FA5}">
                      <a16:colId xmlns:a16="http://schemas.microsoft.com/office/drawing/2014/main" val="1717230594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2444229789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3655983856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3880770824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137465337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495709154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3266048995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2790572983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2820470677"/>
                    </a:ext>
                  </a:extLst>
                </a:gridCol>
                <a:gridCol w="956912">
                  <a:extLst>
                    <a:ext uri="{9D8B030D-6E8A-4147-A177-3AD203B41FA5}">
                      <a16:colId xmlns:a16="http://schemas.microsoft.com/office/drawing/2014/main" val="270728452"/>
                    </a:ext>
                  </a:extLst>
                </a:gridCol>
              </a:tblGrid>
              <a:tr h="850922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9554"/>
                  </a:ext>
                </a:extLst>
              </a:tr>
              <a:tr h="850922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38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248151"/>
                  </a:ext>
                </a:extLst>
              </a:tr>
              <a:tr h="850922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0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327062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F3B0E46-E381-40BA-94C2-43D6F8749ACE}"/>
              </a:ext>
            </a:extLst>
          </p:cNvPr>
          <p:cNvSpPr/>
          <p:nvPr/>
        </p:nvSpPr>
        <p:spPr>
          <a:xfrm>
            <a:off x="6833152" y="4845326"/>
            <a:ext cx="4785693" cy="82494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8E387D-C9C5-497F-95C2-A32B777D68FB}"/>
              </a:ext>
            </a:extLst>
          </p:cNvPr>
          <p:cNvSpPr/>
          <p:nvPr/>
        </p:nvSpPr>
        <p:spPr>
          <a:xfrm>
            <a:off x="2047460" y="4845709"/>
            <a:ext cx="4745716" cy="824948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7BF379A-8BCA-4849-A879-C1BF5CA84C51}"/>
              </a:ext>
            </a:extLst>
          </p:cNvPr>
          <p:cNvSpPr/>
          <p:nvPr/>
        </p:nvSpPr>
        <p:spPr>
          <a:xfrm>
            <a:off x="6833152" y="5721007"/>
            <a:ext cx="4785693" cy="824948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35448-7445-4813-9EFE-668155D79B09}"/>
              </a:ext>
            </a:extLst>
          </p:cNvPr>
          <p:cNvSpPr/>
          <p:nvPr/>
        </p:nvSpPr>
        <p:spPr>
          <a:xfrm>
            <a:off x="2047460" y="5721390"/>
            <a:ext cx="4745716" cy="82494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599DB8-BF8B-4EE6-9734-2197ADFF4920}"/>
              </a:ext>
            </a:extLst>
          </p:cNvPr>
          <p:cNvSpPr txBox="1"/>
          <p:nvPr/>
        </p:nvSpPr>
        <p:spPr>
          <a:xfrm>
            <a:off x="774805" y="389222"/>
            <a:ext cx="7146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It’s a volcano plot if…</a:t>
            </a:r>
            <a:endParaRPr lang="en-US" sz="40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27D13B-6E30-4EDC-AD18-AB19C04D312A}"/>
              </a:ext>
            </a:extLst>
          </p:cNvPr>
          <p:cNvCxnSpPr>
            <a:cxnSpLocks/>
          </p:cNvCxnSpPr>
          <p:nvPr/>
        </p:nvCxnSpPr>
        <p:spPr>
          <a:xfrm>
            <a:off x="1188554" y="5809426"/>
            <a:ext cx="98148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365342-990F-4012-8E39-62DC840A7C02}"/>
              </a:ext>
            </a:extLst>
          </p:cNvPr>
          <p:cNvGrpSpPr/>
          <p:nvPr/>
        </p:nvGrpSpPr>
        <p:grpSpPr>
          <a:xfrm>
            <a:off x="4492896" y="1375981"/>
            <a:ext cx="2851711" cy="732157"/>
            <a:chOff x="4473170" y="5717065"/>
            <a:chExt cx="2851711" cy="732157"/>
          </a:xfrm>
        </p:grpSpPr>
        <p:pic>
          <p:nvPicPr>
            <p:cNvPr id="31" name="Picture 3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5B5D5DA-5749-4130-AF4D-0A9BBDE6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170" y="5717065"/>
              <a:ext cx="729108" cy="729108"/>
            </a:xfrm>
            <a:prstGeom prst="rect">
              <a:avLst/>
            </a:prstGeom>
          </p:spPr>
        </p:pic>
        <p:pic>
          <p:nvPicPr>
            <p:cNvPr id="37" name="Picture 3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322799-90EF-49F4-9C56-A1A314ED5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5773" y="5720114"/>
              <a:ext cx="729108" cy="72910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EF6763-CD1A-47AA-A03D-FE82843D260C}"/>
                </a:ext>
              </a:extLst>
            </p:cNvPr>
            <p:cNvSpPr txBox="1"/>
            <p:nvPr/>
          </p:nvSpPr>
          <p:spPr>
            <a:xfrm>
              <a:off x="5317738" y="5823058"/>
              <a:ext cx="1162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versus</a:t>
              </a:r>
              <a:endParaRPr lang="en-US" sz="2800" b="1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3BE6CE-3B8A-46E0-9477-081FFFE76AEA}"/>
              </a:ext>
            </a:extLst>
          </p:cNvPr>
          <p:cNvCxnSpPr>
            <a:cxnSpLocks/>
          </p:cNvCxnSpPr>
          <p:nvPr/>
        </p:nvCxnSpPr>
        <p:spPr>
          <a:xfrm flipV="1">
            <a:off x="5918752" y="2221395"/>
            <a:ext cx="0" cy="3616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B8A40E2-BE23-4D7F-A30F-3D8C8CE48883}"/>
              </a:ext>
            </a:extLst>
          </p:cNvPr>
          <p:cNvSpPr txBox="1"/>
          <p:nvPr/>
        </p:nvSpPr>
        <p:spPr>
          <a:xfrm flipH="1">
            <a:off x="4639447" y="5985501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log2(Fold change)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37AF8B-A7FA-429A-A591-0090460F17D3}"/>
              </a:ext>
            </a:extLst>
          </p:cNvPr>
          <p:cNvSpPr txBox="1"/>
          <p:nvPr/>
        </p:nvSpPr>
        <p:spPr>
          <a:xfrm rot="16200000" flipH="1">
            <a:off x="-1023661" y="3285833"/>
            <a:ext cx="3596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-log10(adjusted P value)</a:t>
            </a:r>
            <a:endParaRPr lang="en-US" sz="2400" dirty="0"/>
          </a:p>
        </p:txBody>
      </p: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47BD9F-4BB0-4678-97C6-13F671E1E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915" y="5066467"/>
            <a:ext cx="830997" cy="830997"/>
          </a:xfrm>
          <a:prstGeom prst="rect">
            <a:avLst/>
          </a:prstGeom>
        </p:spPr>
      </p:pic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FE64FC5-DE05-4E5C-A346-90A7FC2AA2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55" y="3740536"/>
            <a:ext cx="830997" cy="830997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258CC12-4CAD-4B29-8C7F-C954ABC6A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147" y="4029607"/>
            <a:ext cx="830997" cy="830997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22B1C956-6F20-4159-B5EE-D5781D828DF2}"/>
              </a:ext>
            </a:extLst>
          </p:cNvPr>
          <p:cNvSpPr/>
          <p:nvPr/>
        </p:nvSpPr>
        <p:spPr>
          <a:xfrm>
            <a:off x="7203084" y="3560450"/>
            <a:ext cx="1202938" cy="1237417"/>
          </a:xfrm>
          <a:prstGeom prst="ellipse">
            <a:avLst/>
          </a:prstGeom>
          <a:noFill/>
          <a:ln w="539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ACDEB4-018A-4FE3-9709-3E7B717037E8}"/>
              </a:ext>
            </a:extLst>
          </p:cNvPr>
          <p:cNvSpPr txBox="1"/>
          <p:nvPr/>
        </p:nvSpPr>
        <p:spPr>
          <a:xfrm>
            <a:off x="8345937" y="2806725"/>
            <a:ext cx="3543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Is this a gene that only appears during disease?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148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80727-75BC-4EE2-8060-2428599BF194}"/>
              </a:ext>
            </a:extLst>
          </p:cNvPr>
          <p:cNvSpPr txBox="1"/>
          <p:nvPr/>
        </p:nvSpPr>
        <p:spPr>
          <a:xfrm>
            <a:off x="6256682" y="6143887"/>
            <a:ext cx="5193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Liu et al, 2019, Journal of Immunology 203 (4)</a:t>
            </a:r>
            <a:endParaRPr 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B527B0-FD6C-448A-A60D-DA96E35F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287" y="1880018"/>
            <a:ext cx="10215759" cy="4068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7665D4-DB96-450A-86EB-753B7359E4DE}"/>
              </a:ext>
            </a:extLst>
          </p:cNvPr>
          <p:cNvSpPr txBox="1"/>
          <p:nvPr/>
        </p:nvSpPr>
        <p:spPr>
          <a:xfrm>
            <a:off x="546205" y="366984"/>
            <a:ext cx="11186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Volcano plot: just another way to communicate complex information</a:t>
            </a:r>
            <a:endParaRPr lang="en-US" sz="4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BB2D79-7B74-4201-9E44-A08BB488B0FC}"/>
              </a:ext>
            </a:extLst>
          </p:cNvPr>
          <p:cNvSpPr/>
          <p:nvPr/>
        </p:nvSpPr>
        <p:spPr>
          <a:xfrm>
            <a:off x="1023730" y="2057401"/>
            <a:ext cx="437321" cy="467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7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F572C3B-A2A9-4648-AD50-4FCD7D70487A}"/>
              </a:ext>
            </a:extLst>
          </p:cNvPr>
          <p:cNvGrpSpPr/>
          <p:nvPr/>
        </p:nvGrpSpPr>
        <p:grpSpPr>
          <a:xfrm>
            <a:off x="2469429" y="2484019"/>
            <a:ext cx="8011386" cy="1464542"/>
            <a:chOff x="2027137" y="2429353"/>
            <a:chExt cx="8011386" cy="14645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13C1EC-5182-4A53-BF73-102797CC618A}"/>
                </a:ext>
              </a:extLst>
            </p:cNvPr>
            <p:cNvSpPr txBox="1"/>
            <p:nvPr/>
          </p:nvSpPr>
          <p:spPr>
            <a:xfrm>
              <a:off x="2027137" y="2429353"/>
              <a:ext cx="801138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b="1" dirty="0"/>
                <a:t>Let’s use this as an excuse to play around with ggplot2       !</a:t>
              </a:r>
              <a:endParaRPr lang="en-US" sz="4000" b="1" dirty="0"/>
            </a:p>
          </p:txBody>
        </p:sp>
        <p:pic>
          <p:nvPicPr>
            <p:cNvPr id="4" name="Picture 3" descr="A close up of a box&#10;&#10;Description automatically generated">
              <a:extLst>
                <a:ext uri="{FF2B5EF4-FFF2-40B4-BE49-F238E27FC236}">
                  <a16:creationId xmlns:a16="http://schemas.microsoft.com/office/drawing/2014/main" id="{E3F50A03-084E-4122-87A3-FDB8806A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7955" y="3091072"/>
              <a:ext cx="802823" cy="802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30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238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Erika Duan</dc:creator>
  <cp:lastModifiedBy>Erika Duan</cp:lastModifiedBy>
  <cp:revision>26</cp:revision>
  <dcterms:created xsi:type="dcterms:W3CDTF">2020-03-23T09:13:03Z</dcterms:created>
  <dcterms:modified xsi:type="dcterms:W3CDTF">2020-03-25T12:04:36Z</dcterms:modified>
</cp:coreProperties>
</file>