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2"/>
  </p:handoutMasterIdLst>
  <p:sldIdLst>
    <p:sldId id="256" r:id="rId2"/>
    <p:sldId id="316" r:id="rId3"/>
    <p:sldId id="257" r:id="rId4"/>
    <p:sldId id="258" r:id="rId5"/>
    <p:sldId id="259" r:id="rId6"/>
    <p:sldId id="261" r:id="rId7"/>
    <p:sldId id="262" r:id="rId8"/>
    <p:sldId id="266" r:id="rId9"/>
    <p:sldId id="267" r:id="rId10"/>
    <p:sldId id="268" r:id="rId11"/>
    <p:sldId id="274" r:id="rId12"/>
    <p:sldId id="276" r:id="rId13"/>
    <p:sldId id="306" r:id="rId14"/>
    <p:sldId id="289" r:id="rId15"/>
    <p:sldId id="288" r:id="rId16"/>
    <p:sldId id="270" r:id="rId17"/>
    <p:sldId id="271" r:id="rId18"/>
    <p:sldId id="285" r:id="rId19"/>
    <p:sldId id="278" r:id="rId20"/>
    <p:sldId id="291" r:id="rId21"/>
    <p:sldId id="292" r:id="rId22"/>
    <p:sldId id="312" r:id="rId23"/>
    <p:sldId id="304" r:id="rId24"/>
    <p:sldId id="305" r:id="rId25"/>
    <p:sldId id="280" r:id="rId26"/>
    <p:sldId id="281" r:id="rId27"/>
    <p:sldId id="293" r:id="rId28"/>
    <p:sldId id="283" r:id="rId29"/>
    <p:sldId id="313" r:id="rId30"/>
    <p:sldId id="286" r:id="rId31"/>
    <p:sldId id="284" r:id="rId32"/>
    <p:sldId id="294" r:id="rId33"/>
    <p:sldId id="295" r:id="rId34"/>
    <p:sldId id="296" r:id="rId35"/>
    <p:sldId id="314" r:id="rId36"/>
    <p:sldId id="315" r:id="rId37"/>
    <p:sldId id="317" r:id="rId38"/>
    <p:sldId id="318" r:id="rId39"/>
    <p:sldId id="319" r:id="rId40"/>
    <p:sldId id="311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04" autoAdjust="0"/>
  </p:normalViewPr>
  <p:slideViewPr>
    <p:cSldViewPr>
      <p:cViewPr>
        <p:scale>
          <a:sx n="102" d="100"/>
          <a:sy n="102" d="100"/>
        </p:scale>
        <p:origin x="-2192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645534-FF45-43AF-B756-FA1837CDCBE1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F1E34E-EB1C-4A2D-AB21-DCE9A2B49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249D-6178-4363-9465-B9F211ACC399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research_computi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facilities" TargetMode="External"/><Relationship Id="rId4" Type="http://schemas.openxmlformats.org/officeDocument/2006/relationships/hyperlink" Target="http://www.iq.harvard.edu/trai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6h3cxn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Ista</a:t>
            </a:r>
            <a:r>
              <a:rPr lang="en-US" dirty="0" smtClean="0"/>
              <a:t> Zahn</a:t>
            </a:r>
          </a:p>
          <a:p>
            <a:endParaRPr lang="en-US" dirty="0" smtClean="0"/>
          </a:p>
          <a:p>
            <a:r>
              <a:rPr lang="en-US" dirty="0" smtClean="0"/>
              <a:t>Harvard-MIT Data Center (HMDC)</a:t>
            </a:r>
          </a:p>
          <a:p>
            <a:endParaRPr lang="en-US" dirty="0"/>
          </a:p>
          <a:p>
            <a:r>
              <a:rPr lang="en-US" dirty="0" smtClean="0"/>
              <a:t>dataclass@help.hmdc.harvard.edu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Window vs. Do-file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recommend never using the command window or menus to make CHANGES to data</a:t>
            </a:r>
          </a:p>
          <a:p>
            <a:r>
              <a:rPr lang="en-US" dirty="0" smtClean="0"/>
              <a:t>Saving commands in Do-file allows you to keep a written record of everything you have done to your data</a:t>
            </a:r>
          </a:p>
          <a:p>
            <a:pPr lvl="1"/>
            <a:r>
              <a:rPr lang="en-US" dirty="0" smtClean="0"/>
              <a:t>Allows easy replication</a:t>
            </a:r>
          </a:p>
          <a:p>
            <a:pPr lvl="1"/>
            <a:r>
              <a:rPr lang="en-US" dirty="0" smtClean="0"/>
              <a:t>Allows you to go back and re-run commands, analyses and make modifications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Copy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IntroStata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folder to the desktop!</a:t>
            </a:r>
          </a:p>
          <a:p>
            <a:r>
              <a:rPr lang="en-US" dirty="0" smtClean="0"/>
              <a:t>Open up a new Do-file</a:t>
            </a:r>
          </a:p>
          <a:p>
            <a:r>
              <a:rPr lang="en-US" dirty="0" smtClean="0"/>
              <a:t>Set your directory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C://Users/</a:t>
            </a:r>
            <a:r>
              <a:rPr lang="en-US" dirty="0" err="1" smtClean="0">
                <a:solidFill>
                  <a:srgbClr val="FF0000"/>
                </a:solidFill>
              </a:rPr>
              <a:t>dataclass</a:t>
            </a:r>
            <a:r>
              <a:rPr lang="en-US" dirty="0" smtClean="0">
                <a:solidFill>
                  <a:srgbClr val="FF0000"/>
                </a:solidFill>
              </a:rPr>
              <a:t>/Desktop/</a:t>
            </a:r>
            <a:r>
              <a:rPr lang="en-US" dirty="0" err="1" smtClean="0">
                <a:solidFill>
                  <a:srgbClr val="FF0000"/>
                </a:solidFill>
              </a:rPr>
              <a:t>StataIntro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Start a log file to record your </a:t>
            </a:r>
            <a:r>
              <a:rPr lang="en-US" dirty="0" err="1" smtClean="0"/>
              <a:t>stata</a:t>
            </a:r>
            <a:r>
              <a:rPr lang="en-US" dirty="0" smtClean="0"/>
              <a:t> session</a:t>
            </a:r>
          </a:p>
          <a:p>
            <a:pPr lvl="1"/>
            <a:r>
              <a:rPr lang="en-US" dirty="0"/>
              <a:t>To create a log file: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log using </a:t>
            </a:r>
            <a:r>
              <a:rPr lang="en-US" dirty="0" err="1">
                <a:solidFill>
                  <a:srgbClr val="FF0000"/>
                </a:solidFill>
              </a:rPr>
              <a:t>logname</a:t>
            </a:r>
            <a:r>
              <a:rPr lang="en-US" dirty="0">
                <a:solidFill>
                  <a:srgbClr val="FF0000"/>
                </a:solidFill>
              </a:rPr>
              <a:t> [, append replace]</a:t>
            </a:r>
          </a:p>
          <a:p>
            <a:pPr lvl="2"/>
            <a:r>
              <a:rPr lang="en-US" dirty="0"/>
              <a:t>Pause / resume logging with </a:t>
            </a:r>
            <a:r>
              <a:rPr lang="en-US" dirty="0">
                <a:solidFill>
                  <a:srgbClr val="FF0000"/>
                </a:solidFill>
              </a:rPr>
              <a:t>log off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log 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want to open your data file</a:t>
            </a:r>
          </a:p>
          <a:p>
            <a:r>
              <a:rPr lang="en-US" dirty="0" smtClean="0"/>
              <a:t>Retrieving your data file: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datasetname.dta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Saving your data file: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en-US" dirty="0" err="1" smtClean="0">
                <a:solidFill>
                  <a:srgbClr val="FF0000"/>
                </a:solidFill>
              </a:rPr>
              <a:t>datasetname.dta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This command should be followed by “</a:t>
            </a:r>
            <a:r>
              <a:rPr lang="en-US" dirty="0" smtClean="0">
                <a:solidFill>
                  <a:srgbClr val="FF0000"/>
                </a:solidFill>
              </a:rPr>
              <a:t>, replace</a:t>
            </a:r>
            <a:r>
              <a:rPr lang="en-US" dirty="0" smtClean="0"/>
              <a:t>” if you’re writing over an existing file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Every Do-file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what the file does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log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up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data under new name (if making changes to dataset)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/*DESCRIPTION OF FILE*/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cd " </a:t>
            </a:r>
            <a:r>
              <a:rPr lang="en-US" dirty="0" smtClean="0">
                <a:solidFill>
                  <a:srgbClr val="FF0000"/>
                </a:solidFill>
              </a:rPr>
              <a:t>~/</a:t>
            </a:r>
            <a:r>
              <a:rPr lang="en-US" dirty="0" err="1" smtClean="0">
                <a:solidFill>
                  <a:srgbClr val="FF0000"/>
                </a:solidFill>
              </a:rPr>
              <a:t>StataIntro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log </a:t>
            </a: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dirty="0" err="1">
                <a:solidFill>
                  <a:srgbClr val="FF0000"/>
                </a:solidFill>
              </a:rPr>
              <a:t>logname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datasetname.dta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ave </a:t>
            </a:r>
            <a:r>
              <a:rPr lang="en-US" dirty="0" err="1" smtClean="0">
                <a:solidFill>
                  <a:srgbClr val="FF0000"/>
                </a:solidFill>
              </a:rPr>
              <a:t>newdata.dta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path has no spaces in the name (that means all directories, folders, file names, etc. can have no spaces), you can write the path as is</a:t>
            </a:r>
          </a:p>
          <a:p>
            <a:r>
              <a:rPr lang="en-US" dirty="0" smtClean="0"/>
              <a:t>If there are spaces, you need to put your pathname in quotes</a:t>
            </a:r>
          </a:p>
          <a:p>
            <a:r>
              <a:rPr lang="en-US" dirty="0" smtClean="0"/>
              <a:t>Best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in the habit of quoting paths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editor (browse)</a:t>
            </a:r>
          </a:p>
          <a:p>
            <a:r>
              <a:rPr lang="en-US" dirty="0" smtClean="0"/>
              <a:t>Data editor (edit)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Using the data editor is discouraged (why?)</a:t>
            </a:r>
          </a:p>
          <a:p>
            <a:r>
              <a:rPr lang="en-US" dirty="0" smtClean="0"/>
              <a:t>Always keep any changes to your data in your Do-file</a:t>
            </a:r>
          </a:p>
          <a:p>
            <a:r>
              <a:rPr lang="en-US" dirty="0" smtClean="0"/>
              <a:t>Avoid temptation of making manual changes by viewing data via the browser rather than editor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Easiest way to get help in </a:t>
            </a:r>
            <a:r>
              <a:rPr lang="en-US" dirty="0" err="1" smtClean="0"/>
              <a:t>Stata</a:t>
            </a:r>
            <a:r>
              <a:rPr lang="en-US" dirty="0" smtClean="0"/>
              <a:t> – just type “help” followed by topic or command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help regress</a:t>
            </a:r>
          </a:p>
          <a:p>
            <a:r>
              <a:rPr lang="en-US" dirty="0" smtClean="0"/>
              <a:t>Falls back to “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” if command not found</a:t>
            </a:r>
          </a:p>
          <a:p>
            <a:r>
              <a:rPr lang="en-US" dirty="0" smtClean="0"/>
              <a:t>Generally, if you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Stata</a:t>
            </a:r>
            <a:r>
              <a:rPr lang="en-US" dirty="0" smtClean="0"/>
              <a:t> [topic],” you’ll get some helpful hits</a:t>
            </a:r>
          </a:p>
          <a:p>
            <a:r>
              <a:rPr lang="en-US" dirty="0" smtClean="0"/>
              <a:t>UCLA website: http://www.ats.ucla.edu/stat/Stata/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Stata</a:t>
            </a:r>
            <a:r>
              <a:rPr lang="en-US" dirty="0" smtClean="0"/>
              <a:t>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Stata</a:t>
            </a:r>
            <a:r>
              <a:rPr lang="en-US" dirty="0" smtClean="0"/>
              <a:t> commands follow the same underlying principles</a:t>
            </a:r>
          </a:p>
          <a:p>
            <a:r>
              <a:rPr lang="en-US" dirty="0" smtClean="0"/>
              <a:t>Command variable(s),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 var1 var2, detail</a:t>
            </a:r>
          </a:p>
          <a:p>
            <a:pPr lvl="1"/>
            <a:r>
              <a:rPr lang="en-US" dirty="0" smtClean="0"/>
              <a:t>CAUTION – in some cases, if you type a command and don’t specify a variable, </a:t>
            </a:r>
            <a:r>
              <a:rPr lang="en-US" dirty="0" err="1" smtClean="0"/>
              <a:t>Stata</a:t>
            </a:r>
            <a:r>
              <a:rPr lang="en-US" dirty="0" smtClean="0"/>
              <a:t> will perform the command on all variables in your dataset</a:t>
            </a:r>
          </a:p>
          <a:p>
            <a:r>
              <a:rPr lang="en-US" dirty="0" smtClean="0"/>
              <a:t>You can find command-specific syntax in the help files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Commenting and Formatting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comment describing your Do-file</a:t>
            </a:r>
          </a:p>
          <a:p>
            <a:r>
              <a:rPr lang="en-US" dirty="0" smtClean="0"/>
              <a:t>Use comments throughout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needs to be told what is a comment and what is a command: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*comment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describe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/*comment block comment block comment block comment block comment block comment block */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///</a:t>
            </a:r>
            <a:r>
              <a:rPr lang="en-US" dirty="0" smtClean="0"/>
              <a:t> to break </a:t>
            </a:r>
            <a:r>
              <a:rPr lang="en-US" dirty="0" err="1" smtClean="0"/>
              <a:t>varlists</a:t>
            </a:r>
            <a:r>
              <a:rPr lang="en-US" dirty="0" smtClean="0"/>
              <a:t> over multiple lines: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describe var1 var2 </a:t>
            </a:r>
            <a:r>
              <a:rPr lang="en-US" dirty="0" err="1" smtClean="0">
                <a:solidFill>
                  <a:srgbClr val="FF0000"/>
                </a:solidFill>
              </a:rPr>
              <a:t>var2</a:t>
            </a:r>
            <a:r>
              <a:rPr lang="en-US" dirty="0" smtClean="0">
                <a:solidFill>
                  <a:srgbClr val="FF0000"/>
                </a:solidFill>
              </a:rPr>
              <a:t> ///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var4  var5 var6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is not a </a:t>
            </a:r>
            <a:r>
              <a:rPr lang="en-US" dirty="0" err="1" smtClean="0"/>
              <a:t>Stata</a:t>
            </a:r>
            <a:r>
              <a:rPr lang="en-US" dirty="0" smtClean="0"/>
              <a:t>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Delimited, ASCII (text file)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insheet</a:t>
            </a:r>
            <a:r>
              <a:rPr lang="en-US" dirty="0" smtClean="0">
                <a:solidFill>
                  <a:srgbClr val="FF0000"/>
                </a:solidFill>
              </a:rPr>
              <a:t> using gss.csv, clear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outsheet</a:t>
            </a:r>
            <a:r>
              <a:rPr lang="en-US" dirty="0" smtClean="0">
                <a:solidFill>
                  <a:srgbClr val="FF0000"/>
                </a:solidFill>
              </a:rPr>
              <a:t> using gss_new.csv, replace comma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will open SAS transport files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fdause</a:t>
            </a:r>
            <a:r>
              <a:rPr lang="en-US" dirty="0" smtClean="0">
                <a:solidFill>
                  <a:srgbClr val="FF0000"/>
                </a:solidFill>
              </a:rPr>
              <a:t> gss.xpt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USERNAME: </a:t>
            </a:r>
            <a:r>
              <a:rPr lang="en-US" dirty="0" err="1">
                <a:solidFill>
                  <a:srgbClr val="0070C0"/>
                </a:solidFill>
              </a:rPr>
              <a:t>dataclass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PASSWORD: </a:t>
            </a:r>
            <a:r>
              <a:rPr lang="en-US" dirty="0" err="1" smtClean="0">
                <a:solidFill>
                  <a:srgbClr val="0070C0"/>
                </a:solidFill>
              </a:rPr>
              <a:t>dataclass</a:t>
            </a:r>
            <a:endParaRPr lang="en-US" dirty="0" smtClean="0"/>
          </a:p>
          <a:p>
            <a:r>
              <a:rPr lang="en-US" dirty="0" smtClean="0"/>
              <a:t>Find class materials at: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Scratch &gt; </a:t>
            </a:r>
            <a:r>
              <a:rPr lang="en-US" dirty="0" err="1" smtClean="0">
                <a:solidFill>
                  <a:srgbClr val="0070C0"/>
                </a:solidFill>
              </a:rPr>
              <a:t>StataIntro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FIRST THING: copy this folder to your desktop!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my data is from another statistical software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SPSS/PASW will allow you to save your data as a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Go to: file &gt; save as &gt; </a:t>
            </a:r>
            <a:r>
              <a:rPr lang="en-US" dirty="0" err="1" smtClean="0"/>
              <a:t>Stata</a:t>
            </a:r>
            <a:r>
              <a:rPr lang="en-US" dirty="0" smtClean="0"/>
              <a:t> (use most recent version available)</a:t>
            </a:r>
          </a:p>
          <a:p>
            <a:pPr lvl="1"/>
            <a:r>
              <a:rPr lang="en-US" dirty="0" smtClean="0"/>
              <a:t>Then you can just go into </a:t>
            </a:r>
            <a:r>
              <a:rPr lang="en-US" dirty="0" err="1" smtClean="0"/>
              <a:t>Stata</a:t>
            </a:r>
            <a:r>
              <a:rPr lang="en-US" dirty="0" smtClean="0"/>
              <a:t> and open it</a:t>
            </a:r>
          </a:p>
          <a:p>
            <a:r>
              <a:rPr lang="en-US" dirty="0" err="1" smtClean="0"/>
              <a:t>StatTransfer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data is in excel?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copy and paste your excel file directly into </a:t>
            </a:r>
            <a:r>
              <a:rPr lang="en-US" dirty="0" err="1" smtClean="0"/>
              <a:t>Stata’s</a:t>
            </a:r>
            <a:r>
              <a:rPr lang="en-US" dirty="0" smtClean="0"/>
              <a:t> data editor</a:t>
            </a:r>
          </a:p>
          <a:p>
            <a:r>
              <a:rPr lang="en-US" dirty="0" smtClean="0"/>
              <a:t>You need to make sure that all of your columns have labels</a:t>
            </a:r>
          </a:p>
          <a:p>
            <a:r>
              <a:rPr lang="en-US" dirty="0" smtClean="0"/>
              <a:t>After you paste, you will see a prompt asking, “Is the first row data or variable names?”</a:t>
            </a:r>
          </a:p>
          <a:p>
            <a:pPr lvl="1"/>
            <a:r>
              <a:rPr lang="en-US" dirty="0" smtClean="0"/>
              <a:t>Select “treat first row as variable names”</a:t>
            </a:r>
          </a:p>
          <a:p>
            <a:r>
              <a:rPr lang="en-US" dirty="0" smtClean="0"/>
              <a:t>Or, if you save as .xml use syntax: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xmluse</a:t>
            </a:r>
            <a:r>
              <a:rPr lang="en-US" dirty="0" smtClean="0">
                <a:solidFill>
                  <a:srgbClr val="FF0000"/>
                </a:solidFill>
              </a:rPr>
              <a:t> use gss.xml, </a:t>
            </a:r>
            <a:r>
              <a:rPr lang="en-US" dirty="0" err="1" smtClean="0">
                <a:solidFill>
                  <a:srgbClr val="FF0000"/>
                </a:solidFill>
              </a:rPr>
              <a:t>doctype</a:t>
            </a:r>
            <a:r>
              <a:rPr lang="en-US" dirty="0" smtClean="0">
                <a:solidFill>
                  <a:srgbClr val="FF0000"/>
                </a:solidFill>
              </a:rPr>
              <a:t>(excel) </a:t>
            </a:r>
            <a:r>
              <a:rPr lang="en-US" dirty="0" err="1" smtClean="0">
                <a:solidFill>
                  <a:srgbClr val="FF0000"/>
                </a:solidFill>
              </a:rPr>
              <a:t>firstrow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Close </a:t>
            </a:r>
            <a:r>
              <a:rPr lang="en-US" dirty="0"/>
              <a:t>down </a:t>
            </a:r>
            <a:r>
              <a:rPr lang="en-US" dirty="0" err="1"/>
              <a:t>Stata</a:t>
            </a:r>
            <a:r>
              <a:rPr lang="en-US" dirty="0"/>
              <a:t> and open a new 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Go through the three steps for starting each </a:t>
            </a:r>
            <a:r>
              <a:rPr lang="en-US" dirty="0" err="1"/>
              <a:t>Stata</a:t>
            </a:r>
            <a:r>
              <a:rPr lang="en-US" dirty="0"/>
              <a:t> session that we reviewed</a:t>
            </a:r>
          </a:p>
          <a:p>
            <a:pPr lvl="1"/>
            <a:r>
              <a:rPr lang="en-US" dirty="0"/>
              <a:t>Begin a log file</a:t>
            </a:r>
          </a:p>
          <a:p>
            <a:pPr lvl="1"/>
            <a:r>
              <a:rPr lang="en-US" dirty="0"/>
              <a:t>Open your </a:t>
            </a:r>
            <a:r>
              <a:rPr lang="en-US" dirty="0" err="1"/>
              <a:t>Stata</a:t>
            </a:r>
            <a:r>
              <a:rPr lang="en-US" dirty="0"/>
              <a:t> dataset (</a:t>
            </a:r>
            <a:r>
              <a:rPr lang="en-US" dirty="0" err="1"/>
              <a:t>gss.dta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Save your </a:t>
            </a:r>
            <a:r>
              <a:rPr lang="en-US" dirty="0" err="1"/>
              <a:t>Stata</a:t>
            </a:r>
            <a:r>
              <a:rPr lang="en-US" dirty="0"/>
              <a:t>  dataset using a different name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Try opening the following files:</a:t>
            </a:r>
          </a:p>
          <a:p>
            <a:pPr lvl="1"/>
            <a:r>
              <a:rPr lang="en-US" dirty="0"/>
              <a:t>A comma separated value file: gss.csv</a:t>
            </a:r>
          </a:p>
          <a:p>
            <a:pPr lvl="1"/>
            <a:r>
              <a:rPr lang="en-US" dirty="0"/>
              <a:t>A SPSS file: </a:t>
            </a:r>
            <a:r>
              <a:rPr lang="en-US" dirty="0" err="1"/>
              <a:t>gss.sav</a:t>
            </a:r>
            <a:endParaRPr lang="en-US" dirty="0"/>
          </a:p>
          <a:p>
            <a:pPr lvl="1"/>
            <a:r>
              <a:rPr lang="en-US" dirty="0"/>
              <a:t>A SAS transport file: </a:t>
            </a:r>
            <a:r>
              <a:rPr lang="en-US" dirty="0" err="1"/>
              <a:t>gss.xpt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80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your data carefully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describe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codebook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tab </a:t>
            </a:r>
          </a:p>
          <a:p>
            <a:r>
              <a:rPr lang="en-US" dirty="0" smtClean="0"/>
              <a:t>Remember, if you run these commands without specifying variables, </a:t>
            </a:r>
            <a:r>
              <a:rPr lang="en-US" dirty="0" err="1" smtClean="0"/>
              <a:t>Stata</a:t>
            </a:r>
            <a:r>
              <a:rPr lang="en-US" dirty="0" smtClean="0"/>
              <a:t> will produce output for every variable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Graphing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data visually with a histogram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Interested in normality of your data?  You can tell </a:t>
            </a:r>
            <a:r>
              <a:rPr lang="en-US" dirty="0" err="1" smtClean="0"/>
              <a:t>Stata</a:t>
            </a:r>
            <a:r>
              <a:rPr lang="en-US" dirty="0" smtClean="0"/>
              <a:t> to draw the normal curve over your histogram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, normal</a:t>
            </a:r>
          </a:p>
          <a:p>
            <a:r>
              <a:rPr lang="en-US" dirty="0" smtClean="0"/>
              <a:t>View bivariate distributions with scatterplots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woway</a:t>
            </a:r>
            <a:r>
              <a:rPr lang="en-US" dirty="0" smtClean="0">
                <a:solidFill>
                  <a:srgbClr val="FF0000"/>
                </a:solidFill>
              </a:rPr>
              <a:t> (scatter var1 var2)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 matrix var1 var2 var3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never know why and when your data may be reviewed</a:t>
            </a:r>
          </a:p>
          <a:p>
            <a:r>
              <a:rPr lang="en-US" dirty="0" smtClean="0"/>
              <a:t>ALWAYS label every variable no matter how insignificant it may seem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uses two sets of label commands</a:t>
            </a:r>
          </a:p>
          <a:p>
            <a:pPr lvl="1"/>
            <a:r>
              <a:rPr lang="en-US" dirty="0" smtClean="0"/>
              <a:t>1. variable labels</a:t>
            </a:r>
          </a:p>
          <a:p>
            <a:pPr lvl="1"/>
            <a:r>
              <a:rPr lang="en-US" dirty="0" smtClean="0"/>
              <a:t>2. value labels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variable </a:t>
            </a:r>
            <a:r>
              <a:rPr lang="en-US" dirty="0" err="1" smtClean="0"/>
              <a:t>inc</a:t>
            </a:r>
            <a:r>
              <a:rPr lang="en-US" dirty="0" smtClean="0"/>
              <a:t> “household income”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inc “household income”</a:t>
            </a:r>
          </a:p>
          <a:p>
            <a:r>
              <a:rPr lang="en-US" dirty="0" smtClean="0"/>
              <a:t>Want to change the name of your variable?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rename </a:t>
            </a:r>
            <a:r>
              <a:rPr lang="en-US" dirty="0" err="1" smtClean="0">
                <a:solidFill>
                  <a:srgbClr val="FF0000"/>
                </a:solidFill>
              </a:rPr>
              <a:t>oldvarname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newvarname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labels are labels you put on the values that variables take on (e.g., “yes,” “no,” “1,” “2,” “3”)</a:t>
            </a:r>
          </a:p>
          <a:p>
            <a:r>
              <a:rPr lang="en-US" dirty="0" smtClean="0"/>
              <a:t>Value labels are a two step process:</a:t>
            </a:r>
          </a:p>
          <a:p>
            <a:pPr lvl="1"/>
            <a:r>
              <a:rPr lang="en-US" dirty="0" smtClean="0"/>
              <a:t>1. “define” a value label</a:t>
            </a:r>
          </a:p>
          <a:p>
            <a:pPr lvl="1"/>
            <a:r>
              <a:rPr lang="en-US" dirty="0" smtClean="0"/>
              <a:t>2. Assign defined label to variable(s)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Value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define a value label for yes/no responses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define example 1 “Yes” 0 “No”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knows what our label means, but now we need to assign it to variable(s)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var1 var2 var3 example</a:t>
            </a:r>
          </a:p>
          <a:p>
            <a:r>
              <a:rPr lang="en-US" dirty="0" smtClean="0"/>
              <a:t> Label define particularly useful when you have multiple variables with the same value structure</a:t>
            </a:r>
          </a:p>
          <a:p>
            <a:r>
              <a:rPr lang="en-US" dirty="0" smtClean="0"/>
              <a:t>If you have many variables, you can search labels using: </a:t>
            </a:r>
            <a:r>
              <a:rPr lang="en-US" dirty="0" err="1" smtClean="0">
                <a:solidFill>
                  <a:srgbClr val="FF0000"/>
                </a:solidFill>
              </a:rPr>
              <a:t>lookfor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lookfor</a:t>
            </a:r>
            <a:r>
              <a:rPr lang="en-US" dirty="0" smtClean="0">
                <a:solidFill>
                  <a:srgbClr val="FF0000"/>
                </a:solidFill>
              </a:rPr>
              <a:t> income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 2: Variable Labels and 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Open the data set, </a:t>
            </a:r>
            <a:r>
              <a:rPr lang="en-US" sz="3600" dirty="0" smtClean="0"/>
              <a:t>gss.csv</a:t>
            </a:r>
            <a:r>
              <a:rPr lang="en-US" sz="3600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Take a look at your data using one of the data review commands we discussed.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Rename your variables and add variable names using the following codebook</a:t>
            </a:r>
            <a:r>
              <a:rPr lang="en-US" sz="3600" dirty="0" smtClean="0"/>
              <a:t>:    </a:t>
            </a:r>
          </a:p>
          <a:p>
            <a:pPr lvl="1"/>
            <a:r>
              <a:rPr lang="en-US" sz="3300" dirty="0" smtClean="0"/>
              <a:t>v1, marital</a:t>
            </a:r>
            <a:r>
              <a:rPr lang="en-US" sz="3300" dirty="0"/>
              <a:t>, marital status </a:t>
            </a:r>
          </a:p>
          <a:p>
            <a:pPr lvl="1"/>
            <a:r>
              <a:rPr lang="en-US" sz="3300" dirty="0"/>
              <a:t>v2, age, age of respondent </a:t>
            </a:r>
          </a:p>
          <a:p>
            <a:pPr lvl="1"/>
            <a:r>
              <a:rPr lang="en-US" sz="3300" dirty="0"/>
              <a:t>v3, </a:t>
            </a:r>
            <a:r>
              <a:rPr lang="en-US" sz="3300" dirty="0" err="1"/>
              <a:t>educ</a:t>
            </a:r>
            <a:r>
              <a:rPr lang="en-US" sz="3300" dirty="0"/>
              <a:t>, education</a:t>
            </a:r>
          </a:p>
          <a:p>
            <a:pPr lvl="1"/>
            <a:r>
              <a:rPr lang="en-US" sz="3300" dirty="0"/>
              <a:t>v4, sex, respondent’s  sex </a:t>
            </a:r>
          </a:p>
          <a:p>
            <a:pPr lvl="1"/>
            <a:r>
              <a:rPr lang="en-US" sz="3300" dirty="0"/>
              <a:t>v5, </a:t>
            </a:r>
            <a:r>
              <a:rPr lang="en-US" sz="3300" dirty="0" err="1"/>
              <a:t>inc</a:t>
            </a:r>
            <a:r>
              <a:rPr lang="en-US" sz="3300" dirty="0"/>
              <a:t>, household income</a:t>
            </a:r>
          </a:p>
          <a:p>
            <a:pPr lvl="1"/>
            <a:r>
              <a:rPr lang="en-US" sz="3300" dirty="0"/>
              <a:t>v6, happy,  general happiness </a:t>
            </a:r>
          </a:p>
          <a:p>
            <a:pPr lvl="1"/>
            <a:r>
              <a:rPr lang="en-US" sz="3300" dirty="0"/>
              <a:t>v7, region, region of </a:t>
            </a:r>
            <a:r>
              <a:rPr lang="en-US" sz="3300" dirty="0" smtClean="0"/>
              <a:t>interview</a:t>
            </a:r>
            <a:endParaRPr lang="en-US" sz="3300" dirty="0"/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Add value labels to your “marital” variable using the following codebook: </a:t>
            </a:r>
          </a:p>
          <a:p>
            <a:pPr lvl="1"/>
            <a:r>
              <a:rPr lang="en-US" sz="3300" dirty="0"/>
              <a:t>1 “married”</a:t>
            </a:r>
          </a:p>
          <a:p>
            <a:pPr lvl="1"/>
            <a:r>
              <a:rPr lang="en-US" sz="3300" dirty="0"/>
              <a:t>2 “widowed”</a:t>
            </a:r>
          </a:p>
          <a:p>
            <a:pPr lvl="1"/>
            <a:r>
              <a:rPr lang="en-US" sz="3300" dirty="0"/>
              <a:t>3 “divorced”</a:t>
            </a:r>
          </a:p>
          <a:p>
            <a:pPr lvl="1"/>
            <a:r>
              <a:rPr lang="en-US" sz="3300" dirty="0"/>
              <a:t>4 “separated”</a:t>
            </a:r>
          </a:p>
          <a:p>
            <a:pPr lvl="1"/>
            <a:r>
              <a:rPr lang="en-US" sz="3300" dirty="0"/>
              <a:t>5 “never married</a:t>
            </a:r>
            <a:r>
              <a:rPr lang="en-US" sz="3300" dirty="0" smtClean="0"/>
              <a:t>”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868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after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Cardinal Rule of Data </a:t>
            </a:r>
            <a:r>
              <a:rPr lang="en-US" dirty="0" err="1" smtClean="0"/>
              <a:t>Manipuation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ensuring variables were correctly imported you may wish to create new variables or modify existing variables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NEVER save over an original data file (why?)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==</a:t>
            </a:r>
            <a:r>
              <a:rPr lang="en-US" dirty="0" smtClean="0"/>
              <a:t> equal to (status quo)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used in assigning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 not equal to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greater than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&gt;=</a:t>
            </a:r>
            <a:r>
              <a:rPr lang="en-US" dirty="0" smtClean="0"/>
              <a:t> greater than or equal to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or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variables using “</a:t>
            </a:r>
            <a:r>
              <a:rPr lang="en-US" dirty="0" smtClean="0">
                <a:solidFill>
                  <a:srgbClr val="FF0000"/>
                </a:solidFill>
              </a:rPr>
              <a:t>gen</a:t>
            </a:r>
            <a:r>
              <a:rPr lang="en-US" dirty="0" smtClean="0"/>
              <a:t>”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gen newvar1 = var1^2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en newvar2_1 = var2 – var1</a:t>
            </a:r>
          </a:p>
          <a:p>
            <a:pPr marL="457200" indent="-457200"/>
            <a:r>
              <a:rPr lang="en-US" dirty="0" smtClean="0"/>
              <a:t>Sometimes useful to start with blank values and fill them in based on values of existing variables</a:t>
            </a:r>
          </a:p>
          <a:p>
            <a:pPr marL="857250" lvl="1" indent="-457200"/>
            <a:r>
              <a:rPr lang="en-US" dirty="0" smtClean="0"/>
              <a:t>Start by generating a column of </a:t>
            </a:r>
            <a:r>
              <a:rPr lang="en-US" dirty="0" err="1" smtClean="0"/>
              <a:t>missings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 = .</a:t>
            </a:r>
          </a:p>
          <a:p>
            <a:pPr lvl="1"/>
            <a:r>
              <a:rPr lang="en-US" dirty="0" smtClean="0"/>
              <a:t>Next, start adding your qualifications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=1 if var1==2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=2 if var1==2 &amp; var2==2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=3 if var1==2 | var2==2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Recoding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recode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 (1=2) (2=3)</a:t>
            </a:r>
          </a:p>
          <a:p>
            <a:r>
              <a:rPr lang="en-US" dirty="0" smtClean="0"/>
              <a:t>Deleting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drop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Keeping a subset of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keep var1-varn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you’d like to generate output based on different categories of a single variable</a:t>
            </a:r>
          </a:p>
          <a:p>
            <a:pPr lvl="1"/>
            <a:r>
              <a:rPr lang="en-US" dirty="0" smtClean="0"/>
              <a:t>For example, say you want to look at happiness based on whether an individual is male or female</a:t>
            </a:r>
          </a:p>
          <a:p>
            <a:r>
              <a:rPr lang="en-US" dirty="0" smtClean="0"/>
              <a:t>The “by” command does just this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sex: tab happy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happy, by(sex)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3: Manipulating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dataset, </a:t>
            </a:r>
            <a:r>
              <a:rPr lang="en-US" dirty="0" err="1" smtClean="0"/>
              <a:t>gss.dta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a new variable, age</a:t>
            </a:r>
            <a:r>
              <a:rPr lang="en-US" baseline="30000" dirty="0"/>
              <a:t>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a new “high income” variable that will take on a value of “1” if a person has an income value greater than “15” and “0” otherwise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a new divorced/separated dummy variable that will take on a value of “1” if a person is either divorced or separated and “0” otherwise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29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4: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dataset, </a:t>
            </a:r>
            <a:r>
              <a:rPr lang="en-US" dirty="0" err="1" smtClean="0"/>
              <a:t>gss.dta</a:t>
            </a:r>
            <a:r>
              <a:rPr lang="en-US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Examine a few selected variables using the describe, sum and codebook commands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Tabulate the variable, “marital,” with and without labels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Cross-tabulate marital with region and show gender percent by region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Summarize the variable, “income” separately participants based on marital status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Summarize the variable, “happy” for married individuals only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a histogram of income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a second histogram of income, but this time, split income based on participants’ sex and ask </a:t>
            </a:r>
            <a:r>
              <a:rPr lang="en-US" dirty="0" err="1"/>
              <a:t>Stata</a:t>
            </a:r>
            <a:r>
              <a:rPr lang="en-US" dirty="0"/>
              <a:t> to print the normal curve on your histograms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1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Computing </a:t>
            </a:r>
            <a:r>
              <a:rPr lang="en-US" dirty="0" err="1" smtClean="0"/>
              <a:t>Enviroment</a:t>
            </a:r>
            <a:r>
              <a:rPr lang="en-US" dirty="0" smtClean="0"/>
              <a:t> (RCE) service available to Harvard &amp; MIT users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Wonderful resource for organizing data, running analyses efficiently</a:t>
            </a:r>
          </a:p>
          <a:p>
            <a:r>
              <a:rPr lang="en-US" dirty="0" smtClean="0"/>
              <a:t>Creates a centralized place to store data and run analysis </a:t>
            </a:r>
          </a:p>
          <a:p>
            <a:r>
              <a:rPr lang="en-US" dirty="0" smtClean="0"/>
              <a:t>Supplies persistent desktop environment accessible from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computer with an internet connection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3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4"/>
              </a:rPr>
              <a:t>www.iq.harvard.edu/training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400" i="1" dirty="0" smtClean="0"/>
              <a:t>Institute for Quantitative Social Science (IQSS) offers statistical workshops in </a:t>
            </a:r>
            <a:r>
              <a:rPr lang="en-US" sz="2400" i="1" dirty="0" err="1" smtClean="0"/>
              <a:t>Stata</a:t>
            </a:r>
            <a:r>
              <a:rPr lang="en-US" sz="2400" i="1" dirty="0" smtClean="0"/>
              <a:t>, SAS and R throughout the semester. 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343400" cy="395128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and Statistics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Programming</a:t>
            </a:r>
            <a:r>
              <a:rPr lang="en-US" sz="5600" dirty="0" smtClean="0"/>
              <a:t/>
            </a:r>
            <a:br>
              <a:rPr lang="en-US" sz="5600" dirty="0" smtClean="0"/>
            </a:br>
            <a:endParaRPr lang="en-US" sz="5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Stata</a:t>
            </a:r>
            <a:r>
              <a:rPr lang="en-US" sz="3200" dirty="0" smtClean="0"/>
              <a:t> and SAS Courses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6000"/>
            <a:ext cx="4041775" cy="3951288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Introduction to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>
                <a:solidFill>
                  <a:srgbClr val="FF0000"/>
                </a:solidFill>
              </a:rPr>
              <a:t>Data Management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Regression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Graphics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Introduction to SAS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34451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200" dirty="0" smtClean="0"/>
              <a:t>For more information, visit: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http://support.hmdc.harvard.edu/kb-20/statistical_support</a:t>
            </a:r>
          </a:p>
          <a:p>
            <a:pPr algn="ctr">
              <a:buNone/>
            </a:pPr>
            <a:r>
              <a:rPr lang="en-US" sz="2200" dirty="0" smtClean="0"/>
              <a:t>Sign up anytime by emailing: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dataclass@help.hmdc.harvard.edu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var3)</a:t>
            </a:r>
          </a:p>
          <a:p>
            <a:r>
              <a:rPr lang="en-US" dirty="0" smtClean="0"/>
              <a:t>Pathnames should be replace with the path specific to your computer and folders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Us Improve This Course!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dirty="0" smtClean="0"/>
              <a:t>Please take a minute to tell us how we did</a:t>
            </a:r>
          </a:p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tinyurl.com/6h3cxnz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b="1" dirty="0" smtClean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no/very little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 familiar with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If you are catching on before the rest of the class, experiment with command features described in help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 variety of disciplines</a:t>
            </a:r>
          </a:p>
          <a:p>
            <a:r>
              <a:rPr lang="en-US" dirty="0" smtClean="0"/>
              <a:t>User-friendly</a:t>
            </a:r>
          </a:p>
          <a:p>
            <a:r>
              <a:rPr lang="en-US" dirty="0" smtClean="0"/>
              <a:t>Great guides available on web (as well as in HMDC computer lab library)</a:t>
            </a:r>
          </a:p>
          <a:p>
            <a:r>
              <a:rPr lang="en-US" dirty="0" smtClean="0"/>
              <a:t>Student and other discount packages available at reasonable cost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391400" cy="48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Comprised of four windows: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Review and Variable windows can be closed (user preference)</a:t>
            </a:r>
          </a:p>
          <a:p>
            <a:r>
              <a:rPr lang="en-US" dirty="0" smtClean="0"/>
              <a:t>Command window can be shortened (recommended)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fifth window, called a “Do-file” is also useful</a:t>
            </a:r>
          </a:p>
          <a:p>
            <a:r>
              <a:rPr lang="en-US" dirty="0" smtClean="0"/>
              <a:t>Open Do-file via icon or with </a:t>
            </a:r>
            <a:r>
              <a:rPr lang="en-US" dirty="0" err="1" smtClean="0"/>
              <a:t>dropown</a:t>
            </a:r>
            <a:r>
              <a:rPr lang="en-US" dirty="0" smtClean="0"/>
              <a:t> menu</a:t>
            </a:r>
          </a:p>
          <a:p>
            <a:r>
              <a:rPr lang="en-US" dirty="0" smtClean="0"/>
              <a:t>You can type all the same commands into the Do-file that you would type into the command window</a:t>
            </a:r>
          </a:p>
          <a:p>
            <a:r>
              <a:rPr lang="en-US" dirty="0" smtClean="0"/>
              <a:t>BUT…the Do-file allows you to SAVE your commands</a:t>
            </a:r>
          </a:p>
          <a:p>
            <a:r>
              <a:rPr lang="en-US" dirty="0" smtClean="0"/>
              <a:t>Your Do-file should contain ALL* commands you executed</a:t>
            </a:r>
          </a:p>
          <a:p>
            <a:pPr lvl="1"/>
            <a:r>
              <a:rPr lang="en-US" dirty="0" smtClean="0"/>
              <a:t>*at least all the “correct” commands!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1940</Words>
  <Application>Microsoft Macintosh PowerPoint</Application>
  <PresentationFormat>On-screen Show (4:3)</PresentationFormat>
  <Paragraphs>283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Introduction to Stata</vt:lpstr>
      <vt:lpstr>Documents for Today</vt:lpstr>
      <vt:lpstr>Organization</vt:lpstr>
      <vt:lpstr>Organization</vt:lpstr>
      <vt:lpstr>Assumptions and Disclaimers</vt:lpstr>
      <vt:lpstr>Why Stata?</vt:lpstr>
      <vt:lpstr>Why Stata?</vt:lpstr>
      <vt:lpstr>Stata Interface</vt:lpstr>
      <vt:lpstr>Do-files</vt:lpstr>
      <vt:lpstr>Command Window vs. Do-file</vt:lpstr>
      <vt:lpstr>Let’s get started</vt:lpstr>
      <vt:lpstr>Data File Commands</vt:lpstr>
      <vt:lpstr>How to Start Every Do-file</vt:lpstr>
      <vt:lpstr>A Note About Path Names</vt:lpstr>
      <vt:lpstr>Where’s my data?</vt:lpstr>
      <vt:lpstr>Stata Help</vt:lpstr>
      <vt:lpstr>General Stata Command Syntax</vt:lpstr>
      <vt:lpstr>Commenting and Formatting Syntax</vt:lpstr>
      <vt:lpstr>What if my data is not a Stata file?</vt:lpstr>
      <vt:lpstr>What if my data is from another statistical software program?</vt:lpstr>
      <vt:lpstr>What if my data is in excel?</vt:lpstr>
      <vt:lpstr>Exercise 1: Importing Data</vt:lpstr>
      <vt:lpstr>Descriptive Statistics</vt:lpstr>
      <vt:lpstr>Basic Graphing Commands</vt:lpstr>
      <vt:lpstr>Variable and Value Labels</vt:lpstr>
      <vt:lpstr>Variable Names and Labels</vt:lpstr>
      <vt:lpstr>Value Labels</vt:lpstr>
      <vt:lpstr>Variable and Value Labels</vt:lpstr>
      <vt:lpstr>Exercise 2: Variable Labels and Value Labels</vt:lpstr>
      <vt:lpstr>The Cardinal Rule of Data Manipuation</vt:lpstr>
      <vt:lpstr>Useful Data Manipulation Commands</vt:lpstr>
      <vt:lpstr>Data Manipulation Commands</vt:lpstr>
      <vt:lpstr>Data Manipulation Commands</vt:lpstr>
      <vt:lpstr>The “By” Command</vt:lpstr>
      <vt:lpstr>Exercise 3: Manipulating Variables</vt:lpstr>
      <vt:lpstr>Exercise 4: Descriptive statistics</vt:lpstr>
      <vt:lpstr>The RCE</vt:lpstr>
      <vt:lpstr>Other Services Available</vt:lpstr>
      <vt:lpstr>Thank you!  Institute for Quantitative Social Science (IQSS) offers statistical workshops in Stata, SAS and R throughout the semester. </vt:lpstr>
      <vt:lpstr>Help Us Improve This Course!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alynch</dc:creator>
  <cp:lastModifiedBy>Ista Zahn</cp:lastModifiedBy>
  <cp:revision>134</cp:revision>
  <dcterms:created xsi:type="dcterms:W3CDTF">2010-09-01T15:09:40Z</dcterms:created>
  <dcterms:modified xsi:type="dcterms:W3CDTF">2012-03-23T13:51:56Z</dcterms:modified>
</cp:coreProperties>
</file>