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7" r:id="rId6"/>
    <p:sldId id="322" r:id="rId7"/>
    <p:sldId id="323" r:id="rId8"/>
    <p:sldId id="324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560D7-AFA1-49B5-A858-51C0399A0AE1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DA6C-E872-4D92-8E97-B2264036E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c.org/GSS+Web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Data Management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Ista</a:t>
            </a:r>
            <a:r>
              <a:rPr lang="en-US" dirty="0" smtClean="0"/>
              <a:t> </a:t>
            </a:r>
            <a:r>
              <a:rPr lang="en-US" dirty="0" err="1" smtClean="0"/>
              <a:t>Zahn</a:t>
            </a:r>
            <a:endParaRPr lang="en-US" dirty="0" smtClean="0"/>
          </a:p>
          <a:p>
            <a:r>
              <a:rPr lang="en-US" dirty="0" smtClean="0"/>
              <a:t>Harvard-MIT Data Center (HMDC)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equal to (status quo)</a:t>
            </a:r>
          </a:p>
          <a:p>
            <a:r>
              <a:rPr lang="en-US" dirty="0" smtClean="0"/>
              <a:t>= used in assigning values</a:t>
            </a:r>
          </a:p>
          <a:p>
            <a:r>
              <a:rPr lang="en-US" dirty="0" smtClean="0"/>
              <a:t>!= not equal to</a:t>
            </a:r>
          </a:p>
          <a:p>
            <a:r>
              <a:rPr lang="en-US" dirty="0" smtClean="0"/>
              <a:t>&gt; greater than</a:t>
            </a:r>
          </a:p>
          <a:p>
            <a:r>
              <a:rPr lang="en-US" dirty="0" smtClean="0"/>
              <a:t>&gt;= greater than or equal to</a:t>
            </a:r>
          </a:p>
          <a:p>
            <a:r>
              <a:rPr lang="en-US" dirty="0" smtClean="0"/>
              <a:t>&amp; and</a:t>
            </a:r>
          </a:p>
          <a:p>
            <a:r>
              <a:rPr lang="en-US" dirty="0" smtClean="0"/>
              <a:t>| or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2004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commands you’ll use for generating new variables or recoding existing variables:</a:t>
            </a:r>
          </a:p>
          <a:p>
            <a:pPr lvl="1"/>
            <a:r>
              <a:rPr lang="en-US" dirty="0" err="1" smtClean="0"/>
              <a:t>egen</a:t>
            </a:r>
            <a:r>
              <a:rPr lang="en-US" dirty="0" smtClean="0"/>
              <a:t>, gen, replace, recode</a:t>
            </a:r>
          </a:p>
          <a:p>
            <a:r>
              <a:rPr lang="en-US" dirty="0" smtClean="0"/>
              <a:t>Many different means of accomplishing the same thing in </a:t>
            </a:r>
            <a:r>
              <a:rPr lang="en-US" dirty="0" err="1" smtClean="0"/>
              <a:t>Stata</a:t>
            </a:r>
            <a:endParaRPr lang="en-US" dirty="0" smtClean="0"/>
          </a:p>
          <a:p>
            <a:pPr lvl="1"/>
            <a:r>
              <a:rPr lang="en-US" dirty="0" smtClean="0"/>
              <a:t>Find what is comfortable (and easy) for you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205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&amp; Replace </a:t>
            </a:r>
          </a:p>
          <a:p>
            <a:pPr lvl="1"/>
            <a:r>
              <a:rPr lang="en-US" dirty="0" smtClean="0"/>
              <a:t>Pretty much the same command – </a:t>
            </a:r>
            <a:r>
              <a:rPr lang="en-US" dirty="0" err="1" smtClean="0"/>
              <a:t>Stata</a:t>
            </a:r>
            <a:r>
              <a:rPr lang="en-US" dirty="0" smtClean="0"/>
              <a:t> just gives you a separate “replace” command so you don’t accidently write over an existing variable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income = 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income=1 if employed==1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income=1 if unemployed==1 &amp; student==1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income=3 if retired==1 | disabled==1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88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Recode</a:t>
            </a:r>
          </a:p>
          <a:p>
            <a:pPr lvl="1"/>
            <a:r>
              <a:rPr lang="en-US" dirty="0" smtClean="0"/>
              <a:t>Basically generate &amp; replace combined</a:t>
            </a:r>
            <a:endParaRPr lang="en-US" dirty="0"/>
          </a:p>
          <a:p>
            <a:pPr lvl="1"/>
            <a:r>
              <a:rPr lang="en-US" dirty="0" smtClean="0"/>
              <a:t>You can recode an existing variable OR use recode to create a new variable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ecode unemployed (1=0)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recode unemployed (1=0), gen(unemployed2)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3141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for Recode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" y="1905000"/>
          <a:ext cx="8558213" cy="2482850"/>
        </p:xfrm>
        <a:graphic>
          <a:graphicData uri="http://schemas.openxmlformats.org/presentationml/2006/ole">
            <p:oleObj spid="_x0000_s2052" name="Worksheet" r:id="rId3" imgW="3972035" imgH="1152457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659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Egen</a:t>
            </a:r>
            <a:endParaRPr lang="en-US" dirty="0" smtClean="0"/>
          </a:p>
          <a:p>
            <a:pPr lvl="1"/>
            <a:r>
              <a:rPr lang="en-US" dirty="0" smtClean="0"/>
              <a:t>Just means “extension” to generate</a:t>
            </a:r>
          </a:p>
          <a:p>
            <a:pPr lvl="1"/>
            <a:r>
              <a:rPr lang="en-US" dirty="0" smtClean="0"/>
              <a:t>Contains a variety of more sophisticated functions</a:t>
            </a:r>
          </a:p>
          <a:p>
            <a:pPr lvl="1"/>
            <a:r>
              <a:rPr lang="en-US" dirty="0" smtClean="0"/>
              <a:t>Type “help </a:t>
            </a:r>
            <a:r>
              <a:rPr lang="en-US" dirty="0" err="1" smtClean="0"/>
              <a:t>egen</a:t>
            </a:r>
            <a:r>
              <a:rPr lang="en-US" dirty="0" smtClean="0"/>
              <a:t>” in </a:t>
            </a:r>
            <a:r>
              <a:rPr lang="en-US" dirty="0" err="1" smtClean="0"/>
              <a:t>Stata</a:t>
            </a:r>
            <a:r>
              <a:rPr lang="en-US" dirty="0" smtClean="0"/>
              <a:t> to get a complete list of functions</a:t>
            </a:r>
          </a:p>
          <a:p>
            <a:r>
              <a:rPr lang="en-US" dirty="0" smtClean="0"/>
              <a:t>Let’s create a new variable that counts the number of “yes” responses on computer, email and internet use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compuser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anycount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usecomp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usemail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usenet</a:t>
            </a:r>
            <a:r>
              <a:rPr lang="en-US" dirty="0" smtClean="0">
                <a:solidFill>
                  <a:srgbClr val="FF0000"/>
                </a:solidFill>
              </a:rPr>
              <a:t>), values(1)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256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Manipulation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want to assess how much missing data each participant has: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countmiss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rowmiss</a:t>
            </a:r>
            <a:r>
              <a:rPr lang="en-US" dirty="0" smtClean="0">
                <a:solidFill>
                  <a:srgbClr val="FF0000"/>
                </a:solidFill>
              </a:rPr>
              <a:t>(age-</a:t>
            </a:r>
            <a:r>
              <a:rPr lang="en-US" dirty="0" err="1" smtClean="0">
                <a:solidFill>
                  <a:srgbClr val="FF0000"/>
                </a:solidFill>
              </a:rPr>
              <a:t>wifeft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codebook </a:t>
            </a:r>
            <a:r>
              <a:rPr lang="en-US" dirty="0" err="1" smtClean="0">
                <a:solidFill>
                  <a:srgbClr val="FF0000"/>
                </a:solidFill>
              </a:rPr>
              <a:t>countmiss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What if we have multiple variables that we want to compare values on?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ftdiff</a:t>
            </a:r>
            <a:r>
              <a:rPr lang="en-US" dirty="0" smtClean="0">
                <a:solidFill>
                  <a:srgbClr val="FF0000"/>
                </a:solidFill>
              </a:rPr>
              <a:t>=diff(</a:t>
            </a:r>
            <a:r>
              <a:rPr lang="en-US" dirty="0" err="1" smtClean="0">
                <a:solidFill>
                  <a:srgbClr val="FF0000"/>
                </a:solidFill>
              </a:rPr>
              <a:t>wkft</a:t>
            </a:r>
            <a:r>
              <a:rPr lang="en-US" dirty="0" smtClean="0">
                <a:solidFill>
                  <a:srgbClr val="FF0000"/>
                </a:solidFill>
              </a:rPr>
              <a:t>*)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codebook </a:t>
            </a:r>
            <a:r>
              <a:rPr lang="en-US" dirty="0" err="1" smtClean="0">
                <a:solidFill>
                  <a:srgbClr val="FF0000"/>
                </a:solidFill>
              </a:rPr>
              <a:t>ftdiff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92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“By”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you’d like to create variables based on different categories of a single variable</a:t>
            </a:r>
          </a:p>
          <a:p>
            <a:pPr lvl="1"/>
            <a:r>
              <a:rPr lang="en-US" dirty="0" smtClean="0"/>
              <a:t>For example, say you want to look at happiness based on whether an individual is male or female</a:t>
            </a:r>
          </a:p>
          <a:p>
            <a:r>
              <a:rPr lang="en-US" dirty="0" smtClean="0"/>
              <a:t>The “by” command does just this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bysort</a:t>
            </a:r>
            <a:r>
              <a:rPr lang="en-US" dirty="0" smtClean="0">
                <a:solidFill>
                  <a:srgbClr val="FF0000"/>
                </a:solidFill>
              </a:rPr>
              <a:t> sex: tab happy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hist</a:t>
            </a:r>
            <a:r>
              <a:rPr lang="en-US" dirty="0" smtClean="0">
                <a:solidFill>
                  <a:srgbClr val="FF0000"/>
                </a:solidFill>
              </a:rPr>
              <a:t> happy, by(sex)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078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“By”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generate variables based on group statistics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bysort</a:t>
            </a:r>
            <a:r>
              <a:rPr lang="en-US" dirty="0" smtClean="0">
                <a:solidFill>
                  <a:srgbClr val="FF0000"/>
                </a:solidFill>
              </a:rPr>
              <a:t> state: </a:t>
            </a: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stateincome</a:t>
            </a:r>
            <a:r>
              <a:rPr lang="en-US" dirty="0" smtClean="0">
                <a:solidFill>
                  <a:srgbClr val="FF0000"/>
                </a:solidFill>
              </a:rPr>
              <a:t> = mean(income)</a:t>
            </a:r>
          </a:p>
          <a:p>
            <a:pPr lvl="1">
              <a:buNone/>
            </a:pPr>
            <a:r>
              <a:rPr lang="en-US" dirty="0" err="1">
                <a:solidFill>
                  <a:srgbClr val="FF0000"/>
                </a:solidFill>
              </a:rPr>
              <a:t>bysort</a:t>
            </a:r>
            <a:r>
              <a:rPr lang="en-US" dirty="0">
                <a:solidFill>
                  <a:srgbClr val="FF0000"/>
                </a:solidFill>
              </a:rPr>
              <a:t> degree: </a:t>
            </a:r>
            <a:r>
              <a:rPr lang="en-US" dirty="0" err="1">
                <a:solidFill>
                  <a:srgbClr val="FF0000"/>
                </a:solidFill>
              </a:rPr>
              <a:t>egen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degreeincome</a:t>
            </a:r>
            <a:r>
              <a:rPr lang="en-US" dirty="0">
                <a:solidFill>
                  <a:srgbClr val="FF0000"/>
                </a:solidFill>
              </a:rPr>
              <a:t> = mean(income)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bysort</a:t>
            </a:r>
            <a:r>
              <a:rPr lang="en-US" dirty="0" smtClean="0">
                <a:solidFill>
                  <a:srgbClr val="FF0000"/>
                </a:solidFill>
              </a:rPr>
              <a:t> marital: </a:t>
            </a:r>
            <a:r>
              <a:rPr lang="en-US" dirty="0" err="1" smtClean="0">
                <a:solidFill>
                  <a:srgbClr val="FF0000"/>
                </a:solidFill>
              </a:rPr>
              <a:t>egen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marincomesd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r>
              <a:rPr lang="en-US" dirty="0" smtClean="0">
                <a:solidFill>
                  <a:srgbClr val="FF0000"/>
                </a:solidFill>
              </a:rPr>
              <a:t>(income)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526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 smtClean="0"/>
              <a:t>need to consider </a:t>
            </a:r>
            <a:r>
              <a:rPr lang="en-US" dirty="0"/>
              <a:t>how missing values are coded when recoding </a:t>
            </a:r>
            <a:r>
              <a:rPr lang="en-US" dirty="0" smtClean="0"/>
              <a:t>variables</a:t>
            </a:r>
          </a:p>
          <a:p>
            <a:r>
              <a:rPr lang="en-US" dirty="0" err="1" smtClean="0"/>
              <a:t>Stata’s</a:t>
            </a:r>
            <a:r>
              <a:rPr lang="en-US" dirty="0" smtClean="0"/>
              <a:t> symbol for a missing value is “.”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interprets “.” as a </a:t>
            </a:r>
            <a:r>
              <a:rPr lang="en-US" b="1" dirty="0" smtClean="0">
                <a:solidFill>
                  <a:srgbClr val="00B0F0"/>
                </a:solidFill>
              </a:rPr>
              <a:t>large value</a:t>
            </a:r>
          </a:p>
          <a:p>
            <a:pPr lvl="1"/>
            <a:r>
              <a:rPr lang="en-US" dirty="0" smtClean="0"/>
              <a:t>What are implications of this?</a:t>
            </a:r>
          </a:p>
          <a:p>
            <a:pPr lvl="1"/>
            <a:r>
              <a:rPr lang="en-US" dirty="0" smtClean="0"/>
              <a:t>An aside – SAS interprets “.” as a small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424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Please feel free to ask questions at any point if they are relevant to the current topic (or if you are lost!)</a:t>
            </a:r>
          </a:p>
          <a:p>
            <a:r>
              <a:rPr lang="en-US" dirty="0" smtClean="0"/>
              <a:t>There will be a Q&amp;A at the end of class for more specific, personalized questions</a:t>
            </a:r>
          </a:p>
          <a:p>
            <a:r>
              <a:rPr lang="en-US" dirty="0" smtClean="0"/>
              <a:t>Collaboration with your neighbors is encouraged</a:t>
            </a:r>
          </a:p>
          <a:p>
            <a:r>
              <a:rPr lang="en-US" dirty="0" smtClean="0"/>
              <a:t>If you are using a laptop, you will need to adjust paths accordingly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If income is coded from 1-26 and we want to generate a new variable that identifies high income individuals, we might use the command: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</a:t>
            </a:r>
            <a:r>
              <a:rPr lang="en-US" dirty="0" err="1" smtClean="0">
                <a:solidFill>
                  <a:srgbClr val="FF0000"/>
                </a:solidFill>
              </a:rPr>
              <a:t>hi_inc</a:t>
            </a:r>
            <a:r>
              <a:rPr lang="en-US" dirty="0" smtClean="0">
                <a:solidFill>
                  <a:srgbClr val="FF0000"/>
                </a:solidFill>
              </a:rPr>
              <a:t>=0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eplace </a:t>
            </a:r>
            <a:r>
              <a:rPr lang="en-US" dirty="0" err="1" smtClean="0">
                <a:solidFill>
                  <a:srgbClr val="FF0000"/>
                </a:solidFill>
              </a:rPr>
              <a:t>hi_inc</a:t>
            </a:r>
            <a:r>
              <a:rPr lang="en-US" dirty="0" smtClean="0">
                <a:solidFill>
                  <a:srgbClr val="FF0000"/>
                </a:solidFill>
              </a:rPr>
              <a:t>=1 if income&gt;15</a:t>
            </a:r>
          </a:p>
          <a:p>
            <a:r>
              <a:rPr lang="en-US" dirty="0" smtClean="0"/>
              <a:t>What happens to our missing values when we use this command?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tab income, </a:t>
            </a:r>
            <a:r>
              <a:rPr lang="en-US" dirty="0" err="1" smtClean="0">
                <a:solidFill>
                  <a:srgbClr val="FF0000"/>
                </a:solidFill>
              </a:rPr>
              <a:t>nola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505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Instead, we might try: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</a:t>
            </a:r>
            <a:r>
              <a:rPr lang="en-US" dirty="0" err="1" smtClean="0">
                <a:solidFill>
                  <a:srgbClr val="FF0000"/>
                </a:solidFill>
              </a:rPr>
              <a:t>hi_inc</a:t>
            </a:r>
            <a:r>
              <a:rPr lang="en-US" dirty="0" smtClean="0">
                <a:solidFill>
                  <a:srgbClr val="FF0000"/>
                </a:solidFill>
              </a:rPr>
              <a:t> = 0 if income != 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replace </a:t>
            </a:r>
            <a:r>
              <a:rPr lang="en-US" dirty="0" err="1" smtClean="0">
                <a:solidFill>
                  <a:srgbClr val="FF0000"/>
                </a:solidFill>
              </a:rPr>
              <a:t>hi_inc</a:t>
            </a:r>
            <a:r>
              <a:rPr lang="en-US" dirty="0" smtClean="0">
                <a:solidFill>
                  <a:srgbClr val="FF0000"/>
                </a:solidFill>
              </a:rPr>
              <a:t>=1 if income &gt;15 &amp; income !=.</a:t>
            </a:r>
          </a:p>
          <a:p>
            <a:r>
              <a:rPr lang="en-US" dirty="0" smtClean="0"/>
              <a:t>Also be careful if your missing values equal “999” or another numeric value</a:t>
            </a:r>
          </a:p>
          <a:p>
            <a:r>
              <a:rPr lang="en-US" dirty="0" smtClean="0"/>
              <a:t>Add the “mi” command to tab to view your missing data values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ab income, 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7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you used a numeric value originally to code missing data (e.g., “999”)?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mvdecode</a:t>
            </a:r>
            <a:r>
              <a:rPr lang="en-US" dirty="0" smtClean="0"/>
              <a:t> command will convert all these values to missing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mvdecode</a:t>
            </a:r>
            <a:r>
              <a:rPr lang="en-US" dirty="0" smtClean="0">
                <a:solidFill>
                  <a:srgbClr val="FF0000"/>
                </a:solidFill>
              </a:rPr>
              <a:t> _all, </a:t>
            </a:r>
            <a:r>
              <a:rPr lang="en-US" dirty="0" err="1" smtClean="0">
                <a:solidFill>
                  <a:srgbClr val="FF0000"/>
                </a:solidFill>
              </a:rPr>
              <a:t>mv</a:t>
            </a:r>
            <a:r>
              <a:rPr lang="en-US" dirty="0" smtClean="0">
                <a:solidFill>
                  <a:srgbClr val="FF0000"/>
                </a:solidFill>
              </a:rPr>
              <a:t>(999)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“_all</a:t>
            </a:r>
            <a:r>
              <a:rPr lang="en-US" dirty="0" smtClean="0"/>
              <a:t>” command tells </a:t>
            </a:r>
            <a:r>
              <a:rPr lang="en-US" dirty="0" err="1" smtClean="0"/>
              <a:t>Stata</a:t>
            </a:r>
            <a:r>
              <a:rPr lang="en-US" dirty="0" smtClean="0"/>
              <a:t> to do this to all variables</a:t>
            </a:r>
          </a:p>
          <a:p>
            <a:r>
              <a:rPr lang="en-US" dirty="0" smtClean="0"/>
              <a:t>Use this command carefully!  </a:t>
            </a:r>
          </a:p>
          <a:p>
            <a:pPr lvl="1"/>
            <a:r>
              <a:rPr lang="en-US" dirty="0" smtClean="0"/>
              <a:t>If you have any variables where “999” is a legitimate value, </a:t>
            </a:r>
            <a:r>
              <a:rPr lang="en-US" dirty="0" err="1" smtClean="0"/>
              <a:t>Stata</a:t>
            </a:r>
            <a:r>
              <a:rPr lang="en-US" dirty="0" smtClean="0"/>
              <a:t> is going to recode it to missing</a:t>
            </a:r>
          </a:p>
          <a:p>
            <a:pPr lvl="1"/>
            <a:r>
              <a:rPr lang="en-US" dirty="0" smtClean="0"/>
              <a:t>As an alternative, you could list </a:t>
            </a:r>
            <a:r>
              <a:rPr lang="en-US" dirty="0" err="1" smtClean="0"/>
              <a:t>var</a:t>
            </a:r>
            <a:r>
              <a:rPr lang="en-US" dirty="0" smtClean="0"/>
              <a:t> names separately rather than using “_all”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9916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uses two main types of variables: String and Numeric</a:t>
            </a:r>
          </a:p>
          <a:p>
            <a:r>
              <a:rPr lang="en-US" dirty="0" smtClean="0"/>
              <a:t>String variables are typically used for text variables </a:t>
            </a:r>
          </a:p>
          <a:p>
            <a:r>
              <a:rPr lang="en-US" dirty="0" smtClean="0"/>
              <a:t>To be able to perform any mathematical operations, your variables need to be in a numeric format</a:t>
            </a:r>
          </a:p>
        </p:txBody>
      </p:sp>
    </p:spTree>
    <p:extLst>
      <p:ext uri="{BB962C8B-B14F-4D97-AF65-F5344CB8AC3E}">
        <p14:creationId xmlns:p14="http://schemas.microsoft.com/office/powerpoint/2010/main" xmlns="" val="3049247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Stata’s</a:t>
            </a:r>
            <a:r>
              <a:rPr lang="en-US" dirty="0" smtClean="0"/>
              <a:t> numeric variable types: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438400"/>
            <a:ext cx="82296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Storage                                              0 without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type                 Minimum              Maximum    being 0     bytes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byte                    -127                  100    +/-1          1</a:t>
            </a:r>
          </a:p>
          <a:p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      -32,767               32,740    +/-1          2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long          -2,147,483,647        2,147,483,620    +/-1          4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float   -1.70141173319*10^38  1.70141173319*10^38    +/-10^-38     4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double  -8.9884656743*10^307  8.9884656743*10^307    +/-10^-323    8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Precision for float  is 3.795x10^-8.</a:t>
            </a:r>
          </a:p>
          <a:p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Precision for double is 1.414x10^-16.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848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deal with those annoying string variables?</a:t>
            </a:r>
          </a:p>
          <a:p>
            <a:r>
              <a:rPr lang="en-US" dirty="0" smtClean="0"/>
              <a:t>Sometimes you need to change a string variable into a numeric variable: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destring</a:t>
            </a:r>
            <a:r>
              <a:rPr lang="en-US" dirty="0" smtClean="0">
                <a:solidFill>
                  <a:srgbClr val="FF0000"/>
                </a:solidFill>
              </a:rPr>
              <a:t> var1, gen(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Other times, you want to convert a numeric variable to a string: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tostring</a:t>
            </a:r>
            <a:r>
              <a:rPr lang="en-US" dirty="0" smtClean="0">
                <a:solidFill>
                  <a:srgbClr val="FF0000"/>
                </a:solidFill>
              </a:rPr>
              <a:t> var1, gen(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9254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Types: 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Stata</a:t>
            </a:r>
            <a:r>
              <a:rPr lang="en-US" dirty="0" smtClean="0"/>
              <a:t> offers several options for date and time variables</a:t>
            </a:r>
          </a:p>
          <a:p>
            <a:r>
              <a:rPr lang="en-US" dirty="0" smtClean="0"/>
              <a:t>Generally, </a:t>
            </a:r>
            <a:r>
              <a:rPr lang="en-US" dirty="0" err="1" smtClean="0"/>
              <a:t>Stata</a:t>
            </a:r>
            <a:r>
              <a:rPr lang="en-US" dirty="0" smtClean="0"/>
              <a:t> will read date/time variables as strings</a:t>
            </a:r>
          </a:p>
          <a:p>
            <a:r>
              <a:rPr lang="en-US" dirty="0" smtClean="0"/>
              <a:t>You’ll need to convert string variables in order to perform any mathematical operations</a:t>
            </a:r>
          </a:p>
          <a:p>
            <a:r>
              <a:rPr lang="en-US" dirty="0" smtClean="0"/>
              <a:t>Once data is in date/time form, </a:t>
            </a:r>
            <a:r>
              <a:rPr lang="en-US" dirty="0" err="1" smtClean="0"/>
              <a:t>Stata</a:t>
            </a:r>
            <a:r>
              <a:rPr lang="en-US" dirty="0" smtClean="0"/>
              <a:t> uses several symbols to identify these variables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tc</a:t>
            </a:r>
            <a:r>
              <a:rPr lang="en-US" dirty="0" smtClean="0"/>
              <a:t>, %td, %</a:t>
            </a:r>
            <a:r>
              <a:rPr lang="en-US" dirty="0" err="1" smtClean="0"/>
              <a:t>tw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0839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Types: Date and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	String-to-numeric conversion function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-------+-----------------------------------------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clock(string,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Clock(string,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%td     date(string,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weekly(string,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%tm     monthly(string,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quarterly(string,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halfyearly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yearly(string, mask)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no function necessary; read as numeric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-------------------------------------------------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19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Types: 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           | ----- Numerical value &amp; interpretation ------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Format | Meaning    |   Value = -1  |   Value = 0   |   Value = 1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|--------+------------+---------------+---------------+---------------|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clock      |   31dec1959   |   01jan1960   |   01jan1960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23:59:59.999 |  00:00:00.000 |  00:00:00.001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%td   | days       |   31dec1959   |   01jan1960   |   02jan1960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weeks      |    1959w52    |    1960w1     |     1960w2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%tm   | months     |    1959m12    |    1960m1     |     1960m2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quarters   |    1959q4     |    1960q1     |     1960q2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half-years |    1959h2     |    1960h1     |     1960h2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      |            |               |               |               |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| 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| generic    |      -1       |      0        |       1       |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428911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Types: 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convert a string variable into date/time format, first select the date/time format you’ll be using (e.g., %</a:t>
            </a:r>
            <a:r>
              <a:rPr lang="en-US" dirty="0" err="1" smtClean="0"/>
              <a:t>tc</a:t>
            </a:r>
            <a:r>
              <a:rPr lang="en-US" dirty="0" smtClean="0"/>
              <a:t>, %td, %</a:t>
            </a:r>
            <a:r>
              <a:rPr lang="en-US" dirty="0" err="1" smtClean="0"/>
              <a:t>tw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Let’s say we create a string variable, today’s date (today)  that we want to format in a new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today = “Feb 18, 2011”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 date1 = date(today, “MDY”)</a:t>
            </a:r>
          </a:p>
        </p:txBody>
      </p:sp>
    </p:spTree>
    <p:extLst>
      <p:ext uri="{BB962C8B-B14F-4D97-AF65-F5344CB8AC3E}">
        <p14:creationId xmlns:p14="http://schemas.microsoft.com/office/powerpoint/2010/main" xmlns="" val="18705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comments in your Do-file rather than on hand-outs</a:t>
            </a:r>
          </a:p>
          <a:p>
            <a:pPr lvl="1"/>
            <a:r>
              <a:rPr lang="en-US" dirty="0" smtClean="0"/>
              <a:t>Save on flash drive or email to yourself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commands will always appear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Var</a:t>
            </a:r>
            <a:r>
              <a:rPr lang="en-US" dirty="0" smtClean="0"/>
              <a:t>” simply refers to “variable” (e.g., var1, var2, var3, </a:t>
            </a:r>
            <a:r>
              <a:rPr lang="en-US" dirty="0" err="1" smtClean="0"/>
              <a:t>varname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Pathnames should be replaced with the path specific to your computer and folders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your variable is time admitted (time) formatted as </a:t>
            </a:r>
            <a:r>
              <a:rPr lang="en-US" dirty="0" err="1" smtClean="0"/>
              <a:t>DDMMYYYYhhmmss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generate double time2 = clock(time, “DMYHMS”) 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” command necessary for all clock formats – basically tells </a:t>
            </a:r>
            <a:r>
              <a:rPr lang="en-US" dirty="0" err="1" smtClean="0"/>
              <a:t>Stata</a:t>
            </a:r>
            <a:r>
              <a:rPr lang="en-US" dirty="0" smtClean="0"/>
              <a:t> to allow a long string of characters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10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1: Generate, Replace, Recode &amp; </a:t>
            </a:r>
            <a:r>
              <a:rPr lang="en-US" dirty="0" err="1" smtClean="0"/>
              <a:t>Egen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55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in </a:t>
            </a:r>
            <a:r>
              <a:rPr lang="en-US" dirty="0" err="1" smtClean="0"/>
              <a:t>Stata</a:t>
            </a:r>
            <a:r>
              <a:rPr lang="en-US" dirty="0" smtClean="0"/>
              <a:t> is for adding new variables from a second dataset to the dataset you’re currently working with</a:t>
            </a:r>
          </a:p>
          <a:p>
            <a:pPr lvl="1"/>
            <a:r>
              <a:rPr lang="en-US" dirty="0" smtClean="0"/>
              <a:t>Current active dataset = master dataset</a:t>
            </a:r>
          </a:p>
          <a:p>
            <a:pPr lvl="1"/>
            <a:r>
              <a:rPr lang="en-US" dirty="0" smtClean="0"/>
              <a:t>Dataset you’d like to merge with master = using dataset</a:t>
            </a:r>
          </a:p>
          <a:p>
            <a:r>
              <a:rPr lang="en-US" dirty="0" smtClean="0"/>
              <a:t>If you want to add OBSERVATIONS, you’d use “append” (we’ll go over that next)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7810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different ways that you might be interested in merging data</a:t>
            </a:r>
          </a:p>
          <a:p>
            <a:pPr lvl="1"/>
            <a:r>
              <a:rPr lang="en-US" dirty="0" smtClean="0"/>
              <a:t>Two datasets with same participant pool, one row per participant (1:1)</a:t>
            </a:r>
          </a:p>
          <a:p>
            <a:pPr lvl="1"/>
            <a:r>
              <a:rPr lang="en-US" dirty="0" smtClean="0"/>
              <a:t>A dataset with one participant per row with a dataset with multiple rows per participant (1:many or many:1)</a:t>
            </a:r>
          </a:p>
        </p:txBody>
      </p:sp>
    </p:spTree>
    <p:extLst>
      <p:ext uri="{BB962C8B-B14F-4D97-AF65-F5344CB8AC3E}">
        <p14:creationId xmlns:p14="http://schemas.microsoft.com/office/powerpoint/2010/main" xmlns="" val="2629887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will create a new variable (“_merge”) that describes the source of the data</a:t>
            </a:r>
          </a:p>
          <a:p>
            <a:pPr lvl="1"/>
            <a:r>
              <a:rPr lang="en-US" dirty="0" smtClean="0"/>
              <a:t>Use option, “</a:t>
            </a:r>
            <a:r>
              <a:rPr lang="en-US" dirty="0" err="1" smtClean="0">
                <a:solidFill>
                  <a:srgbClr val="FF0000"/>
                </a:solidFill>
              </a:rPr>
              <a:t>nogenerate</a:t>
            </a:r>
            <a:r>
              <a:rPr lang="en-US" dirty="0" smtClean="0"/>
              <a:t>” if you don’t want _merge created</a:t>
            </a:r>
          </a:p>
          <a:p>
            <a:pPr lvl="1"/>
            <a:r>
              <a:rPr lang="en-US" dirty="0" smtClean="0"/>
              <a:t>Use option, “</a:t>
            </a:r>
            <a:r>
              <a:rPr lang="en-US" dirty="0" smtClean="0">
                <a:solidFill>
                  <a:srgbClr val="FF0000"/>
                </a:solidFill>
              </a:rPr>
              <a:t>generate(</a:t>
            </a:r>
            <a:r>
              <a:rPr lang="en-US" dirty="0" err="1" smtClean="0">
                <a:solidFill>
                  <a:srgbClr val="FF0000"/>
                </a:solidFill>
              </a:rPr>
              <a:t>varname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” to give _merge your own variable name</a:t>
            </a:r>
          </a:p>
          <a:p>
            <a:r>
              <a:rPr lang="en-US" dirty="0" smtClean="0"/>
              <a:t>Need to add IDs to your dataset?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generate id _n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4256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Before you begin:</a:t>
            </a:r>
          </a:p>
          <a:p>
            <a:pPr lvl="1"/>
            <a:r>
              <a:rPr lang="en-US" dirty="0" smtClean="0"/>
              <a:t>Identify the “ID” that you will use to merge your two datasets</a:t>
            </a:r>
          </a:p>
          <a:p>
            <a:pPr lvl="1"/>
            <a:r>
              <a:rPr lang="en-US" dirty="0" smtClean="0"/>
              <a:t>Determine which variables you’d like to merge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Stata</a:t>
            </a:r>
            <a:r>
              <a:rPr lang="en-US" dirty="0" smtClean="0"/>
              <a:t> 11, data does NOT have to be sorted </a:t>
            </a:r>
          </a:p>
          <a:p>
            <a:pPr lvl="1"/>
            <a:r>
              <a:rPr lang="en-US" dirty="0" smtClean="0"/>
              <a:t>Make sure your “using dataset” is in the same directory as your master dataset (otherwise, you’ll have to write the path name)</a:t>
            </a:r>
          </a:p>
          <a:p>
            <a:pPr lvl="1"/>
            <a:r>
              <a:rPr lang="en-US" dirty="0" smtClean="0"/>
              <a:t>Variable types must match across datasets</a:t>
            </a:r>
          </a:p>
          <a:p>
            <a:pPr lvl="2"/>
            <a:r>
              <a:rPr lang="en-US" dirty="0" smtClean="0"/>
              <a:t>Can use “</a:t>
            </a:r>
            <a:r>
              <a:rPr lang="en-US" dirty="0" smtClean="0">
                <a:solidFill>
                  <a:srgbClr val="FF0000"/>
                </a:solidFill>
              </a:rPr>
              <a:t>force</a:t>
            </a:r>
            <a:r>
              <a:rPr lang="en-US" dirty="0" smtClean="0"/>
              <a:t>” option to get around this, but not recommended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05656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say I want to perform a 1:1 merge using the dataset “data2” and the ID, “participant”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merge 1:1 participant using data2.dta</a:t>
            </a:r>
          </a:p>
          <a:p>
            <a:r>
              <a:rPr lang="en-US" dirty="0" smtClean="0"/>
              <a:t>Now, let’s say that I have one dataset with individual students (master) and another dataset with information about the students’ schools called “school”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merge m:1 </a:t>
            </a:r>
            <a:r>
              <a:rPr lang="en-US" dirty="0" err="1" smtClean="0">
                <a:solidFill>
                  <a:srgbClr val="FF0000"/>
                </a:solidFill>
              </a:rPr>
              <a:t>schoolID</a:t>
            </a:r>
            <a:r>
              <a:rPr lang="en-US" dirty="0" smtClean="0">
                <a:solidFill>
                  <a:srgbClr val="FF0000"/>
                </a:solidFill>
              </a:rPr>
              <a:t> using school.dta</a:t>
            </a:r>
          </a:p>
          <a:p>
            <a:pPr lvl="2"/>
            <a:r>
              <a:rPr lang="en-US" dirty="0" smtClean="0"/>
              <a:t>The “m” stands for “many”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096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my school dataset was the master and my student dataset was the merging dataset?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merge 1:m </a:t>
            </a:r>
            <a:r>
              <a:rPr lang="en-US" dirty="0" err="1" smtClean="0">
                <a:solidFill>
                  <a:srgbClr val="FF0000"/>
                </a:solidFill>
              </a:rPr>
              <a:t>schoolID</a:t>
            </a:r>
            <a:r>
              <a:rPr lang="en-US" dirty="0" smtClean="0">
                <a:solidFill>
                  <a:srgbClr val="FF0000"/>
                </a:solidFill>
              </a:rPr>
              <a:t> using student.dta</a:t>
            </a:r>
          </a:p>
          <a:p>
            <a:r>
              <a:rPr lang="en-US" dirty="0" smtClean="0"/>
              <a:t>It is also possible to do a </a:t>
            </a:r>
            <a:r>
              <a:rPr lang="en-US" dirty="0" err="1" smtClean="0"/>
              <a:t>many:many</a:t>
            </a:r>
            <a:r>
              <a:rPr lang="en-US" dirty="0" smtClean="0"/>
              <a:t> merge</a:t>
            </a:r>
          </a:p>
          <a:p>
            <a:pPr lvl="1"/>
            <a:r>
              <a:rPr lang="en-US" dirty="0" smtClean="0"/>
              <a:t>This method is not recommended – very few circumstances under which this would be useful</a:t>
            </a:r>
          </a:p>
          <a:p>
            <a:pPr lvl="1"/>
            <a:r>
              <a:rPr lang="en-US" dirty="0" smtClean="0"/>
              <a:t>Data needs to be sorted in both the master and using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197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and replace options:</a:t>
            </a:r>
          </a:p>
          <a:p>
            <a:pPr lvl="1"/>
            <a:r>
              <a:rPr lang="en-US" dirty="0" smtClean="0"/>
              <a:t>In standard merge, the master dataset is the authority and WON’T CHANGE</a:t>
            </a:r>
          </a:p>
          <a:p>
            <a:pPr lvl="1"/>
            <a:r>
              <a:rPr lang="en-US" dirty="0" smtClean="0"/>
              <a:t>What if your master dataset has missing data and some of those values are not missing in your using dataset?</a:t>
            </a:r>
          </a:p>
          <a:p>
            <a:pPr lvl="2"/>
            <a:r>
              <a:rPr lang="en-US" dirty="0" smtClean="0"/>
              <a:t>Specify “</a:t>
            </a:r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” – it will fill in missing without changing </a:t>
            </a:r>
            <a:r>
              <a:rPr lang="en-US" dirty="0" err="1" smtClean="0"/>
              <a:t>nonmissing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72204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and replace options:</a:t>
            </a:r>
          </a:p>
          <a:p>
            <a:pPr lvl="1"/>
            <a:r>
              <a:rPr lang="en-US" dirty="0" smtClean="0"/>
              <a:t>What if you want data from your using dataset to overwrite that in your master?</a:t>
            </a:r>
          </a:p>
          <a:p>
            <a:pPr lvl="2"/>
            <a:r>
              <a:rPr lang="en-US" dirty="0" smtClean="0"/>
              <a:t>Specify “</a:t>
            </a:r>
            <a:r>
              <a:rPr lang="en-US" dirty="0" smtClean="0">
                <a:solidFill>
                  <a:srgbClr val="FF0000"/>
                </a:solidFill>
              </a:rPr>
              <a:t>replace update</a:t>
            </a:r>
            <a:r>
              <a:rPr lang="en-US" dirty="0" smtClean="0"/>
              <a:t>” – it will replace master data with using data UNLESS the value is missing in the using dataset</a:t>
            </a:r>
          </a:p>
        </p:txBody>
      </p:sp>
    </p:spTree>
    <p:extLst>
      <p:ext uri="{BB962C8B-B14F-4D97-AF65-F5344CB8AC3E}">
        <p14:creationId xmlns:p14="http://schemas.microsoft.com/office/powerpoint/2010/main" xmlns="" val="370949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</a:t>
            </a:r>
            <a:r>
              <a:rPr lang="en-US" b="1" dirty="0" smtClean="0"/>
              <a:t>INTRODUCTION </a:t>
            </a:r>
            <a:r>
              <a:rPr lang="en-US" dirty="0" smtClean="0"/>
              <a:t>to data management in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Assumes basic knowledge of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Not appropriate for people already well familiar with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 smtClean="0"/>
              <a:t>If you are catching on before the rest of the class, experiment with command features described in help files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you’ll have observations in two different datasets, or you’d like to add observations to an existing dataset</a:t>
            </a:r>
          </a:p>
          <a:p>
            <a:r>
              <a:rPr lang="en-US" dirty="0" smtClean="0"/>
              <a:t>Append will simply add observations to the end of the observations in the master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append using dataset2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002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options with Append: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generate(</a:t>
            </a:r>
            <a:r>
              <a:rPr lang="en-US" dirty="0" err="1" smtClean="0">
                <a:solidFill>
                  <a:srgbClr val="FF0000"/>
                </a:solidFill>
              </a:rPr>
              <a:t>newvar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will create variable that identifies source of observation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append using dataset1, generate(</a:t>
            </a:r>
            <a:r>
              <a:rPr lang="en-US" dirty="0" err="1" smtClean="0">
                <a:solidFill>
                  <a:srgbClr val="FF0000"/>
                </a:solidFill>
              </a:rPr>
              <a:t>observesource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force</a:t>
            </a:r>
            <a:r>
              <a:rPr lang="en-US" dirty="0" smtClean="0"/>
              <a:t>” will  allow for data type mismatches (again, this is not recommended)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5997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Merge</a:t>
            </a:r>
            <a:r>
              <a:rPr lang="en-US" dirty="0" smtClean="0"/>
              <a:t> will add new observations from using that do not appear in master</a:t>
            </a:r>
          </a:p>
          <a:p>
            <a:r>
              <a:rPr lang="en-US" dirty="0" smtClean="0"/>
              <a:t>Sometimes, you need to add variables from using but want to be sure the list of participants in your master does not change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joinby</a:t>
            </a:r>
            <a:r>
              <a:rPr lang="en-US" dirty="0" smtClean="0">
                <a:solidFill>
                  <a:srgbClr val="FF0000"/>
                </a:solidFill>
              </a:rPr>
              <a:t> participant using dataset1</a:t>
            </a:r>
          </a:p>
          <a:p>
            <a:r>
              <a:rPr lang="en-US" dirty="0" smtClean="0"/>
              <a:t>Any observations in using that are NOT in master will be omitted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865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Collapse will take master data and create a new dataset of summary statistics</a:t>
            </a:r>
          </a:p>
          <a:p>
            <a:r>
              <a:rPr lang="en-US" dirty="0" smtClean="0"/>
              <a:t>Useful in hierarchal linear modeling if you’d like to create aggregate, summary statistics</a:t>
            </a:r>
          </a:p>
          <a:p>
            <a:r>
              <a:rPr lang="en-US" dirty="0" smtClean="0"/>
              <a:t>Can generate group summary data for many descriptive stats</a:t>
            </a:r>
          </a:p>
          <a:p>
            <a:pPr lvl="1"/>
            <a:r>
              <a:rPr lang="en-US" dirty="0" smtClean="0"/>
              <a:t>Mean, media, </a:t>
            </a:r>
            <a:r>
              <a:rPr lang="en-US" dirty="0" err="1" smtClean="0"/>
              <a:t>sd</a:t>
            </a:r>
            <a:r>
              <a:rPr lang="en-US" dirty="0" smtClean="0"/>
              <a:t>, sum, min, max, percentiles, standard errors</a:t>
            </a:r>
          </a:p>
          <a:p>
            <a:r>
              <a:rPr lang="en-US" dirty="0" smtClean="0"/>
              <a:t>Can also attach weights</a:t>
            </a:r>
          </a:p>
        </p:txBody>
      </p:sp>
    </p:spTree>
    <p:extLst>
      <p:ext uri="{BB962C8B-B14F-4D97-AF65-F5344CB8AC3E}">
        <p14:creationId xmlns:p14="http://schemas.microsoft.com/office/powerpoint/2010/main" xmlns="" val="2794931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collapse</a:t>
            </a:r>
          </a:p>
          <a:p>
            <a:pPr lvl="1"/>
            <a:r>
              <a:rPr lang="en-US" dirty="0" smtClean="0"/>
              <a:t>Save your master dataset and then save it again under a new name</a:t>
            </a:r>
          </a:p>
          <a:p>
            <a:pPr lvl="2"/>
            <a:r>
              <a:rPr lang="en-US" dirty="0" smtClean="0"/>
              <a:t>This will prevent collapse from writing over your original data</a:t>
            </a:r>
          </a:p>
          <a:p>
            <a:pPr lvl="1"/>
            <a:r>
              <a:rPr lang="en-US" dirty="0" smtClean="0"/>
              <a:t>Consider issues of missing data.  Do you want </a:t>
            </a:r>
            <a:r>
              <a:rPr lang="en-US" dirty="0" err="1" smtClean="0"/>
              <a:t>Stata</a:t>
            </a:r>
            <a:r>
              <a:rPr lang="en-US" dirty="0" smtClean="0"/>
              <a:t> to use all possible observations?  If not: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cw</a:t>
            </a:r>
            <a:r>
              <a:rPr lang="en-US" dirty="0" smtClean="0"/>
              <a:t> (</a:t>
            </a:r>
            <a:r>
              <a:rPr lang="en-US" dirty="0" err="1" smtClean="0"/>
              <a:t>casewise</a:t>
            </a:r>
            <a:r>
              <a:rPr lang="en-US" dirty="0" smtClean="0"/>
              <a:t>) option will make </a:t>
            </a:r>
            <a:r>
              <a:rPr lang="en-US" dirty="0" err="1" smtClean="0"/>
              <a:t>casewise</a:t>
            </a:r>
            <a:r>
              <a:rPr lang="en-US" dirty="0" smtClean="0"/>
              <a:t> deletions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617704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you have a dataset with patient information from multiple hospitals</a:t>
            </a:r>
          </a:p>
          <a:p>
            <a:r>
              <a:rPr lang="en-US" dirty="0" smtClean="0"/>
              <a:t>You want to generate mean levels of patient satisfaction for EACH hospital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save </a:t>
            </a:r>
            <a:r>
              <a:rPr lang="en-US" dirty="0" err="1" smtClean="0">
                <a:solidFill>
                  <a:srgbClr val="FF0000"/>
                </a:solidFill>
              </a:rPr>
              <a:t>originaldata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save </a:t>
            </a:r>
            <a:r>
              <a:rPr lang="en-US" dirty="0" err="1" smtClean="0">
                <a:solidFill>
                  <a:srgbClr val="FF0000"/>
                </a:solidFill>
              </a:rPr>
              <a:t>hospitalcollapse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collapse (mean) 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r>
              <a:rPr lang="en-US" dirty="0" smtClean="0">
                <a:solidFill>
                  <a:srgbClr val="FF0000"/>
                </a:solidFill>
              </a:rPr>
              <a:t>, by(hospital)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675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could also generate different statistics for multiple variables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collapse (mean) 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length_stay</a:t>
            </a:r>
            <a:r>
              <a:rPr lang="en-US" dirty="0" smtClean="0">
                <a:solidFill>
                  <a:srgbClr val="FF0000"/>
                </a:solidFill>
              </a:rPr>
              <a:t> (median) </a:t>
            </a:r>
            <a:r>
              <a:rPr lang="en-US" dirty="0" err="1" smtClean="0">
                <a:solidFill>
                  <a:srgbClr val="FF0000"/>
                </a:solidFill>
              </a:rPr>
              <a:t>ptincome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r>
              <a:rPr lang="en-US" dirty="0" smtClean="0">
                <a:solidFill>
                  <a:srgbClr val="FF0000"/>
                </a:solidFill>
              </a:rPr>
              <a:t>, by(</a:t>
            </a:r>
            <a:r>
              <a:rPr lang="en-US" dirty="0" err="1" smtClean="0">
                <a:solidFill>
                  <a:srgbClr val="FF0000"/>
                </a:solidFill>
              </a:rPr>
              <a:t>hosptial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What if you want to rename your new variables in this process?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collapse (mean) </a:t>
            </a:r>
            <a:r>
              <a:rPr lang="en-US" dirty="0" err="1" smtClean="0">
                <a:solidFill>
                  <a:srgbClr val="FF0000"/>
                </a:solidFill>
              </a:rPr>
              <a:t>ptsatmean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lsmean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length_stay</a:t>
            </a:r>
            <a:r>
              <a:rPr lang="en-US" dirty="0" smtClean="0">
                <a:solidFill>
                  <a:srgbClr val="FF0000"/>
                </a:solidFill>
              </a:rPr>
              <a:t> (median) </a:t>
            </a:r>
            <a:r>
              <a:rPr lang="en-US" dirty="0" err="1" smtClean="0">
                <a:solidFill>
                  <a:srgbClr val="FF0000"/>
                </a:solidFill>
              </a:rPr>
              <a:t>ptincmed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ptincome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sdptsat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ptsatisfaction</a:t>
            </a:r>
            <a:r>
              <a:rPr lang="en-US" dirty="0" smtClean="0">
                <a:solidFill>
                  <a:srgbClr val="FF0000"/>
                </a:solidFill>
              </a:rPr>
              <a:t>, by(hospital)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456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2: Merge, Append, &amp; </a:t>
            </a:r>
            <a:r>
              <a:rPr lang="en-US" dirty="0" err="1" smtClean="0"/>
              <a:t>Joinby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2484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allows you to compare the variable list of master to variable list of using dataset</a:t>
            </a:r>
          </a:p>
          <a:p>
            <a:r>
              <a:rPr lang="en-US" dirty="0" smtClean="0"/>
              <a:t>Important – </a:t>
            </a:r>
            <a:r>
              <a:rPr lang="en-US" dirty="0" err="1" smtClean="0"/>
              <a:t>Stata</a:t>
            </a:r>
            <a:r>
              <a:rPr lang="en-US" dirty="0" smtClean="0"/>
              <a:t> does not compare variable labels, value labels, etc. – </a:t>
            </a:r>
            <a:r>
              <a:rPr lang="en-US" dirty="0" err="1" smtClean="0"/>
              <a:t>Stata</a:t>
            </a:r>
            <a:r>
              <a:rPr lang="en-US" dirty="0" smtClean="0"/>
              <a:t> just compares variable values</a:t>
            </a:r>
          </a:p>
        </p:txBody>
      </p:sp>
    </p:spTree>
    <p:extLst>
      <p:ext uri="{BB962C8B-B14F-4D97-AF65-F5344CB8AC3E}">
        <p14:creationId xmlns:p14="http://schemas.microsoft.com/office/powerpoint/2010/main" xmlns="" val="297290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you’re interested in just seeing whether values on all variables in the master match values on all variables in using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cf</a:t>
            </a:r>
            <a:r>
              <a:rPr lang="en-US" dirty="0" smtClean="0">
                <a:solidFill>
                  <a:srgbClr val="FF0000"/>
                </a:solidFill>
              </a:rPr>
              <a:t> _all using dataset1</a:t>
            </a:r>
          </a:p>
          <a:p>
            <a:pPr lvl="1"/>
            <a:r>
              <a:rPr lang="en-US" dirty="0" smtClean="0"/>
              <a:t>The “</a:t>
            </a:r>
            <a:r>
              <a:rPr lang="en-US" dirty="0" smtClean="0">
                <a:solidFill>
                  <a:srgbClr val="FF0000"/>
                </a:solidFill>
              </a:rPr>
              <a:t>_all</a:t>
            </a:r>
            <a:r>
              <a:rPr lang="en-US" dirty="0" smtClean="0"/>
              <a:t>” tells </a:t>
            </a:r>
            <a:r>
              <a:rPr lang="en-US" dirty="0" err="1" smtClean="0"/>
              <a:t>Stata</a:t>
            </a:r>
            <a:r>
              <a:rPr lang="en-US" dirty="0" smtClean="0"/>
              <a:t> to compare all variables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cf</a:t>
            </a:r>
            <a:r>
              <a:rPr lang="en-US" dirty="0" smtClean="0"/>
              <a:t>” is short for “compare files”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only reports mismatches</a:t>
            </a:r>
          </a:p>
          <a:p>
            <a:pPr lvl="1"/>
            <a:r>
              <a:rPr lang="en-US" dirty="0" smtClean="0"/>
              <a:t>If all values match, </a:t>
            </a:r>
            <a:r>
              <a:rPr lang="en-US" dirty="0" err="1" smtClean="0"/>
              <a:t>Stata</a:t>
            </a:r>
            <a:r>
              <a:rPr lang="en-US" dirty="0" smtClean="0"/>
              <a:t> will produce NO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445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391400" cy="483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124200"/>
          </a:xfrm>
        </p:spPr>
        <p:txBody>
          <a:bodyPr/>
          <a:lstStyle/>
          <a:p>
            <a:r>
              <a:rPr lang="en-US" dirty="0" smtClean="0"/>
              <a:t>Let’s say </a:t>
            </a:r>
            <a:r>
              <a:rPr lang="en-US" dirty="0" err="1" smtClean="0"/>
              <a:t>Stata</a:t>
            </a:r>
            <a:r>
              <a:rPr lang="en-US" dirty="0" smtClean="0"/>
              <a:t> tells you that there are mismatching values on some of your variables.  Now you’ll need to identify these values: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cf</a:t>
            </a:r>
            <a:r>
              <a:rPr lang="en-US" dirty="0" smtClean="0">
                <a:solidFill>
                  <a:srgbClr val="FF0000"/>
                </a:solidFill>
              </a:rPr>
              <a:t> _all using dataset1, verbose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verbose</a:t>
            </a:r>
            <a:r>
              <a:rPr lang="en-US" dirty="0" smtClean="0"/>
              <a:t>” command tells </a:t>
            </a:r>
            <a:r>
              <a:rPr lang="en-US" dirty="0" err="1" smtClean="0"/>
              <a:t>Stata</a:t>
            </a:r>
            <a:r>
              <a:rPr lang="en-US" dirty="0" smtClean="0"/>
              <a:t> to print output that identifies where mismatches 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42672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education: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2. 18 in master; 15 in using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hours: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20. 50 in master; -1 in using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marital: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995. . in master; 5 in using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income: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1353. 5 in master; 0 in using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age:  1 mismatches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1413. 12 in master; . in using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4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up a new Do-File</a:t>
            </a:r>
          </a:p>
          <a:p>
            <a:r>
              <a:rPr lang="en-US" dirty="0" smtClean="0"/>
              <a:t>Before we do anything, we need to tell </a:t>
            </a:r>
            <a:r>
              <a:rPr lang="en-US" dirty="0" err="1" smtClean="0"/>
              <a:t>Stata</a:t>
            </a:r>
            <a:r>
              <a:rPr lang="en-US" dirty="0" smtClean="0"/>
              <a:t> how much  memory to use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set </a:t>
            </a:r>
            <a:r>
              <a:rPr lang="en-US" dirty="0" err="1" smtClean="0">
                <a:solidFill>
                  <a:srgbClr val="FF0000"/>
                </a:solidFill>
              </a:rPr>
              <a:t>mem</a:t>
            </a:r>
            <a:r>
              <a:rPr lang="en-US" dirty="0" smtClean="0">
                <a:solidFill>
                  <a:srgbClr val="FF0000"/>
                </a:solidFill>
              </a:rPr>
              <a:t> 500m, perm</a:t>
            </a:r>
          </a:p>
          <a:p>
            <a:pPr lvl="1"/>
            <a:r>
              <a:rPr lang="en-US" dirty="0" smtClean="0"/>
              <a:t>“Perm” makes this permanent (</a:t>
            </a:r>
            <a:r>
              <a:rPr lang="en-US" dirty="0" err="1" smtClean="0"/>
              <a:t>everytime</a:t>
            </a:r>
            <a:r>
              <a:rPr lang="en-US" dirty="0" smtClean="0"/>
              <a:t> you open </a:t>
            </a:r>
            <a:r>
              <a:rPr lang="en-US" dirty="0" err="1" smtClean="0"/>
              <a:t>Stata</a:t>
            </a:r>
            <a:r>
              <a:rPr lang="en-US" dirty="0" smtClean="0"/>
              <a:t>, it will allow 500m of memory)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bottom left hand corner of </a:t>
            </a:r>
            <a:r>
              <a:rPr lang="en-US" dirty="0" err="1" smtClean="0"/>
              <a:t>Stata</a:t>
            </a:r>
            <a:r>
              <a:rPr lang="en-US" dirty="0" smtClean="0"/>
              <a:t> screen</a:t>
            </a:r>
          </a:p>
          <a:p>
            <a:pPr lvl="1"/>
            <a:r>
              <a:rPr lang="en-US" dirty="0" smtClean="0"/>
              <a:t>This is the directory </a:t>
            </a:r>
            <a:r>
              <a:rPr lang="en-US" dirty="0" err="1" smtClean="0"/>
              <a:t>Stata</a:t>
            </a:r>
            <a:r>
              <a:rPr lang="en-US" dirty="0" smtClean="0"/>
              <a:t> is currently reading from</a:t>
            </a:r>
          </a:p>
          <a:p>
            <a:r>
              <a:rPr lang="en-US" dirty="0" smtClean="0"/>
              <a:t>We can also see this by typing </a:t>
            </a:r>
            <a:r>
              <a:rPr lang="en-US" dirty="0" err="1" smtClean="0">
                <a:solidFill>
                  <a:srgbClr val="FF0000"/>
                </a:solidFill>
              </a:rPr>
              <a:t>pwd</a:t>
            </a:r>
            <a:r>
              <a:rPr lang="en-US" dirty="0" smtClean="0"/>
              <a:t> in our Do-File editor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dir</a:t>
            </a:r>
            <a:r>
              <a:rPr lang="en-US" dirty="0" smtClean="0"/>
              <a:t> to see what is in the directory</a:t>
            </a:r>
          </a:p>
          <a:p>
            <a:pPr lvl="1"/>
            <a:r>
              <a:rPr lang="en-US" dirty="0" smtClean="0"/>
              <a:t>If your </a:t>
            </a:r>
            <a:r>
              <a:rPr lang="en-US" dirty="0" err="1" smtClean="0"/>
              <a:t>datafile</a:t>
            </a:r>
            <a:r>
              <a:rPr lang="en-US" dirty="0" smtClean="0"/>
              <a:t> is not there, </a:t>
            </a:r>
            <a:r>
              <a:rPr lang="en-US" dirty="0" err="1" smtClean="0"/>
              <a:t>Stata</a:t>
            </a:r>
            <a:r>
              <a:rPr lang="en-US" dirty="0" smtClean="0"/>
              <a:t> will not open it!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in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files </a:t>
            </a:r>
            <a:r>
              <a:rPr lang="en-US" dirty="0" smtClean="0"/>
              <a:t>are located </a:t>
            </a:r>
            <a:r>
              <a:rPr lang="en-US" dirty="0" smtClean="0"/>
              <a:t>in the </a:t>
            </a:r>
            <a:r>
              <a:rPr lang="en-US" dirty="0" err="1" smtClean="0"/>
              <a:t>StataDatMan</a:t>
            </a:r>
            <a:r>
              <a:rPr lang="en-US" dirty="0" smtClean="0"/>
              <a:t> folder in my home directory</a:t>
            </a:r>
          </a:p>
          <a:p>
            <a:r>
              <a:rPr lang="en-US" dirty="0" smtClean="0"/>
              <a:t>Start by telling </a:t>
            </a:r>
            <a:r>
              <a:rPr lang="en-US" dirty="0" err="1" smtClean="0"/>
              <a:t>Stata</a:t>
            </a:r>
            <a:r>
              <a:rPr lang="en-US" dirty="0" smtClean="0"/>
              <a:t> where to look for these files: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“~/</a:t>
            </a:r>
            <a:r>
              <a:rPr lang="en-US" dirty="0" err="1" smtClean="0">
                <a:solidFill>
                  <a:srgbClr val="FF0000"/>
                </a:solidFill>
              </a:rPr>
              <a:t>StataDatMan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Social Survey</a:t>
            </a:r>
          </a:p>
          <a:p>
            <a:r>
              <a:rPr lang="en-US" dirty="0" smtClean="0"/>
              <a:t>Has tracked opinions of Americans since 1970s</a:t>
            </a:r>
          </a:p>
          <a:p>
            <a:r>
              <a:rPr lang="en-US" dirty="0" smtClean="0"/>
              <a:t>Monitors social change in U.S. and compares U.S. to other countries</a:t>
            </a:r>
          </a:p>
          <a:p>
            <a:r>
              <a:rPr lang="en-US" dirty="0" smtClean="0">
                <a:hlinkClick r:id="rId2"/>
              </a:rPr>
              <a:t>http://www.norc.org/GSS+Website/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7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2583</Words>
  <Application>Microsoft Office PowerPoint</Application>
  <PresentationFormat>On-screen Show (4:3)</PresentationFormat>
  <Paragraphs>307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Worksheet</vt:lpstr>
      <vt:lpstr>Intro to Data Management in Stata</vt:lpstr>
      <vt:lpstr>Organization</vt:lpstr>
      <vt:lpstr>Organization</vt:lpstr>
      <vt:lpstr>Assumptions and Disclaimers</vt:lpstr>
      <vt:lpstr>Why Stata?</vt:lpstr>
      <vt:lpstr>Let’s get started</vt:lpstr>
      <vt:lpstr>Opening Files in Stata</vt:lpstr>
      <vt:lpstr>Opening Files in Stata</vt:lpstr>
      <vt:lpstr>GSS</vt:lpstr>
      <vt:lpstr>Useful Data Manipulation Commands</vt:lpstr>
      <vt:lpstr>Basic Data Manipulation Commands</vt:lpstr>
      <vt:lpstr>Basic Data Manipulation Commands</vt:lpstr>
      <vt:lpstr>Basic Data Manipulation</vt:lpstr>
      <vt:lpstr>Basic Rules for Recode</vt:lpstr>
      <vt:lpstr>Basic Data Manipulation Commands</vt:lpstr>
      <vt:lpstr>Basic Data Manipulation Commands</vt:lpstr>
      <vt:lpstr>The “By” Command</vt:lpstr>
      <vt:lpstr>The “By” Command</vt:lpstr>
      <vt:lpstr>Missing Values</vt:lpstr>
      <vt:lpstr>Missing Values</vt:lpstr>
      <vt:lpstr>Missing Values</vt:lpstr>
      <vt:lpstr>Missing Values</vt:lpstr>
      <vt:lpstr>Variable Types</vt:lpstr>
      <vt:lpstr>Variable Types</vt:lpstr>
      <vt:lpstr>Variable Types</vt:lpstr>
      <vt:lpstr>Variable Types: Date and Time</vt:lpstr>
      <vt:lpstr>Variable Types: Date and Time</vt:lpstr>
      <vt:lpstr>Variable Types: Date and Time</vt:lpstr>
      <vt:lpstr>Variable Types: Date and Time</vt:lpstr>
      <vt:lpstr>Variable Types</vt:lpstr>
      <vt:lpstr>Exercise 1: Generate, Replace, Recode &amp; Egen</vt:lpstr>
      <vt:lpstr>Merging Datasets</vt:lpstr>
      <vt:lpstr>Merging Datasets</vt:lpstr>
      <vt:lpstr>Merging Datasets</vt:lpstr>
      <vt:lpstr>Merging Datasets</vt:lpstr>
      <vt:lpstr>Merging Datasets</vt:lpstr>
      <vt:lpstr>Merging Datasets</vt:lpstr>
      <vt:lpstr>Merging Datasets</vt:lpstr>
      <vt:lpstr>Merging Datasets</vt:lpstr>
      <vt:lpstr>Appending Datasets</vt:lpstr>
      <vt:lpstr>Appending Datasets</vt:lpstr>
      <vt:lpstr>Joinby</vt:lpstr>
      <vt:lpstr>Collapse</vt:lpstr>
      <vt:lpstr>Collapse</vt:lpstr>
      <vt:lpstr>Collapse</vt:lpstr>
      <vt:lpstr>Collapse</vt:lpstr>
      <vt:lpstr>Exercise 2: Merge, Append, &amp; Joinby</vt:lpstr>
      <vt:lpstr>Comparing Two Datasets</vt:lpstr>
      <vt:lpstr>Comparing Two Datasets</vt:lpstr>
      <vt:lpstr>Comparing Two Datasets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Management in Stata</dc:title>
  <dc:creator>alynch</dc:creator>
  <cp:lastModifiedBy>HSPH IT</cp:lastModifiedBy>
  <cp:revision>101</cp:revision>
  <dcterms:created xsi:type="dcterms:W3CDTF">2010-09-08T16:49:30Z</dcterms:created>
  <dcterms:modified xsi:type="dcterms:W3CDTF">2012-01-23T17:32:34Z</dcterms:modified>
</cp:coreProperties>
</file>