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B0C1-59ED-4430-BF18-5056419C754D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E620-CA49-45EC-ABEB-21F96A22C8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inzi.psych.upenn.edu/search.html" TargetMode="External"/><Relationship Id="rId2" Type="http://schemas.openxmlformats.org/officeDocument/2006/relationships/hyperlink" Target="http://www.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.ethz.ch/mailman/listinfo/r-hel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q.harvard.edu/research_comput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.harvard.edu/facilities" TargetMode="External"/><Relationship Id="rId2" Type="http://schemas.openxmlformats.org/officeDocument/2006/relationships/hyperlink" Target="http://www.iq.harva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q.harvard.edu/train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USERNAME: </a:t>
            </a:r>
            <a:r>
              <a:rPr lang="en-US" dirty="0" err="1">
                <a:solidFill>
                  <a:srgbClr val="0070C0"/>
                </a:solidFill>
              </a:rPr>
              <a:t>dataclass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PASSWORD: </a:t>
            </a:r>
            <a:r>
              <a:rPr lang="en-US" dirty="0" err="1" smtClean="0">
                <a:solidFill>
                  <a:srgbClr val="0070C0"/>
                </a:solidFill>
              </a:rPr>
              <a:t>dataclass</a:t>
            </a:r>
            <a:endParaRPr lang="en-US" dirty="0" smtClean="0"/>
          </a:p>
          <a:p>
            <a:r>
              <a:rPr lang="en-US" dirty="0" smtClean="0"/>
              <a:t>Find class materials at: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Scratch &gt; </a:t>
            </a:r>
            <a:r>
              <a:rPr lang="en-US" dirty="0" err="1" smtClean="0">
                <a:solidFill>
                  <a:srgbClr val="0070C0"/>
                </a:solidFill>
              </a:rPr>
              <a:t>IntroR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FIRST THING: copy this folder to your desktop!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69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HMDC labs</a:t>
            </a:r>
          </a:p>
          <a:p>
            <a:r>
              <a:rPr lang="en-US" dirty="0" smtClean="0"/>
              <a:t>RCE (Research Computing Environment)</a:t>
            </a:r>
          </a:p>
          <a:p>
            <a:r>
              <a:rPr lang="en-US" dirty="0" smtClean="0"/>
              <a:t>Download for FREE:</a:t>
            </a:r>
          </a:p>
          <a:p>
            <a:pPr lvl="1"/>
            <a:r>
              <a:rPr lang="en-US" dirty="0" smtClean="0"/>
              <a:t>http://cran.r-project.org/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895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www.cran.r-project.org</a:t>
            </a:r>
            <a:endParaRPr lang="en-US" dirty="0" smtClean="0"/>
          </a:p>
          <a:p>
            <a:r>
              <a:rPr lang="en-US" dirty="0" smtClean="0"/>
              <a:t>Web search leads to helpful user links</a:t>
            </a:r>
          </a:p>
          <a:p>
            <a:r>
              <a:rPr lang="en-US" dirty="0">
                <a:hlinkClick r:id="rId3"/>
              </a:rPr>
              <a:t>http://finzi.psych.upenn.edu/</a:t>
            </a:r>
            <a:r>
              <a:rPr lang="en-US" dirty="0" smtClean="0">
                <a:hlinkClick r:id="rId3"/>
              </a:rPr>
              <a:t>search.html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stat.ethz.ch</a:t>
            </a:r>
            <a:r>
              <a:rPr lang="en-US" dirty="0">
                <a:hlinkClick r:id="rId4"/>
              </a:rPr>
              <a:t>/mailman/</a:t>
            </a:r>
            <a:r>
              <a:rPr lang="en-US" dirty="0" err="1">
                <a:hlinkClick r:id="rId4"/>
              </a:rPr>
              <a:t>listinfo</a:t>
            </a:r>
            <a:r>
              <a:rPr lang="en-US" dirty="0">
                <a:hlinkClick r:id="rId4"/>
              </a:rPr>
              <a:t>/r-help</a:t>
            </a:r>
            <a:endParaRPr lang="en-US" dirty="0" smtClean="0"/>
          </a:p>
          <a:p>
            <a:r>
              <a:rPr lang="en-US" dirty="0" smtClean="0"/>
              <a:t>Don’t forget about library in HMDC computer lab</a:t>
            </a:r>
          </a:p>
          <a:p>
            <a:pPr lvl="1"/>
            <a:r>
              <a:rPr lang="en-US" dirty="0" smtClean="0"/>
              <a:t>Includes a variety of user-friendly R guides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23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Computing </a:t>
            </a:r>
            <a:r>
              <a:rPr lang="en-US" dirty="0" err="1" smtClean="0"/>
              <a:t>Enviroment</a:t>
            </a:r>
            <a:r>
              <a:rPr lang="en-US" dirty="0" smtClean="0"/>
              <a:t> (RCE) service available to Harvard &amp; MIT users</a:t>
            </a:r>
          </a:p>
          <a:p>
            <a:pPr marL="742950" lvl="2" indent="-342900"/>
            <a:r>
              <a:rPr lang="en-US" dirty="0" smtClean="0">
                <a:hlinkClick r:id="rId2"/>
              </a:rPr>
              <a:t>www.iq.harvard.edu/research_computing</a:t>
            </a:r>
            <a:endParaRPr lang="en-US" dirty="0" smtClean="0"/>
          </a:p>
          <a:p>
            <a:r>
              <a:rPr lang="en-US" dirty="0" smtClean="0"/>
              <a:t>Wonderful resource for organizing data, running analyses efficiently</a:t>
            </a:r>
          </a:p>
          <a:p>
            <a:r>
              <a:rPr lang="en-US" dirty="0" smtClean="0"/>
              <a:t>Creates a centralized place to store data and run analysis </a:t>
            </a:r>
          </a:p>
          <a:p>
            <a:r>
              <a:rPr lang="en-US" dirty="0" smtClean="0"/>
              <a:t>Supplies persistent desktop environment accessible from </a:t>
            </a:r>
            <a:r>
              <a:rPr lang="en-US" b="1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computer with an internet connection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Institute for Quantitative Social Science</a:t>
            </a:r>
          </a:p>
          <a:p>
            <a:pPr lvl="1"/>
            <a:r>
              <a:rPr lang="en-US" dirty="0" smtClean="0">
                <a:hlinkClick r:id="rId2"/>
              </a:rPr>
              <a:t>www.iq.harvard.edu</a:t>
            </a:r>
            <a:endParaRPr lang="en-US" dirty="0" smtClean="0"/>
          </a:p>
          <a:p>
            <a:r>
              <a:rPr lang="en-US" dirty="0" smtClean="0"/>
              <a:t>Computer labs</a:t>
            </a:r>
          </a:p>
          <a:p>
            <a:pPr lvl="1"/>
            <a:r>
              <a:rPr lang="en-US" dirty="0" smtClean="0">
                <a:hlinkClick r:id="rId3"/>
              </a:rPr>
              <a:t>www.iq.harvard.edu/facilities</a:t>
            </a:r>
            <a:endParaRPr lang="en-US" dirty="0" smtClean="0"/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>
                <a:hlinkClick r:id="rId4"/>
              </a:rPr>
              <a:t>www.iq.harvard.edu/training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2400" i="1" dirty="0" smtClean="0"/>
              <a:t>Institute for Quantitative Social Science (IQSS) offers statistical workshops in </a:t>
            </a:r>
            <a:r>
              <a:rPr lang="en-US" sz="2400" i="1" dirty="0" err="1" smtClean="0"/>
              <a:t>Stata</a:t>
            </a:r>
            <a:r>
              <a:rPr lang="en-US" sz="2400" i="1" dirty="0" smtClean="0"/>
              <a:t>, SAS and R throughout the semester. </a:t>
            </a:r>
            <a:endParaRPr lang="en-US" sz="24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The R Series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2209800"/>
            <a:ext cx="4343400" cy="3951288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Introduction to R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R and Statistics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R Programming</a:t>
            </a:r>
            <a:r>
              <a:rPr lang="en-US" sz="5600" dirty="0" smtClean="0"/>
              <a:t/>
            </a:r>
            <a:br>
              <a:rPr lang="en-US" sz="5600" dirty="0" smtClean="0"/>
            </a:br>
            <a:endParaRPr lang="en-US" sz="56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76400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Stata</a:t>
            </a:r>
            <a:r>
              <a:rPr lang="en-US" sz="3200" dirty="0" smtClean="0"/>
              <a:t> and SAS Courses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6000"/>
            <a:ext cx="4041775" cy="3951288"/>
          </a:xfrm>
        </p:spPr>
        <p:txBody>
          <a:bodyPr>
            <a:normAutofit fontScale="32500" lnSpcReduction="2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Introduction to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>
              <a:solidFill>
                <a:srgbClr val="FF0000"/>
              </a:solidFill>
            </a:endParaRPr>
          </a:p>
          <a:p>
            <a:r>
              <a:rPr lang="en-US" sz="9600" dirty="0" smtClean="0">
                <a:solidFill>
                  <a:srgbClr val="FF0000"/>
                </a:solidFill>
              </a:rPr>
              <a:t>Data Management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Regression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Graphics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Introduction to SAS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5134451"/>
            <a:ext cx="8153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200" dirty="0" smtClean="0"/>
              <a:t>For more information, visit: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B0F0"/>
                </a:solidFill>
              </a:rPr>
              <a:t>http://support.hmdc.harvard.edu/kb-20/statistical_support</a:t>
            </a:r>
          </a:p>
          <a:p>
            <a:pPr algn="ctr">
              <a:buNone/>
            </a:pPr>
            <a:r>
              <a:rPr lang="en-US" sz="2200" dirty="0" smtClean="0"/>
              <a:t>Sign up anytime by emailing: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B0F0"/>
                </a:solidFill>
              </a:rPr>
              <a:t>dataclass@help.hmdc.harvard.edu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193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Documents for Today</vt:lpstr>
      <vt:lpstr>How do I get R?</vt:lpstr>
      <vt:lpstr>R Resources</vt:lpstr>
      <vt:lpstr>The RCE</vt:lpstr>
      <vt:lpstr>Other Services Available</vt:lpstr>
      <vt:lpstr>Thank you!  Institute for Quantitative Social Science (IQSS) offers statistical workshops in Stata, SAS and R throughout the semester. </vt:lpstr>
    </vt:vector>
  </TitlesOfParts>
  <Company>Harvard School of Public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Today</dc:title>
  <dc:creator>HSPH IT</dc:creator>
  <cp:lastModifiedBy>HSPH IT</cp:lastModifiedBy>
  <cp:revision>2</cp:revision>
  <dcterms:created xsi:type="dcterms:W3CDTF">2012-01-23T14:58:46Z</dcterms:created>
  <dcterms:modified xsi:type="dcterms:W3CDTF">2012-01-23T15:02:33Z</dcterms:modified>
</cp:coreProperties>
</file>