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9" r:id="rId5"/>
    <p:sldId id="268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fas.harvard.edu/~izahn/mit20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tatamp/" TargetMode="External"/><Relationship Id="rId2" Type="http://schemas.openxmlformats.org/officeDocument/2006/relationships/hyperlink" Target="http://www.stata.com/products/64bit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a.com/products/opsy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help.cgi?contents" TargetMode="External"/><Relationship Id="rId2" Type="http://schemas.openxmlformats.org/officeDocument/2006/relationships/hyperlink" Target="http://www.ats.ucla.edu/stat/St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workshop materials to your home folder:</a:t>
            </a:r>
          </a:p>
          <a:p>
            <a:pPr lvl="1"/>
            <a:r>
              <a:rPr lang="en-US" dirty="0" smtClean="0"/>
              <a:t>Open Firefox from top bar and go to </a:t>
            </a:r>
            <a:r>
              <a:rPr lang="en-US" dirty="0" smtClean="0">
                <a:hlinkClick r:id="rId2"/>
              </a:rPr>
              <a:t>http://people.fas.harvard.edu/~izahn/mit2012/</a:t>
            </a:r>
            <a:endParaRPr lang="en-US" dirty="0" smtClean="0"/>
          </a:p>
          <a:p>
            <a:pPr lvl="1"/>
            <a:r>
              <a:rPr lang="en-US" dirty="0" smtClean="0"/>
              <a:t>Right-click on the StataIntro.zip file, select “save as”</a:t>
            </a:r>
          </a:p>
          <a:p>
            <a:pPr lvl="1"/>
            <a:r>
              <a:rPr lang="en-US" dirty="0" smtClean="0"/>
              <a:t>Navigate to your home directory and save there</a:t>
            </a:r>
          </a:p>
          <a:p>
            <a:pPr lvl="1"/>
            <a:r>
              <a:rPr lang="en-US" dirty="0" smtClean="0"/>
              <a:t>From top bar, select Places &gt; Home folder</a:t>
            </a:r>
          </a:p>
          <a:p>
            <a:pPr lvl="1"/>
            <a:r>
              <a:rPr lang="en-US" dirty="0" smtClean="0"/>
              <a:t>Right-click on StataIntro.zip, select “extract here”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Athena terminal (the large purple screen with blinking cursor) 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Stata</a:t>
            </a:r>
            <a:r>
              <a:rPr lang="en-US" dirty="0" smtClean="0"/>
              <a:t> is right for you?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7810040" cy="3703688"/>
        </p:xfrm>
        <a:graphic>
          <a:graphicData uri="http://schemas.openxmlformats.org/drawingml/2006/table">
            <a:tbl>
              <a:tblPr/>
              <a:tblGrid>
                <a:gridCol w="1115720"/>
                <a:gridCol w="1115720"/>
                <a:gridCol w="1115720"/>
                <a:gridCol w="1115720"/>
                <a:gridCol w="1115720"/>
                <a:gridCol w="1115720"/>
                <a:gridCol w="1115720"/>
              </a:tblGrid>
              <a:tr h="1000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Package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right-hand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observations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2"/>
                        </a:rPr>
                        <a:t>64-bit version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available?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Fastest: designed for </a:t>
                      </a: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3"/>
                        </a:rPr>
                        <a:t>parallel processing?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4"/>
                        </a:rPr>
                        <a:t>Platforms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 (64-bit Intel),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Stata/IC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2,047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798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Small Stata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1,200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Windows (32-bit) or Mac (32-bit)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UCLA website: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http://www.ats.ucla.edu/stat/Stata/</a:t>
            </a:r>
            <a:endParaRPr lang="en-US" dirty="0" smtClean="0"/>
          </a:p>
          <a:p>
            <a:pPr lvl="1"/>
            <a:r>
              <a:rPr lang="en-US" dirty="0" smtClean="0"/>
              <a:t>Great for self-study</a:t>
            </a:r>
          </a:p>
          <a:p>
            <a:pPr lvl="1"/>
            <a:r>
              <a:rPr lang="en-US" dirty="0" smtClean="0"/>
              <a:t>Links to resources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website: </a:t>
            </a:r>
            <a:r>
              <a:rPr lang="en-US" dirty="0" smtClean="0">
                <a:hlinkClick r:id="rId3"/>
              </a:rPr>
              <a:t>http://www.stata.com/help.cgi?contents</a:t>
            </a:r>
            <a:endParaRPr lang="en-US" dirty="0" smtClean="0"/>
          </a:p>
          <a:p>
            <a:r>
              <a:rPr lang="en-US" dirty="0" smtClean="0"/>
              <a:t>HMDC computer lab library</a:t>
            </a:r>
          </a:p>
          <a:p>
            <a:r>
              <a:rPr lang="en-US" dirty="0" smtClean="0"/>
              <a:t>MIT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1200" b="1" dirty="0" smtClean="0"/>
              <a:t>All of these courses will be offered during MIT’s IAP and again at Harvard during the Spring 2011 semester.</a:t>
            </a:r>
            <a:r>
              <a:rPr lang="en-US" sz="11200" dirty="0" smtClean="0"/>
              <a:t>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314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Opening Stata</vt:lpstr>
      <vt:lpstr>How do I get Stata?</vt:lpstr>
      <vt:lpstr>Which Stata is right for you?</vt:lpstr>
      <vt:lpstr>Stata Resources</vt:lpstr>
      <vt:lpstr>Thank you!</vt:lpstr>
    </vt:vector>
  </TitlesOfParts>
  <Company>Harvard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HSPH IT</cp:lastModifiedBy>
  <cp:revision>13</cp:revision>
  <dcterms:created xsi:type="dcterms:W3CDTF">2012-01-23T14:58:46Z</dcterms:created>
  <dcterms:modified xsi:type="dcterms:W3CDTF">2012-01-23T16:32:34Z</dcterms:modified>
</cp:coreProperties>
</file>