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8" r:id="rId4"/>
    <p:sldId id="259" r:id="rId5"/>
    <p:sldId id="260" r:id="rId6"/>
    <p:sldId id="268" r:id="rId7"/>
    <p:sldId id="267" r:id="rId8"/>
    <p:sldId id="263" r:id="rId9"/>
    <p:sldId id="265" r:id="rId10"/>
    <p:sldId id="287" r:id="rId11"/>
    <p:sldId id="288" r:id="rId12"/>
    <p:sldId id="289" r:id="rId13"/>
    <p:sldId id="318" r:id="rId14"/>
    <p:sldId id="277" r:id="rId15"/>
    <p:sldId id="278" r:id="rId16"/>
    <p:sldId id="313" r:id="rId17"/>
    <p:sldId id="281" r:id="rId18"/>
    <p:sldId id="282" r:id="rId19"/>
    <p:sldId id="283" r:id="rId20"/>
    <p:sldId id="284" r:id="rId21"/>
    <p:sldId id="299" r:id="rId22"/>
    <p:sldId id="285" r:id="rId23"/>
    <p:sldId id="290" r:id="rId24"/>
    <p:sldId id="291" r:id="rId25"/>
    <p:sldId id="310" r:id="rId26"/>
    <p:sldId id="311" r:id="rId27"/>
    <p:sldId id="320" r:id="rId28"/>
    <p:sldId id="293" r:id="rId29"/>
    <p:sldId id="269" r:id="rId30"/>
    <p:sldId id="292" r:id="rId31"/>
    <p:sldId id="296" r:id="rId32"/>
    <p:sldId id="294" r:id="rId33"/>
    <p:sldId id="300" r:id="rId34"/>
    <p:sldId id="295" r:id="rId35"/>
    <p:sldId id="270" r:id="rId36"/>
    <p:sldId id="297" r:id="rId37"/>
    <p:sldId id="303" r:id="rId38"/>
    <p:sldId id="301" r:id="rId39"/>
    <p:sldId id="302" r:id="rId40"/>
    <p:sldId id="298" r:id="rId41"/>
    <p:sldId id="322" r:id="rId42"/>
    <p:sldId id="304" r:id="rId43"/>
    <p:sldId id="305" r:id="rId44"/>
    <p:sldId id="306" r:id="rId45"/>
    <p:sldId id="308" r:id="rId46"/>
    <p:sldId id="307" r:id="rId47"/>
    <p:sldId id="271" r:id="rId48"/>
    <p:sldId id="309" r:id="rId49"/>
    <p:sldId id="314" r:id="rId50"/>
    <p:sldId id="315" r:id="rId51"/>
    <p:sldId id="316" r:id="rId52"/>
    <p:sldId id="317" r:id="rId53"/>
    <p:sldId id="266" r:id="rId54"/>
    <p:sldId id="274" r:id="rId55"/>
    <p:sldId id="275" r:id="rId56"/>
    <p:sldId id="276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6" y="-8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ynch\AppData\Local\Microsoft\Windows\Temporary%20Internet%20Files\Low\Content.IE5\IU4C402B\Low_SES_interactions_10.27.10%5b1%5d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>
              <a:defRPr sz="1000" b="0" i="0" u="none" strike="noStrik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lang="en-US" dirty="0"/>
              <a:t>Figure 1. Two-way interaction of gender by </a:t>
            </a:r>
            <a:r>
              <a:rPr lang="en-US" dirty="0" smtClean="0"/>
              <a:t>the</a:t>
            </a:r>
            <a:r>
              <a:rPr lang="en-US" baseline="0" dirty="0" smtClean="0"/>
              <a:t> standardized measure of neighborhood socioeconomic status </a:t>
            </a:r>
            <a:r>
              <a:rPr lang="en-US" dirty="0" smtClean="0"/>
              <a:t>on </a:t>
            </a:r>
            <a:r>
              <a:rPr lang="en-US" dirty="0"/>
              <a:t>probability of graduating from high school.</a:t>
            </a:r>
          </a:p>
        </c:rich>
      </c:tx>
      <c:layout>
        <c:manualLayout>
          <c:xMode val="edge"/>
          <c:yMode val="edge"/>
          <c:x val="0.13452222908996445"/>
          <c:y val="0.87425149700598914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2"/>
          <c:y val="5.4862842892768139E-2"/>
          <c:w val="0.69107142857143011"/>
          <c:h val="0.69326683291770552"/>
        </c:manualLayout>
      </c:layout>
      <c:lineChart>
        <c:grouping val="standard"/>
        <c:ser>
          <c:idx val="1"/>
          <c:order val="0"/>
          <c:tx>
            <c:v>Male</c:v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square"/>
            <c:size val="8"/>
            <c:spPr>
              <a:solidFill>
                <a:srgbClr val="000000"/>
              </a:solidFill>
              <a:ln>
                <a:solidFill>
                  <a:prstClr val="black"/>
                </a:solidFill>
              </a:ln>
            </c:spPr>
          </c:marker>
          <c:cat>
            <c:numLit>
              <c:formatCode>General</c:formatCode>
              <c:ptCount val="3"/>
              <c:pt idx="0">
                <c:v>-1</c:v>
              </c:pt>
              <c:pt idx="1">
                <c:v>0</c:v>
              </c:pt>
              <c:pt idx="2">
                <c:v>1</c:v>
              </c:pt>
            </c:numLit>
          </c:cat>
          <c:val>
            <c:numRef>
              <c:f>'[1]F1 2-way Interaction M2(Table3)'!$AH$14:$AH$16</c:f>
              <c:numCache>
                <c:formatCode>General</c:formatCode>
                <c:ptCount val="3"/>
                <c:pt idx="0">
                  <c:v>0.9489717679627846</c:v>
                </c:pt>
                <c:pt idx="1">
                  <c:v>0.95937896002031553</c:v>
                </c:pt>
                <c:pt idx="2">
                  <c:v>0.96773577315651915</c:v>
                </c:pt>
              </c:numCache>
            </c:numRef>
          </c:val>
        </c:ser>
        <c:ser>
          <c:idx val="0"/>
          <c:order val="1"/>
          <c:tx>
            <c:v>Female</c:v>
          </c:tx>
          <c:spPr>
            <a:ln w="22225">
              <a:solidFill>
                <a:schemeClr val="tx1"/>
              </a:solidFill>
            </a:ln>
          </c:spPr>
          <c:marker>
            <c:symbol val="triangle"/>
            <c:size val="8"/>
            <c:spPr>
              <a:solidFill>
                <a:srgbClr val="000000"/>
              </a:solidFill>
              <a:ln>
                <a:solidFill>
                  <a:prstClr val="black"/>
                </a:solidFill>
              </a:ln>
            </c:spPr>
          </c:marker>
          <c:cat>
            <c:numLit>
              <c:formatCode>General</c:formatCode>
              <c:ptCount val="3"/>
              <c:pt idx="0">
                <c:v>-1</c:v>
              </c:pt>
              <c:pt idx="1">
                <c:v>0</c:v>
              </c:pt>
              <c:pt idx="2">
                <c:v>1</c:v>
              </c:pt>
            </c:numLit>
          </c:cat>
          <c:val>
            <c:numRef>
              <c:f>'[1]F1 2-way Interaction M2(Table3)'!$AH$8:$AH$10</c:f>
              <c:numCache>
                <c:formatCode>General</c:formatCode>
                <c:ptCount val="3"/>
                <c:pt idx="0">
                  <c:v>0.97966764665734152</c:v>
                </c:pt>
                <c:pt idx="1">
                  <c:v>0.98105335545602357</c:v>
                </c:pt>
                <c:pt idx="2">
                  <c:v>0.98234632600075467</c:v>
                </c:pt>
              </c:numCache>
            </c:numRef>
          </c:val>
        </c:ser>
        <c:marker val="1"/>
        <c:axId val="68275200"/>
        <c:axId val="68640128"/>
      </c:lineChart>
      <c:catAx>
        <c:axId val="6827520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dirty="0"/>
                  <a:t>Level</a:t>
                </a:r>
                <a:r>
                  <a:rPr lang="en-US" baseline="0" dirty="0"/>
                  <a:t> of Neighborhood </a:t>
                </a:r>
                <a:r>
                  <a:rPr lang="en-US" baseline="0" dirty="0" smtClean="0"/>
                  <a:t>Socioeconomic Status </a:t>
                </a:r>
                <a:r>
                  <a:rPr lang="en-US" dirty="0" smtClean="0"/>
                  <a:t>(Standardized</a:t>
                </a:r>
                <a:r>
                  <a:rPr lang="en-US" dirty="0"/>
                  <a:t>)</a:t>
                </a:r>
              </a:p>
            </c:rich>
          </c:tx>
          <c:layout>
            <c:manualLayout>
              <c:xMode val="edge"/>
              <c:yMode val="edge"/>
              <c:x val="0.35178571428571431"/>
              <c:y val="0.80798004987531158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68640128"/>
        <c:crosses val="autoZero"/>
        <c:auto val="1"/>
        <c:lblAlgn val="ctr"/>
        <c:lblOffset val="100"/>
      </c:catAx>
      <c:valAx>
        <c:axId val="68640128"/>
        <c:scaling>
          <c:orientation val="minMax"/>
        </c:scaling>
        <c:axPos val="l"/>
        <c:majorGridlines>
          <c:spPr>
            <a:ln>
              <a:solidFill>
                <a:schemeClr val="bg1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Probability of High School   
   Graduation  </a:t>
                </a:r>
              </a:p>
            </c:rich>
          </c:tx>
          <c:layout>
            <c:manualLayout>
              <c:xMode val="edge"/>
              <c:yMode val="edge"/>
              <c:x val="4.642857142857143E-2"/>
              <c:y val="0.25187032418952632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68275200"/>
        <c:crosses val="autoZero"/>
        <c:crossBetween val="between"/>
      </c:valAx>
      <c:spPr>
        <a:ln>
          <a:solidFill>
            <a:prstClr val="black"/>
          </a:solidFill>
        </a:ln>
      </c:spPr>
    </c:plotArea>
    <c:legend>
      <c:legendPos val="r"/>
      <c:layout>
        <c:manualLayout>
          <c:xMode val="edge"/>
          <c:yMode val="edge"/>
          <c:x val="0.59464285714285781"/>
          <c:y val="0.52867830423940165"/>
          <c:w val="0.21250000000000022"/>
          <c:h val="0.10473815461346633"/>
        </c:manualLayout>
      </c:layout>
      <c:spPr>
        <a:ln>
          <a:solidFill>
            <a:prstClr val="black"/>
          </a:solidFill>
        </a:ln>
      </c:spPr>
      <c:txPr>
        <a:bodyPr/>
        <a:lstStyle/>
        <a:p>
          <a:pPr>
            <a:defRPr sz="920" b="0" i="0" u="none" strike="noStrike" baseline="0">
              <a:solidFill>
                <a:srgbClr val="000000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</c:chart>
  <c:spPr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BBA6-68E6-4690-8C02-88A5978C5F37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5056-7E92-44BE-8E4F-310B41966F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BBA6-68E6-4690-8C02-88A5978C5F37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5056-7E92-44BE-8E4F-310B41966F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BBA6-68E6-4690-8C02-88A5978C5F37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5056-7E92-44BE-8E4F-310B41966F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BBA6-68E6-4690-8C02-88A5978C5F37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5056-7E92-44BE-8E4F-310B41966F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BBA6-68E6-4690-8C02-88A5978C5F37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5056-7E92-44BE-8E4F-310B41966F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BBA6-68E6-4690-8C02-88A5978C5F37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5056-7E92-44BE-8E4F-310B41966F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BBA6-68E6-4690-8C02-88A5978C5F37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5056-7E92-44BE-8E4F-310B41966F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BBA6-68E6-4690-8C02-88A5978C5F37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5056-7E92-44BE-8E4F-310B41966F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BBA6-68E6-4690-8C02-88A5978C5F37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5056-7E92-44BE-8E4F-310B41966F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BBA6-68E6-4690-8C02-88A5978C5F37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5056-7E92-44BE-8E4F-310B41966F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BBA6-68E6-4690-8C02-88A5978C5F37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5056-7E92-44BE-8E4F-310B41966F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2BBA6-68E6-4690-8C02-88A5978C5F37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E5056-7E92-44BE-8E4F-310B41966F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ibraries.mit.edu/guides/subjects/data/training/workshops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q.harvard.edu/research_computing" TargetMode="External"/><Relationship Id="rId2" Type="http://schemas.openxmlformats.org/officeDocument/2006/relationships/hyperlink" Target="http://www.iq.harvard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braries.mit.edu/get/hmdc" TargetMode="External"/><Relationship Id="rId5" Type="http://schemas.openxmlformats.org/officeDocument/2006/relationships/hyperlink" Target="http://www.iq.harvard.edu/training" TargetMode="External"/><Relationship Id="rId4" Type="http://schemas.openxmlformats.org/officeDocument/2006/relationships/hyperlink" Target="http://www.iq.harvard.edu/facilities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libraries.mit.edu/guides/subjects/data/training/workshops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hmdc.harvard.edu/kb-20/statistical_support" TargetMode="External"/><Relationship Id="rId2" Type="http://schemas.openxmlformats.org/officeDocument/2006/relationships/hyperlink" Target="mailto:dataclass@help.hmdc.harvard.ed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a.com/support/faqs/graphics/gph/statagraphs.html" TargetMode="External"/><Relationship Id="rId2" Type="http://schemas.openxmlformats.org/officeDocument/2006/relationships/hyperlink" Target="http://www.ats.ucla.edu/stat/stata/library/GraphExamples/default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Graphics with </a:t>
            </a:r>
            <a:r>
              <a:rPr lang="en-US" dirty="0" err="1" smtClean="0"/>
              <a:t>Stata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Alicia Doyle Lynch</a:t>
            </a:r>
          </a:p>
          <a:p>
            <a:r>
              <a:rPr lang="en-US" dirty="0" smtClean="0"/>
              <a:t>Harvard MIT Data Center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Terrible Graphs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794175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Terrible</a:t>
            </a:r>
            <a:endParaRPr lang="en-US" dirty="0"/>
          </a:p>
        </p:txBody>
      </p:sp>
      <p:pic>
        <p:nvPicPr>
          <p:cNvPr id="4098" name="Picture 2" descr="graph unemployment, 1950-2005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6324600" cy="4743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Graph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914400" y="1371600"/>
          <a:ext cx="7363501" cy="4905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in </a:t>
            </a:r>
            <a:r>
              <a:rPr lang="en-US" dirty="0" err="1" smtClean="0"/>
              <a:t>Stata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I open </a:t>
            </a:r>
            <a:r>
              <a:rPr lang="en-US" dirty="0" err="1" smtClean="0"/>
              <a:t>Stata</a:t>
            </a:r>
            <a:r>
              <a:rPr lang="en-US" dirty="0" smtClean="0"/>
              <a:t>, it tells me it’s using the directory:</a:t>
            </a:r>
          </a:p>
          <a:p>
            <a:pPr lvl="1"/>
            <a:r>
              <a:rPr lang="en-US" dirty="0" err="1" smtClean="0"/>
              <a:t>afs</a:t>
            </a:r>
            <a:r>
              <a:rPr lang="en-US" dirty="0" smtClean="0"/>
              <a:t>/athena.mit.edu/</a:t>
            </a:r>
            <a:r>
              <a:rPr lang="en-US" dirty="0" err="1" smtClean="0"/>
              <a:t>a/d</a:t>
            </a:r>
            <a:r>
              <a:rPr lang="en-US" dirty="0" smtClean="0"/>
              <a:t>/</a:t>
            </a:r>
            <a:r>
              <a:rPr lang="en-US" dirty="0" err="1" smtClean="0"/>
              <a:t>adlynch</a:t>
            </a:r>
            <a:endParaRPr lang="en-US" dirty="0" smtClean="0"/>
          </a:p>
          <a:p>
            <a:r>
              <a:rPr lang="en-US" dirty="0" smtClean="0"/>
              <a:t>But, my files are located in:</a:t>
            </a:r>
          </a:p>
          <a:p>
            <a:pPr lvl="1"/>
            <a:r>
              <a:rPr lang="en-US" sz="2700" dirty="0" err="1" smtClean="0"/>
              <a:t>afs</a:t>
            </a:r>
            <a:r>
              <a:rPr lang="en-US" sz="2700" dirty="0" smtClean="0"/>
              <a:t>/athena.mit.edu/</a:t>
            </a:r>
            <a:r>
              <a:rPr lang="en-US" sz="2700" dirty="0" err="1" smtClean="0"/>
              <a:t>a/d</a:t>
            </a:r>
            <a:r>
              <a:rPr lang="en-US" sz="2700" dirty="0" smtClean="0"/>
              <a:t>/</a:t>
            </a:r>
            <a:r>
              <a:rPr lang="en-US" sz="2700" dirty="0" err="1" smtClean="0"/>
              <a:t>adlynch</a:t>
            </a:r>
            <a:r>
              <a:rPr lang="en-US" sz="2700" dirty="0" smtClean="0"/>
              <a:t>/Graphing</a:t>
            </a:r>
          </a:p>
          <a:p>
            <a:r>
              <a:rPr lang="en-US" dirty="0" smtClean="0"/>
              <a:t>I’m going to tell </a:t>
            </a:r>
            <a:r>
              <a:rPr lang="en-US" dirty="0" err="1" smtClean="0"/>
              <a:t>Stata</a:t>
            </a:r>
            <a:r>
              <a:rPr lang="en-US" dirty="0" smtClean="0"/>
              <a:t> where it should look for my files: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cd</a:t>
            </a:r>
            <a:r>
              <a:rPr lang="en-US" dirty="0" smtClean="0">
                <a:solidFill>
                  <a:srgbClr val="FF0000"/>
                </a:solidFill>
              </a:rPr>
              <a:t> “~/Graphing”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Graphing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Always know what you’re working with before you get started</a:t>
            </a:r>
          </a:p>
          <a:p>
            <a:pPr lvl="1"/>
            <a:r>
              <a:rPr lang="en-US" dirty="0" smtClean="0"/>
              <a:t>Recognize scale of data</a:t>
            </a:r>
          </a:p>
          <a:p>
            <a:pPr lvl="1"/>
            <a:r>
              <a:rPr lang="en-US" dirty="0" smtClean="0"/>
              <a:t>If you’re using multiple variables – how do their scales align?</a:t>
            </a:r>
          </a:p>
          <a:p>
            <a:r>
              <a:rPr lang="en-US" dirty="0" smtClean="0"/>
              <a:t>Before any graphing procedure review variables with </a:t>
            </a:r>
            <a:r>
              <a:rPr lang="en-US" dirty="0" smtClean="0">
                <a:solidFill>
                  <a:srgbClr val="FF0000"/>
                </a:solidFill>
              </a:rPr>
              <a:t>codebook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sum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tab</a:t>
            </a:r>
            <a:r>
              <a:rPr lang="en-US" dirty="0" smtClean="0"/>
              <a:t>, etc.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HELPFUL STATA HINT:  If you want your command to go on multiple lines use “ ///” at end of each line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Graphing: Single Continuous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00B0F0"/>
                </a:solidFill>
              </a:rPr>
              <a:t>Example: Histograms</a:t>
            </a:r>
          </a:p>
          <a:p>
            <a:r>
              <a:rPr lang="en-US" dirty="0" err="1" smtClean="0"/>
              <a:t>Stata</a:t>
            </a:r>
            <a:r>
              <a:rPr lang="en-US" dirty="0" smtClean="0"/>
              <a:t> assumes you’re working with continuous data</a:t>
            </a:r>
          </a:p>
          <a:p>
            <a:r>
              <a:rPr lang="en-US" dirty="0" smtClean="0"/>
              <a:t>Very simple syntax: 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hist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varname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Put a comma after your </a:t>
            </a:r>
            <a:r>
              <a:rPr lang="en-US" dirty="0" err="1" smtClean="0"/>
              <a:t>varname</a:t>
            </a:r>
            <a:r>
              <a:rPr lang="en-US" dirty="0" smtClean="0"/>
              <a:t> and start adding options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bin(#) : </a:t>
            </a:r>
            <a:r>
              <a:rPr lang="en-US" dirty="0" smtClean="0"/>
              <a:t>change the number of bars that the graph displays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normal : </a:t>
            </a:r>
            <a:r>
              <a:rPr lang="en-US" dirty="0" smtClean="0"/>
              <a:t>overlay normal curve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addlabels</a:t>
            </a:r>
            <a:r>
              <a:rPr lang="en-US" dirty="0" smtClean="0">
                <a:solidFill>
                  <a:srgbClr val="FF0000"/>
                </a:solidFill>
              </a:rPr>
              <a:t> : </a:t>
            </a:r>
            <a:r>
              <a:rPr lang="en-US" dirty="0" smtClean="0"/>
              <a:t>add actual values to bars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Magazine Public School Poll</a:t>
            </a:r>
          </a:p>
          <a:p>
            <a:r>
              <a:rPr lang="en-US" dirty="0" smtClean="0"/>
              <a:t>Based on survey of 1,000 adults in U.S.</a:t>
            </a:r>
          </a:p>
          <a:p>
            <a:r>
              <a:rPr lang="en-US" dirty="0" smtClean="0"/>
              <a:t>Conducted in August 2010</a:t>
            </a:r>
          </a:p>
          <a:p>
            <a:r>
              <a:rPr lang="en-US" dirty="0" smtClean="0"/>
              <a:t>Questions regarding feelings about parental involvement, teachers union, current potential for reform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Graphing: Single Continuous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00B0F0"/>
                </a:solidFill>
              </a:rPr>
              <a:t>Example: Histograms</a:t>
            </a:r>
          </a:p>
          <a:p>
            <a:r>
              <a:rPr lang="en-US" dirty="0" smtClean="0"/>
              <a:t>Change the numeric depiction of your data</a:t>
            </a:r>
          </a:p>
          <a:p>
            <a:r>
              <a:rPr lang="en-US" dirty="0" smtClean="0"/>
              <a:t>Add these options after the comma </a:t>
            </a:r>
          </a:p>
          <a:p>
            <a:pPr lvl="1"/>
            <a:r>
              <a:rPr lang="en-US" dirty="0" smtClean="0"/>
              <a:t>Choose one: </a:t>
            </a:r>
            <a:r>
              <a:rPr lang="en-US" dirty="0" smtClean="0">
                <a:solidFill>
                  <a:srgbClr val="FF0000"/>
                </a:solidFill>
              </a:rPr>
              <a:t>density fraction frequency percent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hist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varname</a:t>
            </a:r>
            <a:r>
              <a:rPr lang="en-US" dirty="0" smtClean="0">
                <a:solidFill>
                  <a:srgbClr val="FF0000"/>
                </a:solidFill>
              </a:rPr>
              <a:t>, percent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Graphing: Single Continuous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00B0F0"/>
                </a:solidFill>
              </a:rPr>
              <a:t>Example: Histograms</a:t>
            </a:r>
          </a:p>
          <a:p>
            <a:r>
              <a:rPr lang="en-US" dirty="0" smtClean="0"/>
              <a:t>Be sure to properly describe your histogram: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title(</a:t>
            </a:r>
            <a:r>
              <a:rPr lang="en-US" i="1" dirty="0" smtClean="0">
                <a:solidFill>
                  <a:srgbClr val="FF0000"/>
                </a:solidFill>
              </a:rPr>
              <a:t>insert name of graph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subtitle(</a:t>
            </a:r>
            <a:r>
              <a:rPr lang="en-US" i="1" dirty="0" smtClean="0">
                <a:solidFill>
                  <a:srgbClr val="FF0000"/>
                </a:solidFill>
              </a:rPr>
              <a:t>insert subtitle of graph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note(</a:t>
            </a:r>
            <a:r>
              <a:rPr lang="en-US" i="1" dirty="0" smtClean="0">
                <a:solidFill>
                  <a:srgbClr val="FF0000"/>
                </a:solidFill>
              </a:rPr>
              <a:t>insert note to appear at bottom of graph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caption(</a:t>
            </a:r>
            <a:r>
              <a:rPr lang="en-US" i="1" dirty="0" smtClean="0">
                <a:solidFill>
                  <a:srgbClr val="FF0000"/>
                </a:solidFill>
              </a:rPr>
              <a:t>insert caption to appear below notes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Graphing: Single Continuous Variables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209800"/>
            <a:ext cx="5791200" cy="4238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1000" y="14478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hist</a:t>
            </a:r>
            <a:r>
              <a:rPr lang="en-US" dirty="0" smtClean="0">
                <a:solidFill>
                  <a:srgbClr val="FF0000"/>
                </a:solidFill>
              </a:rPr>
              <a:t> F1, bin(10) percent title(TITLE) subtitle(SUBTITLE) caption(CAPTION) note(NOTES)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class materials at: </a:t>
            </a:r>
            <a:r>
              <a:rPr lang="en-US" dirty="0" smtClean="0">
                <a:hlinkClick r:id="rId2"/>
              </a:rPr>
              <a:t>http://libraries.mit.edu/guides/subjects/data/training/workshops.html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Several datasets</a:t>
            </a:r>
          </a:p>
          <a:p>
            <a:pPr lvl="1"/>
            <a:r>
              <a:rPr lang="en-US" dirty="0" smtClean="0"/>
              <a:t>Presentation slides</a:t>
            </a:r>
          </a:p>
          <a:p>
            <a:pPr lvl="1"/>
            <a:r>
              <a:rPr lang="en-US" dirty="0" smtClean="0"/>
              <a:t>Handouts </a:t>
            </a:r>
          </a:p>
          <a:p>
            <a:pPr lvl="1"/>
            <a:r>
              <a:rPr lang="en-US" dirty="0" smtClean="0"/>
              <a:t>Exercises</a:t>
            </a:r>
          </a:p>
          <a:p>
            <a:r>
              <a:rPr lang="en-US" dirty="0" smtClean="0"/>
              <a:t>Let’s go over how to save these files together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Graphing: Single Continuous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00B0F0"/>
                </a:solidFill>
              </a:rPr>
              <a:t>Example: Histograms</a:t>
            </a:r>
          </a:p>
          <a:p>
            <a:r>
              <a:rPr lang="en-US" dirty="0" smtClean="0"/>
              <a:t>Axis title options (default is variable label):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xtitle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insert x axis name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ytitle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insert y axis name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/>
              <a:t>Don’t want axis titles?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xtitle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“”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ytitle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“”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Graphing: Single Continuous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solidFill>
                  <a:srgbClr val="00B0F0"/>
                </a:solidFill>
              </a:rPr>
              <a:t>Example: Histograms</a:t>
            </a:r>
          </a:p>
          <a:p>
            <a:r>
              <a:rPr lang="en-US" dirty="0" smtClean="0"/>
              <a:t>Add labels to X or Y axis: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xlabel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insert x axis label)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ylabel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insert y axis label)</a:t>
            </a:r>
          </a:p>
          <a:p>
            <a:r>
              <a:rPr lang="en-US" dirty="0" smtClean="0"/>
              <a:t>Tell </a:t>
            </a:r>
            <a:r>
              <a:rPr lang="en-US" dirty="0" err="1" smtClean="0"/>
              <a:t>Stata</a:t>
            </a:r>
            <a:r>
              <a:rPr lang="en-US" dirty="0" smtClean="0"/>
              <a:t> how to scale each axis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xlabel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start#(increment)end#)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xlabel</a:t>
            </a:r>
            <a:r>
              <a:rPr lang="en-US" dirty="0" smtClean="0">
                <a:solidFill>
                  <a:srgbClr val="FF0000"/>
                </a:solidFill>
              </a:rPr>
              <a:t>(0(5)100)</a:t>
            </a:r>
          </a:p>
          <a:p>
            <a:pPr lvl="2"/>
            <a:r>
              <a:rPr lang="en-US" dirty="0" smtClean="0"/>
              <a:t>This would label x-axis from 0-100 in increments of 5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Graphing: Single Continuous Variables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209800"/>
            <a:ext cx="603884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" y="14478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hist</a:t>
            </a:r>
            <a:r>
              <a:rPr lang="en-US" dirty="0" smtClean="0">
                <a:solidFill>
                  <a:srgbClr val="FF0000"/>
                </a:solidFill>
              </a:rPr>
              <a:t> F1, bin(10) percent title(TITLE) subtitle(SUBTITLE) caption(CAPTION) ///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note(NOTES) </a:t>
            </a:r>
            <a:r>
              <a:rPr lang="en-US" dirty="0" err="1" smtClean="0">
                <a:solidFill>
                  <a:srgbClr val="FF0000"/>
                </a:solidFill>
              </a:rPr>
              <a:t>xtitle</a:t>
            </a:r>
            <a:r>
              <a:rPr lang="en-US" dirty="0" smtClean="0">
                <a:solidFill>
                  <a:srgbClr val="FF0000"/>
                </a:solidFill>
              </a:rPr>
              <a:t>(Here's your x-axis title) </a:t>
            </a:r>
            <a:r>
              <a:rPr lang="en-US" dirty="0" err="1" smtClean="0">
                <a:solidFill>
                  <a:srgbClr val="FF0000"/>
                </a:solidFill>
              </a:rPr>
              <a:t>ytitle</a:t>
            </a:r>
            <a:r>
              <a:rPr lang="en-US" dirty="0" smtClean="0">
                <a:solidFill>
                  <a:srgbClr val="FF0000"/>
                </a:solidFill>
              </a:rPr>
              <a:t>(here's your y-axis title)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Graphing: Single Categorical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00B0F0"/>
                </a:solidFill>
              </a:rPr>
              <a:t>Example: Histograms</a:t>
            </a:r>
          </a:p>
          <a:p>
            <a:r>
              <a:rPr lang="en-US" dirty="0" smtClean="0"/>
              <a:t>What if my variable is not continuous?</a:t>
            </a:r>
          </a:p>
          <a:p>
            <a:pPr lvl="1"/>
            <a:r>
              <a:rPr lang="en-US" dirty="0" smtClean="0"/>
              <a:t>Simply specify “</a:t>
            </a:r>
            <a:r>
              <a:rPr lang="en-US" dirty="0" smtClean="0">
                <a:solidFill>
                  <a:srgbClr val="FF0000"/>
                </a:solidFill>
              </a:rPr>
              <a:t>discrete</a:t>
            </a:r>
            <a:r>
              <a:rPr lang="en-US" dirty="0" smtClean="0"/>
              <a:t>” with options </a:t>
            </a:r>
          </a:p>
          <a:p>
            <a:r>
              <a:rPr lang="en-US" dirty="0" err="1" smtClean="0"/>
              <a:t>Stata</a:t>
            </a:r>
            <a:r>
              <a:rPr lang="en-US" dirty="0" smtClean="0"/>
              <a:t> will produce one bar for each level (i.e. category) of variable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xlabel</a:t>
            </a:r>
            <a:r>
              <a:rPr lang="en-US" dirty="0" smtClean="0"/>
              <a:t> command to insert names of individual categories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…,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xlabel</a:t>
            </a:r>
            <a:r>
              <a:rPr lang="en-US" dirty="0" smtClean="0">
                <a:solidFill>
                  <a:srgbClr val="FF0000"/>
                </a:solidFill>
              </a:rPr>
              <a:t>(1 "White" 2 "Black" 3 "Asian" 4 "Hispanic" 5 "Other") </a:t>
            </a: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Graphing: Single Categorical Variables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hist</a:t>
            </a:r>
            <a:r>
              <a:rPr lang="en-US" dirty="0" smtClean="0">
                <a:solidFill>
                  <a:srgbClr val="FF0000"/>
                </a:solidFill>
              </a:rPr>
              <a:t> F4, title(Racial breakdown of Time Poll Sample) </a:t>
            </a:r>
            <a:r>
              <a:rPr lang="en-US" dirty="0" err="1" smtClean="0">
                <a:solidFill>
                  <a:srgbClr val="FF0000"/>
                </a:solidFill>
              </a:rPr>
              <a:t>xtitle</a:t>
            </a:r>
            <a:r>
              <a:rPr lang="en-US" dirty="0" smtClean="0">
                <a:solidFill>
                  <a:srgbClr val="FF0000"/>
                </a:solidFill>
              </a:rPr>
              <a:t>(Race) ///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ytitle</a:t>
            </a:r>
            <a:r>
              <a:rPr lang="en-US" dirty="0" smtClean="0">
                <a:solidFill>
                  <a:srgbClr val="FF0000"/>
                </a:solidFill>
              </a:rPr>
              <a:t>(Percent) </a:t>
            </a:r>
            <a:r>
              <a:rPr lang="en-US" dirty="0" err="1" smtClean="0">
                <a:solidFill>
                  <a:srgbClr val="FF0000"/>
                </a:solidFill>
              </a:rPr>
              <a:t>xlabel</a:t>
            </a:r>
            <a:r>
              <a:rPr lang="en-US" dirty="0" smtClean="0">
                <a:solidFill>
                  <a:srgbClr val="FF0000"/>
                </a:solidFill>
              </a:rPr>
              <a:t>(1 "White" 2 "Black" 3 "Asian" 4 "Hispanic“ ///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5 "Other") discrete percent </a:t>
            </a:r>
            <a:r>
              <a:rPr lang="en-US" dirty="0" err="1" smtClean="0">
                <a:solidFill>
                  <a:srgbClr val="FF0000"/>
                </a:solidFill>
              </a:rPr>
              <a:t>addlabels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209800"/>
            <a:ext cx="5410200" cy="3958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81000" y="63246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*Note my use of the “ ///” to allow the command to continue on multiple lines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Responses Across Categorical Variables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81200"/>
            <a:ext cx="6858000" cy="4754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09600" y="15240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tabplot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rvb</a:t>
            </a:r>
            <a:r>
              <a:rPr lang="en-US" dirty="0" smtClean="0">
                <a:solidFill>
                  <a:srgbClr val="FF0000"/>
                </a:solidFill>
              </a:rPr>
              <a:t> Q8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Responses Across Categorical Variables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509565"/>
            <a:ext cx="5943600" cy="4348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1371600"/>
            <a:ext cx="929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tabplot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rvb</a:t>
            </a:r>
            <a:r>
              <a:rPr lang="en-US" dirty="0" smtClean="0">
                <a:solidFill>
                  <a:srgbClr val="FF0000"/>
                </a:solidFill>
              </a:rPr>
              <a:t> Q8, percent(Q8) title("Do you think public schools are" ///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"teaching students the skills they need?") subtitle ("") </a:t>
            </a:r>
            <a:r>
              <a:rPr lang="en-US" dirty="0" err="1" smtClean="0">
                <a:solidFill>
                  <a:srgbClr val="FF0000"/>
                </a:solidFill>
              </a:rPr>
              <a:t>xtitle</a:t>
            </a:r>
            <a:r>
              <a:rPr lang="en-US" dirty="0" smtClean="0">
                <a:solidFill>
                  <a:srgbClr val="FF0000"/>
                </a:solidFill>
              </a:rPr>
              <a:t>("") </a:t>
            </a:r>
            <a:r>
              <a:rPr lang="en-US" dirty="0" err="1" smtClean="0">
                <a:solidFill>
                  <a:srgbClr val="FF0000"/>
                </a:solidFill>
              </a:rPr>
              <a:t>ytitle</a:t>
            </a:r>
            <a:r>
              <a:rPr lang="en-US" dirty="0" smtClean="0">
                <a:solidFill>
                  <a:srgbClr val="FF0000"/>
                </a:solidFill>
              </a:rPr>
              <a:t>("") ///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xlabel</a:t>
            </a:r>
            <a:r>
              <a:rPr lang="en-US" dirty="0" smtClean="0">
                <a:solidFill>
                  <a:srgbClr val="FF0000"/>
                </a:solidFill>
              </a:rPr>
              <a:t>(1 "Yes" 2 "No" 3"No Answer")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 1: Histograms and Tab Plots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Twoway</a:t>
            </a:r>
            <a:r>
              <a:rPr lang="en-US" dirty="0" smtClean="0"/>
              <a:t> 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Dataset:</a:t>
            </a:r>
          </a:p>
          <a:p>
            <a:pPr lvl="1"/>
            <a:r>
              <a:rPr lang="en-US" dirty="0" smtClean="0"/>
              <a:t>National  Neighborhood Crime Study (NNCS)</a:t>
            </a:r>
          </a:p>
          <a:p>
            <a:pPr lvl="1"/>
            <a:r>
              <a:rPr lang="en-US" dirty="0" smtClean="0"/>
              <a:t>N=9,593 census tracts in 2000</a:t>
            </a:r>
          </a:p>
          <a:p>
            <a:pPr lvl="1"/>
            <a:r>
              <a:rPr lang="en-US" dirty="0" smtClean="0"/>
              <a:t>Explore sources of variation in crime for communities in the United States</a:t>
            </a:r>
          </a:p>
          <a:p>
            <a:pPr lvl="2"/>
            <a:r>
              <a:rPr lang="en-US" dirty="0" smtClean="0"/>
              <a:t>Tract-level data: crime, social disorganization, disadvantage, socioeconomic inequality</a:t>
            </a:r>
          </a:p>
          <a:p>
            <a:pPr lvl="2"/>
            <a:r>
              <a:rPr lang="en-US" dirty="0" smtClean="0"/>
              <a:t>City-level data: labor market, socioeconomic inequality, population change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Twoway</a:t>
            </a:r>
            <a:r>
              <a:rPr lang="en-US" dirty="0" smtClean="0"/>
              <a:t> 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twoway</a:t>
            </a:r>
            <a:r>
              <a:rPr lang="en-US" dirty="0" smtClean="0"/>
              <a:t> is basic </a:t>
            </a:r>
            <a:r>
              <a:rPr lang="en-US" dirty="0" err="1" smtClean="0"/>
              <a:t>Stata</a:t>
            </a:r>
            <a:r>
              <a:rPr lang="en-US" dirty="0" smtClean="0"/>
              <a:t> command for all </a:t>
            </a:r>
            <a:r>
              <a:rPr lang="en-US" dirty="0" err="1" smtClean="0"/>
              <a:t>twoway</a:t>
            </a:r>
            <a:r>
              <a:rPr lang="en-US" dirty="0" smtClean="0"/>
              <a:t> graphs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twoway</a:t>
            </a:r>
            <a:r>
              <a:rPr lang="en-US" dirty="0" smtClean="0"/>
              <a:t> anytime you want to make comparisons among variables</a:t>
            </a:r>
          </a:p>
          <a:p>
            <a:r>
              <a:rPr lang="en-US" dirty="0" smtClean="0"/>
              <a:t>Can be used to combine graphs (i.e., overlay one graph with another</a:t>
            </a:r>
          </a:p>
          <a:p>
            <a:pPr lvl="1"/>
            <a:r>
              <a:rPr lang="en-US" dirty="0" smtClean="0"/>
              <a:t>e.g., insert line of best fit over a scatter plot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Please feel free to ask questions at any point if they are relevant to the current topic (or if you are lost!)</a:t>
            </a:r>
          </a:p>
          <a:p>
            <a:r>
              <a:rPr lang="en-US" dirty="0" smtClean="0"/>
              <a:t>There will be a Q&amp;A after class for more specific, personalized questions</a:t>
            </a:r>
          </a:p>
          <a:p>
            <a:r>
              <a:rPr lang="en-US" dirty="0" smtClean="0"/>
              <a:t>Collaboration with your neighbors is encouraged</a:t>
            </a:r>
          </a:p>
          <a:p>
            <a:r>
              <a:rPr lang="en-US" dirty="0" smtClean="0"/>
              <a:t>If you are using a laptop, you will need to adjust paths accordingly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Twoway</a:t>
            </a:r>
            <a:r>
              <a:rPr lang="en-US" dirty="0" smtClean="0"/>
              <a:t> 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basic: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tw</a:t>
            </a:r>
            <a:r>
              <a:rPr lang="en-US" dirty="0" smtClean="0">
                <a:solidFill>
                  <a:srgbClr val="FF0000"/>
                </a:solidFill>
              </a:rPr>
              <a:t> scatter T_PERCAP T_VIOLNT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tw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dropline</a:t>
            </a:r>
            <a:r>
              <a:rPr lang="en-US" dirty="0" smtClean="0">
                <a:solidFill>
                  <a:srgbClr val="FF0000"/>
                </a:solidFill>
              </a:rPr>
              <a:t> T_PERCAP T_VIOLNT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tw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err="1" smtClean="0">
                <a:solidFill>
                  <a:srgbClr val="FF0000"/>
                </a:solidFill>
              </a:rPr>
              <a:t>lfitci</a:t>
            </a:r>
            <a:r>
              <a:rPr lang="en-US" dirty="0" smtClean="0">
                <a:solidFill>
                  <a:srgbClr val="FF0000"/>
                </a:solidFill>
              </a:rPr>
              <a:t> T_PERCAP T_VIOLNT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Twoways</a:t>
            </a:r>
            <a:r>
              <a:rPr lang="en-US" dirty="0" smtClean="0"/>
              <a:t> and the By Statement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219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twoway</a:t>
            </a:r>
            <a:r>
              <a:rPr lang="en-US" dirty="0" smtClean="0">
                <a:solidFill>
                  <a:srgbClr val="FF0000"/>
                </a:solidFill>
              </a:rPr>
              <a:t> scatter T_PERCAP T_VIOLNT, by(DICEMP)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752600"/>
            <a:ext cx="6158042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Twoway</a:t>
            </a:r>
            <a:r>
              <a:rPr lang="en-US" dirty="0" smtClean="0"/>
              <a:t> Title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title options as with histogram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title(</a:t>
            </a:r>
            <a:r>
              <a:rPr lang="en-US" i="1" dirty="0" smtClean="0">
                <a:solidFill>
                  <a:srgbClr val="FF0000"/>
                </a:solidFill>
              </a:rPr>
              <a:t>insert name of graph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subtitle(</a:t>
            </a:r>
            <a:r>
              <a:rPr lang="en-US" i="1" dirty="0" smtClean="0">
                <a:solidFill>
                  <a:srgbClr val="FF0000"/>
                </a:solidFill>
              </a:rPr>
              <a:t>insert subtitle of graph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note(</a:t>
            </a:r>
            <a:r>
              <a:rPr lang="en-US" i="1" dirty="0" smtClean="0">
                <a:solidFill>
                  <a:srgbClr val="FF0000"/>
                </a:solidFill>
              </a:rPr>
              <a:t>insert note to appear at bottom of graph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caption(</a:t>
            </a:r>
            <a:r>
              <a:rPr lang="en-US" i="1" dirty="0" smtClean="0">
                <a:solidFill>
                  <a:srgbClr val="FF0000"/>
                </a:solidFill>
              </a:rPr>
              <a:t>insert caption to appear below notes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1143000"/>
          </a:xfrm>
        </p:spPr>
        <p:txBody>
          <a:bodyPr/>
          <a:lstStyle/>
          <a:p>
            <a:r>
              <a:rPr lang="en-US" dirty="0" err="1" smtClean="0"/>
              <a:t>Twoway</a:t>
            </a:r>
            <a:r>
              <a:rPr lang="en-US" dirty="0" smtClean="0"/>
              <a:t> Title Options</a:t>
            </a:r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133600"/>
            <a:ext cx="6019800" cy="4008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1000" y="10668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twoway</a:t>
            </a:r>
            <a:r>
              <a:rPr lang="en-US" dirty="0" smtClean="0">
                <a:solidFill>
                  <a:srgbClr val="FF0000"/>
                </a:solidFill>
              </a:rPr>
              <a:t> scatter T_PERCAP T_VIOLNT, title(Comparison of Per Capita Income and Violent Crime Rate at Tract level) ///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xtitle</a:t>
            </a:r>
            <a:r>
              <a:rPr lang="en-US" dirty="0" smtClean="0">
                <a:solidFill>
                  <a:srgbClr val="FF0000"/>
                </a:solidFill>
              </a:rPr>
              <a:t>(Violent Crime Rate) </a:t>
            </a:r>
            <a:r>
              <a:rPr lang="en-US" dirty="0" err="1" smtClean="0">
                <a:solidFill>
                  <a:srgbClr val="FF0000"/>
                </a:solidFill>
              </a:rPr>
              <a:t>ytitle</a:t>
            </a:r>
            <a:r>
              <a:rPr lang="en-US" dirty="0" smtClean="0">
                <a:solidFill>
                  <a:srgbClr val="FF0000"/>
                </a:solidFill>
              </a:rPr>
              <a:t>(Per Capita Income) note(Source: National Neighborhood Crime Study 2000)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6248400"/>
            <a:ext cx="800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Let’s fix that graph title – it is too cramped….</a:t>
            </a:r>
            <a:endParaRPr lang="en-US" sz="25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Twoway</a:t>
            </a:r>
            <a:r>
              <a:rPr lang="en-US" dirty="0" smtClean="0"/>
              <a:t> Title Options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twoway</a:t>
            </a:r>
            <a:r>
              <a:rPr lang="en-US" dirty="0" smtClean="0">
                <a:solidFill>
                  <a:srgbClr val="FF0000"/>
                </a:solidFill>
              </a:rPr>
              <a:t> scatter T_PERCAP T_VIOLNT, title("Comparison of Per Capita Income" ///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"and Violent Crime Rate at Tract level") ///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xtitle</a:t>
            </a:r>
            <a:r>
              <a:rPr lang="en-US" dirty="0" smtClean="0">
                <a:solidFill>
                  <a:srgbClr val="FF0000"/>
                </a:solidFill>
              </a:rPr>
              <a:t>(Violent Crime Rate) </a:t>
            </a:r>
            <a:r>
              <a:rPr lang="en-US" dirty="0" err="1" smtClean="0">
                <a:solidFill>
                  <a:srgbClr val="FF0000"/>
                </a:solidFill>
              </a:rPr>
              <a:t>ytitle</a:t>
            </a:r>
            <a:r>
              <a:rPr lang="en-US" dirty="0" smtClean="0">
                <a:solidFill>
                  <a:srgbClr val="FF0000"/>
                </a:solidFill>
              </a:rPr>
              <a:t>(Per Capita Income) ///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note(Source: National Neighborhood Crime Study 2000)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438400"/>
            <a:ext cx="5257800" cy="384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33400" y="63246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*Note how we got our title to go onto two lines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Twoway</a:t>
            </a:r>
            <a:r>
              <a:rPr lang="en-US" dirty="0" smtClean="0"/>
              <a:t> Symbol Options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209800"/>
            <a:ext cx="6019800" cy="440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1000" y="1295400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- To call this chart up in </a:t>
            </a:r>
            <a:r>
              <a:rPr lang="en-US" sz="2200" dirty="0" err="1" smtClean="0"/>
              <a:t>Stata</a:t>
            </a:r>
            <a:r>
              <a:rPr lang="en-US" sz="2200" dirty="0" smtClean="0"/>
              <a:t>, type: </a:t>
            </a:r>
            <a:r>
              <a:rPr lang="en-US" sz="2200" dirty="0" smtClean="0">
                <a:solidFill>
                  <a:srgbClr val="FF0000"/>
                </a:solidFill>
              </a:rPr>
              <a:t>palette </a:t>
            </a:r>
            <a:r>
              <a:rPr lang="en-US" sz="2200" dirty="0" err="1" smtClean="0">
                <a:solidFill>
                  <a:srgbClr val="FF0000"/>
                </a:solidFill>
              </a:rPr>
              <a:t>symbolpalette</a:t>
            </a:r>
            <a:endParaRPr lang="en-US" sz="2200" dirty="0" smtClean="0">
              <a:solidFill>
                <a:srgbClr val="FF0000"/>
              </a:solidFill>
            </a:endParaRPr>
          </a:p>
          <a:p>
            <a:r>
              <a:rPr lang="en-US" sz="2200" dirty="0" smtClean="0"/>
              <a:t>- Use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msymbol</a:t>
            </a:r>
            <a:r>
              <a:rPr lang="en-US" sz="2200" dirty="0" smtClean="0">
                <a:solidFill>
                  <a:srgbClr val="FF0000"/>
                </a:solidFill>
              </a:rPr>
              <a:t>() </a:t>
            </a:r>
            <a:r>
              <a:rPr lang="en-US" sz="2200" dirty="0" smtClean="0"/>
              <a:t>in graph options to change symbol</a:t>
            </a:r>
            <a:endParaRPr lang="en-US" sz="22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err="1" smtClean="0"/>
              <a:t>Twoway</a:t>
            </a:r>
            <a:r>
              <a:rPr lang="en-US" dirty="0" smtClean="0"/>
              <a:t> Symbol Options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438400"/>
            <a:ext cx="5845584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81000" y="1066800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twoway</a:t>
            </a:r>
            <a:r>
              <a:rPr lang="en-US" dirty="0" smtClean="0">
                <a:solidFill>
                  <a:srgbClr val="FF0000"/>
                </a:solidFill>
              </a:rPr>
              <a:t> scatter T_PERCAP T_VIOLNT, title("Comparison of Per Capita Income" ///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"and Violent Crime Rate at Tract level") ///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xtitle</a:t>
            </a:r>
            <a:r>
              <a:rPr lang="en-US" dirty="0" smtClean="0">
                <a:solidFill>
                  <a:srgbClr val="FF0000"/>
                </a:solidFill>
              </a:rPr>
              <a:t>(Violent Crime Rate) </a:t>
            </a:r>
            <a:r>
              <a:rPr lang="en-US" dirty="0" err="1" smtClean="0">
                <a:solidFill>
                  <a:srgbClr val="FF0000"/>
                </a:solidFill>
              </a:rPr>
              <a:t>ytitle</a:t>
            </a:r>
            <a:r>
              <a:rPr lang="en-US" dirty="0" smtClean="0">
                <a:solidFill>
                  <a:srgbClr val="FF0000"/>
                </a:solidFill>
              </a:rPr>
              <a:t>(Per Capita Income) ///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note(Source: National Neighborhood Crime Study 2000) ///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msymbol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Sh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Up Arrow 6"/>
          <p:cNvSpPr/>
          <p:nvPr/>
        </p:nvSpPr>
        <p:spPr>
          <a:xfrm>
            <a:off x="838200" y="2514600"/>
            <a:ext cx="304800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32004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Here’s my </a:t>
            </a:r>
            <a:r>
              <a:rPr lang="en-US" dirty="0" err="1" smtClean="0">
                <a:solidFill>
                  <a:srgbClr val="FF0000"/>
                </a:solidFill>
              </a:rPr>
              <a:t>msymbol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option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err="1" smtClean="0"/>
              <a:t>Twoway</a:t>
            </a:r>
            <a:r>
              <a:rPr lang="en-US" dirty="0" smtClean="0"/>
              <a:t> Symbol Options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905000"/>
            <a:ext cx="635333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9600" y="12192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“</a:t>
            </a:r>
            <a:r>
              <a:rPr lang="en-US" dirty="0" err="1" smtClean="0">
                <a:solidFill>
                  <a:srgbClr val="FF0000"/>
                </a:solidFill>
              </a:rPr>
              <a:t>mcolor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insert color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” option to change color of symbol.  Here, I just added “</a:t>
            </a:r>
            <a:r>
              <a:rPr lang="en-US" dirty="0" err="1" smtClean="0">
                <a:solidFill>
                  <a:srgbClr val="FF0000"/>
                </a:solidFill>
              </a:rPr>
              <a:t>mcolor</a:t>
            </a:r>
            <a:r>
              <a:rPr lang="en-US" dirty="0" smtClean="0">
                <a:solidFill>
                  <a:srgbClr val="FF0000"/>
                </a:solidFill>
              </a:rPr>
              <a:t>(red)</a:t>
            </a:r>
            <a:r>
              <a:rPr lang="en-US" dirty="0" smtClean="0"/>
              <a:t>” to the graph options.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Overlaying </a:t>
            </a:r>
            <a:r>
              <a:rPr lang="en-US" dirty="0" err="1" smtClean="0"/>
              <a:t>Twoway</a:t>
            </a:r>
            <a:r>
              <a:rPr lang="en-US" dirty="0" smtClean="0"/>
              <a:t>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simple to combine multiple graphs…just put each graph command in parentheses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twoway</a:t>
            </a:r>
            <a:r>
              <a:rPr lang="en-US" dirty="0" smtClean="0">
                <a:solidFill>
                  <a:srgbClr val="FF0000"/>
                </a:solidFill>
              </a:rPr>
              <a:t> (scatter var1 var2) (</a:t>
            </a:r>
            <a:r>
              <a:rPr lang="en-US" dirty="0" err="1" smtClean="0">
                <a:solidFill>
                  <a:srgbClr val="FF0000"/>
                </a:solidFill>
              </a:rPr>
              <a:t>lfit</a:t>
            </a:r>
            <a:r>
              <a:rPr lang="en-US" dirty="0" smtClean="0">
                <a:solidFill>
                  <a:srgbClr val="FF0000"/>
                </a:solidFill>
              </a:rPr>
              <a:t> var1 var2)</a:t>
            </a:r>
          </a:p>
          <a:p>
            <a:r>
              <a:rPr lang="en-US" dirty="0" smtClean="0"/>
              <a:t>Add individual options to each graph within the parentheses</a:t>
            </a:r>
          </a:p>
          <a:p>
            <a:r>
              <a:rPr lang="en-US" dirty="0" smtClean="0"/>
              <a:t>Add overall graph options as usual following the comma 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twoway</a:t>
            </a:r>
            <a:r>
              <a:rPr lang="en-US" dirty="0" smtClean="0">
                <a:solidFill>
                  <a:srgbClr val="FF0000"/>
                </a:solidFill>
              </a:rPr>
              <a:t> (scatter var1 var2) (</a:t>
            </a:r>
            <a:r>
              <a:rPr lang="en-US" dirty="0" err="1" smtClean="0">
                <a:solidFill>
                  <a:srgbClr val="FF0000"/>
                </a:solidFill>
              </a:rPr>
              <a:t>lfit</a:t>
            </a:r>
            <a:r>
              <a:rPr lang="en-US" dirty="0" smtClean="0">
                <a:solidFill>
                  <a:srgbClr val="FF0000"/>
                </a:solidFill>
              </a:rPr>
              <a:t> var1 var2), options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Overlaying </a:t>
            </a:r>
            <a:r>
              <a:rPr lang="en-US" dirty="0" err="1" smtClean="0"/>
              <a:t>Twoway</a:t>
            </a:r>
            <a:r>
              <a:rPr lang="en-US" dirty="0" smtClean="0"/>
              <a:t> Graphs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286000"/>
            <a:ext cx="5715000" cy="41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2400" y="990600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twoway</a:t>
            </a:r>
            <a:r>
              <a:rPr lang="en-US" dirty="0" smtClean="0">
                <a:solidFill>
                  <a:srgbClr val="FF0000"/>
                </a:solidFill>
              </a:rPr>
              <a:t> (scatter T_PERCAP T_VIOLNT) (</a:t>
            </a:r>
            <a:r>
              <a:rPr lang="en-US" dirty="0" err="1" smtClean="0">
                <a:solidFill>
                  <a:srgbClr val="FF0000"/>
                </a:solidFill>
              </a:rPr>
              <a:t>lfit</a:t>
            </a:r>
            <a:r>
              <a:rPr lang="en-US" dirty="0" smtClean="0">
                <a:solidFill>
                  <a:srgbClr val="FF0000"/>
                </a:solidFill>
              </a:rPr>
              <a:t> T_PERCAP T_VIOLNT), title("Comparison of ///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Per Capita Income" "and Violent Crime Rate at Tract level“) ///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xtitle</a:t>
            </a:r>
            <a:r>
              <a:rPr lang="en-US" dirty="0" smtClean="0">
                <a:solidFill>
                  <a:srgbClr val="FF0000"/>
                </a:solidFill>
              </a:rPr>
              <a:t>(Violent Crime Rate) </a:t>
            </a:r>
            <a:r>
              <a:rPr lang="en-US" dirty="0" err="1" smtClean="0">
                <a:solidFill>
                  <a:srgbClr val="FF0000"/>
                </a:solidFill>
              </a:rPr>
              <a:t>ytitle</a:t>
            </a:r>
            <a:r>
              <a:rPr lang="en-US" dirty="0" smtClean="0">
                <a:solidFill>
                  <a:srgbClr val="FF0000"/>
                </a:solidFill>
              </a:rPr>
              <a:t>(Per Capita Income) note(Source: National ///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Neighborhood Crime Study 2000)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comments in your Do-file rather than on hand-outs</a:t>
            </a:r>
          </a:p>
          <a:p>
            <a:pPr lvl="1"/>
            <a:r>
              <a:rPr lang="en-US" dirty="0" smtClean="0"/>
              <a:t>Save on flash drive or email to yourself</a:t>
            </a:r>
          </a:p>
          <a:p>
            <a:r>
              <a:rPr lang="en-US" dirty="0" err="1" smtClean="0"/>
              <a:t>Stata</a:t>
            </a:r>
            <a:r>
              <a:rPr lang="en-US" dirty="0" smtClean="0"/>
              <a:t> commands will always appear in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Var</a:t>
            </a:r>
            <a:r>
              <a:rPr lang="en-US" dirty="0" smtClean="0"/>
              <a:t>” simply refers to “variable” (e.g., var1, var2, var3, </a:t>
            </a:r>
            <a:r>
              <a:rPr lang="en-US" dirty="0" err="1" smtClean="0"/>
              <a:t>varname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“pathname” should be replace with the path specific to your computer and folders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Overlaying </a:t>
            </a:r>
            <a:r>
              <a:rPr lang="en-US" dirty="0" err="1" smtClean="0"/>
              <a:t>Twoway</a:t>
            </a:r>
            <a:r>
              <a:rPr lang="en-US" dirty="0" smtClean="0"/>
              <a:t> Graphs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286000"/>
            <a:ext cx="5943600" cy="4348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4800" y="1295400"/>
            <a:ext cx="830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twoway</a:t>
            </a:r>
            <a:r>
              <a:rPr lang="en-US" sz="1400" dirty="0" smtClean="0">
                <a:solidFill>
                  <a:srgbClr val="FF0000"/>
                </a:solidFill>
              </a:rPr>
              <a:t> (scatter T_PERCAP T_VIOLNT if T_VIOLNT==1976, </a:t>
            </a:r>
            <a:r>
              <a:rPr lang="en-US" sz="1400" dirty="0" err="1" smtClean="0">
                <a:solidFill>
                  <a:srgbClr val="FF0000"/>
                </a:solidFill>
              </a:rPr>
              <a:t>mlabel</a:t>
            </a:r>
            <a:r>
              <a:rPr lang="en-US" sz="1400" dirty="0" smtClean="0">
                <a:solidFill>
                  <a:srgbClr val="FF0000"/>
                </a:solidFill>
              </a:rPr>
              <a:t>(CITY)) (scatter T_PERCAP T_VIOLNT), ///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title("Comparison of Per Capita Income" "and Violent Crime Rate at Tract level") </a:t>
            </a:r>
            <a:r>
              <a:rPr lang="en-US" sz="1400" dirty="0" err="1" smtClean="0">
                <a:solidFill>
                  <a:srgbClr val="FF0000"/>
                </a:solidFill>
              </a:rPr>
              <a:t>xlabel</a:t>
            </a:r>
            <a:r>
              <a:rPr lang="en-US" sz="1400" dirty="0" smtClean="0">
                <a:solidFill>
                  <a:srgbClr val="FF0000"/>
                </a:solidFill>
              </a:rPr>
              <a:t>(0(200)2400) ///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note(Source: National Neighborhood Crime Study 2000) legend(off)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 2: The </a:t>
            </a:r>
            <a:r>
              <a:rPr lang="en-US" dirty="0" err="1" smtClean="0"/>
              <a:t>TwoWay</a:t>
            </a:r>
            <a:r>
              <a:rPr lang="en-US" dirty="0" smtClean="0"/>
              <a:t> Family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 graphs helpful for a variety of data</a:t>
            </a:r>
          </a:p>
          <a:p>
            <a:pPr lvl="1"/>
            <a:r>
              <a:rPr lang="en-US" dirty="0" smtClean="0"/>
              <a:t>Especially any type of time series data</a:t>
            </a:r>
          </a:p>
          <a:p>
            <a:r>
              <a:rPr lang="en-US" dirty="0" smtClean="0"/>
              <a:t>We’ll use data on US life expectancy from 1900-1999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webuse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uslifeexp</a:t>
            </a:r>
            <a:r>
              <a:rPr lang="en-US" dirty="0" smtClean="0">
                <a:solidFill>
                  <a:srgbClr val="FF0000"/>
                </a:solidFill>
              </a:rPr>
              <a:t>, clear</a:t>
            </a:r>
          </a:p>
          <a:p>
            <a:r>
              <a:rPr lang="en-US" dirty="0" smtClean="0"/>
              <a:t>ok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Line Graphs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219200"/>
            <a:ext cx="601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line </a:t>
            </a:r>
            <a:r>
              <a:rPr lang="en-US" dirty="0" err="1" smtClean="0">
                <a:solidFill>
                  <a:srgbClr val="FF0000"/>
                </a:solidFill>
              </a:rPr>
              <a:t>le_wm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le_bm</a:t>
            </a:r>
            <a:r>
              <a:rPr lang="en-US" dirty="0" smtClean="0">
                <a:solidFill>
                  <a:srgbClr val="FF0000"/>
                </a:solidFill>
              </a:rPr>
              <a:t> year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*Simple line graph of men and women overtime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514600"/>
            <a:ext cx="5116513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Graphs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645748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5800" y="11430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line </a:t>
            </a:r>
            <a:r>
              <a:rPr lang="en-US" dirty="0" err="1" smtClean="0">
                <a:solidFill>
                  <a:srgbClr val="FF0000"/>
                </a:solidFill>
              </a:rPr>
              <a:t>le_wfemale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le_wmale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le_wm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le_bm</a:t>
            </a:r>
            <a:r>
              <a:rPr lang="en-US" dirty="0" smtClean="0">
                <a:solidFill>
                  <a:srgbClr val="FF0000"/>
                </a:solidFill>
              </a:rPr>
              <a:t> year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Graphs: Adding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usual…just keep adding options after the comma!</a:t>
            </a:r>
          </a:p>
          <a:p>
            <a:r>
              <a:rPr lang="en-US" dirty="0" smtClean="0"/>
              <a:t>Same rules apply for titles that we’ve already seen for histograms and the </a:t>
            </a:r>
            <a:r>
              <a:rPr lang="en-US" dirty="0" err="1" smtClean="0"/>
              <a:t>twoway</a:t>
            </a:r>
            <a:r>
              <a:rPr lang="en-US" dirty="0" smtClean="0"/>
              <a:t> graphs</a:t>
            </a:r>
          </a:p>
          <a:p>
            <a:r>
              <a:rPr lang="en-US" dirty="0" smtClean="0"/>
              <a:t>Let’s review how we can play with the appearance of our lines</a:t>
            </a:r>
          </a:p>
          <a:p>
            <a:r>
              <a:rPr lang="en-US" dirty="0" smtClean="0"/>
              <a:t>Full listing of options type “</a:t>
            </a:r>
            <a:r>
              <a:rPr lang="en-US" dirty="0" smtClean="0">
                <a:solidFill>
                  <a:srgbClr val="FF0000"/>
                </a:solidFill>
              </a:rPr>
              <a:t>help </a:t>
            </a:r>
            <a:r>
              <a:rPr lang="en-US" dirty="0" err="1" smtClean="0">
                <a:solidFill>
                  <a:srgbClr val="FF0000"/>
                </a:solidFill>
              </a:rPr>
              <a:t>line_options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Line Graphs: Changing Options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593671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14400" y="10668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line </a:t>
            </a:r>
            <a:r>
              <a:rPr lang="en-US" dirty="0" err="1" smtClean="0">
                <a:solidFill>
                  <a:srgbClr val="FF0000"/>
                </a:solidFill>
              </a:rPr>
              <a:t>le_wfemale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le_wmale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le_bf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le_bm</a:t>
            </a:r>
            <a:r>
              <a:rPr lang="en-US" dirty="0" smtClean="0">
                <a:solidFill>
                  <a:srgbClr val="FF0000"/>
                </a:solidFill>
              </a:rPr>
              <a:t> year, </a:t>
            </a:r>
            <a:r>
              <a:rPr lang="en-US" dirty="0" err="1" smtClean="0">
                <a:solidFill>
                  <a:srgbClr val="FF0000"/>
                </a:solidFill>
              </a:rPr>
              <a:t>lpattern</a:t>
            </a:r>
            <a:r>
              <a:rPr lang="en-US" dirty="0" smtClean="0">
                <a:solidFill>
                  <a:srgbClr val="FF0000"/>
                </a:solidFill>
              </a:rPr>
              <a:t>(dot solid dot solid)</a:t>
            </a:r>
          </a:p>
        </p:txBody>
      </p:sp>
      <p:sp>
        <p:nvSpPr>
          <p:cNvPr id="6" name="Up Arrow 5"/>
          <p:cNvSpPr/>
          <p:nvPr/>
        </p:nvSpPr>
        <p:spPr>
          <a:xfrm>
            <a:off x="7010400" y="1676400"/>
            <a:ext cx="533400" cy="762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77000" y="26670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lpattern</a:t>
            </a:r>
            <a:r>
              <a:rPr lang="en-US" dirty="0" smtClean="0"/>
              <a:t>()” command allows me to change pattern from solid to dotted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Stata</a:t>
            </a:r>
            <a:r>
              <a:rPr lang="en-US" dirty="0" smtClean="0"/>
              <a:t> Graphing Lines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295400"/>
            <a:ext cx="5943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To call this up in </a:t>
            </a:r>
            <a:r>
              <a:rPr lang="en-US" sz="2200" dirty="0" err="1" smtClean="0"/>
              <a:t>Stata</a:t>
            </a:r>
            <a:r>
              <a:rPr lang="en-US" sz="2200" dirty="0" smtClean="0"/>
              <a:t>, type: </a:t>
            </a:r>
            <a:r>
              <a:rPr lang="en-US" sz="2200" dirty="0" smtClean="0">
                <a:solidFill>
                  <a:srgbClr val="FF0000"/>
                </a:solidFill>
              </a:rPr>
              <a:t>palette </a:t>
            </a:r>
            <a:r>
              <a:rPr lang="en-US" sz="2200" dirty="0" err="1" smtClean="0">
                <a:solidFill>
                  <a:srgbClr val="FF0000"/>
                </a:solidFill>
              </a:rPr>
              <a:t>linepalette</a:t>
            </a:r>
            <a:endParaRPr lang="en-US" sz="22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828800"/>
            <a:ext cx="6248400" cy="4571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Graphs: Changing Options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0"/>
            <a:ext cx="5624259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90600" y="13716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line </a:t>
            </a:r>
            <a:r>
              <a:rPr lang="en-US" dirty="0" err="1" smtClean="0">
                <a:solidFill>
                  <a:srgbClr val="FF0000"/>
                </a:solidFill>
              </a:rPr>
              <a:t>le_wfemale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le_wmale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le_bf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le_bm</a:t>
            </a:r>
            <a:r>
              <a:rPr lang="en-US" dirty="0" smtClean="0">
                <a:solidFill>
                  <a:srgbClr val="FF0000"/>
                </a:solidFill>
              </a:rPr>
              <a:t> year, </a:t>
            </a:r>
            <a:r>
              <a:rPr lang="en-US" dirty="0" err="1" smtClean="0">
                <a:solidFill>
                  <a:srgbClr val="FF0000"/>
                </a:solidFill>
              </a:rPr>
              <a:t>lpattern</a:t>
            </a:r>
            <a:r>
              <a:rPr lang="en-US" dirty="0" smtClean="0">
                <a:solidFill>
                  <a:srgbClr val="FF0000"/>
                </a:solidFill>
              </a:rPr>
              <a:t>(dot solid dot solid) ///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lcolor</a:t>
            </a:r>
            <a:r>
              <a:rPr lang="en-US" dirty="0" smtClean="0">
                <a:solidFill>
                  <a:srgbClr val="FF0000"/>
                </a:solidFill>
              </a:rPr>
              <a:t>(red blue red blue) </a:t>
            </a:r>
            <a:r>
              <a:rPr lang="en-US" dirty="0" err="1" smtClean="0">
                <a:solidFill>
                  <a:srgbClr val="FF0000"/>
                </a:solidFill>
              </a:rPr>
              <a:t>lwidth</a:t>
            </a:r>
            <a:r>
              <a:rPr lang="en-US" dirty="0" smtClean="0">
                <a:solidFill>
                  <a:srgbClr val="FF0000"/>
                </a:solidFill>
              </a:rPr>
              <a:t>(thick thin thick thin)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6705600" y="1905000"/>
            <a:ext cx="762000" cy="1219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19800" y="342900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I’ve used several different options to change line pattern, color and width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Great way for comparing outcomes on continuous variables across different levels of categorical variables</a:t>
            </a:r>
          </a:p>
          <a:p>
            <a:r>
              <a:rPr lang="en-US" dirty="0" smtClean="0"/>
              <a:t>Example: math, science and reading scores (continuous variables) across different curriculum programs</a:t>
            </a:r>
          </a:p>
          <a:p>
            <a:r>
              <a:rPr lang="en-US" dirty="0" smtClean="0"/>
              <a:t>Profile plots is a </a:t>
            </a:r>
            <a:r>
              <a:rPr lang="en-US" dirty="0" err="1" smtClean="0"/>
              <a:t>Stata</a:t>
            </a:r>
            <a:r>
              <a:rPr lang="en-US" dirty="0" smtClean="0"/>
              <a:t> add-on (not in base package)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findit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profileplot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and Disclaimers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an </a:t>
            </a:r>
            <a:r>
              <a:rPr lang="en-US" b="1" dirty="0" smtClean="0"/>
              <a:t>INTRODUCTION </a:t>
            </a:r>
            <a:r>
              <a:rPr lang="en-US" dirty="0" smtClean="0"/>
              <a:t>to graphing in </a:t>
            </a:r>
            <a:r>
              <a:rPr lang="en-US" dirty="0" err="1" smtClean="0"/>
              <a:t>Stata</a:t>
            </a:r>
            <a:endParaRPr lang="en-US" dirty="0" smtClean="0"/>
          </a:p>
          <a:p>
            <a:r>
              <a:rPr lang="en-US" dirty="0" smtClean="0"/>
              <a:t>Assumes basic knowledge of </a:t>
            </a:r>
            <a:r>
              <a:rPr lang="en-US" dirty="0" err="1" smtClean="0"/>
              <a:t>Stata</a:t>
            </a:r>
            <a:endParaRPr lang="en-US" dirty="0" smtClean="0"/>
          </a:p>
          <a:p>
            <a:r>
              <a:rPr lang="en-US" dirty="0" smtClean="0"/>
              <a:t>Not appropriate for people already well familiar with graphing in </a:t>
            </a:r>
            <a:r>
              <a:rPr lang="en-US" dirty="0" err="1" smtClean="0"/>
              <a:t>Stata</a:t>
            </a:r>
            <a:endParaRPr lang="en-US" dirty="0" smtClean="0"/>
          </a:p>
          <a:p>
            <a:r>
              <a:rPr lang="en-US" dirty="0" smtClean="0"/>
              <a:t>If you are catching on before the rest of the class, experiment with command features described in help files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go back to the National Crime Survey and look at crime rates across different levels of unemployment at the tract level</a:t>
            </a:r>
          </a:p>
          <a:p>
            <a:r>
              <a:rPr lang="en-US" dirty="0" smtClean="0"/>
              <a:t>First, create categorical variable separating unemployment rates into quartiles</a:t>
            </a:r>
          </a:p>
          <a:p>
            <a:pPr lvl="1"/>
            <a:r>
              <a:rPr lang="en-US" dirty="0" smtClean="0"/>
              <a:t>*pay attention to what happens with missing data</a:t>
            </a:r>
          </a:p>
          <a:p>
            <a:r>
              <a:rPr lang="en-US" dirty="0" smtClean="0"/>
              <a:t>Label new variable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1430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profileplot</a:t>
            </a:r>
            <a:r>
              <a:rPr lang="fr-FR" dirty="0" smtClean="0">
                <a:solidFill>
                  <a:srgbClr val="FF0000"/>
                </a:solidFill>
              </a:rPr>
              <a:t> T_MURDRT T_AGASRT T_VIOLRT T_PROPRT, by(</a:t>
            </a:r>
            <a:r>
              <a:rPr lang="fr-FR" dirty="0" err="1" smtClean="0">
                <a:solidFill>
                  <a:srgbClr val="FF0000"/>
                </a:solidFill>
              </a:rPr>
              <a:t>unempquart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6783674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Plots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286000"/>
            <a:ext cx="5791200" cy="423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8600" y="1295400"/>
            <a:ext cx="8915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>
                <a:solidFill>
                  <a:srgbClr val="FF0000"/>
                </a:solidFill>
              </a:rPr>
              <a:t>profileplot</a:t>
            </a:r>
            <a:r>
              <a:rPr lang="en-US" sz="1500" dirty="0" smtClean="0">
                <a:solidFill>
                  <a:srgbClr val="FF0000"/>
                </a:solidFill>
              </a:rPr>
              <a:t> T_MURDRT T_AGASRT T_VIOLRT T_PROPRT, by(</a:t>
            </a:r>
            <a:r>
              <a:rPr lang="en-US" sz="1500" dirty="0" err="1" smtClean="0">
                <a:solidFill>
                  <a:srgbClr val="FF0000"/>
                </a:solidFill>
              </a:rPr>
              <a:t>unempquart</a:t>
            </a:r>
            <a:r>
              <a:rPr lang="en-US" sz="1500" dirty="0" smtClean="0">
                <a:solidFill>
                  <a:srgbClr val="FF0000"/>
                </a:solidFill>
              </a:rPr>
              <a:t>) </a:t>
            </a:r>
            <a:r>
              <a:rPr lang="en-US" sz="1500" dirty="0" err="1" smtClean="0">
                <a:solidFill>
                  <a:srgbClr val="FF0000"/>
                </a:solidFill>
              </a:rPr>
              <a:t>xlabel</a:t>
            </a:r>
            <a:r>
              <a:rPr lang="en-US" sz="1500" dirty="0" smtClean="0">
                <a:solidFill>
                  <a:srgbClr val="FF0000"/>
                </a:solidFill>
              </a:rPr>
              <a:t>(1 "Murder" 2 "Assault" 3 "Violent" 4 "Property") ///</a:t>
            </a:r>
          </a:p>
          <a:p>
            <a:r>
              <a:rPr lang="en-US" sz="1500" dirty="0" err="1" smtClean="0">
                <a:solidFill>
                  <a:srgbClr val="FF0000"/>
                </a:solidFill>
              </a:rPr>
              <a:t>ytitle</a:t>
            </a:r>
            <a:r>
              <a:rPr lang="en-US" sz="1500" dirty="0" smtClean="0">
                <a:solidFill>
                  <a:srgbClr val="FF0000"/>
                </a:solidFill>
              </a:rPr>
              <a:t>(Average Crime Rate) title("Average Tract Crime Rates by Unemployment Level") </a:t>
            </a:r>
            <a:r>
              <a:rPr lang="en-US" sz="1500" dirty="0" err="1" smtClean="0">
                <a:solidFill>
                  <a:srgbClr val="FF0000"/>
                </a:solidFill>
              </a:rPr>
              <a:t>xtitle</a:t>
            </a:r>
            <a:r>
              <a:rPr lang="en-US" sz="1500" dirty="0" smtClean="0">
                <a:solidFill>
                  <a:srgbClr val="FF0000"/>
                </a:solidFill>
              </a:rPr>
              <a:t>("") </a:t>
            </a:r>
            <a:endParaRPr lang="en-US" sz="1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Stata</a:t>
            </a:r>
            <a:r>
              <a:rPr lang="en-US" dirty="0" smtClean="0"/>
              <a:t>, right click on image and select “save as” or try syntax: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cd</a:t>
            </a:r>
            <a:r>
              <a:rPr lang="en-US" dirty="0" smtClean="0">
                <a:solidFill>
                  <a:srgbClr val="FF0000"/>
                </a:solidFill>
              </a:rPr>
              <a:t> “~/Graphing”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graph export myfig.esp, replace</a:t>
            </a:r>
          </a:p>
          <a:p>
            <a:r>
              <a:rPr lang="en-US" dirty="0" smtClean="0"/>
              <a:t>In Microsoft Word: </a:t>
            </a:r>
            <a:r>
              <a:rPr lang="en-US" b="1" dirty="0" smtClean="0"/>
              <a:t>insert &gt; picture &gt; from file</a:t>
            </a:r>
          </a:p>
          <a:p>
            <a:pPr lvl="1"/>
            <a:r>
              <a:rPr lang="en-US" dirty="0" smtClean="0"/>
              <a:t>Or, right click on graph in </a:t>
            </a:r>
            <a:r>
              <a:rPr lang="en-US" dirty="0" err="1" smtClean="0"/>
              <a:t>Stata</a:t>
            </a:r>
            <a:r>
              <a:rPr lang="en-US" dirty="0" smtClean="0"/>
              <a:t> and copy and paste into Word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Services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MIT’s membership in HMDC provided by schools and departments at MIT</a:t>
            </a:r>
          </a:p>
          <a:p>
            <a:r>
              <a:rPr lang="en-US" dirty="0" smtClean="0"/>
              <a:t>Institute for Quantitative Social Science</a:t>
            </a:r>
          </a:p>
          <a:p>
            <a:pPr lvl="1"/>
            <a:r>
              <a:rPr lang="en-US" dirty="0" smtClean="0">
                <a:hlinkClick r:id="rId2"/>
              </a:rPr>
              <a:t>www.iq.harvard.edu</a:t>
            </a:r>
            <a:endParaRPr lang="en-US" dirty="0" smtClean="0"/>
          </a:p>
          <a:p>
            <a:r>
              <a:rPr lang="en-US" dirty="0" smtClean="0"/>
              <a:t>Research Computing</a:t>
            </a:r>
          </a:p>
          <a:p>
            <a:pPr lvl="1"/>
            <a:r>
              <a:rPr lang="en-US" dirty="0" smtClean="0">
                <a:hlinkClick r:id="rId3"/>
              </a:rPr>
              <a:t>www.iq.harvard.edu/research_computing</a:t>
            </a:r>
            <a:endParaRPr lang="en-US" dirty="0" smtClean="0"/>
          </a:p>
          <a:p>
            <a:r>
              <a:rPr lang="en-US" dirty="0" smtClean="0"/>
              <a:t>Computer labs</a:t>
            </a:r>
          </a:p>
          <a:p>
            <a:pPr lvl="1"/>
            <a:r>
              <a:rPr lang="en-US" dirty="0" smtClean="0">
                <a:hlinkClick r:id="rId4"/>
              </a:rPr>
              <a:t>www.iq.harvard.edu/facilities</a:t>
            </a:r>
            <a:endParaRPr lang="en-US" dirty="0" smtClean="0"/>
          </a:p>
          <a:p>
            <a:r>
              <a:rPr lang="en-US" dirty="0" smtClean="0"/>
              <a:t>Training</a:t>
            </a:r>
          </a:p>
          <a:p>
            <a:pPr lvl="1"/>
            <a:r>
              <a:rPr lang="en-US" dirty="0" smtClean="0">
                <a:hlinkClick r:id="rId5"/>
              </a:rPr>
              <a:t>www.iq.harvard.edu/training</a:t>
            </a:r>
            <a:endParaRPr lang="en-US" dirty="0" smtClean="0"/>
          </a:p>
          <a:p>
            <a:r>
              <a:rPr lang="en-US" dirty="0" smtClean="0"/>
              <a:t>Data repository</a:t>
            </a:r>
          </a:p>
          <a:p>
            <a:pPr lvl="1"/>
            <a:r>
              <a:rPr lang="en-US" smtClean="0">
                <a:hlinkClick r:id="rId6"/>
              </a:rPr>
              <a:t>http://libraries.mit.edu/get/hmdc</a:t>
            </a:r>
            <a:r>
              <a:rPr lang="en-US" smtClean="0"/>
              <a:t>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 fontScale="32500" lnSpcReduction="20000"/>
          </a:bodyPr>
          <a:lstStyle/>
          <a:p>
            <a:pPr algn="ctr">
              <a:buNone/>
            </a:pPr>
            <a:r>
              <a:rPr lang="en-US" sz="6000" dirty="0" smtClean="0"/>
              <a:t>Thank you for participating in HMDC’s Introduction to </a:t>
            </a:r>
            <a:r>
              <a:rPr lang="en-US" sz="6000" dirty="0" err="1" smtClean="0"/>
              <a:t>Stata</a:t>
            </a:r>
            <a:r>
              <a:rPr lang="en-US" sz="6000" dirty="0" smtClean="0"/>
              <a:t> Workshop.  </a:t>
            </a:r>
          </a:p>
          <a:p>
            <a:pPr algn="ctr">
              <a:buNone/>
            </a:pPr>
            <a:r>
              <a:rPr lang="en-US" sz="6000" dirty="0" smtClean="0"/>
              <a:t>We offer additional statistical workshops in </a:t>
            </a:r>
            <a:r>
              <a:rPr lang="en-US" sz="6000" dirty="0" err="1" smtClean="0"/>
              <a:t>Stata</a:t>
            </a:r>
            <a:r>
              <a:rPr lang="en-US" sz="6000" dirty="0" smtClean="0"/>
              <a:t>, SAS and R throughout the semester:</a:t>
            </a:r>
          </a:p>
          <a:p>
            <a:pPr>
              <a:buNone/>
            </a:pPr>
            <a:endParaRPr lang="en-US" sz="6200" dirty="0" smtClean="0"/>
          </a:p>
          <a:p>
            <a:pPr algn="ctr">
              <a:buNone/>
            </a:pPr>
            <a:r>
              <a:rPr lang="en-US" sz="6200" dirty="0" smtClean="0"/>
              <a:t/>
            </a:r>
            <a:br>
              <a:rPr lang="en-US" sz="6200" dirty="0" smtClean="0"/>
            </a:br>
            <a:r>
              <a:rPr lang="en-US" sz="7400" dirty="0" smtClean="0">
                <a:solidFill>
                  <a:srgbClr val="FF0000"/>
                </a:solidFill>
              </a:rPr>
              <a:t>Introduction to R:</a:t>
            </a:r>
            <a:r>
              <a:rPr lang="en-US" sz="7400" dirty="0" smtClean="0"/>
              <a:t/>
            </a:r>
            <a:br>
              <a:rPr lang="en-US" sz="7400" dirty="0" smtClean="0"/>
            </a:br>
            <a:r>
              <a:rPr lang="en-US" sz="7400" dirty="0" smtClean="0"/>
              <a:t>Monday December 6</a:t>
            </a:r>
            <a:r>
              <a:rPr lang="en-US" sz="7400" baseline="30000" dirty="0" smtClean="0"/>
              <a:t>th</a:t>
            </a:r>
            <a:r>
              <a:rPr lang="en-US" sz="7400" dirty="0" smtClean="0"/>
              <a:t>: 1-4pm</a:t>
            </a:r>
          </a:p>
          <a:p>
            <a:pPr algn="ctr">
              <a:buNone/>
            </a:pPr>
            <a:r>
              <a:rPr lang="en-US" sz="7400" dirty="0" smtClean="0"/>
              <a:t>*Note: This workshop is currently wait listed but will be offered again over IAP</a:t>
            </a:r>
            <a:br>
              <a:rPr lang="en-US" sz="7400" dirty="0" smtClean="0"/>
            </a:br>
            <a:r>
              <a:rPr lang="en-US" sz="7400" dirty="0" smtClean="0">
                <a:solidFill>
                  <a:srgbClr val="FF0000"/>
                </a:solidFill>
              </a:rPr>
              <a:t/>
            </a:r>
            <a:br>
              <a:rPr lang="en-US" sz="7400" dirty="0" smtClean="0">
                <a:solidFill>
                  <a:srgbClr val="FF0000"/>
                </a:solidFill>
              </a:rPr>
            </a:br>
            <a:r>
              <a:rPr lang="en-US" sz="7400" dirty="0" smtClean="0">
                <a:solidFill>
                  <a:srgbClr val="FF0000"/>
                </a:solidFill>
              </a:rPr>
              <a:t>Introduction to SAS:</a:t>
            </a:r>
            <a:r>
              <a:rPr lang="en-US" sz="7400" dirty="0" smtClean="0"/>
              <a:t/>
            </a:r>
            <a:br>
              <a:rPr lang="en-US" sz="7400" dirty="0" smtClean="0"/>
            </a:br>
            <a:r>
              <a:rPr lang="en-US" sz="7400" dirty="0" smtClean="0"/>
              <a:t>Monday November 15</a:t>
            </a:r>
            <a:r>
              <a:rPr lang="en-US" sz="7400" baseline="30000" dirty="0" smtClean="0"/>
              <a:t>th</a:t>
            </a:r>
            <a:r>
              <a:rPr lang="en-US" sz="7400" dirty="0" smtClean="0"/>
              <a:t>: 1-4pm</a:t>
            </a:r>
          </a:p>
          <a:p>
            <a:pPr>
              <a:buNone/>
            </a:pPr>
            <a:endParaRPr lang="en-US" sz="7400" dirty="0" smtClean="0"/>
          </a:p>
          <a:p>
            <a:pPr algn="ctr">
              <a:buNone/>
            </a:pPr>
            <a:endParaRPr lang="en-US" sz="6200" dirty="0" smtClean="0"/>
          </a:p>
          <a:p>
            <a:pPr algn="ctr">
              <a:buNone/>
            </a:pPr>
            <a:r>
              <a:rPr lang="en-US" sz="6200" dirty="0" smtClean="0"/>
              <a:t>Sign up at:</a:t>
            </a:r>
          </a:p>
          <a:p>
            <a:pPr algn="ctr">
              <a:buNone/>
            </a:pPr>
            <a:endParaRPr lang="en-US" sz="6200" dirty="0" smtClean="0"/>
          </a:p>
          <a:p>
            <a:pPr algn="ctr">
              <a:buNone/>
            </a:pPr>
            <a:r>
              <a:rPr lang="en-US" sz="6200" dirty="0" smtClean="0">
                <a:hlinkClick r:id="rId2"/>
              </a:rPr>
              <a:t>http://libraries.mit.edu/guides/subjects/data/training/workshops.html</a:t>
            </a:r>
            <a:endParaRPr lang="en-US" sz="6200" dirty="0" smtClean="0"/>
          </a:p>
          <a:p>
            <a:pPr algn="ctr">
              <a:buNone/>
            </a:pPr>
            <a:endParaRPr lang="en-US" sz="5500" dirty="0" smtClean="0"/>
          </a:p>
          <a:p>
            <a:pPr algn="ctr">
              <a:buNone/>
            </a:pPr>
            <a:endParaRPr lang="en-US" sz="5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486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000" dirty="0" smtClean="0"/>
              <a:t>Can’t make it to the workshops at MIT?  MIT users are also welcome to attend these same workshops at Harvard. </a:t>
            </a:r>
            <a:r>
              <a:rPr lang="en-US" sz="2000" dirty="0" smtClean="0">
                <a:solidFill>
                  <a:srgbClr val="C00000"/>
                </a:solidFill>
              </a:rPr>
              <a:t>Sign up anytime by emailing: </a:t>
            </a:r>
            <a:r>
              <a:rPr lang="en-US" sz="2000" dirty="0" smtClean="0">
                <a:solidFill>
                  <a:srgbClr val="C00000"/>
                </a:solidFill>
                <a:hlinkClick r:id="rId2"/>
              </a:rPr>
              <a:t>dataclass@help.hmdc.harvard.edu</a:t>
            </a:r>
            <a:endParaRPr lang="en-US" sz="2000" dirty="0" smtClean="0">
              <a:solidFill>
                <a:srgbClr val="C00000"/>
              </a:solidFill>
            </a:endParaRPr>
          </a:p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Graphics in </a:t>
            </a:r>
            <a:r>
              <a:rPr lang="en-US" sz="2000" b="1" dirty="0" err="1" smtClean="0">
                <a:solidFill>
                  <a:srgbClr val="C00000"/>
                </a:solidFill>
              </a:rPr>
              <a:t>Stata</a:t>
            </a:r>
            <a:r>
              <a:rPr lang="en-US" sz="2000" b="1" dirty="0" smtClean="0">
                <a:solidFill>
                  <a:srgbClr val="C00000"/>
                </a:solidFill>
              </a:rPr>
              <a:t>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Fri, Nov. 19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:  9 am to Noon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smtClean="0">
                <a:solidFill>
                  <a:srgbClr val="C00000"/>
                </a:solidFill>
              </a:rPr>
              <a:t>Introduction to R: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Fri, Dec.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:  9 am to Noon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smtClean="0">
                <a:solidFill>
                  <a:srgbClr val="C00000"/>
                </a:solidFill>
              </a:rPr>
              <a:t>Introduction to SAS: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Fri, Nov. 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: 9 am to Noon</a:t>
            </a:r>
          </a:p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sz="2000" dirty="0" smtClean="0">
                <a:solidFill>
                  <a:srgbClr val="C00000"/>
                </a:solidFill>
                <a:hlinkClick r:id="rId3"/>
              </a:rPr>
              <a:t>http://support.hmdc.harvard.edu/kb-20/statistical_support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it-IT" dirty="0" smtClean="0"/>
              <a:t>HMDC Intro To Stata, Fall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56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and Disclaimers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I’m going to give you an overview of </a:t>
            </a:r>
            <a:r>
              <a:rPr lang="en-US" dirty="0" err="1" smtClean="0"/>
              <a:t>Stata’s</a:t>
            </a:r>
            <a:r>
              <a:rPr lang="en-US" dirty="0" smtClean="0"/>
              <a:t> capabilities</a:t>
            </a:r>
          </a:p>
          <a:p>
            <a:r>
              <a:rPr lang="en-US" dirty="0" smtClean="0"/>
              <a:t>I won’t be able to cover every graphing capability you’ll ever need!</a:t>
            </a:r>
          </a:p>
          <a:p>
            <a:r>
              <a:rPr lang="en-US" dirty="0" smtClean="0"/>
              <a:t>Take these skills – build on them and find what works for you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</a:t>
            </a:r>
            <a:r>
              <a:rPr lang="en-US" dirty="0" err="1" smtClean="0"/>
              <a:t>Stata</a:t>
            </a:r>
            <a:r>
              <a:rPr lang="en-US" dirty="0" smtClean="0"/>
              <a:t> Graphing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http://www.ats.ucla.edu/stat/stata/library/GraphExamples/default.htm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http://www.stata.com/support/faqs/graphics/gph/statagraphs.html</a:t>
            </a:r>
            <a:endParaRPr lang="en-US" dirty="0" smtClean="0"/>
          </a:p>
          <a:p>
            <a:r>
              <a:rPr lang="en-US" dirty="0" smtClean="0"/>
              <a:t>“A Visual Guide to </a:t>
            </a:r>
            <a:r>
              <a:rPr lang="en-US" dirty="0" err="1" smtClean="0"/>
              <a:t>Stata</a:t>
            </a:r>
            <a:r>
              <a:rPr lang="en-US" dirty="0" smtClean="0"/>
              <a:t> Graphics” by Michael N. Mitchell</a:t>
            </a:r>
          </a:p>
          <a:p>
            <a:r>
              <a:rPr lang="en-US" dirty="0" err="1" smtClean="0"/>
              <a:t>Stata</a:t>
            </a:r>
            <a:r>
              <a:rPr lang="en-US" dirty="0" smtClean="0"/>
              <a:t> 11 users guide, “Graphics”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use graphs?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have a major point that is emphasized or easier to understand when displayed graphically</a:t>
            </a:r>
          </a:p>
          <a:p>
            <a:r>
              <a:rPr lang="en-US" dirty="0" smtClean="0"/>
              <a:t>Graphs are excellent means of communicating quantitative information</a:t>
            </a:r>
          </a:p>
          <a:p>
            <a:r>
              <a:rPr lang="en-US" dirty="0" smtClean="0"/>
              <a:t>More memorable than simply presenting numbers</a:t>
            </a:r>
          </a:p>
          <a:p>
            <a:r>
              <a:rPr lang="en-US" dirty="0" smtClean="0"/>
              <a:t>Easier for lay audience to interpret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it simple</a:t>
            </a:r>
          </a:p>
          <a:p>
            <a:r>
              <a:rPr lang="en-US" dirty="0" smtClean="0"/>
              <a:t>Labels, labels, labels!!</a:t>
            </a:r>
          </a:p>
          <a:p>
            <a:r>
              <a:rPr lang="en-US" dirty="0" smtClean="0"/>
              <a:t>Avoid cluttered graphs</a:t>
            </a:r>
          </a:p>
          <a:p>
            <a:r>
              <a:rPr lang="en-US" dirty="0" smtClean="0"/>
              <a:t>Every part of the graph should be meaningful</a:t>
            </a:r>
          </a:p>
          <a:p>
            <a:r>
              <a:rPr lang="en-US" dirty="0" smtClean="0"/>
              <a:t>Avoid:</a:t>
            </a:r>
          </a:p>
          <a:p>
            <a:pPr lvl="1"/>
            <a:r>
              <a:rPr lang="en-US" dirty="0" smtClean="0"/>
              <a:t>Shading</a:t>
            </a:r>
          </a:p>
          <a:p>
            <a:pPr lvl="1"/>
            <a:r>
              <a:rPr lang="en-US" dirty="0" smtClean="0"/>
              <a:t>Distracting colors</a:t>
            </a:r>
          </a:p>
          <a:p>
            <a:pPr lvl="1"/>
            <a:r>
              <a:rPr lang="en-US" dirty="0" smtClean="0"/>
              <a:t>Decoration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2057</Words>
  <Application>Microsoft Office PowerPoint</Application>
  <PresentationFormat>On-screen Show (4:3)</PresentationFormat>
  <Paragraphs>296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Introduction to Graphics with Stata</vt:lpstr>
      <vt:lpstr>Documents for Today</vt:lpstr>
      <vt:lpstr>Organization</vt:lpstr>
      <vt:lpstr>Organization</vt:lpstr>
      <vt:lpstr>Assumptions and Disclaimers</vt:lpstr>
      <vt:lpstr>Assumptions and Disclaimers</vt:lpstr>
      <vt:lpstr>Useful Stata Graphing Resources</vt:lpstr>
      <vt:lpstr>Why do we use graphs?</vt:lpstr>
      <vt:lpstr>Graphing Strategies</vt:lpstr>
      <vt:lpstr>Terrible Graphs</vt:lpstr>
      <vt:lpstr>Less Terrible</vt:lpstr>
      <vt:lpstr>Better Graph</vt:lpstr>
      <vt:lpstr>Opening Files in Stata</vt:lpstr>
      <vt:lpstr>Basic Graphing</vt:lpstr>
      <vt:lpstr>Basic Graphing: Single Continuous Variables</vt:lpstr>
      <vt:lpstr>Our First Dataset</vt:lpstr>
      <vt:lpstr>Basic Graphing: Single Continuous Variables</vt:lpstr>
      <vt:lpstr>Basic Graphing: Single Continuous Variables</vt:lpstr>
      <vt:lpstr>Basic Graphing: Single Continuous Variables</vt:lpstr>
      <vt:lpstr>Basic Graphing: Single Continuous Variables</vt:lpstr>
      <vt:lpstr>Basic Graphing: Single Continuous Variables</vt:lpstr>
      <vt:lpstr>Basic Graphing: Single Continuous Variables</vt:lpstr>
      <vt:lpstr>Basic Graphing: Single Categorical Variables</vt:lpstr>
      <vt:lpstr>Basic Graphing: Single Categorical Variables</vt:lpstr>
      <vt:lpstr>Comparing Responses Across Categorical Variables</vt:lpstr>
      <vt:lpstr>Comparing Responses Across Categorical Variables</vt:lpstr>
      <vt:lpstr>Exercise 1: Histograms and Tab Plots</vt:lpstr>
      <vt:lpstr>The Twoway Family</vt:lpstr>
      <vt:lpstr>The Twoway Family</vt:lpstr>
      <vt:lpstr>The Twoway Family</vt:lpstr>
      <vt:lpstr>Twoways and the By Statement</vt:lpstr>
      <vt:lpstr>Twoway Title Options</vt:lpstr>
      <vt:lpstr>Twoway Title Options</vt:lpstr>
      <vt:lpstr>Twoway Title Options</vt:lpstr>
      <vt:lpstr>Twoway Symbol Options</vt:lpstr>
      <vt:lpstr>Twoway Symbol Options</vt:lpstr>
      <vt:lpstr>Twoway Symbol Options</vt:lpstr>
      <vt:lpstr>Overlaying Twoway Graphs</vt:lpstr>
      <vt:lpstr>Overlaying Twoway Graphs</vt:lpstr>
      <vt:lpstr>Overlaying Twoway Graphs</vt:lpstr>
      <vt:lpstr>Exercise 2: The TwoWay Family</vt:lpstr>
      <vt:lpstr>Line Graphs</vt:lpstr>
      <vt:lpstr>Line Graphs</vt:lpstr>
      <vt:lpstr>Line Graphs</vt:lpstr>
      <vt:lpstr>Line Graphs: Adding Options</vt:lpstr>
      <vt:lpstr>Line Graphs: Changing Options</vt:lpstr>
      <vt:lpstr>Stata Graphing Lines</vt:lpstr>
      <vt:lpstr>Line Graphs: Changing Options</vt:lpstr>
      <vt:lpstr>Profile Plots</vt:lpstr>
      <vt:lpstr>Profile Plot</vt:lpstr>
      <vt:lpstr>Profile Plots</vt:lpstr>
      <vt:lpstr>Profile Plots</vt:lpstr>
      <vt:lpstr>Exporting Graphs</vt:lpstr>
      <vt:lpstr>Other Services Available</vt:lpstr>
      <vt:lpstr>Thank you!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alynch</dc:creator>
  <cp:lastModifiedBy>alynch</cp:lastModifiedBy>
  <cp:revision>79</cp:revision>
  <dcterms:created xsi:type="dcterms:W3CDTF">2010-10-08T13:28:25Z</dcterms:created>
  <dcterms:modified xsi:type="dcterms:W3CDTF">2010-11-03T16:28:22Z</dcterms:modified>
</cp:coreProperties>
</file>