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7" r:id="rId4"/>
    <p:sldId id="269" r:id="rId5"/>
    <p:sldId id="272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fas.harvard.edu/~izahn/mit201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statamp/" TargetMode="External"/><Relationship Id="rId2" Type="http://schemas.openxmlformats.org/officeDocument/2006/relationships/hyperlink" Target="http://www.stata.com/products/64bitintr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a.com/products/opsy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support/faqs/graphics/gph/statagraphs.html" TargetMode="External"/><Relationship Id="rId2" Type="http://schemas.openxmlformats.org/officeDocument/2006/relationships/hyperlink" Target="http://www.ats.ucla.edu/stat/stata/library/GraphExamples/default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workshop materials to your home folder:</a:t>
            </a:r>
          </a:p>
          <a:p>
            <a:pPr lvl="1"/>
            <a:r>
              <a:rPr lang="en-US" dirty="0" smtClean="0"/>
              <a:t>Open Firefox from top bar and go to </a:t>
            </a:r>
            <a:r>
              <a:rPr lang="en-US" dirty="0" smtClean="0">
                <a:hlinkClick r:id="rId2"/>
              </a:rPr>
              <a:t>http://people.fas.harvard.edu/~izahn/mit2012/</a:t>
            </a:r>
            <a:endParaRPr lang="en-US" dirty="0" smtClean="0"/>
          </a:p>
          <a:p>
            <a:pPr lvl="1"/>
            <a:r>
              <a:rPr lang="en-US" dirty="0" smtClean="0"/>
              <a:t>Right-click on the </a:t>
            </a:r>
            <a:r>
              <a:rPr lang="en-US" dirty="0" smtClean="0"/>
              <a:t>StataGraphics.zip </a:t>
            </a:r>
            <a:r>
              <a:rPr lang="en-US" dirty="0" smtClean="0"/>
              <a:t>file, select “save as”</a:t>
            </a:r>
          </a:p>
          <a:p>
            <a:pPr lvl="1"/>
            <a:r>
              <a:rPr lang="en-US" dirty="0" smtClean="0"/>
              <a:t>Navigate to your home directory and save there</a:t>
            </a:r>
          </a:p>
          <a:p>
            <a:pPr lvl="1"/>
            <a:r>
              <a:rPr lang="en-US" dirty="0" smtClean="0"/>
              <a:t>From top bar, select Places &gt; Home folder</a:t>
            </a:r>
          </a:p>
          <a:p>
            <a:pPr lvl="1"/>
            <a:r>
              <a:rPr lang="en-US" dirty="0" smtClean="0"/>
              <a:t>Right-click </a:t>
            </a:r>
            <a:r>
              <a:rPr lang="en-US" smtClean="0"/>
              <a:t>on </a:t>
            </a:r>
            <a:r>
              <a:rPr lang="en-US" smtClean="0"/>
              <a:t>StataGraphics.zip</a:t>
            </a:r>
            <a:r>
              <a:rPr lang="en-US" dirty="0" smtClean="0"/>
              <a:t>, select “extract here”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Athena terminal (the large purple screen with blinking cursor) type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 err="1" smtClean="0">
                <a:solidFill>
                  <a:srgbClr val="FF0000"/>
                </a:solidFill>
              </a:rPr>
              <a:t>stata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xstata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Stata</a:t>
            </a:r>
            <a:r>
              <a:rPr lang="en-US" dirty="0" smtClean="0"/>
              <a:t> should come up on your screen</a:t>
            </a:r>
          </a:p>
          <a:p>
            <a:r>
              <a:rPr lang="en-US" dirty="0" smtClean="0"/>
              <a:t>Always open </a:t>
            </a:r>
            <a:r>
              <a:rPr lang="en-US" dirty="0" err="1" smtClean="0"/>
              <a:t>Stata</a:t>
            </a:r>
            <a:r>
              <a:rPr lang="en-US" dirty="0" smtClean="0"/>
              <a:t> FIRST and THEN open Do-Files (we’ll talk about these in a minute), data files, etc.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Department IT</a:t>
            </a:r>
          </a:p>
          <a:p>
            <a:r>
              <a:rPr lang="en-US" dirty="0" smtClean="0"/>
              <a:t>Athena terminals at MIT</a:t>
            </a:r>
          </a:p>
          <a:p>
            <a:r>
              <a:rPr lang="en-US" dirty="0" smtClean="0"/>
              <a:t>HMDC labs</a:t>
            </a:r>
          </a:p>
          <a:p>
            <a:r>
              <a:rPr lang="en-US" dirty="0" smtClean="0"/>
              <a:t>Buy it: educational or grad plan</a:t>
            </a:r>
          </a:p>
          <a:p>
            <a:r>
              <a:rPr lang="en-US" dirty="0" smtClean="0"/>
              <a:t>http://libraries.mit.edu/guides/subjects/data/software/index.html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Stata</a:t>
            </a:r>
            <a:r>
              <a:rPr lang="en-US" dirty="0" smtClean="0"/>
              <a:t> is right for you?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28800"/>
          <a:ext cx="7810040" cy="3703688"/>
        </p:xfrm>
        <a:graphic>
          <a:graphicData uri="http://schemas.openxmlformats.org/drawingml/2006/table">
            <a:tbl>
              <a:tblPr/>
              <a:tblGrid>
                <a:gridCol w="1115720"/>
                <a:gridCol w="1115720"/>
                <a:gridCol w="1115720"/>
                <a:gridCol w="1115720"/>
                <a:gridCol w="1115720"/>
                <a:gridCol w="1115720"/>
                <a:gridCol w="1115720"/>
              </a:tblGrid>
              <a:tr h="1000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Package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right-hand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observations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2"/>
                        </a:rPr>
                        <a:t>64-bit version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available?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Fastest: designed for </a:t>
                      </a: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3"/>
                        </a:rPr>
                        <a:t>parallel processing?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4"/>
                        </a:rPr>
                        <a:t>Platforms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 (64-bit Intel),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Stata/SE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Stata/IC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2,047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798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Small Stata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1,200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Windows (32-bit) or Mac (32-bit)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Stata</a:t>
            </a:r>
            <a:r>
              <a:rPr lang="en-US" dirty="0" smtClean="0"/>
              <a:t> Graphing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http://www.ats.ucla.edu/stat/stata/library/GraphExamples/default.htm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http://www.stata.com/support/faqs/graphics/gph/statagraphs.html</a:t>
            </a:r>
            <a:endParaRPr lang="en-US" dirty="0" smtClean="0"/>
          </a:p>
          <a:p>
            <a:r>
              <a:rPr lang="en-US" dirty="0" smtClean="0"/>
              <a:t>“A Visual Guide to </a:t>
            </a:r>
            <a:r>
              <a:rPr lang="en-US" dirty="0" err="1" smtClean="0"/>
              <a:t>Stata</a:t>
            </a:r>
            <a:r>
              <a:rPr lang="en-US" dirty="0" smtClean="0"/>
              <a:t> Graphics” by Michael N. Mitchell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11 users guide, “Graphics”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727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11200" b="1" dirty="0" smtClean="0"/>
              <a:t>All of these courses will be offered during MIT’s IAP and again at Harvard during the Spring 2011 semester.</a:t>
            </a:r>
            <a:r>
              <a:rPr lang="en-US" sz="11200" dirty="0" smtClean="0"/>
              <a:t> </a:t>
            </a:r>
            <a:endParaRPr lang="en-US" sz="56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>
              <a:solidFill>
                <a:srgbClr val="FF0000"/>
              </a:solidFill>
            </a:endParaRPr>
          </a:p>
          <a:p>
            <a:r>
              <a:rPr lang="en-US" sz="11200" dirty="0" smtClean="0">
                <a:solidFill>
                  <a:srgbClr val="FF0000"/>
                </a:solidFill>
              </a:rPr>
              <a:t>Data Management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Regression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Graphics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R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SAS</a:t>
            </a:r>
          </a:p>
          <a:p>
            <a:pPr>
              <a:buNone/>
            </a:pPr>
            <a:endParaRPr lang="en-US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000" dirty="0" smtClean="0"/>
              <a:t>Sign up for MIT workshops at: </a:t>
            </a:r>
            <a:r>
              <a:rPr lang="en-US" sz="8000" dirty="0" smtClean="0">
                <a:hlinkClick r:id="rId2"/>
              </a:rPr>
              <a:t>http://libraries.mit.edu/guides/subjects/data/training/workshops.html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Sign up for Harvard workshops by emailing: </a:t>
            </a:r>
            <a:r>
              <a:rPr lang="en-US" sz="8000" dirty="0" smtClean="0">
                <a:solidFill>
                  <a:srgbClr val="0000FF"/>
                </a:solidFill>
              </a:rPr>
              <a:t>dataclass@help.hmdc.harvard.edu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341</Words>
  <Application>Microsoft Office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Documents for Today</vt:lpstr>
      <vt:lpstr>Opening Stata</vt:lpstr>
      <vt:lpstr>How do I get Stata?</vt:lpstr>
      <vt:lpstr>Which Stata is right for you?</vt:lpstr>
      <vt:lpstr>Useful Stata Graphing Resources</vt:lpstr>
      <vt:lpstr>Thank you!</vt:lpstr>
    </vt:vector>
  </TitlesOfParts>
  <Company>Harvard School of Public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Today</dc:title>
  <dc:creator>HSPH IT</dc:creator>
  <cp:lastModifiedBy>HSPH IT</cp:lastModifiedBy>
  <cp:revision>15</cp:revision>
  <dcterms:created xsi:type="dcterms:W3CDTF">2012-01-23T14:58:46Z</dcterms:created>
  <dcterms:modified xsi:type="dcterms:W3CDTF">2012-01-23T17:44:19Z</dcterms:modified>
</cp:coreProperties>
</file>