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5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306" r:id="rId11"/>
    <p:sldId id="266" r:id="rId12"/>
    <p:sldId id="267" r:id="rId13"/>
    <p:sldId id="268" r:id="rId14"/>
    <p:sldId id="274" r:id="rId15"/>
    <p:sldId id="307" r:id="rId16"/>
    <p:sldId id="309" r:id="rId17"/>
    <p:sldId id="289" r:id="rId18"/>
    <p:sldId id="276" r:id="rId19"/>
    <p:sldId id="288" r:id="rId20"/>
    <p:sldId id="310" r:id="rId21"/>
    <p:sldId id="311" r:id="rId22"/>
    <p:sldId id="270" r:id="rId23"/>
    <p:sldId id="271" r:id="rId24"/>
    <p:sldId id="285" r:id="rId25"/>
    <p:sldId id="278" r:id="rId26"/>
    <p:sldId id="291" r:id="rId27"/>
    <p:sldId id="292" r:id="rId28"/>
    <p:sldId id="299" r:id="rId29"/>
    <p:sldId id="304" r:id="rId30"/>
    <p:sldId id="305" r:id="rId31"/>
    <p:sldId id="280" r:id="rId32"/>
    <p:sldId id="281" r:id="rId33"/>
    <p:sldId id="293" r:id="rId34"/>
    <p:sldId id="283" r:id="rId35"/>
    <p:sldId id="300" r:id="rId36"/>
    <p:sldId id="286" r:id="rId37"/>
    <p:sldId id="284" r:id="rId38"/>
    <p:sldId id="294" r:id="rId39"/>
    <p:sldId id="295" r:id="rId40"/>
    <p:sldId id="296" r:id="rId41"/>
    <p:sldId id="303" r:id="rId42"/>
    <p:sldId id="315" r:id="rId43"/>
    <p:sldId id="314" r:id="rId4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>
      <p:cViewPr varScale="1">
        <p:scale>
          <a:sx n="88" d="100"/>
          <a:sy n="88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51B14A2-BD57-4D21-81B5-1D96ACBEB672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E2A3EC6-1B4E-4839-B520-F8A6A7693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1E30DBD-4374-4E8C-8F59-6787F3C149A2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A685A57-9C23-4AAD-BF71-9A7B705987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84C8-C6E0-4A1D-A81F-B347594C1BE7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CA08-788C-4EFC-A08C-939A2E94190A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4A55-2DC3-466B-9BDD-BD36FB83359B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0D7F-4382-4E3E-AA8D-B48329B7E513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4966-E561-41BD-ACC6-F1CDE3A8B628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019F-295E-4D2B-B381-514D4D10A310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CA51-0E39-4319-960A-55C8ACA5904B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0B65-6561-4B19-82E8-B3FD28AC1B7B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25E5-8262-49F8-80AA-C9ACF1C8EC8C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288-ECA0-45D8-8635-1C2990F6BF6B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1F02-FA75-4F14-8EEB-CAAE74760F66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869A-7C79-4D5D-B9D7-0F30A8912098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HMDC Intro To Stata, Fall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ibraries.mit.edu/guides/subjects/data/training/workshop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q.harvard.edu/research_computing" TargetMode="External"/><Relationship Id="rId2" Type="http://schemas.openxmlformats.org/officeDocument/2006/relationships/hyperlink" Target="http://www.iq.harvard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braries.mit.edu/get/hmdc" TargetMode="External"/><Relationship Id="rId5" Type="http://schemas.openxmlformats.org/officeDocument/2006/relationships/hyperlink" Target="http://www.iq.harvard.edu/training" TargetMode="External"/><Relationship Id="rId4" Type="http://schemas.openxmlformats.org/officeDocument/2006/relationships/hyperlink" Target="http://www.iq.harvard.edu/facilities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libraries.mit.edu/guides/subjects/data/training/workshop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a.com/statamp/" TargetMode="External"/><Relationship Id="rId2" Type="http://schemas.openxmlformats.org/officeDocument/2006/relationships/hyperlink" Target="http://www.stata.com/products/64bitintr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a.com/products/opsy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Alicia Doyle Lynch</a:t>
            </a:r>
          </a:p>
          <a:p>
            <a:r>
              <a:rPr lang="en-US" dirty="0" smtClean="0"/>
              <a:t>Harvard-MIT Data Center (HMDC)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terminal and</a:t>
            </a:r>
            <a:r>
              <a:rPr lang="en-US" dirty="0" smtClean="0"/>
              <a:t> </a:t>
            </a:r>
            <a:r>
              <a:rPr lang="en-US" dirty="0" smtClean="0"/>
              <a:t>type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add </a:t>
            </a:r>
            <a:r>
              <a:rPr lang="en-US" dirty="0" err="1" smtClean="0">
                <a:solidFill>
                  <a:srgbClr val="FF0000"/>
                </a:solidFill>
              </a:rPr>
              <a:t>stata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xstata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Stata</a:t>
            </a:r>
            <a:r>
              <a:rPr lang="en-US" dirty="0" smtClean="0"/>
              <a:t> should come up on your screen</a:t>
            </a:r>
          </a:p>
          <a:p>
            <a:r>
              <a:rPr lang="en-US" dirty="0" smtClean="0"/>
              <a:t>Always open </a:t>
            </a:r>
            <a:r>
              <a:rPr lang="en-US" dirty="0" err="1" smtClean="0"/>
              <a:t>Stata</a:t>
            </a:r>
            <a:r>
              <a:rPr lang="en-US" dirty="0" smtClean="0"/>
              <a:t> FIRST and THEN open Do-Files (we’ll talk about these in a minute), data files, etc.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Comprised of four windows:</a:t>
            </a:r>
          </a:p>
          <a:p>
            <a:pPr lvl="1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Variables</a:t>
            </a:r>
          </a:p>
          <a:p>
            <a:r>
              <a:rPr lang="en-US" dirty="0" smtClean="0"/>
              <a:t>Review and Variable windows can be closed (user preference)</a:t>
            </a:r>
          </a:p>
          <a:p>
            <a:r>
              <a:rPr lang="en-US" dirty="0" smtClean="0"/>
              <a:t>Command window can be shortened (recommended)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fifth window, called a “Do-file” is also important</a:t>
            </a:r>
          </a:p>
          <a:p>
            <a:r>
              <a:rPr lang="en-US" dirty="0" smtClean="0"/>
              <a:t>Open Do-File via icon or with </a:t>
            </a:r>
            <a:r>
              <a:rPr lang="en-US" dirty="0" err="1" smtClean="0"/>
              <a:t>dropown</a:t>
            </a:r>
            <a:r>
              <a:rPr lang="en-US" dirty="0" smtClean="0"/>
              <a:t> menu</a:t>
            </a:r>
          </a:p>
          <a:p>
            <a:r>
              <a:rPr lang="en-US" dirty="0" smtClean="0"/>
              <a:t>You can type all the same commands into the Do-File that you would type into the command window</a:t>
            </a:r>
          </a:p>
          <a:p>
            <a:r>
              <a:rPr lang="en-US" dirty="0" smtClean="0"/>
              <a:t>BUT…the Do-file allows you to SAVE your commands</a:t>
            </a:r>
          </a:p>
          <a:p>
            <a:r>
              <a:rPr lang="en-US" dirty="0" smtClean="0"/>
              <a:t>Your Do-file should contain ALL* commands you executed</a:t>
            </a:r>
          </a:p>
          <a:p>
            <a:pPr lvl="1"/>
            <a:r>
              <a:rPr lang="en-US" dirty="0" smtClean="0"/>
              <a:t>*at least all the “correct” commands!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Window vs. Do-File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recommend never using the command window</a:t>
            </a:r>
          </a:p>
          <a:p>
            <a:r>
              <a:rPr lang="en-US" dirty="0" smtClean="0"/>
              <a:t>Saving commands in Do-File allows you to keep a written record of everything you have done to your data</a:t>
            </a:r>
          </a:p>
          <a:p>
            <a:pPr lvl="1"/>
            <a:r>
              <a:rPr lang="en-US" dirty="0" smtClean="0"/>
              <a:t>Allows easy replication</a:t>
            </a:r>
          </a:p>
          <a:p>
            <a:pPr lvl="1"/>
            <a:r>
              <a:rPr lang="en-US" dirty="0" smtClean="0"/>
              <a:t>Allows you to go back and re-run commands, analyses and make modifications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HMDC Introduction to Stata, Fall 2010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up a new Do-File</a:t>
            </a:r>
          </a:p>
          <a:p>
            <a:r>
              <a:rPr lang="en-US" dirty="0" smtClean="0"/>
              <a:t>Before we do anything, we need to tell </a:t>
            </a:r>
            <a:r>
              <a:rPr lang="en-US" dirty="0" err="1" smtClean="0"/>
              <a:t>Stata</a:t>
            </a:r>
            <a:r>
              <a:rPr lang="en-US" dirty="0" smtClean="0"/>
              <a:t> how much  memory to use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set </a:t>
            </a:r>
            <a:r>
              <a:rPr lang="en-US" dirty="0" err="1" smtClean="0">
                <a:solidFill>
                  <a:srgbClr val="FF0000"/>
                </a:solidFill>
              </a:rPr>
              <a:t>mem</a:t>
            </a:r>
            <a:r>
              <a:rPr lang="en-US" dirty="0" smtClean="0">
                <a:solidFill>
                  <a:srgbClr val="FF0000"/>
                </a:solidFill>
              </a:rPr>
              <a:t> 500m, perm</a:t>
            </a:r>
          </a:p>
          <a:p>
            <a:pPr lvl="1"/>
            <a:r>
              <a:rPr lang="en-US" dirty="0" smtClean="0"/>
              <a:t>“Perm” makes this permanent (</a:t>
            </a:r>
            <a:r>
              <a:rPr lang="en-US" dirty="0" err="1" smtClean="0"/>
              <a:t>everytime</a:t>
            </a:r>
            <a:r>
              <a:rPr lang="en-US" dirty="0" smtClean="0"/>
              <a:t> you open </a:t>
            </a:r>
            <a:r>
              <a:rPr lang="en-US" dirty="0" err="1" smtClean="0"/>
              <a:t>Stata</a:t>
            </a:r>
            <a:r>
              <a:rPr lang="en-US" dirty="0" smtClean="0"/>
              <a:t>, it will allow 500m of memory)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in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bottom left hand corner of </a:t>
            </a:r>
            <a:r>
              <a:rPr lang="en-US" dirty="0" err="1" smtClean="0"/>
              <a:t>Stata</a:t>
            </a:r>
            <a:r>
              <a:rPr lang="en-US" dirty="0" smtClean="0"/>
              <a:t> screen</a:t>
            </a:r>
          </a:p>
          <a:p>
            <a:pPr lvl="1"/>
            <a:r>
              <a:rPr lang="en-US" dirty="0" smtClean="0"/>
              <a:t>This is the directory </a:t>
            </a:r>
            <a:r>
              <a:rPr lang="en-US" dirty="0" err="1" smtClean="0"/>
              <a:t>Stata</a:t>
            </a:r>
            <a:r>
              <a:rPr lang="en-US" dirty="0" smtClean="0"/>
              <a:t> is currently reading from</a:t>
            </a:r>
          </a:p>
          <a:p>
            <a:r>
              <a:rPr lang="en-US" dirty="0" smtClean="0"/>
              <a:t>We can also see this by typing </a:t>
            </a:r>
            <a:r>
              <a:rPr lang="en-US" dirty="0" err="1" smtClean="0">
                <a:solidFill>
                  <a:srgbClr val="FF0000"/>
                </a:solidFill>
              </a:rPr>
              <a:t>pwd</a:t>
            </a:r>
            <a:r>
              <a:rPr lang="en-US" dirty="0" smtClean="0"/>
              <a:t> in our Do-File editor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dir</a:t>
            </a:r>
            <a:r>
              <a:rPr lang="en-US" dirty="0" smtClean="0"/>
              <a:t> to see what is in the directory</a:t>
            </a:r>
          </a:p>
          <a:p>
            <a:pPr lvl="1"/>
            <a:r>
              <a:rPr lang="en-US" dirty="0" smtClean="0"/>
              <a:t>If your </a:t>
            </a:r>
            <a:r>
              <a:rPr lang="en-US" dirty="0" err="1" smtClean="0"/>
              <a:t>datafile</a:t>
            </a:r>
            <a:r>
              <a:rPr lang="en-US" dirty="0" smtClean="0"/>
              <a:t> is not there, </a:t>
            </a:r>
            <a:r>
              <a:rPr lang="en-US" dirty="0" err="1" smtClean="0"/>
              <a:t>Stata</a:t>
            </a:r>
            <a:r>
              <a:rPr lang="en-US" dirty="0" smtClean="0"/>
              <a:t> will not open it!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in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 open </a:t>
            </a:r>
            <a:r>
              <a:rPr lang="en-US" dirty="0" err="1" smtClean="0"/>
              <a:t>Stata</a:t>
            </a:r>
            <a:r>
              <a:rPr lang="en-US" dirty="0" smtClean="0"/>
              <a:t>, it tells me it’s using the directory:</a:t>
            </a:r>
          </a:p>
          <a:p>
            <a:pPr lvl="1"/>
            <a:r>
              <a:rPr lang="en-US" dirty="0" err="1" smtClean="0"/>
              <a:t>afs</a:t>
            </a:r>
            <a:r>
              <a:rPr lang="en-US" dirty="0" smtClean="0"/>
              <a:t>/athena.mit.edu/</a:t>
            </a:r>
            <a:r>
              <a:rPr lang="en-US" dirty="0" err="1" smtClean="0"/>
              <a:t>a/d</a:t>
            </a:r>
            <a:r>
              <a:rPr lang="en-US" dirty="0" smtClean="0"/>
              <a:t>/</a:t>
            </a:r>
            <a:r>
              <a:rPr lang="en-US" dirty="0" err="1" smtClean="0"/>
              <a:t>adlynch</a:t>
            </a:r>
            <a:endParaRPr lang="en-US" dirty="0" smtClean="0"/>
          </a:p>
          <a:p>
            <a:r>
              <a:rPr lang="en-US" dirty="0" smtClean="0"/>
              <a:t>But, my files are located in:</a:t>
            </a:r>
          </a:p>
          <a:p>
            <a:pPr lvl="1"/>
            <a:r>
              <a:rPr lang="en-US" dirty="0" err="1" smtClean="0"/>
              <a:t>afs</a:t>
            </a:r>
            <a:r>
              <a:rPr lang="en-US" dirty="0" smtClean="0"/>
              <a:t>/athena.mit.edu/</a:t>
            </a:r>
            <a:r>
              <a:rPr lang="en-US" dirty="0" err="1" smtClean="0"/>
              <a:t>a/d</a:t>
            </a:r>
            <a:r>
              <a:rPr lang="en-US" dirty="0" smtClean="0"/>
              <a:t>/</a:t>
            </a:r>
            <a:r>
              <a:rPr lang="en-US" dirty="0" err="1" smtClean="0"/>
              <a:t>adlynch</a:t>
            </a:r>
            <a:r>
              <a:rPr lang="en-US" dirty="0" smtClean="0"/>
              <a:t>/</a:t>
            </a:r>
            <a:r>
              <a:rPr lang="en-US" dirty="0" err="1" smtClean="0"/>
              <a:t>IntroStata</a:t>
            </a:r>
            <a:endParaRPr lang="en-US" dirty="0" smtClean="0"/>
          </a:p>
          <a:p>
            <a:r>
              <a:rPr lang="en-US" dirty="0" smtClean="0"/>
              <a:t>I’m going to tell </a:t>
            </a:r>
            <a:r>
              <a:rPr lang="en-US" dirty="0" err="1" smtClean="0"/>
              <a:t>Stata</a:t>
            </a:r>
            <a:r>
              <a:rPr lang="en-US" dirty="0" smtClean="0"/>
              <a:t> where it should look for my files: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cd</a:t>
            </a:r>
            <a:r>
              <a:rPr lang="en-US" dirty="0" smtClean="0">
                <a:solidFill>
                  <a:srgbClr val="FF0000"/>
                </a:solidFill>
              </a:rPr>
              <a:t> “~/</a:t>
            </a:r>
            <a:r>
              <a:rPr lang="en-US" dirty="0" err="1" smtClean="0">
                <a:solidFill>
                  <a:srgbClr val="FF0000"/>
                </a:solidFill>
              </a:rPr>
              <a:t>IntroStata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Path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path has no spaces in the name (that means all directories, folders, file names, etc. can have no spaces), you can write the path as is</a:t>
            </a:r>
          </a:p>
          <a:p>
            <a:r>
              <a:rPr lang="en-US" dirty="0" smtClean="0"/>
              <a:t>If there are spaces, you need to put your pathname in quotes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we use the </a:t>
            </a:r>
            <a:r>
              <a:rPr lang="en-US" dirty="0" err="1" smtClean="0">
                <a:solidFill>
                  <a:srgbClr val="FF0000"/>
                </a:solidFill>
              </a:rPr>
              <a:t>cd</a:t>
            </a:r>
            <a:r>
              <a:rPr lang="en-US" dirty="0" smtClean="0"/>
              <a:t> command to set the pathname, we no longer have to worry about the path</a:t>
            </a:r>
          </a:p>
          <a:p>
            <a:r>
              <a:rPr lang="en-US" dirty="0" smtClean="0"/>
              <a:t>Retrieving your data file: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use datasetname.dta</a:t>
            </a:r>
          </a:p>
          <a:p>
            <a:r>
              <a:rPr lang="en-US" dirty="0" smtClean="0"/>
              <a:t>Saving your data file: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save datasetname.dta</a:t>
            </a:r>
          </a:p>
          <a:p>
            <a:pPr lvl="1"/>
            <a:r>
              <a:rPr lang="en-US" dirty="0" smtClean="0"/>
              <a:t>This command should be followed by “</a:t>
            </a:r>
            <a:r>
              <a:rPr lang="en-US" dirty="0" smtClean="0">
                <a:solidFill>
                  <a:srgbClr val="FF0000"/>
                </a:solidFill>
              </a:rPr>
              <a:t>, replace</a:t>
            </a:r>
            <a:r>
              <a:rPr lang="en-US" dirty="0" smtClean="0"/>
              <a:t>” if you’re writing over an existing file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my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editor (browse)</a:t>
            </a:r>
          </a:p>
          <a:p>
            <a:r>
              <a:rPr lang="en-US" dirty="0" smtClean="0"/>
              <a:t>Data editor (edit)</a:t>
            </a:r>
          </a:p>
          <a:p>
            <a:pPr lvl="1"/>
            <a:r>
              <a:rPr lang="en-US" dirty="0" smtClean="0"/>
              <a:t>Never use!</a:t>
            </a:r>
          </a:p>
          <a:p>
            <a:r>
              <a:rPr lang="en-US" dirty="0" smtClean="0"/>
              <a:t>Always keep any changes to your data in your Do-file</a:t>
            </a:r>
          </a:p>
          <a:p>
            <a:r>
              <a:rPr lang="en-US" dirty="0" smtClean="0"/>
              <a:t>Avoid temptation of making manual changes by viewing data via the browser rather than 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class materials at: </a:t>
            </a:r>
            <a:r>
              <a:rPr lang="en-US" dirty="0" smtClean="0">
                <a:hlinkClick r:id="rId2"/>
              </a:rPr>
              <a:t>http://libraries.mit.edu/guides/subjects/data/training/workshops.html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Several formats of data</a:t>
            </a:r>
          </a:p>
          <a:p>
            <a:pPr lvl="1"/>
            <a:r>
              <a:rPr lang="en-US" dirty="0" smtClean="0"/>
              <a:t>Presentation slides</a:t>
            </a:r>
          </a:p>
          <a:p>
            <a:pPr lvl="1"/>
            <a:r>
              <a:rPr lang="en-US" dirty="0" smtClean="0"/>
              <a:t>Handouts </a:t>
            </a:r>
          </a:p>
          <a:p>
            <a:pPr lvl="1"/>
            <a:r>
              <a:rPr lang="en-US" dirty="0" smtClean="0"/>
              <a:t>Exercises</a:t>
            </a:r>
          </a:p>
          <a:p>
            <a:r>
              <a:rPr lang="en-US" dirty="0" smtClean="0"/>
              <a:t>Let’s go over how to save these files together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Log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 file is a recording of your </a:t>
            </a:r>
            <a:r>
              <a:rPr lang="en-US" dirty="0" err="1" smtClean="0"/>
              <a:t>Stata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Basically, it’s saving a copy of your results window</a:t>
            </a:r>
          </a:p>
          <a:p>
            <a:r>
              <a:rPr lang="en-US" dirty="0" smtClean="0"/>
              <a:t>To create a log file: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log using </a:t>
            </a:r>
            <a:r>
              <a:rPr lang="en-US" dirty="0" err="1" smtClean="0">
                <a:solidFill>
                  <a:srgbClr val="FF0000"/>
                </a:solidFill>
              </a:rPr>
              <a:t>logname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If you’re writing over an existing log, this command should be followed by “</a:t>
            </a:r>
            <a:r>
              <a:rPr lang="en-US" dirty="0" smtClean="0">
                <a:solidFill>
                  <a:srgbClr val="FF0000"/>
                </a:solidFill>
              </a:rPr>
              <a:t>, replace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Every Do-File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Set memory</a:t>
            </a:r>
          </a:p>
          <a:p>
            <a:r>
              <a:rPr lang="en-US" dirty="0" smtClean="0"/>
              <a:t>2. Call up dataset</a:t>
            </a:r>
          </a:p>
          <a:p>
            <a:r>
              <a:rPr lang="en-US" dirty="0" smtClean="0"/>
              <a:t>3. Begin log file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/*DESCRIPTION OF FILE*/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set </a:t>
            </a:r>
            <a:r>
              <a:rPr lang="en-US" dirty="0" err="1" smtClean="0">
                <a:solidFill>
                  <a:srgbClr val="FF0000"/>
                </a:solidFill>
              </a:rPr>
              <a:t>mem</a:t>
            </a:r>
            <a:r>
              <a:rPr lang="en-US" dirty="0" smtClean="0">
                <a:solidFill>
                  <a:srgbClr val="FF0000"/>
                </a:solidFill>
              </a:rPr>
              <a:t> 500m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use datasetname.dta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log using </a:t>
            </a:r>
            <a:r>
              <a:rPr lang="en-US" dirty="0" err="1" smtClean="0">
                <a:solidFill>
                  <a:srgbClr val="FF0000"/>
                </a:solidFill>
              </a:rPr>
              <a:t>logname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way to get help in </a:t>
            </a:r>
            <a:r>
              <a:rPr lang="en-US" dirty="0" err="1" smtClean="0"/>
              <a:t>Stata</a:t>
            </a:r>
            <a:r>
              <a:rPr lang="en-US" dirty="0" smtClean="0"/>
              <a:t> – just type “help” followed by topic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help regress</a:t>
            </a:r>
          </a:p>
          <a:p>
            <a:r>
              <a:rPr lang="en-US" dirty="0" smtClean="0"/>
              <a:t>“Search” also works – but is less specific</a:t>
            </a:r>
          </a:p>
          <a:p>
            <a:r>
              <a:rPr lang="en-US" dirty="0" smtClean="0"/>
              <a:t>Generally, if you </a:t>
            </a:r>
            <a:r>
              <a:rPr lang="en-US" dirty="0" err="1" smtClean="0"/>
              <a:t>google</a:t>
            </a:r>
            <a:r>
              <a:rPr lang="en-US" dirty="0" smtClean="0"/>
              <a:t> “</a:t>
            </a:r>
            <a:r>
              <a:rPr lang="en-US" dirty="0" err="1" smtClean="0"/>
              <a:t>Stata</a:t>
            </a:r>
            <a:r>
              <a:rPr lang="en-US" dirty="0" smtClean="0"/>
              <a:t> [topic],” you’ll get some helpful hits</a:t>
            </a:r>
          </a:p>
          <a:p>
            <a:r>
              <a:rPr lang="en-US" dirty="0" smtClean="0"/>
              <a:t>UCLA website: http://www.ats.ucla.edu/stat/Stata/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err="1" smtClean="0"/>
              <a:t>Stata</a:t>
            </a:r>
            <a:r>
              <a:rPr lang="en-US" dirty="0" smtClean="0"/>
              <a:t> Command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</a:t>
            </a:r>
            <a:r>
              <a:rPr lang="en-US" dirty="0" err="1" smtClean="0"/>
              <a:t>Stata</a:t>
            </a:r>
            <a:r>
              <a:rPr lang="en-US" dirty="0" smtClean="0"/>
              <a:t> commands follow the same underlying principles</a:t>
            </a:r>
          </a:p>
          <a:p>
            <a:r>
              <a:rPr lang="en-US" dirty="0" smtClean="0"/>
              <a:t>Command variable(s), options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sum var1 var2, detail</a:t>
            </a:r>
          </a:p>
          <a:p>
            <a:pPr lvl="1"/>
            <a:r>
              <a:rPr lang="en-US" dirty="0" smtClean="0"/>
              <a:t>CAUTION – in some cases, if you type a command and don’t specify a variable, </a:t>
            </a:r>
            <a:r>
              <a:rPr lang="en-US" dirty="0" err="1" smtClean="0"/>
              <a:t>Stata</a:t>
            </a:r>
            <a:r>
              <a:rPr lang="en-US" dirty="0" smtClean="0"/>
              <a:t> will perform the command on all variables in your dataset</a:t>
            </a:r>
          </a:p>
          <a:p>
            <a:r>
              <a:rPr lang="en-US" dirty="0" smtClean="0"/>
              <a:t>You can find command-specific syntax in the help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err="1" smtClean="0"/>
              <a:t>Stata</a:t>
            </a:r>
            <a:r>
              <a:rPr lang="en-US" dirty="0" smtClean="0"/>
              <a:t> Command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label your Do-file immediately</a:t>
            </a:r>
          </a:p>
          <a:p>
            <a:r>
              <a:rPr lang="en-US" dirty="0" smtClean="0"/>
              <a:t>Use comments throughout</a:t>
            </a:r>
          </a:p>
          <a:p>
            <a:pPr lvl="1"/>
            <a:r>
              <a:rPr lang="en-US" dirty="0" err="1" smtClean="0"/>
              <a:t>Stata</a:t>
            </a:r>
            <a:r>
              <a:rPr lang="en-US" dirty="0" smtClean="0"/>
              <a:t> needs to be told what is a comment and what is a command:</a:t>
            </a:r>
          </a:p>
          <a:p>
            <a:pPr lvl="2"/>
            <a:r>
              <a:rPr lang="en-US" dirty="0" smtClean="0"/>
              <a:t>*comment</a:t>
            </a:r>
          </a:p>
          <a:p>
            <a:pPr lvl="2"/>
            <a:r>
              <a:rPr lang="en-US" dirty="0" smtClean="0"/>
              <a:t>/*comment </a:t>
            </a:r>
            <a:r>
              <a:rPr lang="en-US" dirty="0" err="1" smtClean="0"/>
              <a:t>comment</a:t>
            </a:r>
            <a:r>
              <a:rPr lang="en-US" dirty="0" smtClean="0"/>
              <a:t> </a:t>
            </a:r>
            <a:r>
              <a:rPr lang="en-US" dirty="0" err="1" smtClean="0"/>
              <a:t>comment</a:t>
            </a:r>
            <a:r>
              <a:rPr lang="en-US" dirty="0" smtClean="0"/>
              <a:t> </a:t>
            </a:r>
            <a:r>
              <a:rPr lang="en-US" dirty="0" err="1" smtClean="0"/>
              <a:t>comment</a:t>
            </a:r>
            <a:r>
              <a:rPr lang="en-US" dirty="0" smtClean="0"/>
              <a:t> </a:t>
            </a:r>
            <a:r>
              <a:rPr lang="en-US" dirty="0" err="1" smtClean="0"/>
              <a:t>comment</a:t>
            </a:r>
            <a:r>
              <a:rPr lang="en-US" dirty="0" smtClean="0"/>
              <a:t> </a:t>
            </a:r>
            <a:r>
              <a:rPr lang="en-US" dirty="0" err="1" smtClean="0"/>
              <a:t>comment</a:t>
            </a:r>
            <a:r>
              <a:rPr lang="en-US" dirty="0" smtClean="0"/>
              <a:t> comment </a:t>
            </a:r>
            <a:r>
              <a:rPr lang="en-US" dirty="0" err="1" smtClean="0"/>
              <a:t>comment</a:t>
            </a:r>
            <a:r>
              <a:rPr lang="en-US" dirty="0" smtClean="0"/>
              <a:t>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my data is not a </a:t>
            </a:r>
            <a:r>
              <a:rPr lang="en-US" dirty="0" err="1" smtClean="0"/>
              <a:t>Stata</a:t>
            </a:r>
            <a:r>
              <a:rPr lang="en-US" dirty="0" smtClean="0"/>
              <a:t>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Delimited, ASCII (text file)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insheet</a:t>
            </a:r>
            <a:r>
              <a:rPr lang="en-US" dirty="0" smtClean="0">
                <a:solidFill>
                  <a:srgbClr val="FF0000"/>
                </a:solidFill>
              </a:rPr>
              <a:t> using gss.csv, clear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outsheet</a:t>
            </a:r>
            <a:r>
              <a:rPr lang="en-US" dirty="0" smtClean="0">
                <a:solidFill>
                  <a:srgbClr val="FF0000"/>
                </a:solidFill>
              </a:rPr>
              <a:t> using gss_new.csv, replace comma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will open SAS transport files 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fdause</a:t>
            </a:r>
            <a:r>
              <a:rPr lang="en-US" dirty="0" smtClean="0">
                <a:solidFill>
                  <a:srgbClr val="FF0000"/>
                </a:solidFill>
              </a:rPr>
              <a:t> gss.xpt</a:t>
            </a:r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my data is from another statistical software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SPSS/PASW will allow you to save your data as a </a:t>
            </a:r>
            <a:r>
              <a:rPr lang="en-US" dirty="0" err="1" smtClean="0"/>
              <a:t>Stata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Go to: file &gt; save as &gt; </a:t>
            </a:r>
            <a:r>
              <a:rPr lang="en-US" dirty="0" err="1" smtClean="0"/>
              <a:t>Stata</a:t>
            </a:r>
            <a:r>
              <a:rPr lang="en-US" dirty="0" smtClean="0"/>
              <a:t> (use most recent version available)</a:t>
            </a:r>
          </a:p>
          <a:p>
            <a:pPr lvl="1"/>
            <a:r>
              <a:rPr lang="en-US" dirty="0" smtClean="0"/>
              <a:t>Then you can just go into </a:t>
            </a:r>
            <a:r>
              <a:rPr lang="en-US" dirty="0" err="1" smtClean="0"/>
              <a:t>Stata</a:t>
            </a:r>
            <a:r>
              <a:rPr lang="en-US" dirty="0" smtClean="0"/>
              <a:t> and open it</a:t>
            </a:r>
          </a:p>
          <a:p>
            <a:r>
              <a:rPr lang="en-US" dirty="0" err="1" smtClean="0"/>
              <a:t>StatTransfer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my data is in excel?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copy and paste your excel file directly into </a:t>
            </a:r>
            <a:r>
              <a:rPr lang="en-US" dirty="0" err="1" smtClean="0"/>
              <a:t>Stata’s</a:t>
            </a:r>
            <a:r>
              <a:rPr lang="en-US" dirty="0" smtClean="0"/>
              <a:t> data editor</a:t>
            </a:r>
          </a:p>
          <a:p>
            <a:r>
              <a:rPr lang="en-US" dirty="0" smtClean="0"/>
              <a:t>You need to make sure that all of your columns have labels</a:t>
            </a:r>
          </a:p>
          <a:p>
            <a:r>
              <a:rPr lang="en-US" dirty="0" smtClean="0"/>
              <a:t>After you paste, you will see a prompt asking, “Is the first row data or variable names?”</a:t>
            </a:r>
          </a:p>
          <a:p>
            <a:pPr lvl="1"/>
            <a:r>
              <a:rPr lang="en-US" dirty="0" smtClean="0"/>
              <a:t>Select “treat first row as variable names”</a:t>
            </a:r>
          </a:p>
          <a:p>
            <a:r>
              <a:rPr lang="en-US" dirty="0" smtClean="0"/>
              <a:t>Or, if you save as .xml use syntax: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xmluse</a:t>
            </a:r>
            <a:r>
              <a:rPr lang="en-US" dirty="0" smtClean="0">
                <a:solidFill>
                  <a:srgbClr val="FF0000"/>
                </a:solidFill>
              </a:rPr>
              <a:t> gss.xml, </a:t>
            </a:r>
            <a:r>
              <a:rPr lang="en-US" dirty="0" err="1" smtClean="0">
                <a:solidFill>
                  <a:srgbClr val="FF0000"/>
                </a:solidFill>
              </a:rPr>
              <a:t>doctype</a:t>
            </a:r>
            <a:r>
              <a:rPr lang="en-US" dirty="0" smtClean="0">
                <a:solidFill>
                  <a:srgbClr val="FF0000"/>
                </a:solidFill>
              </a:rPr>
              <a:t>(excel) </a:t>
            </a:r>
            <a:r>
              <a:rPr lang="en-US" dirty="0" err="1" smtClean="0">
                <a:solidFill>
                  <a:srgbClr val="FF0000"/>
                </a:solidFill>
              </a:rPr>
              <a:t>firstrow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1: Importing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your data carefully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describe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codebook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list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tab </a:t>
            </a:r>
          </a:p>
          <a:p>
            <a:r>
              <a:rPr lang="en-US" dirty="0" smtClean="0"/>
              <a:t>Remember, if you run these commands without specifying variables, </a:t>
            </a:r>
            <a:r>
              <a:rPr lang="en-US" dirty="0" err="1" smtClean="0"/>
              <a:t>Stata</a:t>
            </a:r>
            <a:r>
              <a:rPr lang="en-US" dirty="0" smtClean="0"/>
              <a:t> will produce output for every variable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Please feel free to ask questions at any point if they are relevant to the current topic (or if you are lost!)</a:t>
            </a:r>
          </a:p>
          <a:p>
            <a:r>
              <a:rPr lang="en-US" dirty="0" smtClean="0"/>
              <a:t>There will be a Q&amp;A after class for more specific, personalized questions</a:t>
            </a:r>
          </a:p>
          <a:p>
            <a:r>
              <a:rPr lang="en-US" dirty="0" smtClean="0"/>
              <a:t>Collaboration with your neighbors is encouraged</a:t>
            </a:r>
          </a:p>
          <a:p>
            <a:r>
              <a:rPr lang="en-US" dirty="0" smtClean="0"/>
              <a:t>If you are using a laptop, you will need to adjust paths accordingly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you have successfully imported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data visually with a histogram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hist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varname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Interested in normality of your data?  You can as </a:t>
            </a:r>
            <a:r>
              <a:rPr lang="en-US" dirty="0" err="1" smtClean="0"/>
              <a:t>Stata</a:t>
            </a:r>
            <a:r>
              <a:rPr lang="en-US" dirty="0" smtClean="0"/>
              <a:t> to draw the normal curve over your histogram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hist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varname</a:t>
            </a:r>
            <a:r>
              <a:rPr lang="en-US" dirty="0" smtClean="0">
                <a:solidFill>
                  <a:srgbClr val="FF0000"/>
                </a:solidFill>
              </a:rPr>
              <a:t>,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and Value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never know why and when your data may be reviewed</a:t>
            </a:r>
          </a:p>
          <a:p>
            <a:r>
              <a:rPr lang="en-US" dirty="0" smtClean="0"/>
              <a:t>ALWAYS label every variable no matter how insignificant it may seem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uses two sets of label commands</a:t>
            </a:r>
          </a:p>
          <a:p>
            <a:pPr lvl="1"/>
            <a:r>
              <a:rPr lang="en-US" dirty="0" smtClean="0"/>
              <a:t>1. variable labels</a:t>
            </a:r>
          </a:p>
          <a:p>
            <a:pPr lvl="1"/>
            <a:r>
              <a:rPr lang="en-US" dirty="0" smtClean="0"/>
              <a:t>2. value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and Value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variable </a:t>
            </a:r>
            <a:r>
              <a:rPr lang="en-US" dirty="0" err="1" smtClean="0"/>
              <a:t>hh_inc</a:t>
            </a:r>
            <a:r>
              <a:rPr lang="en-US" dirty="0" smtClean="0"/>
              <a:t> “household income”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la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inc “household income”</a:t>
            </a:r>
          </a:p>
          <a:p>
            <a:r>
              <a:rPr lang="en-US" dirty="0" smtClean="0"/>
              <a:t>Want to change the name of your variable?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rename </a:t>
            </a:r>
            <a:r>
              <a:rPr lang="en-US" dirty="0" err="1" smtClean="0">
                <a:solidFill>
                  <a:srgbClr val="FF0000"/>
                </a:solidFill>
              </a:rPr>
              <a:t>oldvarname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newvarname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and Value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labels are labels you put on the values that variables take on (e.g., “yes,” “no,” “1,” “2,” “3”)</a:t>
            </a:r>
          </a:p>
          <a:p>
            <a:r>
              <a:rPr lang="en-US" dirty="0" smtClean="0"/>
              <a:t>Value labels are a two step process:</a:t>
            </a:r>
          </a:p>
          <a:p>
            <a:pPr lvl="1"/>
            <a:r>
              <a:rPr lang="en-US" dirty="0" smtClean="0"/>
              <a:t>1. “define” a value label</a:t>
            </a:r>
          </a:p>
          <a:p>
            <a:pPr lvl="1"/>
            <a:r>
              <a:rPr lang="en-US" dirty="0" smtClean="0"/>
              <a:t>2. Assign defined label to variable(s)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and Value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Let’s define a value label for yes/no responses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la define example 1 “Yes” 0 “No”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knows what our label means, but now we need to assign it to variable(s)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la </a:t>
            </a:r>
            <a:r>
              <a:rPr lang="en-US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>
                <a:solidFill>
                  <a:srgbClr val="FF0000"/>
                </a:solidFill>
              </a:rPr>
              <a:t> var1 var2 var3 example</a:t>
            </a:r>
          </a:p>
          <a:p>
            <a:r>
              <a:rPr lang="en-US" dirty="0" smtClean="0"/>
              <a:t> Label define useful when you have multiple variables with the same value structure</a:t>
            </a:r>
          </a:p>
          <a:p>
            <a:pPr lvl="1"/>
            <a:r>
              <a:rPr lang="en-US" dirty="0" smtClean="0"/>
              <a:t>Less useful when you have only one variable with the corresponding value structure</a:t>
            </a:r>
          </a:p>
          <a:p>
            <a:r>
              <a:rPr lang="en-US" dirty="0" smtClean="0"/>
              <a:t>If you have many variables, you can search labels using: </a:t>
            </a:r>
            <a:r>
              <a:rPr lang="en-US" dirty="0" err="1" smtClean="0">
                <a:solidFill>
                  <a:srgbClr val="FF0000"/>
                </a:solidFill>
              </a:rPr>
              <a:t>lookfor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lookfor</a:t>
            </a:r>
            <a:r>
              <a:rPr lang="en-US" dirty="0" smtClean="0">
                <a:solidFill>
                  <a:srgbClr val="FF0000"/>
                </a:solidFill>
              </a:rPr>
              <a:t> income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2: Variable Labels and Value Labels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ensuring variables were correctly imported you may wish to create new variables or modify existing variables</a:t>
            </a:r>
          </a:p>
          <a:p>
            <a:r>
              <a:rPr lang="en-US" dirty="0" smtClean="0"/>
              <a:t>NEVER delete or write over an original variable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Data Manipulation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== equal to (status quo)</a:t>
            </a:r>
          </a:p>
          <a:p>
            <a:r>
              <a:rPr lang="en-US" dirty="0" smtClean="0"/>
              <a:t>= used in assigning values</a:t>
            </a:r>
          </a:p>
          <a:p>
            <a:r>
              <a:rPr lang="en-US" dirty="0" smtClean="0"/>
              <a:t>!= not equal to</a:t>
            </a:r>
          </a:p>
          <a:p>
            <a:r>
              <a:rPr lang="en-US" dirty="0" smtClean="0"/>
              <a:t>&gt; greater than</a:t>
            </a:r>
          </a:p>
          <a:p>
            <a:r>
              <a:rPr lang="en-US" dirty="0" smtClean="0"/>
              <a:t>&gt;= greater than or equal to</a:t>
            </a:r>
          </a:p>
          <a:p>
            <a:r>
              <a:rPr lang="en-US" dirty="0" smtClean="0"/>
              <a:t>&amp; and</a:t>
            </a:r>
          </a:p>
          <a:p>
            <a:r>
              <a:rPr lang="en-US" dirty="0" smtClean="0"/>
              <a:t>| or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new variable? Start off with “</a:t>
            </a:r>
            <a:r>
              <a:rPr lang="en-US" dirty="0" smtClean="0">
                <a:solidFill>
                  <a:srgbClr val="FF0000"/>
                </a:solidFill>
              </a:rPr>
              <a:t>gen</a:t>
            </a:r>
            <a:r>
              <a:rPr lang="en-US" dirty="0" smtClean="0"/>
              <a:t>” command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gen </a:t>
            </a:r>
            <a:r>
              <a:rPr lang="en-US" dirty="0" err="1" smtClean="0">
                <a:solidFill>
                  <a:srgbClr val="FF0000"/>
                </a:solidFill>
              </a:rPr>
              <a:t>newvar</a:t>
            </a:r>
            <a:r>
              <a:rPr lang="en-US" dirty="0" smtClean="0">
                <a:solidFill>
                  <a:srgbClr val="FF0000"/>
                </a:solidFill>
              </a:rPr>
              <a:t> = .</a:t>
            </a:r>
          </a:p>
          <a:p>
            <a:pPr lvl="1"/>
            <a:r>
              <a:rPr lang="en-US" dirty="0" smtClean="0"/>
              <a:t>This creates a new, blank variable space</a:t>
            </a:r>
          </a:p>
          <a:p>
            <a:r>
              <a:rPr lang="en-US" dirty="0" smtClean="0"/>
              <a:t>Next, start adding your qualifications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replace </a:t>
            </a:r>
            <a:r>
              <a:rPr lang="en-US" dirty="0" err="1" smtClean="0">
                <a:solidFill>
                  <a:srgbClr val="FF0000"/>
                </a:solidFill>
              </a:rPr>
              <a:t>newvar</a:t>
            </a:r>
            <a:r>
              <a:rPr lang="en-US" dirty="0" smtClean="0">
                <a:solidFill>
                  <a:srgbClr val="FF0000"/>
                </a:solidFill>
              </a:rPr>
              <a:t>=1 if var1==2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replace </a:t>
            </a:r>
            <a:r>
              <a:rPr lang="en-US" dirty="0" err="1" smtClean="0">
                <a:solidFill>
                  <a:srgbClr val="FF0000"/>
                </a:solidFill>
              </a:rPr>
              <a:t>newvar</a:t>
            </a:r>
            <a:r>
              <a:rPr lang="en-US" dirty="0" smtClean="0">
                <a:solidFill>
                  <a:srgbClr val="FF0000"/>
                </a:solidFill>
              </a:rPr>
              <a:t>=2 if var1==2 &amp; var2==2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replace </a:t>
            </a:r>
            <a:r>
              <a:rPr lang="en-US" dirty="0" err="1" smtClean="0">
                <a:solidFill>
                  <a:srgbClr val="FF0000"/>
                </a:solidFill>
              </a:rPr>
              <a:t>newvar</a:t>
            </a:r>
            <a:r>
              <a:rPr lang="en-US" dirty="0" smtClean="0">
                <a:solidFill>
                  <a:srgbClr val="FF0000"/>
                </a:solidFill>
              </a:rPr>
              <a:t>=3 if var1==2 | var2==2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Recoding variables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recode </a:t>
            </a:r>
            <a:r>
              <a:rPr lang="en-US" dirty="0" err="1" smtClean="0">
                <a:solidFill>
                  <a:srgbClr val="FF0000"/>
                </a:solidFill>
              </a:rPr>
              <a:t>varname</a:t>
            </a:r>
            <a:r>
              <a:rPr lang="en-US" dirty="0" smtClean="0">
                <a:solidFill>
                  <a:srgbClr val="FF0000"/>
                </a:solidFill>
              </a:rPr>
              <a:t> (1=2) (2=3)</a:t>
            </a:r>
          </a:p>
          <a:p>
            <a:r>
              <a:rPr lang="en-US" dirty="0" smtClean="0"/>
              <a:t>Deleting variables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drop </a:t>
            </a:r>
            <a:r>
              <a:rPr lang="en-US" dirty="0" err="1" smtClean="0">
                <a:solidFill>
                  <a:srgbClr val="FF0000"/>
                </a:solidFill>
              </a:rPr>
              <a:t>varname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Keeping a subset of variables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keep var1-varn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comments in your Do-file rather than on hand-outs</a:t>
            </a:r>
          </a:p>
          <a:p>
            <a:pPr lvl="1"/>
            <a:r>
              <a:rPr lang="en-US" dirty="0" smtClean="0"/>
              <a:t>Save on flash drive or email to yourself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commands will always appear 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Var</a:t>
            </a:r>
            <a:r>
              <a:rPr lang="en-US" dirty="0" smtClean="0"/>
              <a:t>” simply refers to “variable” (e.g., var1, var2, var3)</a:t>
            </a:r>
          </a:p>
          <a:p>
            <a:r>
              <a:rPr lang="en-US" dirty="0" smtClean="0"/>
              <a:t>Pathnames should be replaced with the path specific to your computer and folders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“By”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you’d like to generate output based on different categories of a single variable</a:t>
            </a:r>
          </a:p>
          <a:p>
            <a:pPr lvl="1"/>
            <a:r>
              <a:rPr lang="en-US" dirty="0" smtClean="0"/>
              <a:t>For example, say you want to look at happiness based on whether an individual is male or female</a:t>
            </a:r>
          </a:p>
          <a:p>
            <a:r>
              <a:rPr lang="en-US" dirty="0" smtClean="0"/>
              <a:t>The “by” command does just this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bysort</a:t>
            </a:r>
            <a:r>
              <a:rPr lang="en-US" dirty="0" smtClean="0">
                <a:solidFill>
                  <a:srgbClr val="FF0000"/>
                </a:solidFill>
              </a:rPr>
              <a:t> sex: tab happy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hist</a:t>
            </a:r>
            <a:r>
              <a:rPr lang="en-US" dirty="0" smtClean="0">
                <a:solidFill>
                  <a:srgbClr val="FF0000"/>
                </a:solidFill>
              </a:rPr>
              <a:t> happy, by(sex)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Exercises 3 &amp; 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Services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MIT’s membership in HMDC provided by schools and departments at MIT</a:t>
            </a:r>
          </a:p>
          <a:p>
            <a:r>
              <a:rPr lang="en-US" dirty="0" smtClean="0"/>
              <a:t>Institute for Quantitative Social Science</a:t>
            </a:r>
          </a:p>
          <a:p>
            <a:pPr lvl="1"/>
            <a:r>
              <a:rPr lang="en-US" dirty="0" smtClean="0">
                <a:hlinkClick r:id="rId2"/>
              </a:rPr>
              <a:t>www.iq.harvard.edu</a:t>
            </a:r>
            <a:endParaRPr lang="en-US" dirty="0" smtClean="0"/>
          </a:p>
          <a:p>
            <a:r>
              <a:rPr lang="en-US" dirty="0" smtClean="0"/>
              <a:t>Research Computing</a:t>
            </a:r>
          </a:p>
          <a:p>
            <a:pPr lvl="1"/>
            <a:r>
              <a:rPr lang="en-US" dirty="0" smtClean="0">
                <a:hlinkClick r:id="rId3"/>
              </a:rPr>
              <a:t>www.iq.harvard.edu/research_computing</a:t>
            </a:r>
            <a:endParaRPr lang="en-US" dirty="0" smtClean="0"/>
          </a:p>
          <a:p>
            <a:r>
              <a:rPr lang="en-US" dirty="0" smtClean="0"/>
              <a:t>Computer labs</a:t>
            </a:r>
          </a:p>
          <a:p>
            <a:pPr lvl="1"/>
            <a:r>
              <a:rPr lang="en-US" dirty="0" smtClean="0">
                <a:hlinkClick r:id="rId4"/>
              </a:rPr>
              <a:t>www.iq.harvard.edu/facilities</a:t>
            </a:r>
            <a:endParaRPr lang="en-US" dirty="0" smtClean="0"/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>
                <a:hlinkClick r:id="rId5"/>
              </a:rPr>
              <a:t>www.iq.harvard.edu/training</a:t>
            </a:r>
            <a:endParaRPr lang="en-US" dirty="0" smtClean="0"/>
          </a:p>
          <a:p>
            <a:r>
              <a:rPr lang="en-US" dirty="0" smtClean="0"/>
              <a:t>Data repository</a:t>
            </a:r>
          </a:p>
          <a:p>
            <a:pPr lvl="1"/>
            <a:r>
              <a:rPr lang="en-US" dirty="0" smtClean="0">
                <a:hlinkClick r:id="rId6"/>
              </a:rPr>
              <a:t>http://libraries.mit.edu/get/hmdc</a:t>
            </a: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en-US" sz="7200" dirty="0" smtClean="0"/>
              <a:t> </a:t>
            </a:r>
            <a:r>
              <a:rPr lang="en-US" sz="11200" b="1" dirty="0" smtClean="0"/>
              <a:t>All of these courses will be offered during MIT’s IAP and again at Harvard during the Spring 2011 semester.</a:t>
            </a:r>
            <a:r>
              <a:rPr lang="en-US" sz="11200" dirty="0" smtClean="0"/>
              <a:t> </a:t>
            </a:r>
            <a:endParaRPr lang="en-US" sz="56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Introduction to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>
              <a:solidFill>
                <a:srgbClr val="FF0000"/>
              </a:solidFill>
            </a:endParaRPr>
          </a:p>
          <a:p>
            <a:r>
              <a:rPr lang="en-US" sz="11200" dirty="0" smtClean="0">
                <a:solidFill>
                  <a:srgbClr val="FF0000"/>
                </a:solidFill>
              </a:rPr>
              <a:t>Data Management in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Regression in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Graphics in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Introduction to R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Introduction to SAS</a:t>
            </a:r>
          </a:p>
          <a:p>
            <a:pPr>
              <a:buNone/>
            </a:pPr>
            <a:endParaRPr lang="en-US" sz="11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8000" dirty="0" smtClean="0"/>
              <a:t>Sign up for MIT workshops at: </a:t>
            </a:r>
            <a:r>
              <a:rPr lang="en-US" sz="8000" dirty="0" smtClean="0">
                <a:hlinkClick r:id="rId2"/>
              </a:rPr>
              <a:t>http://libraries.mit.edu/guides/subjects/data/training/workshops.html</a:t>
            </a: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Sign up for Harvard workshops by emailing: </a:t>
            </a:r>
            <a:r>
              <a:rPr lang="en-US" sz="8000" dirty="0" smtClean="0">
                <a:solidFill>
                  <a:srgbClr val="0000FF"/>
                </a:solidFill>
              </a:rPr>
              <a:t>dataclass@help.hmdc.harvard.edu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</a:t>
            </a:r>
            <a:r>
              <a:rPr lang="en-US" b="1" dirty="0" smtClean="0"/>
              <a:t>INTRODUCTION </a:t>
            </a:r>
            <a:r>
              <a:rPr lang="en-US" dirty="0" smtClean="0"/>
              <a:t>to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 smtClean="0"/>
              <a:t>Assumes no/very little knowledge of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 smtClean="0"/>
              <a:t>Not appropriate for people already well familiar with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 smtClean="0"/>
              <a:t>If you are catching on before the rest of the class, experiment with command features described in help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Stata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you know </a:t>
            </a:r>
            <a:r>
              <a:rPr lang="en-US" dirty="0" err="1" smtClean="0"/>
              <a:t>Stata</a:t>
            </a:r>
            <a:r>
              <a:rPr lang="en-US" dirty="0" smtClean="0"/>
              <a:t>, it is likely you will not need any other software packages</a:t>
            </a:r>
          </a:p>
          <a:p>
            <a:r>
              <a:rPr lang="en-US" dirty="0" smtClean="0"/>
              <a:t>Used in a variety of disciplines</a:t>
            </a:r>
          </a:p>
          <a:p>
            <a:r>
              <a:rPr lang="en-US" dirty="0" smtClean="0"/>
              <a:t>Great guides available on web (as well as in Dewey Library)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133600"/>
            <a:ext cx="515764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Stata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7391400" cy="483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Stata</a:t>
            </a:r>
            <a:r>
              <a:rPr lang="en-US" dirty="0" smtClean="0"/>
              <a:t> is right for you?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828800"/>
          <a:ext cx="7810040" cy="3703688"/>
        </p:xfrm>
        <a:graphic>
          <a:graphicData uri="http://schemas.openxmlformats.org/drawingml/2006/table">
            <a:tbl>
              <a:tblPr/>
              <a:tblGrid>
                <a:gridCol w="1115720"/>
                <a:gridCol w="1115720"/>
                <a:gridCol w="1115720"/>
                <a:gridCol w="1115720"/>
                <a:gridCol w="1115720"/>
                <a:gridCol w="1115720"/>
                <a:gridCol w="1115720"/>
              </a:tblGrid>
              <a:tr h="1000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Package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Max. no. of variables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Max. no. of right-hand variables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Max. no. of observations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88EEFF"/>
                          </a:solidFill>
                          <a:latin typeface="Arial"/>
                          <a:ea typeface="Times New Roman"/>
                          <a:cs typeface="Times New Roman"/>
                          <a:hlinkClick r:id="rId2"/>
                        </a:rPr>
                        <a:t>64-bit version</a:t>
                      </a: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available?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Fastest: designed for </a:t>
                      </a:r>
                      <a:r>
                        <a:rPr lang="en-US" sz="1200" b="1" u="none" strike="noStrike">
                          <a:solidFill>
                            <a:srgbClr val="88EEFF"/>
                          </a:solidFill>
                          <a:latin typeface="Arial"/>
                          <a:ea typeface="Times New Roman"/>
                          <a:cs typeface="Times New Roman"/>
                          <a:hlinkClick r:id="rId3"/>
                        </a:rPr>
                        <a:t>parallel processing?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88EEFF"/>
                          </a:solidFill>
                          <a:latin typeface="Arial"/>
                          <a:ea typeface="Times New Roman"/>
                          <a:cs typeface="Times New Roman"/>
                          <a:hlinkClick r:id="rId4"/>
                        </a:rPr>
                        <a:t>Platforms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</a:tr>
              <a:tr h="78396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Stata/MP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32,767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10,998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unlimited*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Windows, Mac (64-bit Intel), or Unix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8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Stata/SE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32,767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10,998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unlimited*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Windows, Mac, or Unix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5678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Stata/IC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2,047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798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unlimited*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Windows, Mac, or Unix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96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Small Stata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1,200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Windows (32-bit) or Mac (32-bit)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</a:t>
            </a:r>
            <a:r>
              <a:rPr lang="en-US" dirty="0" err="1" smtClean="0"/>
              <a:t>Stata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Department IT</a:t>
            </a:r>
          </a:p>
          <a:p>
            <a:r>
              <a:rPr lang="en-US" dirty="0" smtClean="0"/>
              <a:t>Athena terminals at MIT</a:t>
            </a:r>
          </a:p>
          <a:p>
            <a:r>
              <a:rPr lang="en-US" dirty="0" smtClean="0"/>
              <a:t>HMDC labs</a:t>
            </a:r>
          </a:p>
          <a:p>
            <a:r>
              <a:rPr lang="en-US" dirty="0" smtClean="0"/>
              <a:t>Buy it: educational or grad plan</a:t>
            </a:r>
          </a:p>
          <a:p>
            <a:r>
              <a:rPr lang="en-US" dirty="0" smtClean="0"/>
              <a:t>http://libraries.mit.edu/guides/subjects/data/software/index.html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Words>2163</Words>
  <Application>Microsoft Office PowerPoint</Application>
  <PresentationFormat>On-screen Show (4:3)</PresentationFormat>
  <Paragraphs>364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Introduction to Stata</vt:lpstr>
      <vt:lpstr>Documents for Today</vt:lpstr>
      <vt:lpstr>Organization</vt:lpstr>
      <vt:lpstr>Organization</vt:lpstr>
      <vt:lpstr>Assumptions and Disclaimers</vt:lpstr>
      <vt:lpstr>Why Stata?</vt:lpstr>
      <vt:lpstr>Why Stata?</vt:lpstr>
      <vt:lpstr>Which Stata is right for you?</vt:lpstr>
      <vt:lpstr>How do I get Stata?</vt:lpstr>
      <vt:lpstr>Opening Stata</vt:lpstr>
      <vt:lpstr>Stata Interface</vt:lpstr>
      <vt:lpstr>Do-Files</vt:lpstr>
      <vt:lpstr>Command Window vs. Do-File</vt:lpstr>
      <vt:lpstr>Let’s get started</vt:lpstr>
      <vt:lpstr>Opening Files in Stata</vt:lpstr>
      <vt:lpstr>Opening Files in Stata</vt:lpstr>
      <vt:lpstr>A Note About Path Names</vt:lpstr>
      <vt:lpstr>Data File Commands</vt:lpstr>
      <vt:lpstr>Where’s my data?</vt:lpstr>
      <vt:lpstr>Creating a Log File</vt:lpstr>
      <vt:lpstr>How to Start Every Do-File</vt:lpstr>
      <vt:lpstr>Stata Help</vt:lpstr>
      <vt:lpstr>General Stata Command Syntax</vt:lpstr>
      <vt:lpstr>General Stata Command Syntax</vt:lpstr>
      <vt:lpstr>What if my data is not a Stata file?</vt:lpstr>
      <vt:lpstr>What if my data is from another statistical software program?</vt:lpstr>
      <vt:lpstr>What if my data is in excel?</vt:lpstr>
      <vt:lpstr>Exercise 1: Importing Data</vt:lpstr>
      <vt:lpstr>Descriptive Statistics</vt:lpstr>
      <vt:lpstr>Once you have successfully imported</vt:lpstr>
      <vt:lpstr>Variable and Value Labels</vt:lpstr>
      <vt:lpstr>Variable and Value Labels</vt:lpstr>
      <vt:lpstr>Variable and Value Labels</vt:lpstr>
      <vt:lpstr>Variable and Value Labels</vt:lpstr>
      <vt:lpstr>Exercise 2: Variable Labels and Value Labels</vt:lpstr>
      <vt:lpstr>Data Manipulation Commands</vt:lpstr>
      <vt:lpstr>Useful Data Manipulation Commands</vt:lpstr>
      <vt:lpstr>Data Manipulation Commands</vt:lpstr>
      <vt:lpstr>Data Manipulation Commands</vt:lpstr>
      <vt:lpstr>The “By” Command</vt:lpstr>
      <vt:lpstr>Exercises 3 &amp; 4</vt:lpstr>
      <vt:lpstr>Other Services Available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Stata</dc:title>
  <dc:creator>alynch</dc:creator>
  <cp:lastModifiedBy>HSPH IT</cp:lastModifiedBy>
  <cp:revision>115</cp:revision>
  <dcterms:created xsi:type="dcterms:W3CDTF">2010-09-01T15:09:40Z</dcterms:created>
  <dcterms:modified xsi:type="dcterms:W3CDTF">2012-01-23T15:50:17Z</dcterms:modified>
</cp:coreProperties>
</file>