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256" r:id="rId2"/>
    <p:sldId id="259" r:id="rId3"/>
    <p:sldId id="260" r:id="rId4"/>
    <p:sldId id="257" r:id="rId5"/>
    <p:sldId id="261" r:id="rId6"/>
    <p:sldId id="264" r:id="rId7"/>
    <p:sldId id="294" r:id="rId8"/>
    <p:sldId id="265" r:id="rId9"/>
    <p:sldId id="364" r:id="rId10"/>
    <p:sldId id="365" r:id="rId11"/>
    <p:sldId id="368" r:id="rId12"/>
    <p:sldId id="369" r:id="rId13"/>
    <p:sldId id="370" r:id="rId14"/>
    <p:sldId id="371" r:id="rId15"/>
    <p:sldId id="372" r:id="rId16"/>
    <p:sldId id="373" r:id="rId17"/>
    <p:sldId id="374" r:id="rId18"/>
    <p:sldId id="375" r:id="rId19"/>
    <p:sldId id="376" r:id="rId20"/>
    <p:sldId id="377" r:id="rId21"/>
    <p:sldId id="378" r:id="rId22"/>
    <p:sldId id="379" r:id="rId23"/>
    <p:sldId id="380" r:id="rId24"/>
    <p:sldId id="381" r:id="rId25"/>
    <p:sldId id="382" r:id="rId26"/>
    <p:sldId id="383" r:id="rId27"/>
    <p:sldId id="384" r:id="rId28"/>
    <p:sldId id="385" r:id="rId29"/>
    <p:sldId id="386" r:id="rId30"/>
    <p:sldId id="387" r:id="rId31"/>
    <p:sldId id="388" r:id="rId32"/>
    <p:sldId id="389" r:id="rId33"/>
    <p:sldId id="390" r:id="rId34"/>
    <p:sldId id="391" r:id="rId35"/>
    <p:sldId id="392" r:id="rId36"/>
    <p:sldId id="393" r:id="rId37"/>
    <p:sldId id="394" r:id="rId38"/>
    <p:sldId id="395" r:id="rId39"/>
    <p:sldId id="406" r:id="rId40"/>
    <p:sldId id="410" r:id="rId41"/>
    <p:sldId id="396" r:id="rId42"/>
    <p:sldId id="397" r:id="rId43"/>
    <p:sldId id="398" r:id="rId44"/>
    <p:sldId id="399" r:id="rId45"/>
    <p:sldId id="400" r:id="rId46"/>
    <p:sldId id="401" r:id="rId47"/>
    <p:sldId id="402" r:id="rId48"/>
    <p:sldId id="403" r:id="rId49"/>
    <p:sldId id="404" r:id="rId50"/>
    <p:sldId id="405" r:id="rId51"/>
  </p:sldIdLst>
  <p:sldSz cx="9144000" cy="6858000" type="screen4x3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500" autoAdjust="0"/>
  </p:normalViewPr>
  <p:slideViewPr>
    <p:cSldViewPr>
      <p:cViewPr varScale="1">
        <p:scale>
          <a:sx n="76" d="100"/>
          <a:sy n="76" d="100"/>
        </p:scale>
        <p:origin x="-139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11AF202-3634-46C5-B51D-C686B257901B}" type="datetimeFigureOut">
              <a:rPr lang="en-US" smtClean="0"/>
              <a:pPr/>
              <a:t>1/23/2012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6B14F0A-2A70-4F71-B44C-EEEDE7BE24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321428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EFA7815D-8234-43E6-9E15-B3DFCD1E059E}" type="datetimeFigureOut">
              <a:rPr lang="en-US" smtClean="0"/>
              <a:pPr/>
              <a:t>1/23/2012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77436B3-3999-4387-B247-457B4F209B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234170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436B3-3999-4387-B247-457B4F209B3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247315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436B3-3999-4387-B247-457B4F209B3E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DCFA2-3926-45D0-9A65-E8C0DDABF366}" type="datetime1">
              <a:rPr lang="en-US" smtClean="0"/>
              <a:pPr/>
              <a:t>1/23/2012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9D745-496D-43AB-8A0F-CA16AEEABF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0C7F3-D3EA-43A4-BD6F-880984ADD0C8}" type="datetime1">
              <a:rPr lang="en-US" smtClean="0"/>
              <a:pPr/>
              <a:t>1/23/2012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9D745-496D-43AB-8A0F-CA16AEEABF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0337-EF7D-4D23-AF1B-80E105923568}" type="datetime1">
              <a:rPr lang="en-US" smtClean="0"/>
              <a:pPr/>
              <a:t>1/23/2012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9D745-496D-43AB-8A0F-CA16AEEABF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F7E03-5263-48D9-9965-E19220F215E1}" type="datetime1">
              <a:rPr lang="en-US" smtClean="0"/>
              <a:pPr/>
              <a:t>1/23/2012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9D745-496D-43AB-8A0F-CA16AEEABF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98F28-8139-416A-BF0F-322CB1DD3741}" type="datetime1">
              <a:rPr lang="en-US" smtClean="0"/>
              <a:pPr/>
              <a:t>1/23/2012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9D745-496D-43AB-8A0F-CA16AEEABF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6833C-5BB3-432E-87F3-EDD3DE0C10E8}" type="datetime1">
              <a:rPr lang="en-US" smtClean="0"/>
              <a:pPr/>
              <a:t>1/23/2012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9D745-496D-43AB-8A0F-CA16AEEABF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28968-6941-49F7-A023-ED575A07B38F}" type="datetime1">
              <a:rPr lang="en-US" smtClean="0"/>
              <a:pPr/>
              <a:t>1/23/2012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9D745-496D-43AB-8A0F-CA16AEEABF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06385-4718-40B7-A395-0CC7416B0F49}" type="datetime1">
              <a:rPr lang="en-US" smtClean="0"/>
              <a:pPr/>
              <a:t>1/23/2012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9D745-496D-43AB-8A0F-CA16AEEABF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DB89C-ACE4-41B2-B6BE-EAA860CE2F30}" type="datetime1">
              <a:rPr lang="en-US" smtClean="0"/>
              <a:pPr/>
              <a:t>1/23/2012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9D745-496D-43AB-8A0F-CA16AEEABF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2453C-B622-4E93-B58F-90BAFF1561F4}" type="datetime1">
              <a:rPr lang="en-US" smtClean="0"/>
              <a:pPr/>
              <a:t>1/23/2012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9D745-496D-43AB-8A0F-CA16AEEABF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656BD-17A5-4D17-8EC8-582DC13783E1}" type="datetime1">
              <a:rPr lang="en-US" smtClean="0"/>
              <a:pPr/>
              <a:t>1/23/2012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9D745-496D-43AB-8A0F-CA16AEEABF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8A12C-0F5C-4767-B07D-02627999673A}" type="datetime1">
              <a:rPr lang="en-US" smtClean="0"/>
              <a:pPr/>
              <a:t>1/23/2012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9D745-496D-43AB-8A0F-CA16AEEABF7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ts.ucla.edu/stat/stata/faq/clusterreg.ht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Regression in </a:t>
            </a:r>
            <a:r>
              <a:rPr lang="en-US" dirty="0" err="1" smtClean="0"/>
              <a:t>Stata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Ista</a:t>
            </a:r>
            <a:r>
              <a:rPr lang="en-US" dirty="0" smtClean="0"/>
              <a:t> </a:t>
            </a:r>
            <a:r>
              <a:rPr lang="en-US" dirty="0" err="1" smtClean="0"/>
              <a:t>Zahn</a:t>
            </a:r>
            <a:endParaRPr lang="en-US" dirty="0" smtClean="0"/>
          </a:p>
          <a:p>
            <a:r>
              <a:rPr lang="en-US" dirty="0" smtClean="0"/>
              <a:t>Harvard-MIT Data Center (HMDC)</a:t>
            </a:r>
          </a:p>
          <a:p>
            <a:endParaRPr lang="en-US" dirty="0" smtClean="0"/>
          </a:p>
          <a:p>
            <a:r>
              <a:rPr lang="en-US" dirty="0" smtClean="0"/>
              <a:t>dataclass@help.hmdc.harvard.edu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9D745-496D-43AB-8A0F-CA16AEEABF7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Univariate</a:t>
            </a:r>
            <a:r>
              <a:rPr lang="en-US" dirty="0" smtClean="0"/>
              <a:t> Regression: SAT scores and Education Expenditures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View relationship graphically</a:t>
            </a:r>
          </a:p>
          <a:p>
            <a:r>
              <a:rPr lang="en-US" dirty="0" err="1" smtClean="0"/>
              <a:t>Scatterplots</a:t>
            </a:r>
            <a:r>
              <a:rPr lang="en-US" dirty="0" smtClean="0"/>
              <a:t> work well for </a:t>
            </a:r>
            <a:r>
              <a:rPr lang="en-US" dirty="0" err="1" smtClean="0"/>
              <a:t>univariate</a:t>
            </a:r>
            <a:r>
              <a:rPr lang="en-US" dirty="0" smtClean="0"/>
              <a:t> relationships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t</a:t>
            </a:r>
            <a:r>
              <a:rPr lang="en-US" dirty="0" err="1" smtClean="0">
                <a:solidFill>
                  <a:srgbClr val="FF0000"/>
                </a:solidFill>
              </a:rPr>
              <a:t>woway</a:t>
            </a:r>
            <a:r>
              <a:rPr lang="en-US" dirty="0" smtClean="0">
                <a:solidFill>
                  <a:srgbClr val="FF0000"/>
                </a:solidFill>
              </a:rPr>
              <a:t> scatter expense scat</a:t>
            </a:r>
          </a:p>
          <a:p>
            <a:pPr marL="457200" lvl="1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9D745-496D-43AB-8A0F-CA16AEEABF78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Univariate</a:t>
            </a:r>
            <a:r>
              <a:rPr lang="en-US" dirty="0" smtClean="0"/>
              <a:t> Regression: SAT scores and Education Expenditures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7200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pwcorr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csat</a:t>
            </a:r>
            <a:r>
              <a:rPr lang="en-US" dirty="0" smtClean="0">
                <a:solidFill>
                  <a:srgbClr val="FF0000"/>
                </a:solidFill>
              </a:rPr>
              <a:t> expense, star(.05)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1219200" y="2438400"/>
            <a:ext cx="7162800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     | 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csat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expense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-------------+------------------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csat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|   1.0000 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expense |  -0.4663*  1.0000 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9D745-496D-43AB-8A0F-CA16AEEABF78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Univariate</a:t>
            </a:r>
            <a:r>
              <a:rPr lang="en-US" dirty="0" smtClean="0"/>
              <a:t> Regression: SAT scores and Education Expenditures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96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regress </a:t>
            </a:r>
            <a:r>
              <a:rPr lang="en-US" dirty="0" err="1" smtClean="0">
                <a:solidFill>
                  <a:srgbClr val="FF0000"/>
                </a:solidFill>
              </a:rPr>
              <a:t>csat</a:t>
            </a:r>
            <a:r>
              <a:rPr lang="en-US" dirty="0" smtClean="0">
                <a:solidFill>
                  <a:srgbClr val="FF0000"/>
                </a:solidFill>
              </a:rPr>
              <a:t> expense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8600" y="2819400"/>
            <a:ext cx="8887872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Source |       SS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MS              Number of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obs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     51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-------------+------------------------------           F(  1,    49) =   13.61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Model |  48708.3001     1  48708.3001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Prob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&gt; F      =  0.0006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Residual |   175306.21    49  3577.67775           R-squared     =  0.2174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-------------+------------------------------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Adj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R-squared =  0.2015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Total |   224014.51    50   4480.2902           Root MSE      =  59.814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------------------------------------------------------------------------------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csat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|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Coef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.   Std. Err.      t    P&gt;|t|     [95% Conf. Interval]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-------------+----------------------------------------------------------------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expense |  -.0222756   .0060371    -3.69   0.001    -.0344077   -.0101436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_cons |   1060.732    32.7009    32.44   0.000     995.0175    1126.447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------------------------------------------------------------------------------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9D745-496D-43AB-8A0F-CA16AEEABF78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Univariate</a:t>
            </a:r>
            <a:r>
              <a:rPr lang="en-US" dirty="0" smtClean="0"/>
              <a:t> Regression: SAT scores and Education Expenditures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066799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Intercept</a:t>
            </a:r>
          </a:p>
          <a:p>
            <a:r>
              <a:rPr lang="en-US" dirty="0" smtClean="0"/>
              <a:t>What would we predict a state’s mean SAT score to be if its per pupil expenditure is $0.00?</a:t>
            </a:r>
            <a:endParaRPr lang="en-US" dirty="0"/>
          </a:p>
        </p:txBody>
      </p:sp>
      <p:sp>
        <p:nvSpPr>
          <p:cNvPr id="8" name="Down Arrow 7"/>
          <p:cNvSpPr/>
          <p:nvPr/>
        </p:nvSpPr>
        <p:spPr>
          <a:xfrm>
            <a:off x="2057400" y="3886200"/>
            <a:ext cx="533400" cy="990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56128" y="2819400"/>
            <a:ext cx="8887872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Source |       SS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MS              Number of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obs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     51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-------------+------------------------------           F(  1,    49) =   13.61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Model |  48708.3001     1  48708.3001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Prob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&gt; F      =  0.0006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Residual |   175306.21    49  3577.67775           R-squared     =  0.2174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-------------+------------------------------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Adj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R-squared =  0.2015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Total |   224014.51    50   4480.2902           Root MSE      =  59.814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------------------------------------------------------------------------------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csat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|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Coef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.   Std. Err.      t    P&gt;|t|     [95% Conf. Interval]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-------------+----------------------------------------------------------------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expense |  -.0222756   .0060371    -3.69   0.001    -.0344077   -.0101436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_cons |   1060.732    32.7009    32.44   0.000     995.0175    1126.447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------------------------------------------------------------------------------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9D745-496D-43AB-8A0F-CA16AEEABF78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Univariate</a:t>
            </a:r>
            <a:r>
              <a:rPr lang="en-US" dirty="0" smtClean="0"/>
              <a:t> Regression: SAT scores and Education Expenditures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066799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Slope</a:t>
            </a:r>
          </a:p>
          <a:p>
            <a:r>
              <a:rPr lang="en-US" dirty="0" smtClean="0"/>
              <a:t>For every one unit increase in per pupil expenditure, what happens to mean SAT scores?</a:t>
            </a:r>
            <a:endParaRPr lang="en-US" dirty="0"/>
          </a:p>
        </p:txBody>
      </p:sp>
      <p:sp>
        <p:nvSpPr>
          <p:cNvPr id="8" name="Down Arrow 7"/>
          <p:cNvSpPr/>
          <p:nvPr/>
        </p:nvSpPr>
        <p:spPr>
          <a:xfrm>
            <a:off x="2057400" y="3657600"/>
            <a:ext cx="533400" cy="990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56128" y="2743200"/>
            <a:ext cx="8887872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Source |       SS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MS              Number of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obs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     51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-------------+------------------------------           F(  1,    49) =   13.61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Model |  48708.3001     1  48708.3001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Prob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&gt; F      =  0.0006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Residual |   175306.21    49  3577.67775           R-squared     =  0.2174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-------------+------------------------------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Adj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R-squared =  0.2015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Total |   224014.51    50   4480.2902           Root MSE      =  59.814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------------------------------------------------------------------------------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csat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|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Coef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.   Std. Err.      t    P&gt;|t|     [95% Conf. Interval]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-------------+----------------------------------------------------------------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expense |  -.0222756   .0060371    -3.69   0.001    -.0344077   -.0101436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_cons |   1060.732    32.7009    32.44   0.000     995.0175    1126.447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------------------------------------------------------------------------------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9D745-496D-43AB-8A0F-CA16AEEABF78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Univariate</a:t>
            </a:r>
            <a:r>
              <a:rPr lang="en-US" dirty="0" smtClean="0"/>
              <a:t> Regression: SAT scores and Education Expenditures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066799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Significance of individual predictors</a:t>
            </a:r>
          </a:p>
          <a:p>
            <a:r>
              <a:rPr lang="en-US" dirty="0" smtClean="0"/>
              <a:t>Is there a statistically significant relationship between SAT scores and per pupil expenditures?</a:t>
            </a:r>
            <a:endParaRPr lang="en-US" dirty="0"/>
          </a:p>
        </p:txBody>
      </p:sp>
      <p:sp>
        <p:nvSpPr>
          <p:cNvPr id="8" name="Down Arrow 7"/>
          <p:cNvSpPr/>
          <p:nvPr/>
        </p:nvSpPr>
        <p:spPr>
          <a:xfrm>
            <a:off x="4724400" y="3657600"/>
            <a:ext cx="533400" cy="990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8600" y="2819400"/>
            <a:ext cx="8887872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Source |       SS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MS              Number of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obs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     51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-------------+------------------------------           F(  1,    49) =   13.61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Model |  48708.3001     1  48708.3001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Prob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&gt; F      =  0.0006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Residual |   175306.21    49  3577.67775           R-squared     =  0.2174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-------------+------------------------------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Adj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R-squared =  0.2015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Total |   224014.51    50   4480.2902           Root MSE      =  59.814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------------------------------------------------------------------------------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csat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|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Coef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.   Std. Err.      t    P&gt;|t|     [95% Conf. Interval]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-------------+----------------------------------------------------------------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expense |  -.0222756   .0060371    -3.69   0.001    -.0344077   -.0101436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_cons |   1060.732    32.7009    32.44   0.000     995.0175    1126.447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------------------------------------------------------------------------------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9D745-496D-43AB-8A0F-CA16AEEABF78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Univariate</a:t>
            </a:r>
            <a:r>
              <a:rPr lang="en-US" dirty="0" smtClean="0"/>
              <a:t> Regression: SAT scores and Education Expenditures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80999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Significance of overall equation</a:t>
            </a:r>
          </a:p>
        </p:txBody>
      </p:sp>
      <p:sp>
        <p:nvSpPr>
          <p:cNvPr id="8" name="Down Arrow 7"/>
          <p:cNvSpPr/>
          <p:nvPr/>
        </p:nvSpPr>
        <p:spPr>
          <a:xfrm>
            <a:off x="6934200" y="2286000"/>
            <a:ext cx="533400" cy="990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8600" y="2819400"/>
            <a:ext cx="8887872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Source |       SS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MS              Number of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obs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     51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-------------+------------------------------           F(  1,    49) =   13.61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Model |  48708.3001     1  48708.3001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Prob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&gt; F      =  0.0006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Residual |   175306.21    49  3577.67775           R-squared     =  0.2174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-------------+------------------------------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Adj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R-squared =  0.2015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Total |   224014.51    50   4480.2902           Root MSE      =  59.814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------------------------------------------------------------------------------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csat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|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Coef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.   Std. Err.      t    P&gt;|t|     [95% Conf. Interval]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-------------+----------------------------------------------------------------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expense |  -.0222756   .0060371    -3.69   0.001    -.0344077   -.0101436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_cons |   1060.732    32.7009    32.44   0.000     995.0175    1126.447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------------------------------------------------------------------------------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9D745-496D-43AB-8A0F-CA16AEEABF78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Univariate</a:t>
            </a:r>
            <a:r>
              <a:rPr lang="en-US" dirty="0" smtClean="0"/>
              <a:t> Regression: SAT scores and Education Expenditures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066799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Coefficient of determination</a:t>
            </a:r>
          </a:p>
          <a:p>
            <a:r>
              <a:rPr lang="en-US" dirty="0" smtClean="0"/>
              <a:t>What percent of variation in SAT scores is explained by per pupil expense?</a:t>
            </a:r>
            <a:endParaRPr lang="en-US" dirty="0"/>
          </a:p>
        </p:txBody>
      </p:sp>
      <p:sp>
        <p:nvSpPr>
          <p:cNvPr id="8" name="Down Arrow 7"/>
          <p:cNvSpPr/>
          <p:nvPr/>
        </p:nvSpPr>
        <p:spPr>
          <a:xfrm>
            <a:off x="6934200" y="2438400"/>
            <a:ext cx="533400" cy="990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8600" y="2819400"/>
            <a:ext cx="8887872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Source |       SS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MS              Number of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obs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     51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-------------+------------------------------           F(  1,    49) =   13.61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Model |  48708.3001     1  48708.3001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Prob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&gt; F      =  0.0006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Residual |   175306.21    49  3577.67775           R-squared     =  0.2174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-------------+------------------------------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Adj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R-squared =  0.2015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Total |   224014.51    50   4480.2902           Root MSE      =  59.814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------------------------------------------------------------------------------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csat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|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Coef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.   Std. Err.      t    P&gt;|t|     [95% Conf. Interval]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-------------+----------------------------------------------------------------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expense |  -.0222756   .0060371    -3.69   0.001    -.0344077   -.0101436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_cons |   1060.732    32.7009    32.44   0.000     995.0175    1126.447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------------------------------------------------------------------------------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9D745-496D-43AB-8A0F-CA16AEEABF78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Univariate</a:t>
            </a:r>
            <a:r>
              <a:rPr lang="en-US" dirty="0" smtClean="0"/>
              <a:t> Regression: SAT scores and Education Expenditures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80999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Standard error of the estimate</a:t>
            </a:r>
          </a:p>
        </p:txBody>
      </p:sp>
      <p:sp>
        <p:nvSpPr>
          <p:cNvPr id="8" name="Down Arrow 7"/>
          <p:cNvSpPr/>
          <p:nvPr/>
        </p:nvSpPr>
        <p:spPr>
          <a:xfrm>
            <a:off x="6934200" y="2819400"/>
            <a:ext cx="533400" cy="990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8600" y="2819400"/>
            <a:ext cx="8887872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Source |       SS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MS              Number of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obs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     51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-------------+------------------------------           F(  1,    49) =   13.61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Model |  48708.3001     1  48708.3001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Prob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&gt; F      =  0.0006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Residual |   175306.21    49  3577.67775           R-squared     =  0.2174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-------------+------------------------------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Adj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R-squared =  0.2015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Total |   224014.51    50   4480.2902           Root MSE      =  59.814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------------------------------------------------------------------------------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csat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|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Coef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.   Std. Err.      t    P&gt;|t|     [95% Conf. Interval]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-------------+----------------------------------------------------------------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expense |  -.0222756   .0060371    -3.69   0.001    -.0344077   -.0101436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_cons |   1060.732    32.7009    32.44   0.000     995.0175    1126.447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------------------------------------------------------------------------------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9D745-496D-43AB-8A0F-CA16AEEABF78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 Assumptions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Assumption 1: Normal Distribution</a:t>
            </a:r>
          </a:p>
          <a:p>
            <a:pPr lvl="1"/>
            <a:r>
              <a:rPr lang="en-US" dirty="0" smtClean="0"/>
              <a:t>The dependent variable is normally distributed</a:t>
            </a:r>
          </a:p>
          <a:p>
            <a:pPr lvl="1"/>
            <a:r>
              <a:rPr lang="en-US" dirty="0" smtClean="0"/>
              <a:t>The errors of regression equation are normally distributed</a:t>
            </a:r>
          </a:p>
          <a:p>
            <a:r>
              <a:rPr lang="en-US" dirty="0" smtClean="0"/>
              <a:t>Assumption 2: </a:t>
            </a:r>
            <a:r>
              <a:rPr lang="en-US" dirty="0" err="1" smtClean="0"/>
              <a:t>Homoscedasticity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The variance around the regression line is the same for all values of the predictor variable (X)</a:t>
            </a:r>
          </a:p>
          <a:p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9D745-496D-43AB-8A0F-CA16AEEABF78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Please feel free to ask questions at any point if they are relevant to the current topic (or if you are lost!)</a:t>
            </a:r>
          </a:p>
          <a:p>
            <a:r>
              <a:rPr lang="en-US" dirty="0" smtClean="0"/>
              <a:t>There will be a Q&amp;A after class for more specific, personalized questions</a:t>
            </a:r>
          </a:p>
          <a:p>
            <a:r>
              <a:rPr lang="en-US" dirty="0" smtClean="0"/>
              <a:t>Collaboration with your neighbors is encouraged</a:t>
            </a:r>
          </a:p>
          <a:p>
            <a:r>
              <a:rPr lang="en-US" dirty="0" smtClean="0"/>
              <a:t>If you are using a laptop, you will need to adjust paths accordingly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9D745-496D-43AB-8A0F-CA16AEEABF78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Homoscedasticity</a:t>
            </a:r>
            <a:endParaRPr lang="en-US" dirty="0"/>
          </a:p>
        </p:txBody>
      </p:sp>
      <p:pic>
        <p:nvPicPr>
          <p:cNvPr id="38914" name="Picture 2" descr="http://dpmcnulty.files.wordpress.com/2007/10/heteroscedasticit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286000"/>
            <a:ext cx="3159739" cy="2028825"/>
          </a:xfrm>
          <a:prstGeom prst="rect">
            <a:avLst/>
          </a:prstGeom>
          <a:noFill/>
        </p:spPr>
      </p:pic>
      <p:pic>
        <p:nvPicPr>
          <p:cNvPr id="38916" name="Picture 4" descr="http://upload.wikimedia.org/wikipedia/en/9/93/Homoscedasticit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3657600"/>
            <a:ext cx="3490175" cy="2286000"/>
          </a:xfrm>
          <a:prstGeom prst="rect">
            <a:avLst/>
          </a:prstGeom>
          <a:noFill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9D745-496D-43AB-8A0F-CA16AEEABF78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Assumption 3: Errors are independent</a:t>
            </a:r>
          </a:p>
          <a:p>
            <a:pPr lvl="1"/>
            <a:r>
              <a:rPr lang="en-US" dirty="0" smtClean="0"/>
              <a:t>The size of one error is not a function of the size of any previous error</a:t>
            </a:r>
          </a:p>
          <a:p>
            <a:r>
              <a:rPr lang="en-US" dirty="0" smtClean="0"/>
              <a:t>Assumption 4: Relationships are linear</a:t>
            </a:r>
          </a:p>
          <a:p>
            <a:pPr lvl="1"/>
            <a:r>
              <a:rPr lang="en-US" dirty="0" smtClean="0"/>
              <a:t>AKA – the relationship can be summarized with a straight line</a:t>
            </a:r>
          </a:p>
          <a:p>
            <a:pPr lvl="1"/>
            <a:r>
              <a:rPr lang="en-US" dirty="0" smtClean="0"/>
              <a:t>Keep in mind that you can use alternative forms of regression to test non-linear relationships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9D745-496D-43AB-8A0F-CA16AEEABF78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Testing Assumptions: Normality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1447800"/>
            <a:ext cx="579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predict </a:t>
            </a:r>
            <a:r>
              <a:rPr lang="en-US" dirty="0" err="1" smtClean="0">
                <a:solidFill>
                  <a:srgbClr val="FF0000"/>
                </a:solidFill>
              </a:rPr>
              <a:t>resid</a:t>
            </a:r>
            <a:r>
              <a:rPr lang="en-US" dirty="0" smtClean="0">
                <a:solidFill>
                  <a:srgbClr val="FF0000"/>
                </a:solidFill>
              </a:rPr>
              <a:t>, residual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label </a:t>
            </a:r>
            <a:r>
              <a:rPr lang="en-US" dirty="0" err="1" smtClean="0">
                <a:solidFill>
                  <a:srgbClr val="FF0000"/>
                </a:solidFill>
              </a:rPr>
              <a:t>var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resid</a:t>
            </a:r>
            <a:r>
              <a:rPr lang="en-US" dirty="0" smtClean="0">
                <a:solidFill>
                  <a:srgbClr val="FF0000"/>
                </a:solidFill>
              </a:rPr>
              <a:t> "Residuals of pp expend and SAT"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histogram </a:t>
            </a:r>
            <a:r>
              <a:rPr lang="en-US" dirty="0" err="1" smtClean="0">
                <a:solidFill>
                  <a:srgbClr val="FF0000"/>
                </a:solidFill>
              </a:rPr>
              <a:t>resid</a:t>
            </a:r>
            <a:r>
              <a:rPr lang="en-US" dirty="0" smtClean="0">
                <a:solidFill>
                  <a:srgbClr val="FF0000"/>
                </a:solidFill>
              </a:rPr>
              <a:t>, normal </a:t>
            </a:r>
          </a:p>
          <a:p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2514600"/>
            <a:ext cx="5116513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9D745-496D-43AB-8A0F-CA16AEEABF78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Assumptions: Normality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91439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err="1" smtClean="0">
                <a:solidFill>
                  <a:srgbClr val="FF0000"/>
                </a:solidFill>
              </a:rPr>
              <a:t>swilk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resid</a:t>
            </a:r>
            <a:endParaRPr lang="en-US" sz="2000" dirty="0" smtClean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4800600"/>
            <a:ext cx="853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Note</a:t>
            </a:r>
            <a:r>
              <a:rPr lang="en-US" u="sng" dirty="0" smtClean="0"/>
              <a:t>:</a:t>
            </a:r>
            <a:r>
              <a:rPr lang="en-US" dirty="0" smtClean="0"/>
              <a:t>  Shapiro-</a:t>
            </a:r>
            <a:r>
              <a:rPr lang="en-US" dirty="0" err="1" smtClean="0"/>
              <a:t>Wilk</a:t>
            </a:r>
            <a:r>
              <a:rPr lang="en-US" dirty="0" smtClean="0"/>
              <a:t> test of normality tests null hypothesis that data is normally distributed</a:t>
            </a:r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33400" y="2514600"/>
            <a:ext cx="8001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Shapiro-</a:t>
            </a:r>
            <a:r>
              <a:rPr lang="en-US" dirty="0" err="1" smtClean="0"/>
              <a:t>Wilk</a:t>
            </a:r>
            <a:r>
              <a:rPr lang="en-US" dirty="0" smtClean="0"/>
              <a:t> W test for normal data</a:t>
            </a:r>
          </a:p>
          <a:p>
            <a:endParaRPr lang="en-US" dirty="0" smtClean="0"/>
          </a:p>
          <a:p>
            <a:r>
              <a:rPr lang="en-US" dirty="0" smtClean="0"/>
              <a:t>    Variable |    </a:t>
            </a:r>
            <a:r>
              <a:rPr lang="en-US" dirty="0" err="1" smtClean="0"/>
              <a:t>Obs</a:t>
            </a:r>
            <a:r>
              <a:rPr lang="en-US" dirty="0" smtClean="0"/>
              <a:t>       W           V         z       </a:t>
            </a:r>
            <a:r>
              <a:rPr lang="en-US" dirty="0" err="1" smtClean="0"/>
              <a:t>Prob</a:t>
            </a:r>
            <a:r>
              <a:rPr lang="en-US" dirty="0" smtClean="0"/>
              <a:t>&gt;z</a:t>
            </a:r>
          </a:p>
          <a:p>
            <a:r>
              <a:rPr lang="en-US" dirty="0" smtClean="0"/>
              <a:t>-------------+--------------------------------------------------</a:t>
            </a:r>
          </a:p>
          <a:p>
            <a:r>
              <a:rPr lang="en-US" dirty="0" smtClean="0"/>
              <a:t>       </a:t>
            </a:r>
            <a:r>
              <a:rPr lang="en-US" dirty="0" err="1" smtClean="0"/>
              <a:t>resid</a:t>
            </a:r>
            <a:r>
              <a:rPr lang="en-US" dirty="0" smtClean="0"/>
              <a:t> |     51    0.99144      0.409    -1.909    0.97190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9D745-496D-43AB-8A0F-CA16AEEABF78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Testing Assumptions: Homoscedasticity</a:t>
            </a:r>
          </a:p>
        </p:txBody>
      </p:sp>
      <p:sp>
        <p:nvSpPr>
          <p:cNvPr id="37891" name="Text Box 6"/>
          <p:cNvSpPr txBox="1">
            <a:spLocks noChangeArrowheads="1"/>
          </p:cNvSpPr>
          <p:nvPr/>
        </p:nvSpPr>
        <p:spPr bwMode="auto">
          <a:xfrm>
            <a:off x="533400" y="1219200"/>
            <a:ext cx="2743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err="1" smtClean="0">
                <a:solidFill>
                  <a:srgbClr val="FF0000"/>
                </a:solidFill>
              </a:rPr>
              <a:t>rvfplot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1559298"/>
            <a:ext cx="5562600" cy="4069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219200" y="5715000"/>
            <a:ext cx="655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Note:</a:t>
            </a:r>
            <a:r>
              <a:rPr lang="en-US" dirty="0" smtClean="0"/>
              <a:t> “</a:t>
            </a:r>
            <a:r>
              <a:rPr lang="en-US" dirty="0" err="1" smtClean="0"/>
              <a:t>rvfplot</a:t>
            </a:r>
            <a:r>
              <a:rPr lang="en-US" dirty="0" smtClean="0"/>
              <a:t>” command needs to be entered after regression equation is run – </a:t>
            </a:r>
            <a:r>
              <a:rPr lang="en-US" dirty="0" err="1" smtClean="0"/>
              <a:t>Stata</a:t>
            </a:r>
            <a:r>
              <a:rPr lang="en-US" dirty="0" smtClean="0"/>
              <a:t> uses estimates from the regression to create this plot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9D745-496D-43AB-8A0F-CA16AEEABF78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Testing Assumptions: Homoscedasticity</a:t>
            </a:r>
          </a:p>
        </p:txBody>
      </p:sp>
      <p:sp>
        <p:nvSpPr>
          <p:cNvPr id="38914" name="Text Box 5"/>
          <p:cNvSpPr txBox="1">
            <a:spLocks noChangeArrowheads="1"/>
          </p:cNvSpPr>
          <p:nvPr/>
        </p:nvSpPr>
        <p:spPr bwMode="auto">
          <a:xfrm>
            <a:off x="381000" y="1752600"/>
            <a:ext cx="2362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err="1">
                <a:solidFill>
                  <a:srgbClr val="FF0000"/>
                </a:solidFill>
              </a:rPr>
              <a:t>estat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hettest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8915" name="Text Box 6"/>
          <p:cNvSpPr txBox="1">
            <a:spLocks noChangeArrowheads="1"/>
          </p:cNvSpPr>
          <p:nvPr/>
        </p:nvSpPr>
        <p:spPr bwMode="auto">
          <a:xfrm>
            <a:off x="685800" y="5105400"/>
            <a:ext cx="792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/>
              <a:t>Note: </a:t>
            </a:r>
            <a:r>
              <a:rPr lang="en-US" dirty="0"/>
              <a:t>The null hypothesis is </a:t>
            </a:r>
            <a:r>
              <a:rPr lang="en-US" dirty="0" err="1"/>
              <a:t>homoscedasticity</a:t>
            </a:r>
            <a:r>
              <a:rPr lang="en-US" dirty="0"/>
              <a:t> 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838200" y="2413338"/>
            <a:ext cx="70104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Breusch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-Pagan / Cook-Weisberg test for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heteroskedasticity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Ho: Constant variance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Variables: fitted values of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csat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chi2(1)      =     2.14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Prob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&gt; chi2  =   0.1436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9D745-496D-43AB-8A0F-CA16AEEABF78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keep adding predictors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regress dependent iv</a:t>
            </a:r>
            <a:r>
              <a:rPr lang="en-US" baseline="-25000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rgbClr val="FF0000"/>
                </a:solidFill>
              </a:rPr>
              <a:t> iv</a:t>
            </a:r>
            <a:r>
              <a:rPr lang="en-US" baseline="-25000" dirty="0" smtClean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 iv</a:t>
            </a:r>
            <a:r>
              <a:rPr lang="en-US" baseline="-25000" dirty="0" smtClean="0">
                <a:solidFill>
                  <a:srgbClr val="FF0000"/>
                </a:solidFill>
              </a:rPr>
              <a:t>3</a:t>
            </a:r>
            <a:r>
              <a:rPr lang="en-US" dirty="0" smtClean="0">
                <a:solidFill>
                  <a:srgbClr val="FF0000"/>
                </a:solidFill>
              </a:rPr>
              <a:t>…</a:t>
            </a:r>
            <a:r>
              <a:rPr lang="en-US" dirty="0" err="1" smtClean="0">
                <a:solidFill>
                  <a:srgbClr val="FF0000"/>
                </a:solidFill>
              </a:rPr>
              <a:t>iv</a:t>
            </a:r>
            <a:r>
              <a:rPr lang="en-US" baseline="-25000" dirty="0" err="1" smtClean="0">
                <a:solidFill>
                  <a:srgbClr val="FF0000"/>
                </a:solidFill>
              </a:rPr>
              <a:t>n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Let’s try adding some predictors to the model of SAT scores</a:t>
            </a:r>
          </a:p>
          <a:p>
            <a:pPr lvl="1"/>
            <a:r>
              <a:rPr lang="en-US" dirty="0" smtClean="0"/>
              <a:t>Income (income), % students taking SATs (percent), % adults with HS diploma (high)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9D745-496D-43AB-8A0F-CA16AEEABF78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Regression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2362200"/>
            <a:ext cx="89916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 sum income percent high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Variable |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Obs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Mean    Std. Dev.       Min        Max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-------------+--------------------------------------------------------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income |        51    33.95657    6.423134     23.465     48.618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percent |        51    35.76471    26.19281          4         81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high |        51    76.26078    5.588741       64.3       86.6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9D745-496D-43AB-8A0F-CA16AEEABF78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Correlations with Multiple Regression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2362200"/>
            <a:ext cx="8382000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pwcorr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csat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expense income percent high, star(.05)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|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csat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expense   income  percent     high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-------------+---------------------------------------------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csat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|   1.0000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expense |  -0.4663*  1.0000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income |  -0.4713*  0.6784*  1.0000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percent |  -0.8758*  0.6509*  0.6733*  1.0000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high |   0.0858   0.3133*  0.5099*  0.1413   1.0000 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9D745-496D-43AB-8A0F-CA16AEEABF78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Regression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1752600"/>
            <a:ext cx="9296400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regress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csat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expense income percent high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Source |       SS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MS              Number of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obs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     51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-------------+------------------------------           F(  4,    46) =   51.86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Model |  183354.603     4  45838.6508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Prob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&gt; F      =  0.0000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Residual |  40659.9067    46  883.911016           R-squared     =  0.8185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-------------+------------------------------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Adj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R-squared =  0.8027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Total |   224014.51    50   4480.2902           Root MSE      =  29.731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------------------------------------------------------------------------------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csat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|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Coef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   Std. Err.      t    P&gt;|t|     [95% Conf. Interval]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-------------+----------------------------------------------------------------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expense |   .0045604    .004384     1.04   0.304    -.0042641     .013385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income |   .4437858   1.138947     0.39   0.699    -1.848795    2.736367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percent |  -2.533084   .2454477   -10.32   0.000    -3.027145   -2.039024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high |   2.086599   .9246023     2.26   0.029     .2254712    3.947727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_cons |   836.6197   58.33238    14.34   0.000     719.2027    954.0366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------------------------------------------------------------------------------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9D745-496D-43AB-8A0F-CA16AEEABF78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comments in your Do-file rather than on hand-outs</a:t>
            </a:r>
          </a:p>
          <a:p>
            <a:pPr lvl="1"/>
            <a:r>
              <a:rPr lang="en-US" dirty="0" smtClean="0"/>
              <a:t>Save on flash drive or email to yourself</a:t>
            </a:r>
          </a:p>
          <a:p>
            <a:r>
              <a:rPr lang="en-US" dirty="0" err="1" smtClean="0"/>
              <a:t>Stata</a:t>
            </a:r>
            <a:r>
              <a:rPr lang="en-US" dirty="0" smtClean="0"/>
              <a:t> commands will always appear in </a:t>
            </a:r>
            <a:r>
              <a:rPr lang="en-US" dirty="0" smtClean="0">
                <a:solidFill>
                  <a:srgbClr val="FF0000"/>
                </a:solidFill>
              </a:rPr>
              <a:t>red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Var</a:t>
            </a:r>
            <a:r>
              <a:rPr lang="en-US" dirty="0" smtClean="0"/>
              <a:t>” simply refers to “variable” (e.g., var1, var2, var3, </a:t>
            </a:r>
            <a:r>
              <a:rPr lang="en-US" dirty="0" err="1" smtClean="0"/>
              <a:t>varname</a:t>
            </a:r>
            <a:r>
              <a:rPr lang="en-US" dirty="0" smtClean="0"/>
              <a:t>)</a:t>
            </a:r>
          </a:p>
          <a:p>
            <a:r>
              <a:rPr lang="en-US" dirty="0" smtClean="0"/>
              <a:t>“pathname” should be replace with the path specific to your computer and folders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9D745-496D-43AB-8A0F-CA16AEEABF78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Exercise 1: Multiple Regression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9D745-496D-43AB-8A0F-CA16AEEABF78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Multiple Regression: Interaction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if we wanted to test an interaction between percent &amp; high?</a:t>
            </a:r>
          </a:p>
          <a:p>
            <a:r>
              <a:rPr lang="en-US" dirty="0" smtClean="0"/>
              <a:t>Option 1: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generate a new variable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gen </a:t>
            </a:r>
            <a:r>
              <a:rPr lang="en-US" dirty="0" err="1" smtClean="0">
                <a:solidFill>
                  <a:srgbClr val="FF0000"/>
                </a:solidFill>
              </a:rPr>
              <a:t>percenthigh</a:t>
            </a:r>
            <a:r>
              <a:rPr lang="en-US" dirty="0" smtClean="0">
                <a:solidFill>
                  <a:srgbClr val="FF0000"/>
                </a:solidFill>
              </a:rPr>
              <a:t> = percent*high</a:t>
            </a:r>
          </a:p>
          <a:p>
            <a:r>
              <a:rPr lang="en-US" dirty="0" smtClean="0"/>
              <a:t>Option 2:</a:t>
            </a:r>
          </a:p>
          <a:p>
            <a:pPr lvl="1"/>
            <a:r>
              <a:rPr lang="en-US" dirty="0" smtClean="0"/>
              <a:t>Let </a:t>
            </a:r>
            <a:r>
              <a:rPr lang="en-US" dirty="0" err="1" smtClean="0"/>
              <a:t>Stata</a:t>
            </a:r>
            <a:r>
              <a:rPr lang="en-US" dirty="0" smtClean="0"/>
              <a:t> do your dirty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9D745-496D-43AB-8A0F-CA16AEEABF78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Multiple Regression: Interaction Terms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524000"/>
            <a:ext cx="92964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 regress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csat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expense income percent high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c.percent#c.high</a:t>
            </a:r>
            <a:endParaRPr lang="en-US" sz="16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Source |       SS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MS              Number of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obs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     51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-------------+------------------------------           F(  5,    45) =   46.11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Model |  187430.399     5  37486.0799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Prob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&gt; F      =  0.0000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Residual |  36584.1104    45  812.980232           R-squared     =  0.8367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-------------+------------------------------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Adj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R-squared =  0.8185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Total |   224014.51    50   4480.2902           Root MSE      =  28.513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------------------------------------------------------------------------------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csat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|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Coef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   Std. Err.      t    P&gt;|t|     [95% Conf. Interval]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-------------+----------------------------------------------------------------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expense |   .0045575   .0042044     1.08   0.284    -.0039107    .0130256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income |   .0887854    1.10374     0.08   0.936    -2.134261    2.311832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percent |  -8.143001   2.516509    -3.24   0.002    -13.21151   -3.074492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high |   .4240909   1.156545     0.37   0.716     -1.90531    2.753492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|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c.percent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#|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c.high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|   .0740926   .0330909     2.24   0.030     .0074441    .1407411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|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_cons |    972.525    82.5457    11.78   0.000     806.2694    1138.781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------------------------------------------------------------------------------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9D745-496D-43AB-8A0F-CA16AEEABF78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rules apply for interpretation as with </a:t>
            </a:r>
            <a:r>
              <a:rPr lang="en-US" dirty="0" err="1" smtClean="0"/>
              <a:t>univariate</a:t>
            </a:r>
            <a:r>
              <a:rPr lang="en-US" dirty="0" smtClean="0"/>
              <a:t> regression</a:t>
            </a:r>
          </a:p>
          <a:p>
            <a:pPr lvl="1"/>
            <a:r>
              <a:rPr lang="en-US" dirty="0" smtClean="0"/>
              <a:t>Slope, intercept, overall significance of the equation, R</a:t>
            </a:r>
            <a:r>
              <a:rPr lang="en-US" baseline="30000" dirty="0" smtClean="0"/>
              <a:t>2</a:t>
            </a:r>
            <a:r>
              <a:rPr lang="en-US" dirty="0" smtClean="0"/>
              <a:t>, standard error of estimate</a:t>
            </a:r>
          </a:p>
          <a:p>
            <a:r>
              <a:rPr lang="en-US" dirty="0" smtClean="0"/>
              <a:t>Can also generate residuals for assumption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9D745-496D-43AB-8A0F-CA16AEEABF78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Multiple Regression with Categorical Predictors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also test dichotomous and categorical predictors in our models</a:t>
            </a:r>
          </a:p>
          <a:p>
            <a:r>
              <a:rPr lang="en-US" dirty="0" smtClean="0"/>
              <a:t>For categorical variables, we first need to dummy code</a:t>
            </a:r>
          </a:p>
          <a:p>
            <a:r>
              <a:rPr lang="en-US" dirty="0" smtClean="0"/>
              <a:t>Use region as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9D745-496D-43AB-8A0F-CA16AEEABF78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Dummy Coding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1524000"/>
            <a:ext cx="7924800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------------------------------------------------------------------------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region                                                                                  Geographical region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------------------------------------------------------------------------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type:  numeric (byte)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label:  region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range:  [1,4]                        units:  1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unique values:  4                        missing .:  1/51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tabulation:  Freq.   Numeric  Label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13         1  West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 9         2  N. East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16         3  South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12         4  Midwest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 1         . 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9D745-496D-43AB-8A0F-CA16AEEABF78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Dummy 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Option 1: Manually dummy code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tab region, gen(region)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gen region1=1 if region==1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gen region2=1 if region==2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gen region3=1 if region==3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gen region4=1 if region==4</a:t>
            </a:r>
          </a:p>
          <a:p>
            <a:pPr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algn="ctr">
              <a:buNone/>
            </a:pPr>
            <a:r>
              <a:rPr lang="en-US" dirty="0" smtClean="0">
                <a:solidFill>
                  <a:srgbClr val="00B0F0"/>
                </a:solidFill>
              </a:rPr>
              <a:t>NOTE: BE SURE TO CONSIDER MISSING DATA BEFORE GENERATING DUMMY VARIABLES</a:t>
            </a:r>
          </a:p>
          <a:p>
            <a:pPr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Option 2: Let </a:t>
            </a:r>
            <a:r>
              <a:rPr lang="en-US" dirty="0" err="1" smtClean="0"/>
              <a:t>Stata</a:t>
            </a:r>
            <a:r>
              <a:rPr lang="en-US" dirty="0" smtClean="0"/>
              <a:t> do your dirty work with “xi” command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9D745-496D-43AB-8A0F-CA16AEEABF78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Multiple Regression with Categorical Predictors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" y="1524000"/>
            <a:ext cx="89916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 xi: regress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csat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expense income percent high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i.region</a:t>
            </a:r>
            <a:endParaRPr lang="en-US" sz="16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i.region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_Iregion_1-4        (naturally coded; _Iregion_1 omitted)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Source |       SS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MS              Number of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obs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     50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-------------+------------------------------           F(  7,    42) =   51.07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Model |  190570.293     7  27224.3275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Prob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&gt; F      =  0.0000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Residual |  22391.0874    42  533.121128           R-squared     =  0.8949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-------------+------------------------------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Adj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R-squared =  0.8773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Total |   212961.38    49  4346.15061           Root MSE      =  23.089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------------------------------------------------------------------------------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csat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|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Coef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   Std. Err.      t    P&gt;|t|     [95% Conf. Interval]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-------------+----------------------------------------------------------------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expense |   -.004375   .0044603    -0.98   0.332    -.0133763    .0046263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income |   1.306164    .950279     1.37   0.177    -.6115765    3.223905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percent |  -2.965514   .2496481   -11.88   0.000    -3.469325   -2.461704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high |   3.544804   1.075863     3.29   0.002     1.373625    5.715983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_Iregion_2 |   80.81334    15.4341     5.24   0.000     49.66607    111.9606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_Iregion_3 |   33.61225   13.94521     2.41   0.020     5.469676    61.75483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_Iregion_4 |   32.15421   10.20145     3.15   0.003     11.56686    52.74157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_cons |   724.8289   79.25065     9.15   0.000     564.8946    884.7631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------------------------------------------------------------------------------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9D745-496D-43AB-8A0F-CA16AEEABF78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Regression, Categorical Predictors, &amp; Interactions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676400"/>
            <a:ext cx="9144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Source |       SS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MS              Number of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obs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     50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-------------+------------------------------           F( 10,    39) =   44.49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Model |   195797.26    10   19579.726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Prob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&gt; F      =  0.0000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Residual |  17164.1203    39  440.105648           R-squared     =  0.9194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-------------+------------------------------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Adj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R-squared =  0.8987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Total |   212961.38    49  4346.15061           Root MSE      =  20.979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------------------------------------------------------------------------------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csat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|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Coef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.   Std. Err.      t    P&gt;|t|     [95% Conf. Interval]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-------------+----------------------------------------------------------------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expense |  -.0053464   .0040912    -1.31   0.199    -.0136216    .0029287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income |   .3045218   .9226456     0.33   0.743    -1.561705    2.170749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percent |  -2.173732   .4101372    -5.30   0.000    -3.003313   -1.344151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high |   3.676953   1.063744     3.46   0.001     1.525327    5.828579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_Iregion_2 |  -155.2988   100.0857    -1.55   0.129    -357.7412    47.14363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_Iregion_3 |  (omitted)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_Iregion_4 |   63.25404   16.12525     3.92   0.000     30.63764    95.87045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_Iregion_2 |  (omitted)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_Iregion_3 |   50.64898   21.39424     2.37   0.023     7.375034    93.92292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_Iregion_4 |  (omitted)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percent |  (omitted)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_IregXperc~2 |    2.90901   1.392714     2.09   0.043     .0919803    5.726039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_IregXperc~3 |  -.6795988   .4419833    -1.54   0.132    -1.573594    .2143968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_IregXperc~4 |  -1.421575   .5894918    -2.41   0.021    -2.613935   -.2292158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_cons |   729.9697    81.6624     8.94   0.000     564.7919    895.1475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------------------------------------------------------------------------------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1447800"/>
            <a:ext cx="769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xi: regress </a:t>
            </a:r>
            <a:r>
              <a:rPr lang="en-US" dirty="0" err="1" smtClean="0">
                <a:solidFill>
                  <a:srgbClr val="FF0000"/>
                </a:solidFill>
              </a:rPr>
              <a:t>csat</a:t>
            </a:r>
            <a:r>
              <a:rPr lang="en-US" dirty="0" smtClean="0">
                <a:solidFill>
                  <a:srgbClr val="FF0000"/>
                </a:solidFill>
              </a:rPr>
              <a:t> expense income percent high </a:t>
            </a:r>
            <a:r>
              <a:rPr lang="en-US" dirty="0" err="1" smtClean="0">
                <a:solidFill>
                  <a:srgbClr val="FF0000"/>
                </a:solidFill>
              </a:rPr>
              <a:t>i.region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i.region</a:t>
            </a:r>
            <a:r>
              <a:rPr lang="en-US" dirty="0" smtClean="0">
                <a:solidFill>
                  <a:srgbClr val="FF0000"/>
                </a:solidFill>
              </a:rPr>
              <a:t>*percent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9D745-496D-43AB-8A0F-CA16AEEABF78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Exercise 2: Regression, Categorical Predictors, &amp; Interactions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9D745-496D-43AB-8A0F-CA16AEEABF78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47860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 (and Disclaimers)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Regression in </a:t>
            </a:r>
            <a:r>
              <a:rPr lang="en-US" dirty="0" err="1" smtClean="0"/>
              <a:t>Stata</a:t>
            </a:r>
            <a:endParaRPr lang="en-US" dirty="0" smtClean="0"/>
          </a:p>
          <a:p>
            <a:r>
              <a:rPr lang="en-US" dirty="0" smtClean="0"/>
              <a:t>Assumes basic knowledge of </a:t>
            </a:r>
            <a:r>
              <a:rPr lang="en-US" dirty="0" err="1" smtClean="0"/>
              <a:t>Stata</a:t>
            </a:r>
            <a:endParaRPr lang="en-US" dirty="0" smtClean="0"/>
          </a:p>
          <a:p>
            <a:r>
              <a:rPr lang="en-US" dirty="0" smtClean="0"/>
              <a:t>Assumes knowledge of regression</a:t>
            </a:r>
          </a:p>
          <a:p>
            <a:r>
              <a:rPr lang="en-US" dirty="0" smtClean="0"/>
              <a:t>Not appropriate for people not familiar with </a:t>
            </a:r>
            <a:r>
              <a:rPr lang="en-US" dirty="0" err="1" smtClean="0"/>
              <a:t>Stata</a:t>
            </a:r>
            <a:endParaRPr lang="en-US" dirty="0" smtClean="0"/>
          </a:p>
          <a:p>
            <a:r>
              <a:rPr lang="en-US" dirty="0" smtClean="0"/>
              <a:t>Not appropriate for people already well-familiar with regression in </a:t>
            </a:r>
            <a:r>
              <a:rPr lang="en-US" dirty="0" err="1" smtClean="0"/>
              <a:t>Stata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9D745-496D-43AB-8A0F-CA16AEEABF78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Bonus Material!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9D745-496D-43AB-8A0F-CA16AEEABF78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998717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can I manage all this output?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Usually when we’re running regression, we’ll be testing multiple models at a time</a:t>
            </a:r>
          </a:p>
          <a:p>
            <a:pPr lvl="1"/>
            <a:r>
              <a:rPr lang="en-US" dirty="0" smtClean="0"/>
              <a:t>Can be difficult to compare results</a:t>
            </a:r>
          </a:p>
          <a:p>
            <a:r>
              <a:rPr lang="en-US" dirty="0" err="1" smtClean="0"/>
              <a:t>Stata</a:t>
            </a:r>
            <a:r>
              <a:rPr lang="en-US" dirty="0" smtClean="0"/>
              <a:t> offers several user-friendly options for storing and viewing regression output from multiple models</a:t>
            </a:r>
          </a:p>
          <a:p>
            <a:r>
              <a:rPr lang="en-US" dirty="0" smtClean="0"/>
              <a:t>First, let’s download the necessary packages: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FF0000"/>
                </a:solidFill>
              </a:rPr>
              <a:t>f</a:t>
            </a:r>
            <a:r>
              <a:rPr lang="en-US" dirty="0" err="1" smtClean="0">
                <a:solidFill>
                  <a:srgbClr val="FF0000"/>
                </a:solidFill>
              </a:rPr>
              <a:t>indit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esttab</a:t>
            </a:r>
            <a:endParaRPr lang="en-US" dirty="0" smtClean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dirty="0" err="1">
                <a:solidFill>
                  <a:srgbClr val="FF0000"/>
                </a:solidFill>
              </a:rPr>
              <a:t>f</a:t>
            </a:r>
            <a:r>
              <a:rPr lang="en-US" dirty="0" err="1" smtClean="0">
                <a:solidFill>
                  <a:srgbClr val="FF0000"/>
                </a:solidFill>
              </a:rPr>
              <a:t>indit</a:t>
            </a:r>
            <a:r>
              <a:rPr lang="en-US" dirty="0" smtClean="0">
                <a:solidFill>
                  <a:srgbClr val="FF0000"/>
                </a:solidFill>
              </a:rPr>
              <a:t> outreg2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9D745-496D-43AB-8A0F-CA16AEEABF78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can I manage all this output?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You can both store output in </a:t>
            </a:r>
            <a:r>
              <a:rPr lang="en-US" dirty="0" err="1" smtClean="0"/>
              <a:t>Stata</a:t>
            </a:r>
            <a:r>
              <a:rPr lang="en-US" dirty="0" smtClean="0"/>
              <a:t> or ask </a:t>
            </a:r>
            <a:r>
              <a:rPr lang="en-US" dirty="0" err="1" smtClean="0"/>
              <a:t>Stata</a:t>
            </a:r>
            <a:r>
              <a:rPr lang="en-US" dirty="0" smtClean="0"/>
              <a:t> to export the results</a:t>
            </a:r>
          </a:p>
          <a:p>
            <a:r>
              <a:rPr lang="en-US" dirty="0" smtClean="0"/>
              <a:t>First, let’s see how we can store this info in </a:t>
            </a:r>
            <a:r>
              <a:rPr lang="en-US" dirty="0" err="1" smtClean="0"/>
              <a:t>Stata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sz="2700" dirty="0" smtClean="0">
                <a:solidFill>
                  <a:srgbClr val="FF0000"/>
                </a:solidFill>
              </a:rPr>
              <a:t>regress </a:t>
            </a:r>
            <a:r>
              <a:rPr lang="en-US" sz="2700" dirty="0" err="1" smtClean="0">
                <a:solidFill>
                  <a:srgbClr val="FF0000"/>
                </a:solidFill>
              </a:rPr>
              <a:t>csat</a:t>
            </a:r>
            <a:r>
              <a:rPr lang="en-US" sz="2700" dirty="0" smtClean="0">
                <a:solidFill>
                  <a:srgbClr val="FF0000"/>
                </a:solidFill>
              </a:rPr>
              <a:t> expense income percent high</a:t>
            </a:r>
          </a:p>
          <a:p>
            <a:pPr>
              <a:buNone/>
            </a:pPr>
            <a:r>
              <a:rPr lang="en-US" sz="2700" dirty="0" smtClean="0">
                <a:solidFill>
                  <a:srgbClr val="FF0000"/>
                </a:solidFill>
              </a:rPr>
              <a:t>estimates store Model1</a:t>
            </a:r>
          </a:p>
          <a:p>
            <a:pPr>
              <a:buNone/>
            </a:pPr>
            <a:r>
              <a:rPr lang="en-US" sz="2700" dirty="0" smtClean="0">
                <a:solidFill>
                  <a:srgbClr val="FF0000"/>
                </a:solidFill>
              </a:rPr>
              <a:t>regress </a:t>
            </a:r>
            <a:r>
              <a:rPr lang="en-US" sz="2700" dirty="0" err="1" smtClean="0">
                <a:solidFill>
                  <a:srgbClr val="FF0000"/>
                </a:solidFill>
              </a:rPr>
              <a:t>csat</a:t>
            </a:r>
            <a:r>
              <a:rPr lang="en-US" sz="2700" dirty="0" smtClean="0">
                <a:solidFill>
                  <a:srgbClr val="FF0000"/>
                </a:solidFill>
              </a:rPr>
              <a:t> expense income percent high region2 /// region3 region4</a:t>
            </a:r>
          </a:p>
          <a:p>
            <a:pPr>
              <a:buNone/>
            </a:pPr>
            <a:r>
              <a:rPr lang="en-US" sz="2700" dirty="0" smtClean="0">
                <a:solidFill>
                  <a:srgbClr val="FF0000"/>
                </a:solidFill>
              </a:rPr>
              <a:t>estimates store Model2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9D745-496D-43AB-8A0F-CA16AEEABF78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can I manage all this output?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</a:t>
            </a:r>
            <a:r>
              <a:rPr lang="en-US" dirty="0" err="1" smtClean="0"/>
              <a:t>Stata</a:t>
            </a:r>
            <a:r>
              <a:rPr lang="en-US" dirty="0" smtClean="0"/>
              <a:t> will hold your output in memory until you ask to recall it</a:t>
            </a:r>
          </a:p>
          <a:p>
            <a:pPr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esttab</a:t>
            </a:r>
            <a:r>
              <a:rPr lang="en-US" dirty="0" smtClean="0">
                <a:solidFill>
                  <a:srgbClr val="FF0000"/>
                </a:solidFill>
              </a:rPr>
              <a:t> Model1 Model2</a:t>
            </a:r>
          </a:p>
          <a:p>
            <a:pPr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esttab</a:t>
            </a:r>
            <a:r>
              <a:rPr lang="en-US" dirty="0" smtClean="0">
                <a:solidFill>
                  <a:srgbClr val="FF0000"/>
                </a:solidFill>
              </a:rPr>
              <a:t> Model1 Model2, label </a:t>
            </a:r>
            <a:r>
              <a:rPr lang="en-US" dirty="0" err="1" smtClean="0">
                <a:solidFill>
                  <a:srgbClr val="FF0000"/>
                </a:solidFill>
              </a:rPr>
              <a:t>nostar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9D745-496D-43AB-8A0F-CA16AEEABF78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can I manage all this output?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52600" y="1371600"/>
            <a:ext cx="708660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------------------------------------------------------------</a:t>
            </a: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          (1)             (2)             (3)   </a:t>
            </a: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csat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csat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csat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</a:t>
            </a: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------------------------------------------------------------</a:t>
            </a: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expense           0.00456        -0.00438        -0.00496   </a:t>
            </a: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       (1.04)         (-0.98)         (-1.16)   </a:t>
            </a:r>
          </a:p>
          <a:p>
            <a:endParaRPr lang="en-US" sz="1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income              0.444           1.306           0.978   </a:t>
            </a: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       (0.39)          (1.37)          (1.06)   </a:t>
            </a:r>
          </a:p>
          <a:p>
            <a:endParaRPr lang="en-US" sz="1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percent            -2.533***       -2.966***       -7.643***</a:t>
            </a: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     (-10.32)        (-11.88)         (-3.63)   </a:t>
            </a:r>
          </a:p>
          <a:p>
            <a:endParaRPr lang="en-US" sz="1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high                2.087*          3.545**         2.018   </a:t>
            </a: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       (2.26)          (3.29)          (1.63)   </a:t>
            </a:r>
          </a:p>
          <a:p>
            <a:endParaRPr lang="en-US" sz="1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region2                             80.81***        73.14***</a:t>
            </a: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                       (5.24)          (4.83)   </a:t>
            </a:r>
          </a:p>
          <a:p>
            <a:endParaRPr lang="en-US" sz="1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region3                             33.61*          32.24*  </a:t>
            </a: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                       (2.41)          (2.42)   </a:t>
            </a:r>
          </a:p>
          <a:p>
            <a:endParaRPr lang="en-US" sz="1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region4                             32.15**         37.87***</a:t>
            </a: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                       (3.15)          (3.76)   </a:t>
            </a:r>
          </a:p>
          <a:p>
            <a:endParaRPr lang="en-US" sz="1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percenthigh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                            0.0635*  </a:t>
            </a: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                                       (2.24)   </a:t>
            </a:r>
          </a:p>
          <a:p>
            <a:endParaRPr lang="en-US" sz="1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_cons               836.6***        724.8***        848.5***</a:t>
            </a: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      (14.34)          (9.15)          (9.05)   </a:t>
            </a: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------------------------------------------------------------</a:t>
            </a: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N                      51              50              50   </a:t>
            </a: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------------------------------------------------------------</a:t>
            </a:r>
            <a:endParaRPr lang="en-US" sz="1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9D745-496D-43AB-8A0F-CA16AEEABF78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can I manage all this output?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52600" y="1219200"/>
            <a:ext cx="62484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-----------------------------------------------------------</a:t>
            </a: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                  (1)          (2)          (3)</a:t>
            </a: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         Mean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compo~e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Mean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compo~e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Mean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compo~e</a:t>
            </a:r>
            <a:endParaRPr lang="en-US" sz="1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-----------------------------------------------------------</a:t>
            </a: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Per pupil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expendit~c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0.00456     -0.00438     -0.00496</a:t>
            </a: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               (1.04)      (-0.98)      (-1.16)</a:t>
            </a:r>
          </a:p>
          <a:p>
            <a:endParaRPr lang="en-US" sz="1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Median household~000        0.444        1.306        0.978</a:t>
            </a: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               (0.39)       (1.37)       (1.06)</a:t>
            </a:r>
          </a:p>
          <a:p>
            <a:endParaRPr lang="en-US" sz="1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% HS graduates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tak~T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-2.533       -2.966       -7.643</a:t>
            </a: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             (-10.32)     (-11.88)      (-3.63)</a:t>
            </a:r>
          </a:p>
          <a:p>
            <a:endParaRPr lang="en-US" sz="1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% adults HS diploma         2.087        3.545        2.018</a:t>
            </a: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               (2.26)       (3.29)       (1.63)</a:t>
            </a:r>
          </a:p>
          <a:p>
            <a:endParaRPr lang="en-US" sz="1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Northeast                                80.81        73.14</a:t>
            </a: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                            (5.24)       (4.83)</a:t>
            </a:r>
          </a:p>
          <a:p>
            <a:endParaRPr lang="en-US" sz="1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South                                    33.61        32.24</a:t>
            </a: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                            (2.41)       (2.42)</a:t>
            </a:r>
          </a:p>
          <a:p>
            <a:endParaRPr lang="en-US" sz="1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Midwest                                  32.15        37.87</a:t>
            </a: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                            (3.15)       (3.76)</a:t>
            </a:r>
          </a:p>
          <a:p>
            <a:endParaRPr lang="en-US" sz="1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Percent*High                                         0.0635</a:t>
            </a: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                                         (2.24)</a:t>
            </a:r>
          </a:p>
          <a:p>
            <a:endParaRPr lang="en-US" sz="1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Constant                    836.6        724.8        848.5</a:t>
            </a: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              (14.34)       (9.15)       (9.05)</a:t>
            </a: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-----------------------------------------------------------</a:t>
            </a: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Observations                   51           50           50</a:t>
            </a: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-----------------------------------------------------------</a:t>
            </a: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t statistics in parentheses</a:t>
            </a:r>
            <a:endParaRPr lang="en-US" sz="1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9D745-496D-43AB-8A0F-CA16AEEABF78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Outputting into Excel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7630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Avoid human error when transferring coefficients into tables</a:t>
            </a:r>
          </a:p>
          <a:p>
            <a:pPr>
              <a:buNone/>
            </a:pPr>
            <a:r>
              <a:rPr lang="en-US" sz="2500" dirty="0" smtClean="0">
                <a:solidFill>
                  <a:srgbClr val="FF0000"/>
                </a:solidFill>
              </a:rPr>
              <a:t>regress </a:t>
            </a:r>
            <a:r>
              <a:rPr lang="en-US" sz="2500" dirty="0" err="1" smtClean="0">
                <a:solidFill>
                  <a:srgbClr val="FF0000"/>
                </a:solidFill>
              </a:rPr>
              <a:t>csat</a:t>
            </a:r>
            <a:r>
              <a:rPr lang="en-US" sz="2500" dirty="0" smtClean="0">
                <a:solidFill>
                  <a:srgbClr val="FF0000"/>
                </a:solidFill>
              </a:rPr>
              <a:t> expense income percent high</a:t>
            </a:r>
          </a:p>
          <a:p>
            <a:pPr>
              <a:buNone/>
            </a:pPr>
            <a:r>
              <a:rPr lang="en-US" sz="2500" dirty="0" smtClean="0">
                <a:solidFill>
                  <a:srgbClr val="FF0000"/>
                </a:solidFill>
              </a:rPr>
              <a:t>outreg2 using csatprediction.xls</a:t>
            </a:r>
          </a:p>
          <a:p>
            <a:pPr>
              <a:buNone/>
            </a:pPr>
            <a:endParaRPr lang="en-US" sz="2500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Now, let’s add some options</a:t>
            </a:r>
          </a:p>
          <a:p>
            <a:pPr>
              <a:buNone/>
            </a:pPr>
            <a:r>
              <a:rPr lang="en-US" sz="2500" dirty="0" smtClean="0">
                <a:solidFill>
                  <a:srgbClr val="FF0000"/>
                </a:solidFill>
              </a:rPr>
              <a:t>regress </a:t>
            </a:r>
            <a:r>
              <a:rPr lang="en-US" sz="2500" dirty="0" err="1" smtClean="0">
                <a:solidFill>
                  <a:srgbClr val="FF0000"/>
                </a:solidFill>
              </a:rPr>
              <a:t>csat</a:t>
            </a:r>
            <a:r>
              <a:rPr lang="en-US" sz="2500" dirty="0" smtClean="0">
                <a:solidFill>
                  <a:srgbClr val="FF0000"/>
                </a:solidFill>
              </a:rPr>
              <a:t> expense income percent high</a:t>
            </a:r>
          </a:p>
          <a:p>
            <a:pPr>
              <a:buNone/>
            </a:pPr>
            <a:r>
              <a:rPr lang="en-US" sz="2500" dirty="0" smtClean="0">
                <a:solidFill>
                  <a:srgbClr val="FF0000"/>
                </a:solidFill>
              </a:rPr>
              <a:t>outreg2 using csatprediction.xls, </a:t>
            </a:r>
            <a:r>
              <a:rPr lang="en-US" sz="2500" dirty="0" err="1" smtClean="0">
                <a:solidFill>
                  <a:srgbClr val="FF0000"/>
                </a:solidFill>
              </a:rPr>
              <a:t>bdec</a:t>
            </a:r>
            <a:r>
              <a:rPr lang="en-US" sz="2500" dirty="0" smtClean="0">
                <a:solidFill>
                  <a:srgbClr val="FF0000"/>
                </a:solidFill>
              </a:rPr>
              <a:t>(3) </a:t>
            </a:r>
            <a:r>
              <a:rPr lang="en-US" sz="2500" dirty="0" err="1" smtClean="0">
                <a:solidFill>
                  <a:srgbClr val="FF0000"/>
                </a:solidFill>
              </a:rPr>
              <a:t>ctitle</a:t>
            </a:r>
            <a:r>
              <a:rPr lang="en-US" sz="2500" dirty="0" smtClean="0">
                <a:solidFill>
                  <a:srgbClr val="FF0000"/>
                </a:solidFill>
              </a:rPr>
              <a:t>(Model 1) ///</a:t>
            </a:r>
          </a:p>
          <a:p>
            <a:pPr>
              <a:buNone/>
            </a:pPr>
            <a:r>
              <a:rPr lang="en-US" sz="2500" dirty="0" smtClean="0">
                <a:solidFill>
                  <a:srgbClr val="FF0000"/>
                </a:solidFill>
              </a:rPr>
              <a:t>se title("Prediction of Average SAT scores") replace</a:t>
            </a:r>
          </a:p>
          <a:p>
            <a:pPr>
              <a:buNone/>
            </a:pPr>
            <a:endParaRPr lang="en-US" sz="2500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sz="25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9D745-496D-43AB-8A0F-CA16AEEABF78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can I manage all this output?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438400" y="1371600"/>
          <a:ext cx="4594892" cy="4991754"/>
        </p:xfrm>
        <a:graphic>
          <a:graphicData uri="http://schemas.openxmlformats.org/drawingml/2006/table">
            <a:tbl>
              <a:tblPr/>
              <a:tblGrid>
                <a:gridCol w="2693558"/>
                <a:gridCol w="633778"/>
                <a:gridCol w="633778"/>
                <a:gridCol w="633778"/>
              </a:tblGrid>
              <a:tr h="207958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i="0" u="none" strike="noStrike">
                          <a:latin typeface="Arial"/>
                        </a:rPr>
                        <a:t>Prediction of Average SAT scores</a:t>
                      </a:r>
                    </a:p>
                  </a:txBody>
                  <a:tcPr marL="9902" marR="9902" marT="99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1" i="0" u="none" strike="noStrike">
                        <a:latin typeface="Arial"/>
                      </a:endParaRPr>
                    </a:p>
                  </a:txBody>
                  <a:tcPr marL="9902" marR="9902" marT="99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1" i="0" u="none" strike="noStrike">
                        <a:latin typeface="Arial"/>
                      </a:endParaRPr>
                    </a:p>
                  </a:txBody>
                  <a:tcPr marL="9902" marR="9902" marT="99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1" i="0" u="none" strike="noStrike">
                        <a:latin typeface="Arial"/>
                      </a:endParaRPr>
                    </a:p>
                  </a:txBody>
                  <a:tcPr marL="9902" marR="9902" marT="99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99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9902" marR="9902" marT="99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Arial"/>
                        </a:rPr>
                        <a:t>(1)</a:t>
                      </a:r>
                    </a:p>
                  </a:txBody>
                  <a:tcPr marL="9902" marR="9902" marT="99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Arial"/>
                        </a:rPr>
                        <a:t>(2)</a:t>
                      </a:r>
                    </a:p>
                  </a:txBody>
                  <a:tcPr marL="9902" marR="9902" marT="99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Arial"/>
                        </a:rPr>
                        <a:t>(3)</a:t>
                      </a:r>
                    </a:p>
                  </a:txBody>
                  <a:tcPr marL="9902" marR="9902" marT="99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6999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latin typeface="Arial"/>
                        </a:rPr>
                        <a:t>VARIABLES</a:t>
                      </a:r>
                    </a:p>
                  </a:txBody>
                  <a:tcPr marL="9902" marR="9902" marT="99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Arial"/>
                        </a:rPr>
                        <a:t>Model 1</a:t>
                      </a:r>
                    </a:p>
                  </a:txBody>
                  <a:tcPr marL="9902" marR="9902" marT="99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Arial"/>
                        </a:rPr>
                        <a:t>Model 2</a:t>
                      </a:r>
                    </a:p>
                  </a:txBody>
                  <a:tcPr marL="9902" marR="9902" marT="99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Arial"/>
                        </a:rPr>
                        <a:t>Model 3</a:t>
                      </a:r>
                    </a:p>
                  </a:txBody>
                  <a:tcPr marL="9902" marR="9902" marT="99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99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9902" marR="9902" marT="99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9902" marR="9902" marT="99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9902" marR="9902" marT="99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9902" marR="9902" marT="99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6999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latin typeface="Arial"/>
                        </a:rPr>
                        <a:t>expense</a:t>
                      </a:r>
                    </a:p>
                  </a:txBody>
                  <a:tcPr marL="9902" marR="9902" marT="99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Arial"/>
                        </a:rPr>
                        <a:t>0.005</a:t>
                      </a:r>
                    </a:p>
                  </a:txBody>
                  <a:tcPr marL="9902" marR="9902" marT="99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Arial"/>
                        </a:rPr>
                        <a:t>-0.004</a:t>
                      </a:r>
                    </a:p>
                  </a:txBody>
                  <a:tcPr marL="9902" marR="9902" marT="99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Arial"/>
                        </a:rPr>
                        <a:t>-0.005</a:t>
                      </a:r>
                    </a:p>
                  </a:txBody>
                  <a:tcPr marL="9902" marR="9902" marT="99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9993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latin typeface="Arial"/>
                      </a:endParaRPr>
                    </a:p>
                  </a:txBody>
                  <a:tcPr marL="9902" marR="9902" marT="99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Arial"/>
                        </a:rPr>
                        <a:t>(0.004)</a:t>
                      </a:r>
                    </a:p>
                  </a:txBody>
                  <a:tcPr marL="9902" marR="9902" marT="99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Arial"/>
                        </a:rPr>
                        <a:t>(0.004)</a:t>
                      </a:r>
                    </a:p>
                  </a:txBody>
                  <a:tcPr marL="9902" marR="9902" marT="99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Arial"/>
                        </a:rPr>
                        <a:t>(0.004)</a:t>
                      </a:r>
                    </a:p>
                  </a:txBody>
                  <a:tcPr marL="9902" marR="9902" marT="99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999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latin typeface="Arial"/>
                        </a:rPr>
                        <a:t>income</a:t>
                      </a:r>
                    </a:p>
                  </a:txBody>
                  <a:tcPr marL="9902" marR="9902" marT="99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Arial"/>
                        </a:rPr>
                        <a:t>0.444</a:t>
                      </a:r>
                    </a:p>
                  </a:txBody>
                  <a:tcPr marL="9902" marR="9902" marT="99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Arial"/>
                        </a:rPr>
                        <a:t>1.306</a:t>
                      </a:r>
                    </a:p>
                  </a:txBody>
                  <a:tcPr marL="9902" marR="9902" marT="99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Arial"/>
                        </a:rPr>
                        <a:t>0.978</a:t>
                      </a:r>
                    </a:p>
                  </a:txBody>
                  <a:tcPr marL="9902" marR="9902" marT="99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9993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latin typeface="Arial"/>
                      </a:endParaRPr>
                    </a:p>
                  </a:txBody>
                  <a:tcPr marL="9902" marR="9902" marT="99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Arial"/>
                        </a:rPr>
                        <a:t>(1.139)</a:t>
                      </a:r>
                    </a:p>
                  </a:txBody>
                  <a:tcPr marL="9902" marR="9902" marT="99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Arial"/>
                        </a:rPr>
                        <a:t>(0.950)</a:t>
                      </a:r>
                    </a:p>
                  </a:txBody>
                  <a:tcPr marL="9902" marR="9902" marT="99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Arial"/>
                        </a:rPr>
                        <a:t>(0.920)</a:t>
                      </a:r>
                    </a:p>
                  </a:txBody>
                  <a:tcPr marL="9902" marR="9902" marT="99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999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latin typeface="Arial"/>
                        </a:rPr>
                        <a:t>percent</a:t>
                      </a:r>
                    </a:p>
                  </a:txBody>
                  <a:tcPr marL="9902" marR="9902" marT="99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Arial"/>
                        </a:rPr>
                        <a:t>-2.533***</a:t>
                      </a:r>
                    </a:p>
                  </a:txBody>
                  <a:tcPr marL="9902" marR="9902" marT="99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Arial"/>
                        </a:rPr>
                        <a:t>-2.966***</a:t>
                      </a:r>
                    </a:p>
                  </a:txBody>
                  <a:tcPr marL="9902" marR="9902" marT="99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Arial"/>
                        </a:rPr>
                        <a:t>-7.643***</a:t>
                      </a:r>
                    </a:p>
                  </a:txBody>
                  <a:tcPr marL="9902" marR="9902" marT="99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9993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latin typeface="Arial"/>
                      </a:endParaRPr>
                    </a:p>
                  </a:txBody>
                  <a:tcPr marL="9902" marR="9902" marT="99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Arial"/>
                        </a:rPr>
                        <a:t>(0.245)</a:t>
                      </a:r>
                    </a:p>
                  </a:txBody>
                  <a:tcPr marL="9902" marR="9902" marT="99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Arial"/>
                        </a:rPr>
                        <a:t>(0.250)</a:t>
                      </a:r>
                    </a:p>
                  </a:txBody>
                  <a:tcPr marL="9902" marR="9902" marT="99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Arial"/>
                        </a:rPr>
                        <a:t>(2.106)</a:t>
                      </a:r>
                    </a:p>
                  </a:txBody>
                  <a:tcPr marL="9902" marR="9902" marT="99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999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latin typeface="Arial"/>
                        </a:rPr>
                        <a:t>high</a:t>
                      </a:r>
                    </a:p>
                  </a:txBody>
                  <a:tcPr marL="9902" marR="9902" marT="99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Arial"/>
                        </a:rPr>
                        <a:t>2.087**</a:t>
                      </a:r>
                    </a:p>
                  </a:txBody>
                  <a:tcPr marL="9902" marR="9902" marT="99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Arial"/>
                        </a:rPr>
                        <a:t>3.545***</a:t>
                      </a:r>
                    </a:p>
                  </a:txBody>
                  <a:tcPr marL="9902" marR="9902" marT="99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Arial"/>
                        </a:rPr>
                        <a:t>2.018</a:t>
                      </a:r>
                    </a:p>
                  </a:txBody>
                  <a:tcPr marL="9902" marR="9902" marT="99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9993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latin typeface="Arial"/>
                      </a:endParaRPr>
                    </a:p>
                  </a:txBody>
                  <a:tcPr marL="9902" marR="9902" marT="99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Arial"/>
                        </a:rPr>
                        <a:t>(0.925)</a:t>
                      </a:r>
                    </a:p>
                  </a:txBody>
                  <a:tcPr marL="9902" marR="9902" marT="99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Arial"/>
                        </a:rPr>
                        <a:t>(1.076)</a:t>
                      </a:r>
                    </a:p>
                  </a:txBody>
                  <a:tcPr marL="9902" marR="9902" marT="99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Arial"/>
                        </a:rPr>
                        <a:t>(1.234)</a:t>
                      </a:r>
                    </a:p>
                  </a:txBody>
                  <a:tcPr marL="9902" marR="9902" marT="99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999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latin typeface="Arial"/>
                        </a:rPr>
                        <a:t>region2</a:t>
                      </a:r>
                    </a:p>
                  </a:txBody>
                  <a:tcPr marL="9902" marR="9902" marT="99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latin typeface="Arial"/>
                      </a:endParaRPr>
                    </a:p>
                  </a:txBody>
                  <a:tcPr marL="9902" marR="9902" marT="99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Arial"/>
                        </a:rPr>
                        <a:t>80.813***</a:t>
                      </a:r>
                    </a:p>
                  </a:txBody>
                  <a:tcPr marL="9902" marR="9902" marT="99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Arial"/>
                        </a:rPr>
                        <a:t>73.141***</a:t>
                      </a:r>
                    </a:p>
                  </a:txBody>
                  <a:tcPr marL="9902" marR="9902" marT="99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9993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latin typeface="Arial"/>
                      </a:endParaRPr>
                    </a:p>
                  </a:txBody>
                  <a:tcPr marL="9902" marR="9902" marT="99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latin typeface="Arial"/>
                      </a:endParaRPr>
                    </a:p>
                  </a:txBody>
                  <a:tcPr marL="9902" marR="9902" marT="99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Arial"/>
                        </a:rPr>
                        <a:t>(15.434)</a:t>
                      </a:r>
                    </a:p>
                  </a:txBody>
                  <a:tcPr marL="9902" marR="9902" marT="99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Arial"/>
                        </a:rPr>
                        <a:t>(15.142)</a:t>
                      </a:r>
                    </a:p>
                  </a:txBody>
                  <a:tcPr marL="9902" marR="9902" marT="99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999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latin typeface="Arial"/>
                        </a:rPr>
                        <a:t>region3</a:t>
                      </a:r>
                    </a:p>
                  </a:txBody>
                  <a:tcPr marL="9902" marR="9902" marT="99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latin typeface="Arial"/>
                      </a:endParaRPr>
                    </a:p>
                  </a:txBody>
                  <a:tcPr marL="9902" marR="9902" marT="99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Arial"/>
                        </a:rPr>
                        <a:t>33.612**</a:t>
                      </a:r>
                    </a:p>
                  </a:txBody>
                  <a:tcPr marL="9902" marR="9902" marT="99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Arial"/>
                        </a:rPr>
                        <a:t>32.240**</a:t>
                      </a:r>
                    </a:p>
                  </a:txBody>
                  <a:tcPr marL="9902" marR="9902" marT="99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9993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latin typeface="Arial"/>
                      </a:endParaRPr>
                    </a:p>
                  </a:txBody>
                  <a:tcPr marL="9902" marR="9902" marT="99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latin typeface="Arial"/>
                      </a:endParaRPr>
                    </a:p>
                  </a:txBody>
                  <a:tcPr marL="9902" marR="9902" marT="99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Arial"/>
                        </a:rPr>
                        <a:t>(13.945)</a:t>
                      </a:r>
                    </a:p>
                  </a:txBody>
                  <a:tcPr marL="9902" marR="9902" marT="99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Arial"/>
                        </a:rPr>
                        <a:t>(13.340)</a:t>
                      </a:r>
                    </a:p>
                  </a:txBody>
                  <a:tcPr marL="9902" marR="9902" marT="99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999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latin typeface="Arial"/>
                        </a:rPr>
                        <a:t>region4</a:t>
                      </a:r>
                    </a:p>
                  </a:txBody>
                  <a:tcPr marL="9902" marR="9902" marT="99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latin typeface="Arial"/>
                      </a:endParaRPr>
                    </a:p>
                  </a:txBody>
                  <a:tcPr marL="9902" marR="9902" marT="99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Arial"/>
                        </a:rPr>
                        <a:t>32.154***</a:t>
                      </a:r>
                    </a:p>
                  </a:txBody>
                  <a:tcPr marL="9902" marR="9902" marT="99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Arial"/>
                        </a:rPr>
                        <a:t>37.865***</a:t>
                      </a:r>
                    </a:p>
                  </a:txBody>
                  <a:tcPr marL="9902" marR="9902" marT="99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9993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latin typeface="Arial"/>
                      </a:endParaRPr>
                    </a:p>
                  </a:txBody>
                  <a:tcPr marL="9902" marR="9902" marT="99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latin typeface="Arial"/>
                      </a:endParaRPr>
                    </a:p>
                  </a:txBody>
                  <a:tcPr marL="9902" marR="9902" marT="99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Arial"/>
                        </a:rPr>
                        <a:t>(10.201)</a:t>
                      </a:r>
                    </a:p>
                  </a:txBody>
                  <a:tcPr marL="9902" marR="9902" marT="99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Arial"/>
                        </a:rPr>
                        <a:t>(10.077)</a:t>
                      </a:r>
                    </a:p>
                  </a:txBody>
                  <a:tcPr marL="9902" marR="9902" marT="99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999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latin typeface="Arial"/>
                        </a:rPr>
                        <a:t>percenthigh</a:t>
                      </a:r>
                    </a:p>
                  </a:txBody>
                  <a:tcPr marL="9902" marR="9902" marT="99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latin typeface="Arial"/>
                      </a:endParaRPr>
                    </a:p>
                  </a:txBody>
                  <a:tcPr marL="9902" marR="9902" marT="99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latin typeface="Arial"/>
                      </a:endParaRPr>
                    </a:p>
                  </a:txBody>
                  <a:tcPr marL="9902" marR="9902" marT="99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Arial"/>
                        </a:rPr>
                        <a:t>0.064**</a:t>
                      </a:r>
                    </a:p>
                  </a:txBody>
                  <a:tcPr marL="9902" marR="9902" marT="99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9993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latin typeface="Arial"/>
                      </a:endParaRPr>
                    </a:p>
                  </a:txBody>
                  <a:tcPr marL="9902" marR="9902" marT="99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latin typeface="Arial"/>
                      </a:endParaRPr>
                    </a:p>
                  </a:txBody>
                  <a:tcPr marL="9902" marR="9902" marT="99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latin typeface="Arial"/>
                      </a:endParaRPr>
                    </a:p>
                  </a:txBody>
                  <a:tcPr marL="9902" marR="9902" marT="99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Arial"/>
                        </a:rPr>
                        <a:t>(0.028)</a:t>
                      </a:r>
                    </a:p>
                  </a:txBody>
                  <a:tcPr marL="9902" marR="9902" marT="99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008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latin typeface="Arial"/>
                        </a:rPr>
                        <a:t>Constant</a:t>
                      </a:r>
                    </a:p>
                  </a:txBody>
                  <a:tcPr marL="9902" marR="9902" marT="99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Arial"/>
                        </a:rPr>
                        <a:t>836.620***</a:t>
                      </a:r>
                    </a:p>
                  </a:txBody>
                  <a:tcPr marL="9902" marR="9902" marT="99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Arial"/>
                        </a:rPr>
                        <a:t>724.829***</a:t>
                      </a:r>
                    </a:p>
                  </a:txBody>
                  <a:tcPr marL="9902" marR="9902" marT="99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Arial"/>
                        </a:rPr>
                        <a:t>848.521***</a:t>
                      </a:r>
                    </a:p>
                  </a:txBody>
                  <a:tcPr marL="9902" marR="9902" marT="99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9993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latin typeface="Arial"/>
                      </a:endParaRPr>
                    </a:p>
                  </a:txBody>
                  <a:tcPr marL="9902" marR="9902" marT="99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Arial"/>
                        </a:rPr>
                        <a:t>(58.332)</a:t>
                      </a:r>
                    </a:p>
                  </a:txBody>
                  <a:tcPr marL="9902" marR="9902" marT="99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Arial"/>
                        </a:rPr>
                        <a:t>(79.251)</a:t>
                      </a:r>
                    </a:p>
                  </a:txBody>
                  <a:tcPr marL="9902" marR="9902" marT="99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Arial"/>
                        </a:rPr>
                        <a:t>(93.787)</a:t>
                      </a:r>
                    </a:p>
                  </a:txBody>
                  <a:tcPr marL="9902" marR="9902" marT="99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9993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latin typeface="Arial"/>
                      </a:endParaRPr>
                    </a:p>
                  </a:txBody>
                  <a:tcPr marL="9902" marR="9902" marT="99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latin typeface="Arial"/>
                      </a:endParaRPr>
                    </a:p>
                  </a:txBody>
                  <a:tcPr marL="9902" marR="9902" marT="99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latin typeface="Arial"/>
                      </a:endParaRPr>
                    </a:p>
                  </a:txBody>
                  <a:tcPr marL="9902" marR="9902" marT="99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latin typeface="Arial"/>
                      </a:endParaRPr>
                    </a:p>
                  </a:txBody>
                  <a:tcPr marL="9902" marR="9902" marT="99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999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latin typeface="Arial"/>
                        </a:rPr>
                        <a:t>Observations</a:t>
                      </a:r>
                    </a:p>
                  </a:txBody>
                  <a:tcPr marL="9902" marR="9902" marT="99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Arial"/>
                        </a:rPr>
                        <a:t>51</a:t>
                      </a:r>
                    </a:p>
                  </a:txBody>
                  <a:tcPr marL="9902" marR="9902" marT="99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Arial"/>
                        </a:rPr>
                        <a:t>50</a:t>
                      </a:r>
                    </a:p>
                  </a:txBody>
                  <a:tcPr marL="9902" marR="9902" marT="99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Arial"/>
                        </a:rPr>
                        <a:t>50</a:t>
                      </a:r>
                    </a:p>
                  </a:txBody>
                  <a:tcPr marL="9902" marR="9902" marT="99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999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latin typeface="Arial"/>
                        </a:rPr>
                        <a:t>R-squared</a:t>
                      </a:r>
                    </a:p>
                  </a:txBody>
                  <a:tcPr marL="9902" marR="9902" marT="99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Arial"/>
                        </a:rPr>
                        <a:t>0.818</a:t>
                      </a:r>
                    </a:p>
                  </a:txBody>
                  <a:tcPr marL="9902" marR="9902" marT="99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Arial"/>
                        </a:rPr>
                        <a:t>0.895</a:t>
                      </a:r>
                    </a:p>
                  </a:txBody>
                  <a:tcPr marL="9902" marR="9902" marT="99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Arial"/>
                        </a:rPr>
                        <a:t>0.906</a:t>
                      </a:r>
                    </a:p>
                  </a:txBody>
                  <a:tcPr marL="9902" marR="9902" marT="99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99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latin typeface="Arial"/>
                        </a:rPr>
                        <a:t>Standard errors in parentheses</a:t>
                      </a:r>
                    </a:p>
                  </a:txBody>
                  <a:tcPr marL="9902" marR="9902" marT="99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latin typeface="Arial"/>
                      </a:endParaRPr>
                    </a:p>
                  </a:txBody>
                  <a:tcPr marL="9902" marR="9902" marT="99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latin typeface="Arial"/>
                      </a:endParaRPr>
                    </a:p>
                  </a:txBody>
                  <a:tcPr marL="9902" marR="9902" marT="99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latin typeface="Arial"/>
                      </a:endParaRPr>
                    </a:p>
                  </a:txBody>
                  <a:tcPr marL="9902" marR="9902" marT="99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6999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latin typeface="Arial"/>
                        </a:rPr>
                        <a:t>*** p&lt;0.01, ** p&lt;0.05, * p&lt;0.1</a:t>
                      </a:r>
                    </a:p>
                  </a:txBody>
                  <a:tcPr marL="9902" marR="9902" marT="99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latin typeface="Arial"/>
                      </a:endParaRPr>
                    </a:p>
                  </a:txBody>
                  <a:tcPr marL="9902" marR="9902" marT="99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latin typeface="Arial"/>
                      </a:endParaRPr>
                    </a:p>
                  </a:txBody>
                  <a:tcPr marL="9902" marR="9902" marT="99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latin typeface="Arial"/>
                      </a:endParaRPr>
                    </a:p>
                  </a:txBody>
                  <a:tcPr marL="9902" marR="9902" marT="99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9D745-496D-43AB-8A0F-CA16AEEABF78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if my data are clustered?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Often, our data is grouped (by industry, schools, hospitals, etc.)</a:t>
            </a:r>
          </a:p>
          <a:p>
            <a:r>
              <a:rPr lang="en-US" dirty="0" smtClean="0"/>
              <a:t>This grouping violates independence assumption of regression</a:t>
            </a:r>
          </a:p>
          <a:p>
            <a:r>
              <a:rPr lang="en-US" dirty="0" smtClean="0"/>
              <a:t>Use “cluster” option as simple way to account for clustering and produce robust standard errors</a:t>
            </a:r>
          </a:p>
          <a:p>
            <a:r>
              <a:rPr lang="en-US" u="sng" dirty="0" smtClean="0">
                <a:solidFill>
                  <a:srgbClr val="FF0000"/>
                </a:solidFill>
              </a:rPr>
              <a:t>DISCLAIMER: </a:t>
            </a:r>
            <a:r>
              <a:rPr lang="en-US" dirty="0" smtClean="0"/>
              <a:t>There are many ways to account for clustering in </a:t>
            </a:r>
            <a:r>
              <a:rPr lang="en-US" dirty="0" err="1" smtClean="0"/>
              <a:t>Stata</a:t>
            </a:r>
            <a:r>
              <a:rPr lang="en-US" dirty="0" smtClean="0"/>
              <a:t> and you should have a sound theoretical  model and understanding before applying cluster options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9D745-496D-43AB-8A0F-CA16AEEABF78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if my data are clustered?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We’ll review a simple way to produce robust standard errors in a multiple regression, but also see:</a:t>
            </a:r>
          </a:p>
          <a:p>
            <a:r>
              <a:rPr lang="en-US" dirty="0" smtClean="0">
                <a:hlinkClick r:id="rId2"/>
              </a:rPr>
              <a:t>http://www.ats.ucla.edu/stat/stata/faq/clusterreg.htm</a:t>
            </a:r>
            <a:endParaRPr lang="en-US" dirty="0" smtClean="0"/>
          </a:p>
          <a:p>
            <a:pPr lvl="1"/>
            <a:r>
              <a:rPr lang="en-US" dirty="0" smtClean="0"/>
              <a:t>Provides a complete description of various clustering options </a:t>
            </a:r>
          </a:p>
          <a:p>
            <a:pPr lvl="1"/>
            <a:r>
              <a:rPr lang="en-US" dirty="0" smtClean="0"/>
              <a:t>Select option that best fits your needs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9D745-496D-43AB-8A0F-CA16AEEABF78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data on a variety of variables for all 50 states</a:t>
            </a:r>
          </a:p>
          <a:p>
            <a:pPr lvl="1"/>
            <a:r>
              <a:rPr lang="en-US" dirty="0" smtClean="0"/>
              <a:t>Population, density, energy use, voting tendencies, graduation rates, income, etc.</a:t>
            </a:r>
          </a:p>
          <a:p>
            <a:r>
              <a:rPr lang="en-US" dirty="0" smtClean="0"/>
              <a:t>We’re going to be predicting SAT scores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9D745-496D-43AB-8A0F-CA16AEEABF78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if my data are clustered?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447800"/>
            <a:ext cx="89916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regress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csat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expense income percent high, cluster(region)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Linear regression                                      Number of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obs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     50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                           F(  2,     3) =       .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                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Prob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&gt; F      =       .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                           R-squared     =  0.8141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                           Root MSE      =  29.662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     (Std. Err. adjusted for 4 clusters in region)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------------------------------------------------------------------------------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|               Robust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csat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|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Coef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   Std. Err.      t    P&gt;|t|     [95% Conf. Interval]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-------------+----------------------------------------------------------------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expense |   .0072659   .0004267    17.03   0.000     .0059079    .0086238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income |   .1136656   1.721432     0.07   0.952    -5.364701    5.592032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percent |  -2.529829   .4536296    -5.58   0.011    -3.973481   -1.086177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high |   1.986721     1.0819     1.84   0.164    -1.456368    5.429809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_cons |   841.9268   79.55744    10.58   0.002     588.7395    1095.114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------------------------------------------------------------------------------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9D745-496D-43AB-8A0F-CA16AEEABF78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Univariate</a:t>
            </a:r>
            <a:r>
              <a:rPr lang="en-US" dirty="0" smtClean="0"/>
              <a:t> Regression: SAT scores and Education Expenditures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Does the amount of money spent on education affect the mean SAT score in a state?</a:t>
            </a:r>
          </a:p>
          <a:p>
            <a:r>
              <a:rPr lang="en-US" dirty="0" smtClean="0"/>
              <a:t>Dependent variable: </a:t>
            </a:r>
            <a:r>
              <a:rPr lang="en-US" dirty="0" err="1" smtClean="0"/>
              <a:t>csat</a:t>
            </a:r>
            <a:endParaRPr lang="en-US" dirty="0" smtClean="0"/>
          </a:p>
          <a:p>
            <a:r>
              <a:rPr lang="en-US" dirty="0" smtClean="0"/>
              <a:t>Independent variable: expense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9D745-496D-43AB-8A0F-CA16AEEABF78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Steps for Running Regression</a:t>
            </a:r>
          </a:p>
        </p:txBody>
      </p:sp>
      <p:sp>
        <p:nvSpPr>
          <p:cNvPr id="4710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1. Examine descriptive statistics</a:t>
            </a:r>
          </a:p>
          <a:p>
            <a:pPr marL="0" indent="0">
              <a:buNone/>
            </a:pPr>
            <a:r>
              <a:rPr lang="en-US" dirty="0" smtClean="0"/>
              <a:t>2. Look at relationship graphically and test correlation(s)</a:t>
            </a:r>
          </a:p>
          <a:p>
            <a:pPr marL="0" indent="0">
              <a:buNone/>
            </a:pPr>
            <a:r>
              <a:rPr lang="en-US" dirty="0" smtClean="0"/>
              <a:t>3. Run and interpret regression</a:t>
            </a:r>
          </a:p>
          <a:p>
            <a:pPr marL="0" indent="0">
              <a:buNone/>
            </a:pPr>
            <a:r>
              <a:rPr lang="en-US" dirty="0" smtClean="0"/>
              <a:t>4. Test regression assumptions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9D745-496D-43AB-8A0F-CA16AEEABF78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Univariate</a:t>
            </a:r>
            <a:r>
              <a:rPr lang="en-US" dirty="0" smtClean="0"/>
              <a:t> Regression: SAT scores and Education Expenditures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First, let’s look at some </a:t>
            </a:r>
            <a:r>
              <a:rPr lang="en-US" dirty="0" err="1" smtClean="0"/>
              <a:t>descriptives</a:t>
            </a:r>
            <a:endParaRPr lang="en-US" dirty="0" smtClean="0"/>
          </a:p>
          <a:p>
            <a:pPr lvl="1">
              <a:buNone/>
            </a:pP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 smtClean="0">
                <a:solidFill>
                  <a:srgbClr val="FF0000"/>
                </a:solidFill>
              </a:rPr>
              <a:t>odebook </a:t>
            </a:r>
            <a:r>
              <a:rPr lang="en-US" dirty="0" err="1" smtClean="0">
                <a:solidFill>
                  <a:srgbClr val="FF0000"/>
                </a:solidFill>
              </a:rPr>
              <a:t>csat</a:t>
            </a:r>
            <a:r>
              <a:rPr lang="en-US" dirty="0" smtClean="0">
                <a:solidFill>
                  <a:srgbClr val="FF0000"/>
                </a:solidFill>
              </a:rPr>
              <a:t> expense</a:t>
            </a:r>
          </a:p>
          <a:p>
            <a:pPr lvl="1">
              <a:buNone/>
            </a:pPr>
            <a:r>
              <a:rPr lang="en-US" dirty="0" smtClean="0">
                <a:solidFill>
                  <a:srgbClr val="FF0000"/>
                </a:solidFill>
              </a:rPr>
              <a:t>sum </a:t>
            </a:r>
            <a:r>
              <a:rPr lang="en-US" dirty="0" err="1" smtClean="0">
                <a:solidFill>
                  <a:srgbClr val="FF0000"/>
                </a:solidFill>
              </a:rPr>
              <a:t>csat</a:t>
            </a:r>
            <a:r>
              <a:rPr lang="en-US" dirty="0" smtClean="0">
                <a:solidFill>
                  <a:srgbClr val="FF0000"/>
                </a:solidFill>
              </a:rPr>
              <a:t> expense</a:t>
            </a:r>
          </a:p>
          <a:p>
            <a:r>
              <a:rPr lang="en-US" dirty="0" smtClean="0"/>
              <a:t>Remember in OLS regression we need continuous, dichotomous or dummy-coded predictors</a:t>
            </a:r>
          </a:p>
          <a:p>
            <a:pPr lvl="1"/>
            <a:r>
              <a:rPr lang="en-US" dirty="0" smtClean="0"/>
              <a:t>Outcome should be continuous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9D745-496D-43AB-8A0F-CA16AEEABF78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Univariate</a:t>
            </a:r>
            <a:r>
              <a:rPr lang="en-US" dirty="0" smtClean="0"/>
              <a:t> Regression: SAT scores and Education Expenditures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" y="1676400"/>
            <a:ext cx="7772400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			</a:t>
            </a:r>
          </a:p>
          <a:p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csat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		Mean composite SAT score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		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type:	numeric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range:	[832,1093]		units: 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unique values:	45		missing .:  0/51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mean:	944.098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std. dev:	66.935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percentiles:	10%	25%	50%       75%       90%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	874	886	926       997      1024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			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expense				Per pupil expenditures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prim&amp;sec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		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type:	numeric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range:	[2960,9259]		units: 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unique values:	51		missing .:  0/51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mean:	5235.96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std. dev:	1401.16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percentiles:	10%	25%	50%       75%       90%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	3782	4351	5000      5865      6738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9D745-496D-43AB-8A0F-CA16AEEABF78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1013</TotalTime>
  <Words>3619</Words>
  <Application>Microsoft Office PowerPoint</Application>
  <PresentationFormat>On-screen Show (4:3)</PresentationFormat>
  <Paragraphs>649</Paragraphs>
  <Slides>50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Office Theme</vt:lpstr>
      <vt:lpstr>Regression in Stata</vt:lpstr>
      <vt:lpstr>Organization</vt:lpstr>
      <vt:lpstr>Organization</vt:lpstr>
      <vt:lpstr>Assumptions (and Disclaimers)</vt:lpstr>
      <vt:lpstr>Today’s Dataset</vt:lpstr>
      <vt:lpstr>Univariate Regression: SAT scores and Education Expenditures</vt:lpstr>
      <vt:lpstr>Steps for Running Regression</vt:lpstr>
      <vt:lpstr>Univariate Regression: SAT scores and Education Expenditures</vt:lpstr>
      <vt:lpstr>Univariate Regression: SAT scores and Education Expenditures</vt:lpstr>
      <vt:lpstr>Univariate Regression: SAT scores and Education Expenditures</vt:lpstr>
      <vt:lpstr>Univariate Regression: SAT scores and Education Expenditures</vt:lpstr>
      <vt:lpstr>Univariate Regression: SAT scores and Education Expenditures</vt:lpstr>
      <vt:lpstr>Univariate Regression: SAT scores and Education Expenditures</vt:lpstr>
      <vt:lpstr>Univariate Regression: SAT scores and Education Expenditures</vt:lpstr>
      <vt:lpstr>Univariate Regression: SAT scores and Education Expenditures</vt:lpstr>
      <vt:lpstr>Univariate Regression: SAT scores and Education Expenditures</vt:lpstr>
      <vt:lpstr>Univariate Regression: SAT scores and Education Expenditures</vt:lpstr>
      <vt:lpstr>Univariate Regression: SAT scores and Education Expenditures</vt:lpstr>
      <vt:lpstr>Linear Regression Assumptions</vt:lpstr>
      <vt:lpstr>Homoscedasticity</vt:lpstr>
      <vt:lpstr>Regression Assumptions</vt:lpstr>
      <vt:lpstr>Testing Assumptions: Normality</vt:lpstr>
      <vt:lpstr>Testing Assumptions: Normality</vt:lpstr>
      <vt:lpstr>Testing Assumptions: Homoscedasticity</vt:lpstr>
      <vt:lpstr>Testing Assumptions: Homoscedasticity</vt:lpstr>
      <vt:lpstr>Multiple Regression</vt:lpstr>
      <vt:lpstr>Multiple Regression</vt:lpstr>
      <vt:lpstr>Correlations with Multiple Regression</vt:lpstr>
      <vt:lpstr>Multiple Regression</vt:lpstr>
      <vt:lpstr>Exercise 1: Multiple Regression</vt:lpstr>
      <vt:lpstr>Multiple Regression: Interaction Terms</vt:lpstr>
      <vt:lpstr>Multiple Regression: Interaction Terms</vt:lpstr>
      <vt:lpstr>Multiple Regression</vt:lpstr>
      <vt:lpstr>Multiple Regression with Categorical Predictors</vt:lpstr>
      <vt:lpstr>Dummy Coding</vt:lpstr>
      <vt:lpstr>Dummy Coding</vt:lpstr>
      <vt:lpstr>Multiple Regression with Categorical Predictors</vt:lpstr>
      <vt:lpstr>Regression, Categorical Predictors, &amp; Interactions</vt:lpstr>
      <vt:lpstr>Exercise 2: Regression, Categorical Predictors, &amp; Interactions</vt:lpstr>
      <vt:lpstr>Bonus Material!</vt:lpstr>
      <vt:lpstr>How can I manage all this output?</vt:lpstr>
      <vt:lpstr>How can I manage all this output?</vt:lpstr>
      <vt:lpstr>How can I manage all this output?</vt:lpstr>
      <vt:lpstr>How can I manage all this output?</vt:lpstr>
      <vt:lpstr>How can I manage all this output?</vt:lpstr>
      <vt:lpstr>Outputting into Excel</vt:lpstr>
      <vt:lpstr>How can I manage all this output?</vt:lpstr>
      <vt:lpstr>What if my data are clustered?</vt:lpstr>
      <vt:lpstr>What if my data are clustered?</vt:lpstr>
      <vt:lpstr>What if my data are clustered?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Regression with Stata</dc:title>
  <dc:creator>alynch</dc:creator>
  <cp:lastModifiedBy>HSPH IT</cp:lastModifiedBy>
  <cp:revision>108</cp:revision>
  <dcterms:created xsi:type="dcterms:W3CDTF">2010-09-13T15:40:53Z</dcterms:created>
  <dcterms:modified xsi:type="dcterms:W3CDTF">2012-01-23T17:51:28Z</dcterms:modified>
</cp:coreProperties>
</file>