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6" r:id="rId7"/>
    <p:sldId id="261" r:id="rId8"/>
    <p:sldId id="267" r:id="rId9"/>
    <p:sldId id="268" r:id="rId10"/>
    <p:sldId id="262"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4" d="100"/>
          <a:sy n="64" d="100"/>
        </p:scale>
        <p:origin x="-748" y="-6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26C82-ADEF-462D-AC73-CDEFBE64A13B}" type="datetimeFigureOut">
              <a:rPr lang="en-IN" smtClean="0"/>
              <a:pPr/>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4E413D-98F3-4747-B1C4-B666E707A081}"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pPr/>
              <a:t>5</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pPr/>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pPr/>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pPr/>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pPr/>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pPr/>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pPr/>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pPr/>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pPr/>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pPr/>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pPr/>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pPr/>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pPr/>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pPr/>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F6D9F2-83D6-410F-AFCE-6EE02C7E7141}" type="datetimeFigureOut">
              <a:rPr lang="en-IN" smtClean="0"/>
              <a:pPr/>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6D9F2-83D6-410F-AFCE-6EE02C7E7141}" type="datetimeFigureOut">
              <a:rPr lang="en-IN" smtClean="0"/>
              <a:pPr/>
              <a:t>30-04-2024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0B9AC-A10C-41A4-AAC3-F83B3ADB0BB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F6D9F2-83D6-410F-AFCE-6EE02C7E7141}" type="datetimeFigureOut">
              <a:rPr lang="en-IN" smtClean="0"/>
              <a:pPr/>
              <a:t>30-04-2024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0B9AC-A10C-41A4-AAC3-F83B3ADB0BB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6D9F2-83D6-410F-AFCE-6EE02C7E7141}" type="datetimeFigureOut">
              <a:rPr lang="en-IN" smtClean="0"/>
              <a:pPr/>
              <a:t>30-04-2024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0B9AC-A10C-41A4-AAC3-F83B3ADB0BB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F6D9F2-83D6-410F-AFCE-6EE02C7E7141}" type="datetimeFigureOut">
              <a:rPr lang="en-IN" smtClean="0"/>
              <a:pPr/>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F6D9F2-83D6-410F-AFCE-6EE02C7E7141}" type="datetimeFigureOut">
              <a:rPr lang="en-IN" smtClean="0"/>
              <a:pPr/>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F6D9F2-83D6-410F-AFCE-6EE02C7E7141}" type="datetimeFigureOut">
              <a:rPr lang="en-IN" smtClean="0"/>
              <a:pPr/>
              <a:t>30-04-2024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6AA0B9AC-A10C-41A4-AAC3-F83B3ADB0BB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eaborn.pydata.org/"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matplotlib.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9816" y="418418"/>
            <a:ext cx="7766936" cy="1646302"/>
          </a:xfrm>
        </p:spPr>
        <p:txBody>
          <a:bodyPr>
            <a:normAutofit/>
          </a:bodyPr>
          <a:lstStyle/>
          <a:p>
            <a:r>
              <a:rPr lang="en-IN" dirty="0"/>
              <a:t>CAPSTONE PROJECT</a:t>
            </a:r>
          </a:p>
        </p:txBody>
      </p:sp>
      <p:sp>
        <p:nvSpPr>
          <p:cNvPr id="3" name="Subtitle 2"/>
          <p:cNvSpPr>
            <a:spLocks noGrp="1"/>
          </p:cNvSpPr>
          <p:nvPr>
            <p:ph type="subTitle" idx="1"/>
          </p:nvPr>
        </p:nvSpPr>
        <p:spPr/>
        <p:txBody>
          <a:bodyPr>
            <a:noAutofit/>
          </a:bodyPr>
          <a:lstStyle/>
          <a:p>
            <a:pPr algn="just"/>
            <a:r>
              <a:rPr lang="en-IN" dirty="0">
                <a:solidFill>
                  <a:schemeClr val="tx1"/>
                </a:solidFill>
              </a:rPr>
              <a:t>Presented by:</a:t>
            </a:r>
          </a:p>
          <a:p>
            <a:pPr algn="just"/>
            <a:r>
              <a:rPr lang="en-IN" smtClean="0">
                <a:solidFill>
                  <a:schemeClr val="tx1"/>
                </a:solidFill>
              </a:rPr>
              <a:t>ALAMELU </a:t>
            </a:r>
            <a:r>
              <a:rPr lang="en-IN" dirty="0">
                <a:solidFill>
                  <a:schemeClr val="tx1"/>
                </a:solidFill>
              </a:rPr>
              <a:t>M</a:t>
            </a:r>
          </a:p>
          <a:p>
            <a:pPr algn="just"/>
            <a:r>
              <a:rPr lang="en-IN" dirty="0">
                <a:solidFill>
                  <a:schemeClr val="tx1"/>
                </a:solidFill>
              </a:rPr>
              <a:t>Department of Chemical engineering</a:t>
            </a:r>
          </a:p>
          <a:p>
            <a:pPr algn="just"/>
            <a:r>
              <a:rPr lang="en-IN" dirty="0">
                <a:solidFill>
                  <a:schemeClr val="tx1"/>
                </a:solidFill>
              </a:rPr>
              <a:t>Anna </a:t>
            </a:r>
            <a:r>
              <a:rPr lang="en-IN" dirty="0" err="1">
                <a:solidFill>
                  <a:schemeClr val="tx1"/>
                </a:solidFill>
              </a:rPr>
              <a:t>University,Chennai</a:t>
            </a:r>
            <a:endParaRPr lang="en-IN" dirty="0">
              <a:solidFill>
                <a:schemeClr val="tx1"/>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507794" y="5833104"/>
            <a:ext cx="2501036" cy="813444"/>
          </a:xfrm>
          <a:prstGeom prst="rect">
            <a:avLst/>
          </a:prstGeom>
        </p:spPr>
      </p:pic>
      <p:sp>
        <p:nvSpPr>
          <p:cNvPr id="6" name="TextBox 5"/>
          <p:cNvSpPr txBox="1"/>
          <p:nvPr/>
        </p:nvSpPr>
        <p:spPr>
          <a:xfrm>
            <a:off x="857228" y="2573705"/>
            <a:ext cx="9773264" cy="1200329"/>
          </a:xfrm>
          <a:prstGeom prst="rect">
            <a:avLst/>
          </a:prstGeom>
          <a:noFill/>
        </p:spPr>
        <p:txBody>
          <a:bodyPr wrap="square" rtlCol="0">
            <a:spAutoFit/>
          </a:bodyPr>
          <a:lstStyle/>
          <a:p>
            <a:r>
              <a:rPr lang="en-US" sz="3600" b="1" i="0" dirty="0">
                <a:solidFill>
                  <a:schemeClr val="accent2"/>
                </a:solidFill>
                <a:effectLst/>
                <a:latin typeface="Roboto" panose="02000000000000000000" pitchFamily="2" charset="0"/>
              </a:rPr>
              <a:t>Fandango Movie Rating Discrepancy Analysis</a:t>
            </a:r>
          </a:p>
          <a:p>
            <a:endParaRPr lang="en-IN" sz="3600" dirty="0">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352" y="309111"/>
            <a:ext cx="8596668" cy="1320800"/>
          </a:xfrm>
        </p:spPr>
        <p:txBody>
          <a:bodyPr/>
          <a:lstStyle/>
          <a:p>
            <a:r>
              <a:rPr lang="en-IN" dirty="0"/>
              <a:t>RESULT</a:t>
            </a: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507794" y="5833104"/>
            <a:ext cx="2501036" cy="81344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39699" y="969511"/>
            <a:ext cx="4379367" cy="2889334"/>
          </a:xfrm>
          <a:prstGeom prst="rect">
            <a:avLst/>
          </a:prstGeom>
          <a:noFill/>
          <a:ln>
            <a:noFill/>
          </a:ln>
        </p:spPr>
      </p:pic>
      <p:pic>
        <p:nvPicPr>
          <p:cNvPr id="6" name="Picture 5"/>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995818" y="616268"/>
            <a:ext cx="4511975" cy="3242577"/>
          </a:xfrm>
          <a:prstGeom prst="rect">
            <a:avLst/>
          </a:prstGeom>
          <a:noFill/>
          <a:ln>
            <a:noFill/>
          </a:ln>
        </p:spPr>
      </p:pic>
      <p:pic>
        <p:nvPicPr>
          <p:cNvPr id="7" name="Picture 6"/>
          <p:cNvPicPr>
            <a:picLocks noChangeAspect="1"/>
          </p:cNvPicPr>
          <p:nvPr/>
        </p:nvPicPr>
        <p:blipFill rotWithShape="1">
          <a:blip r:embed="rId5" cstate="print">
            <a:extLst>
              <a:ext uri="{28A0092B-C50C-407E-A947-70E740481C1C}">
                <a14:useLocalDpi xmlns:a14="http://schemas.microsoft.com/office/drawing/2010/main" xmlns="" val="0"/>
              </a:ext>
            </a:extLst>
          </a:blip>
          <a:srcRect b="4814"/>
          <a:stretch>
            <a:fillRect/>
          </a:stretch>
        </p:blipFill>
        <p:spPr bwMode="auto">
          <a:xfrm>
            <a:off x="2829721" y="3930358"/>
            <a:ext cx="4084426" cy="288933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lstStyle/>
          <a:p>
            <a:pPr marL="0" indent="0">
              <a:buNone/>
            </a:pPr>
            <a:r>
              <a:rPr lang="en-IN" dirty="0"/>
              <a:t>In conclusion , our proposed solution harnesses the power of advanced machine learning algorithms to transform the movie rating system into a dynamic and optimized experience. By meticulously </a:t>
            </a:r>
            <a:r>
              <a:rPr lang="en-IN" dirty="0" err="1"/>
              <a:t>analyzing</a:t>
            </a:r>
            <a:r>
              <a:rPr lang="en-IN" dirty="0"/>
              <a:t> extensive historical booking data, we unlock patterns and correlation that are pivotal in addressing key challenges faced by reviewers.</a:t>
            </a: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507794" y="5833104"/>
            <a:ext cx="2501036" cy="81344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FUTURE TRENDS</a:t>
            </a:r>
          </a:p>
        </p:txBody>
      </p:sp>
      <p:sp>
        <p:nvSpPr>
          <p:cNvPr id="3" name="Content Placeholder 2"/>
          <p:cNvSpPr>
            <a:spLocks noGrp="1"/>
          </p:cNvSpPr>
          <p:nvPr>
            <p:ph idx="1"/>
          </p:nvPr>
        </p:nvSpPr>
        <p:spPr>
          <a:xfrm>
            <a:off x="1158597" y="2367627"/>
            <a:ext cx="8596668" cy="3880773"/>
          </a:xfrm>
        </p:spPr>
        <p:txBody>
          <a:bodyPr/>
          <a:lstStyle/>
          <a:p>
            <a:pPr marL="0" indent="0">
              <a:buNone/>
            </a:pPr>
            <a:r>
              <a:rPr lang="en-IN" dirty="0"/>
              <a:t>The proposed solution lays the foundation for ongoing advancements in the realm of movie review </a:t>
            </a:r>
            <a:r>
              <a:rPr lang="en-IN" dirty="0" err="1"/>
              <a:t>optimization.Here</a:t>
            </a:r>
            <a:r>
              <a:rPr lang="en-IN" dirty="0"/>
              <a:t> are key areas for future exploration and enhancement.</a:t>
            </a:r>
          </a:p>
          <a:p>
            <a:pPr marL="0" indent="0">
              <a:buNone/>
            </a:pPr>
            <a:r>
              <a:rPr lang="en-IN" b="1" dirty="0"/>
              <a:t>Real-time Predictions:</a:t>
            </a:r>
          </a:p>
          <a:p>
            <a:r>
              <a:rPr lang="en-IN" dirty="0"/>
              <a:t>Move towards real-time predictive </a:t>
            </a:r>
            <a:r>
              <a:rPr lang="en-IN" dirty="0" err="1"/>
              <a:t>modls</a:t>
            </a:r>
            <a:r>
              <a:rPr lang="en-IN" dirty="0"/>
              <a:t> that account for instant changes in demand, external events, and other </a:t>
            </a:r>
            <a:r>
              <a:rPr lang="en-IN" dirty="0" err="1"/>
              <a:t>dyanamic</a:t>
            </a:r>
            <a:r>
              <a:rPr lang="en-IN" dirty="0"/>
              <a:t> factors to provide users with up-to-the minute insights for reviewing</a:t>
            </a:r>
          </a:p>
          <a:p>
            <a:pPr marL="0" indent="0">
              <a:buNone/>
            </a:pPr>
            <a:endParaRPr lang="en-IN" dirty="0"/>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507794" y="5833104"/>
            <a:ext cx="2501036" cy="81344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a:t>
            </a:r>
          </a:p>
        </p:txBody>
      </p:sp>
      <p:sp>
        <p:nvSpPr>
          <p:cNvPr id="3" name="Content Placeholder 2"/>
          <p:cNvSpPr>
            <a:spLocks noGrp="1"/>
          </p:cNvSpPr>
          <p:nvPr>
            <p:ph idx="1"/>
          </p:nvPr>
        </p:nvSpPr>
        <p:spPr/>
        <p:txBody>
          <a:bodyPr/>
          <a:lstStyle/>
          <a:p>
            <a:r>
              <a:rPr lang="en-US" dirty="0">
                <a:hlinkClick r:id="rId2"/>
              </a:rPr>
              <a:t>Kaggle: Your Machine Learning and Data Science Community</a:t>
            </a:r>
            <a:endParaRPr lang="en-US" dirty="0"/>
          </a:p>
          <a:p>
            <a:r>
              <a:rPr lang="en-IN" dirty="0">
                <a:hlinkClick r:id="rId3"/>
              </a:rPr>
              <a:t>seaborn: statistical data visualization — seaborn 0.13.2 documentation (pydata.org)</a:t>
            </a:r>
            <a:endParaRPr lang="en-US" dirty="0"/>
          </a:p>
          <a:p>
            <a:r>
              <a:rPr lang="en-IN" dirty="0">
                <a:hlinkClick r:id="rId4"/>
              </a:rPr>
              <a:t>Matplotlib — Visualization with Python</a:t>
            </a:r>
            <a:endParaRPr lang="en-IN" dirty="0"/>
          </a:p>
        </p:txBody>
      </p:sp>
      <p:pic>
        <p:nvPicPr>
          <p:cNvPr id="4" name="Picture 3"/>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9507794" y="5833104"/>
            <a:ext cx="2501036" cy="8134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1213"/>
            <a:ext cx="8596668" cy="1320800"/>
          </a:xfrm>
        </p:spPr>
        <p:txBody>
          <a:bodyPr/>
          <a:lstStyle/>
          <a:p>
            <a:r>
              <a:rPr lang="en-IN" dirty="0"/>
              <a:t>AGENDA</a:t>
            </a:r>
          </a:p>
        </p:txBody>
      </p:sp>
      <p:sp>
        <p:nvSpPr>
          <p:cNvPr id="3" name="Content Placeholder 2"/>
          <p:cNvSpPr>
            <a:spLocks noGrp="1"/>
          </p:cNvSpPr>
          <p:nvPr>
            <p:ph idx="1"/>
          </p:nvPr>
        </p:nvSpPr>
        <p:spPr/>
        <p:txBody>
          <a:bodyPr>
            <a:normAutofit/>
          </a:bodyPr>
          <a:lstStyle/>
          <a:p>
            <a:r>
              <a:rPr lang="en-IN" dirty="0"/>
              <a:t>Problem Statement</a:t>
            </a:r>
          </a:p>
          <a:p>
            <a:r>
              <a:rPr lang="en-IN" dirty="0"/>
              <a:t>Problem Solution</a:t>
            </a:r>
          </a:p>
          <a:p>
            <a:r>
              <a:rPr lang="en-IN" dirty="0"/>
              <a:t>System Approach</a:t>
            </a:r>
          </a:p>
          <a:p>
            <a:r>
              <a:rPr lang="en-IN" dirty="0"/>
              <a:t>Algorithm and Deployment</a:t>
            </a:r>
          </a:p>
          <a:p>
            <a:r>
              <a:rPr lang="en-IN" dirty="0"/>
              <a:t>Result</a:t>
            </a:r>
          </a:p>
          <a:p>
            <a:r>
              <a:rPr lang="en-IN" dirty="0"/>
              <a:t>Conclusion</a:t>
            </a:r>
          </a:p>
          <a:p>
            <a:r>
              <a:rPr lang="en-IN" dirty="0"/>
              <a:t>Future Trends</a:t>
            </a:r>
          </a:p>
          <a:p>
            <a:r>
              <a:rPr lang="en-IN" dirty="0"/>
              <a:t>Reference</a:t>
            </a: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507794" y="5833104"/>
            <a:ext cx="2501036" cy="81344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p:txBody>
          <a:bodyPr>
            <a:normAutofit/>
          </a:bodyPr>
          <a:lstStyle/>
          <a:p>
            <a:pPr marL="0" indent="0">
              <a:buNone/>
            </a:pPr>
            <a:r>
              <a:rPr lang="en-US" sz="3000" dirty="0"/>
              <a:t>Comparative Analysis of Fandango's Movie Review System Against Other Leading Movie Review Websites based on historical data.</a:t>
            </a:r>
            <a:endParaRPr lang="en-IN" sz="3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507794" y="5833104"/>
            <a:ext cx="2501036" cy="81344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1452"/>
            <a:ext cx="8596668" cy="1320800"/>
          </a:xfrm>
        </p:spPr>
        <p:txBody>
          <a:bodyPr/>
          <a:lstStyle/>
          <a:p>
            <a:r>
              <a:rPr lang="en-IN" dirty="0"/>
              <a:t>PROBLEM SOLUTION</a:t>
            </a:r>
          </a:p>
        </p:txBody>
      </p:sp>
      <p:sp>
        <p:nvSpPr>
          <p:cNvPr id="3" name="Content Placeholder 2"/>
          <p:cNvSpPr>
            <a:spLocks noGrp="1"/>
          </p:cNvSpPr>
          <p:nvPr>
            <p:ph idx="1"/>
          </p:nvPr>
        </p:nvSpPr>
        <p:spPr>
          <a:xfrm>
            <a:off x="677333" y="871852"/>
            <a:ext cx="9156477" cy="5266927"/>
          </a:xfrm>
        </p:spPr>
        <p:txBody>
          <a:bodyPr>
            <a:noAutofit/>
          </a:bodyPr>
          <a:lstStyle/>
          <a:p>
            <a:r>
              <a:rPr lang="en-US" dirty="0"/>
              <a:t>Identify a set of leading movie review websites for comparison alongside Fandango. Consider factors such as popularity, diversity of content, and user engagement.</a:t>
            </a:r>
          </a:p>
          <a:p>
            <a:r>
              <a:rPr lang="en-US" dirty="0"/>
              <a:t> Utilize web scraping techniques or APIs to gather data from Fandango and the selected movie review websites. Collect information on user ratings, reviews, rating scales, user interface design, and user engagement metrics.</a:t>
            </a:r>
          </a:p>
          <a:p>
            <a:r>
              <a:rPr lang="en-US" dirty="0"/>
              <a:t>Cleanse and preprocess the collected data to ensure consistency and compatibility for analysis. Handle missing values, outliers, and inconsistencies in the data.</a:t>
            </a:r>
          </a:p>
          <a:p>
            <a:r>
              <a:rPr lang="en-US" dirty="0"/>
              <a:t>Extract relevant features from the collected data, such as average rating, review counts, user engagement metrics, and UI design elements.</a:t>
            </a:r>
          </a:p>
          <a:p>
            <a:r>
              <a:rPr lang="en-US" dirty="0"/>
              <a:t>Create visualizations such as charts, graphs, and tables to illustrate the findings of the comparative analysis. Interpret the results to identify strengths and weaknesses of Fandango relative to other platforms.</a:t>
            </a:r>
          </a:p>
          <a:p>
            <a:r>
              <a:rPr lang="en-US" dirty="0"/>
              <a:t>Summarize the findings of the comparative analysis and draw conclusions about the performance and user experience of Fandango's movie review system compared to other leading movie review websites. Provide recommendations for potential improvements or enhancements to Fandango's platform based on the insights gained from the analysis.</a:t>
            </a: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507794" y="5833104"/>
            <a:ext cx="2501036" cy="8134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APPROACH</a:t>
            </a:r>
          </a:p>
        </p:txBody>
      </p:sp>
      <p:sp>
        <p:nvSpPr>
          <p:cNvPr id="3" name="Content Placeholder 2"/>
          <p:cNvSpPr>
            <a:spLocks noGrp="1"/>
          </p:cNvSpPr>
          <p:nvPr>
            <p:ph idx="1"/>
          </p:nvPr>
        </p:nvSpPr>
        <p:spPr>
          <a:xfrm>
            <a:off x="677334" y="1328192"/>
            <a:ext cx="8596668" cy="4759787"/>
          </a:xfrm>
        </p:spPr>
        <p:txBody>
          <a:bodyPr>
            <a:noAutofit/>
          </a:bodyPr>
          <a:lstStyle/>
          <a:p>
            <a:pPr marL="0" indent="0">
              <a:lnSpc>
                <a:spcPct val="150000"/>
              </a:lnSpc>
              <a:buNone/>
            </a:pPr>
            <a:r>
              <a:rPr lang="en-IN" sz="1700" dirty="0"/>
              <a:t>Building the proposed solution would involve a combination of data processing, feature engineering, and machine learning. Here are the key system and library requirements:</a:t>
            </a:r>
          </a:p>
          <a:p>
            <a:pPr marL="0" indent="0">
              <a:lnSpc>
                <a:spcPct val="150000"/>
              </a:lnSpc>
              <a:buNone/>
            </a:pPr>
            <a:r>
              <a:rPr lang="en-IN" sz="1700" b="1" dirty="0"/>
              <a:t>System Requirements:</a:t>
            </a:r>
          </a:p>
          <a:p>
            <a:pPr marL="0" indent="0">
              <a:lnSpc>
                <a:spcPct val="150000"/>
              </a:lnSpc>
              <a:buNone/>
            </a:pPr>
            <a:r>
              <a:rPr lang="en-IN" sz="1700" b="1" dirty="0"/>
              <a:t>1.Hardware:</a:t>
            </a:r>
          </a:p>
          <a:p>
            <a:pPr>
              <a:lnSpc>
                <a:spcPct val="150000"/>
              </a:lnSpc>
            </a:pPr>
            <a:r>
              <a:rPr lang="en-IN" sz="1700" dirty="0"/>
              <a:t>A computer with sufficient processing power, preferably with multiple cores or a GPU for faster training of machine learning models.</a:t>
            </a:r>
          </a:p>
          <a:p>
            <a:pPr>
              <a:lnSpc>
                <a:spcPct val="150000"/>
              </a:lnSpc>
            </a:pPr>
            <a:r>
              <a:rPr lang="en-IN" sz="1700" dirty="0"/>
              <a:t>Adequate RAM to handle the size of the dataset and computational requirements.</a:t>
            </a:r>
          </a:p>
          <a:p>
            <a:pPr marL="0" indent="0">
              <a:lnSpc>
                <a:spcPct val="150000"/>
              </a:lnSpc>
              <a:buNone/>
            </a:pPr>
            <a:r>
              <a:rPr lang="en-IN" sz="1700" b="1" dirty="0"/>
              <a:t>2.Software:</a:t>
            </a:r>
          </a:p>
          <a:p>
            <a:pPr>
              <a:lnSpc>
                <a:spcPct val="150000"/>
              </a:lnSpc>
            </a:pPr>
            <a:r>
              <a:rPr lang="en-IN" sz="1700" dirty="0"/>
              <a:t>An opening system compatible with the required machine learning libraries(e.g., Windows, Linux, macOS).</a:t>
            </a:r>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507794" y="5833104"/>
            <a:ext cx="2501036" cy="8134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APPROACH</a:t>
            </a:r>
          </a:p>
        </p:txBody>
      </p:sp>
      <p:sp>
        <p:nvSpPr>
          <p:cNvPr id="3" name="Content Placeholder 2"/>
          <p:cNvSpPr>
            <a:spLocks noGrp="1"/>
          </p:cNvSpPr>
          <p:nvPr>
            <p:ph idx="1"/>
          </p:nvPr>
        </p:nvSpPr>
        <p:spPr>
          <a:xfrm>
            <a:off x="677334" y="1631200"/>
            <a:ext cx="8596668" cy="3880773"/>
          </a:xfrm>
        </p:spPr>
        <p:txBody>
          <a:bodyPr>
            <a:normAutofit lnSpcReduction="10000"/>
          </a:bodyPr>
          <a:lstStyle/>
          <a:p>
            <a:pPr marL="0" indent="0">
              <a:buNone/>
            </a:pPr>
            <a:r>
              <a:rPr lang="en-IN" b="1" dirty="0"/>
              <a:t>Library Requirements:</a:t>
            </a:r>
          </a:p>
          <a:p>
            <a:pPr marL="0" indent="0">
              <a:lnSpc>
                <a:spcPct val="150000"/>
              </a:lnSpc>
              <a:buNone/>
            </a:pPr>
            <a:r>
              <a:rPr lang="en-IN" b="1" dirty="0"/>
              <a:t>1.Data Processing and Analysis:</a:t>
            </a:r>
          </a:p>
          <a:p>
            <a:pPr>
              <a:lnSpc>
                <a:spcPct val="150000"/>
              </a:lnSpc>
            </a:pPr>
            <a:r>
              <a:rPr lang="en-IN" dirty="0"/>
              <a:t>Pandas: For data manipulation ad analysis.</a:t>
            </a:r>
          </a:p>
          <a:p>
            <a:pPr>
              <a:lnSpc>
                <a:spcPct val="150000"/>
              </a:lnSpc>
            </a:pPr>
            <a:r>
              <a:rPr lang="en-IN" dirty="0"/>
              <a:t>NumPy: For numerical operation on data.</a:t>
            </a:r>
          </a:p>
          <a:p>
            <a:pPr marL="0" indent="0">
              <a:lnSpc>
                <a:spcPct val="150000"/>
              </a:lnSpc>
              <a:buNone/>
            </a:pPr>
            <a:r>
              <a:rPr lang="en-IN" b="1" dirty="0"/>
              <a:t>2.Data Visualization:</a:t>
            </a:r>
          </a:p>
          <a:p>
            <a:pPr>
              <a:lnSpc>
                <a:spcPct val="150000"/>
              </a:lnSpc>
            </a:pPr>
            <a:r>
              <a:rPr lang="en-IN" dirty="0"/>
              <a:t>Matplotlib and Seaborn: For creating visualization to understand data patterns</a:t>
            </a:r>
          </a:p>
          <a:p>
            <a:pPr>
              <a:lnSpc>
                <a:spcPct val="150000"/>
              </a:lnSpc>
            </a:pPr>
            <a:r>
              <a:rPr lang="en-IN" dirty="0" err="1"/>
              <a:t>Plotly</a:t>
            </a:r>
            <a:r>
              <a:rPr lang="en-IN" dirty="0"/>
              <a:t> or Bokeh: Interactive visualization libraries for more complex visualizations.</a:t>
            </a: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507794" y="5833104"/>
            <a:ext cx="2501036" cy="81344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ALGORITHM AND DEPLOYMENT</a:t>
            </a:r>
            <a:br>
              <a:rPr lang="en-IN" dirty="0"/>
            </a:br>
            <a:r>
              <a:rPr lang="en-IN" dirty="0"/>
              <a:t>                 Algorithm Selection</a:t>
            </a:r>
          </a:p>
        </p:txBody>
      </p:sp>
      <p:sp>
        <p:nvSpPr>
          <p:cNvPr id="3" name="Content Placeholder 2"/>
          <p:cNvSpPr>
            <a:spLocks noGrp="1"/>
          </p:cNvSpPr>
          <p:nvPr>
            <p:ph idx="1"/>
          </p:nvPr>
        </p:nvSpPr>
        <p:spPr/>
        <p:txBody>
          <a:bodyPr>
            <a:normAutofit fontScale="92500" lnSpcReduction="20000"/>
          </a:bodyPr>
          <a:lstStyle/>
          <a:p>
            <a:pPr marL="0" indent="0">
              <a:buNone/>
            </a:pPr>
            <a:r>
              <a:rPr lang="en-IN" b="1" dirty="0"/>
              <a:t>Data Exploration:</a:t>
            </a:r>
          </a:p>
          <a:p>
            <a:r>
              <a:rPr lang="en-IN" dirty="0"/>
              <a:t>Explore the movie review </a:t>
            </a:r>
            <a:r>
              <a:rPr lang="en-IN" dirty="0" err="1"/>
              <a:t>datasets’s</a:t>
            </a:r>
            <a:r>
              <a:rPr lang="en-IN" dirty="0"/>
              <a:t> structure, features, and target variable(s)</a:t>
            </a:r>
          </a:p>
          <a:p>
            <a:r>
              <a:rPr lang="en-IN" dirty="0"/>
              <a:t>Identify potential patterns, correlations, and outliers.</a:t>
            </a:r>
          </a:p>
          <a:p>
            <a:pPr marL="0" indent="0">
              <a:buNone/>
            </a:pPr>
            <a:r>
              <a:rPr lang="en-IN" b="1" dirty="0"/>
              <a:t>Problem Formulation:</a:t>
            </a:r>
          </a:p>
          <a:p>
            <a:r>
              <a:rPr lang="en-IN" dirty="0"/>
              <a:t>Define the problem: Comparing the reviews of various movie with other links and likelihood of special requests based on historical data.</a:t>
            </a:r>
          </a:p>
          <a:p>
            <a:pPr marL="0" indent="0">
              <a:buNone/>
            </a:pPr>
            <a:r>
              <a:rPr lang="en-IN" b="1" dirty="0"/>
              <a:t>Algorithm Selection:</a:t>
            </a:r>
          </a:p>
          <a:p>
            <a:pPr marL="0" indent="0">
              <a:buNone/>
            </a:pPr>
            <a:r>
              <a:rPr lang="en-IN" dirty="0"/>
              <a:t>1.Regression tasks (e.g., predicting movie reviews):</a:t>
            </a:r>
          </a:p>
          <a:p>
            <a:r>
              <a:rPr lang="en-IN" dirty="0"/>
              <a:t>Consider linear regression, decision trees, or ensemble methods (</a:t>
            </a:r>
            <a:r>
              <a:rPr lang="en-IN" dirty="0" err="1"/>
              <a:t>XGBoost</a:t>
            </a:r>
            <a:r>
              <a:rPr lang="en-IN" dirty="0"/>
              <a:t>, </a:t>
            </a:r>
            <a:r>
              <a:rPr lang="en-IN" dirty="0" err="1"/>
              <a:t>LightGBM</a:t>
            </a:r>
            <a:r>
              <a:rPr lang="en-IN" dirty="0"/>
              <a:t>).</a:t>
            </a:r>
          </a:p>
          <a:p>
            <a:pPr marL="0" indent="0">
              <a:buNone/>
            </a:pPr>
            <a:r>
              <a:rPr lang="en-IN" dirty="0"/>
              <a:t>2.Classification tasks (e.g., predicting special requests):</a:t>
            </a:r>
          </a:p>
          <a:p>
            <a:r>
              <a:rPr lang="en-IN" dirty="0"/>
              <a:t>Consider logistic regression, decision trees, or random forests.</a:t>
            </a: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507794" y="5833104"/>
            <a:ext cx="2501036" cy="8134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ALGORITHM AND DEPLOYMENT</a:t>
            </a:r>
            <a:br>
              <a:rPr lang="en-IN" dirty="0"/>
            </a:br>
            <a:r>
              <a:rPr lang="en-IN" dirty="0"/>
              <a:t>                 Data Input</a:t>
            </a:r>
          </a:p>
        </p:txBody>
      </p:sp>
      <p:sp>
        <p:nvSpPr>
          <p:cNvPr id="3" name="Content Placeholder 2"/>
          <p:cNvSpPr>
            <a:spLocks noGrp="1"/>
          </p:cNvSpPr>
          <p:nvPr>
            <p:ph idx="1"/>
          </p:nvPr>
        </p:nvSpPr>
        <p:spPr/>
        <p:txBody>
          <a:bodyPr>
            <a:normAutofit/>
          </a:bodyPr>
          <a:lstStyle/>
          <a:p>
            <a:pPr marL="0" indent="0">
              <a:buNone/>
            </a:pPr>
            <a:r>
              <a:rPr lang="en-IN" b="1" dirty="0"/>
              <a:t>Data Collection:</a:t>
            </a:r>
          </a:p>
          <a:p>
            <a:r>
              <a:rPr lang="en-IN" dirty="0"/>
              <a:t>Gather old movies reviews , including the various websites reviews and rating.</a:t>
            </a:r>
          </a:p>
          <a:p>
            <a:pPr marL="0" indent="0">
              <a:buNone/>
            </a:pPr>
            <a:r>
              <a:rPr lang="en-IN" b="1" dirty="0"/>
              <a:t>Data Cleaning:</a:t>
            </a:r>
          </a:p>
          <a:p>
            <a:r>
              <a:rPr lang="en-IN" dirty="0"/>
              <a:t>Handle missing </a:t>
            </a:r>
            <a:r>
              <a:rPr lang="en-IN" dirty="0" err="1"/>
              <a:t>values,outliers</a:t>
            </a:r>
            <a:r>
              <a:rPr lang="en-IN" dirty="0"/>
              <a:t>, and any inconsistencies in the dataset.</a:t>
            </a:r>
          </a:p>
          <a:p>
            <a:r>
              <a:rPr lang="en-IN" dirty="0"/>
              <a:t>Convert categorical variables into numerical representations through encoding techniques.</a:t>
            </a:r>
          </a:p>
          <a:p>
            <a:pPr marL="0" indent="0">
              <a:buNone/>
            </a:pPr>
            <a:r>
              <a:rPr lang="en-IN" b="1" dirty="0"/>
              <a:t>Feature Engineering:</a:t>
            </a:r>
          </a:p>
          <a:p>
            <a:r>
              <a:rPr lang="en-IN" dirty="0"/>
              <a:t>Create new features or modify existing ones based on domain knowledge.</a:t>
            </a:r>
          </a:p>
          <a:p>
            <a:r>
              <a:rPr lang="en-IN" dirty="0"/>
              <a:t>Extract meaningful information from data variables, such as day-of-week or month</a:t>
            </a: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507794" y="5833104"/>
            <a:ext cx="2501036" cy="8134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ALGORITHM AND DEPLOYMENT</a:t>
            </a:r>
            <a:br>
              <a:rPr lang="en-IN" dirty="0"/>
            </a:br>
            <a:r>
              <a:rPr lang="en-IN" dirty="0"/>
              <a:t>                 Training Process</a:t>
            </a:r>
          </a:p>
        </p:txBody>
      </p:sp>
      <p:sp>
        <p:nvSpPr>
          <p:cNvPr id="3" name="Content Placeholder 2"/>
          <p:cNvSpPr>
            <a:spLocks noGrp="1"/>
          </p:cNvSpPr>
          <p:nvPr>
            <p:ph idx="1"/>
          </p:nvPr>
        </p:nvSpPr>
        <p:spPr/>
        <p:txBody>
          <a:bodyPr>
            <a:normAutofit fontScale="92500" lnSpcReduction="20000"/>
          </a:bodyPr>
          <a:lstStyle/>
          <a:p>
            <a:pPr marL="0" indent="0">
              <a:buNone/>
            </a:pPr>
            <a:r>
              <a:rPr lang="en-IN" b="1" dirty="0"/>
              <a:t>Data Splitting:</a:t>
            </a:r>
          </a:p>
          <a:p>
            <a:r>
              <a:rPr lang="en-IN" dirty="0"/>
              <a:t>Divide the dataset into training and testing sets to evaluate the model’s performance</a:t>
            </a:r>
          </a:p>
          <a:p>
            <a:pPr marL="0" indent="0">
              <a:buNone/>
            </a:pPr>
            <a:r>
              <a:rPr lang="en-IN" b="1" dirty="0"/>
              <a:t>Feature Scaling:</a:t>
            </a:r>
          </a:p>
          <a:p>
            <a:r>
              <a:rPr lang="en-IN" dirty="0"/>
              <a:t>Standardize or normalize numerical features to ensure they have a consistent scale.</a:t>
            </a:r>
          </a:p>
          <a:p>
            <a:pPr marL="0" indent="0">
              <a:buNone/>
            </a:pPr>
            <a:r>
              <a:rPr lang="en-IN" b="1" dirty="0"/>
              <a:t>Model Training:</a:t>
            </a:r>
          </a:p>
          <a:p>
            <a:r>
              <a:rPr lang="en-IN" dirty="0"/>
              <a:t>Use the selected algorithm to train the model on the training dataset.</a:t>
            </a:r>
          </a:p>
          <a:p>
            <a:r>
              <a:rPr lang="en-IN" dirty="0"/>
              <a:t>Adjust hyperparameters to optimize model performance.</a:t>
            </a:r>
          </a:p>
          <a:p>
            <a:pPr marL="0" indent="0">
              <a:buNone/>
            </a:pPr>
            <a:r>
              <a:rPr lang="en-IN" b="1" dirty="0"/>
              <a:t>Model Evaluation:</a:t>
            </a:r>
          </a:p>
          <a:p>
            <a:r>
              <a:rPr lang="en-IN" dirty="0"/>
              <a:t>Evaluate the model on the testing dataset using appropriate metrics.</a:t>
            </a:r>
          </a:p>
          <a:p>
            <a:r>
              <a:rPr lang="en-IN" dirty="0"/>
              <a:t>Fine-tune the model if necessary. </a:t>
            </a:r>
          </a:p>
          <a:p>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507794" y="5833104"/>
            <a:ext cx="2501036" cy="813444"/>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TotalTime>
  <Words>785</Words>
  <Application>Microsoft Office PowerPoint</Application>
  <PresentationFormat>Custom</PresentationFormat>
  <Paragraphs>84</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CAPSTONE PROJECT</vt:lpstr>
      <vt:lpstr>AGENDA</vt:lpstr>
      <vt:lpstr>PROBLEM STATEMENT</vt:lpstr>
      <vt:lpstr>PROBLEM SOLUTION</vt:lpstr>
      <vt:lpstr>SYSTEM APPROACH</vt:lpstr>
      <vt:lpstr>SYSTEM APPROACH</vt:lpstr>
      <vt:lpstr>ALGORITHM AND DEPLOYMENT                  Algorithm Selection</vt:lpstr>
      <vt:lpstr>ALGORITHM AND DEPLOYMENT                  Data Input</vt:lpstr>
      <vt:lpstr>ALGORITHM AND DEPLOYMENT                  Training Process</vt:lpstr>
      <vt:lpstr>RESULT</vt:lpstr>
      <vt:lpstr>CONCLUSION</vt:lpstr>
      <vt:lpstr>FUTURE TRENDS</vt:lpstr>
      <vt:lpstr>REFERENCE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Harisha M</dc:creator>
  <cp:lastModifiedBy>alame</cp:lastModifiedBy>
  <cp:revision>28</cp:revision>
  <dcterms:created xsi:type="dcterms:W3CDTF">2024-04-04T06:50:00Z</dcterms:created>
  <dcterms:modified xsi:type="dcterms:W3CDTF">2024-04-30T11:52:26Z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14AD2D125C7D474785FD65660590AE4B_12</vt:lpwstr>
  </property>
  <property fmtid="{D5CDD505-2E9C-101B-9397-08002B2CF9AE}" pid="3" name="KSOProductBuildVer">
    <vt:lpwstr>1033-12.2.0.13472</vt:lpwstr>
  </property>
</Properties>
</file>