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PT Sans Narrow"/>
      <p:regular r:id="rId24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567A15E-20DB-4A24-9FE6-F414E750C2DC}">
  <a:tblStyle styleId="{9567A15E-20DB-4A24-9FE6-F414E750C2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PTSansNarrow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penSans-regular.fntdata"/><Relationship Id="rId25" Type="http://schemas.openxmlformats.org/officeDocument/2006/relationships/font" Target="fonts/PTSansNarrow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9ecb6cd0a_7_57:notes"/>
          <p:cNvSpPr/>
          <p:nvPr>
            <p:ph idx="2" type="sldImg"/>
          </p:nvPr>
        </p:nvSpPr>
        <p:spPr>
          <a:xfrm>
            <a:off x="1143309" y="685800"/>
            <a:ext cx="457205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49ecb6cd0a_7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aea96675_0_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aea9667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9ecb6cd0a_0_5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9ecb6cd0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c6bf0e01c_1_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c6bf0e01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c6d937c16_0_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c6d937c1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9ecb6cd0a_7_6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9ecb6cd0a_7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9ecb6cd0a_0_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9ecb6cd0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9ecb6cd0a_0_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9ecb6cd0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9ecb6cd0a_0_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9ecb6cd0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9ecb6cd0a_0_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9ecb6cd0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9ecb6cd0a_0_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9ecb6cd0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daea96675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daea966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daea96675_0_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daea9667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7007735" y="4235849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4"/>
          <p:cNvCxnSpPr/>
          <p:nvPr/>
        </p:nvCxnSpPr>
        <p:spPr>
          <a:xfrm>
            <a:off x="1575034" y="421100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7" name="Google Shape;57;p14"/>
          <p:cNvGrpSpPr/>
          <p:nvPr/>
        </p:nvGrpSpPr>
        <p:grpSpPr>
          <a:xfrm>
            <a:off x="1004144" y="1362700"/>
            <a:ext cx="7136667" cy="203200"/>
            <a:chOff x="1346428" y="1011300"/>
            <a:chExt cx="6452100" cy="152400"/>
          </a:xfrm>
        </p:grpSpPr>
        <p:cxnSp>
          <p:nvCxnSpPr>
            <p:cNvPr id="58" name="Google Shape;58;p14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Google Shape;59;p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0" name="Google Shape;60;p14"/>
          <p:cNvGrpSpPr/>
          <p:nvPr/>
        </p:nvGrpSpPr>
        <p:grpSpPr>
          <a:xfrm>
            <a:off x="1004151" y="5292133"/>
            <a:ext cx="7136667" cy="203200"/>
            <a:chOff x="1346435" y="3969087"/>
            <a:chExt cx="6452100" cy="152400"/>
          </a:xfrm>
        </p:grpSpPr>
        <p:cxnSp>
          <p:nvCxnSpPr>
            <p:cNvPr id="61" name="Google Shape;61;p14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" name="Google Shape;62;p14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3" name="Google Shape;63;p14"/>
          <p:cNvSpPr txBox="1"/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2137225" y="3800052"/>
            <a:ext cx="4870500" cy="1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-75" y="6727600"/>
            <a:ext cx="9144000" cy="13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688433"/>
            <a:ext cx="8520600" cy="44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-50" y="3429200"/>
            <a:ext cx="9144000" cy="342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1086400"/>
            <a:ext cx="8571300" cy="12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688233"/>
            <a:ext cx="3999900" cy="44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832400" y="1688233"/>
            <a:ext cx="3999900" cy="44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11700" y="740800"/>
            <a:ext cx="2808000" cy="10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311700" y="1852800"/>
            <a:ext cx="2808000" cy="42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bg>
      <p:bgPr>
        <a:solidFill>
          <a:schemeClr val="accent6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701800"/>
            <a:ext cx="5613600" cy="54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p21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386233"/>
            <a:ext cx="4045200" cy="223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3635833"/>
            <a:ext cx="4045200" cy="1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965600"/>
            <a:ext cx="3837000" cy="49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311700" y="5640967"/>
            <a:ext cx="5998800" cy="7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-228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/>
          <p:nvPr/>
        </p:nvSpPr>
        <p:spPr>
          <a:xfrm>
            <a:off x="-75" y="6727600"/>
            <a:ext cx="9144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3"/>
          <p:cNvSpPr txBox="1"/>
          <p:nvPr>
            <p:ph type="title"/>
          </p:nvPr>
        </p:nvSpPr>
        <p:spPr>
          <a:xfrm>
            <a:off x="311700" y="1739800"/>
            <a:ext cx="8520600" cy="20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311700" y="3994200"/>
            <a:ext cx="8520600" cy="14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688433"/>
            <a:ext cx="8520600" cy="44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12.png"/><Relationship Id="rId7" Type="http://schemas.openxmlformats.org/officeDocument/2006/relationships/image" Target="../media/image9.png"/><Relationship Id="rId8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type="ctrTitle"/>
          </p:nvPr>
        </p:nvSpPr>
        <p:spPr>
          <a:xfrm>
            <a:off x="311700" y="885458"/>
            <a:ext cx="8520600" cy="23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pt-PT" sz="4800"/>
              <a:t>Uber Eats</a:t>
            </a:r>
            <a:endParaRPr sz="4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pt-PT" sz="4800"/>
              <a:t>Interação com Fusão</a:t>
            </a:r>
            <a:endParaRPr sz="4800"/>
          </a:p>
        </p:txBody>
      </p:sp>
      <p:sp>
        <p:nvSpPr>
          <p:cNvPr id="112" name="Google Shape;112;p25"/>
          <p:cNvSpPr txBox="1"/>
          <p:nvPr>
            <p:ph idx="1" type="subTitle"/>
          </p:nvPr>
        </p:nvSpPr>
        <p:spPr>
          <a:xfrm>
            <a:off x="311700" y="3362208"/>
            <a:ext cx="8520600" cy="30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PT"/>
              <a:t>Interação Multimodal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</p:txBody>
      </p:sp>
      <p:sp>
        <p:nvSpPr>
          <p:cNvPr id="113" name="Google Shape;113;p25"/>
          <p:cNvSpPr txBox="1"/>
          <p:nvPr>
            <p:ph idx="12" type="sldNum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</a:pPr>
            <a:fld id="{00000000-1234-1234-1234-123412341234}" type="slidenum">
              <a:rPr lang="pt-PT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/>
          </a:p>
        </p:txBody>
      </p:sp>
      <p:pic>
        <p:nvPicPr>
          <p:cNvPr id="114" name="Google Shape;11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351600"/>
            <a:ext cx="2619375" cy="82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5"/>
          <p:cNvSpPr txBox="1"/>
          <p:nvPr/>
        </p:nvSpPr>
        <p:spPr>
          <a:xfrm>
            <a:off x="3352225" y="4044433"/>
            <a:ext cx="2175000" cy="9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None/>
            </a:pPr>
            <a:r>
              <a:rPr lang="pt-PT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André Moreira 62058 João Coelho 80335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Fusão redundante</a:t>
            </a:r>
            <a:endParaRPr/>
          </a:p>
        </p:txBody>
      </p:sp>
      <p:sp>
        <p:nvSpPr>
          <p:cNvPr id="186" name="Google Shape;186;p34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7" name="Google Shape;187;p34"/>
          <p:cNvGraphicFramePr/>
          <p:nvPr/>
        </p:nvGraphicFramePr>
        <p:xfrm>
          <a:off x="311700" y="1688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{9567A15E-20DB-4A24-9FE6-F414E750C2DC}</a:tableStyleId>
              </a:tblPr>
              <a:tblGrid>
                <a:gridCol w="2282575"/>
                <a:gridCol w="2282575"/>
                <a:gridCol w="3955450"/>
              </a:tblGrid>
              <a:tr h="54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Gesto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Voz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Ação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52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Swipe Left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Recuar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Retroceder na página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610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Swipe Right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vançar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Avançar na página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10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Push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Parar scroll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Parar o scroll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10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Punhos fechados à frente dos ombros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Ver carrinho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Abre carrinho de compras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Arquitetura</a:t>
            </a:r>
            <a:endParaRPr/>
          </a:p>
        </p:txBody>
      </p:sp>
      <p:sp>
        <p:nvSpPr>
          <p:cNvPr id="193" name="Google Shape;193;p35"/>
          <p:cNvSpPr txBox="1"/>
          <p:nvPr>
            <p:ph idx="1" type="body"/>
          </p:nvPr>
        </p:nvSpPr>
        <p:spPr>
          <a:xfrm>
            <a:off x="311700" y="1688425"/>
            <a:ext cx="35943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❖"/>
            </a:pPr>
            <a:r>
              <a:rPr lang="pt-PT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Kinect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❖"/>
            </a:pPr>
            <a:r>
              <a:rPr lang="pt-PT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GenericGesturesModality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➢"/>
            </a:pPr>
            <a:r>
              <a:rPr lang="pt-PT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Gestures.gbd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❖"/>
            </a:pPr>
            <a:r>
              <a:rPr lang="pt-PT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FusionEngine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❖"/>
            </a:pPr>
            <a:r>
              <a:rPr lang="pt-PT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mmiframework</a:t>
            </a:r>
            <a:r>
              <a:rPr lang="pt-PT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V2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❖"/>
            </a:pPr>
            <a:r>
              <a:rPr lang="pt-PT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AppGui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➢"/>
            </a:pPr>
            <a:r>
              <a:rPr lang="pt-PT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Selenium ChromeWebDriver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4" name="Google Shape;19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5688" y="2804563"/>
            <a:ext cx="4733925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Implementação</a:t>
            </a:r>
            <a:endParaRPr/>
          </a:p>
        </p:txBody>
      </p:sp>
      <p:sp>
        <p:nvSpPr>
          <p:cNvPr id="200" name="Google Shape;200;p36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openUberEatsChrome()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changeDate()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foodOptions()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scrollSmooth() (thread)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verCarrinho()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esvaziarCarrinho()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MmiC_Message()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...</a:t>
            </a:r>
            <a:endParaRPr/>
          </a:p>
        </p:txBody>
      </p:sp>
      <p:pic>
        <p:nvPicPr>
          <p:cNvPr id="201" name="Google Shape;20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1903" y="1716503"/>
            <a:ext cx="5126100" cy="3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type="title"/>
          </p:nvPr>
        </p:nvSpPr>
        <p:spPr>
          <a:xfrm>
            <a:off x="311700" y="2957392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Demonstração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Aplicação</a:t>
            </a:r>
            <a:endParaRPr/>
          </a:p>
        </p:txBody>
      </p:sp>
      <p:sp>
        <p:nvSpPr>
          <p:cNvPr id="121" name="Google Shape;121;p26"/>
          <p:cNvSpPr txBox="1"/>
          <p:nvPr>
            <p:ph idx="12" type="sldNum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22" name="Google Shape;122;p26"/>
          <p:cNvSpPr txBox="1"/>
          <p:nvPr/>
        </p:nvSpPr>
        <p:spPr>
          <a:xfrm>
            <a:off x="575725" y="1568125"/>
            <a:ext cx="7896600" cy="44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❖"/>
            </a:pPr>
            <a:r>
              <a:rPr lang="pt-PT" sz="1800">
                <a:latin typeface="Roboto"/>
                <a:ea typeface="Roboto"/>
                <a:cs typeface="Roboto"/>
                <a:sym typeface="Roboto"/>
              </a:rPr>
              <a:t>Aplicação de encomendar comida com o Google Chrome.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❖"/>
            </a:pPr>
            <a:r>
              <a:rPr lang="pt-PT" sz="1800">
                <a:latin typeface="Roboto"/>
                <a:ea typeface="Roboto"/>
                <a:cs typeface="Roboto"/>
                <a:sym typeface="Roboto"/>
              </a:rPr>
              <a:t>Facilita a vida de um utilizador ao encomendar comida.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❖"/>
            </a:pPr>
            <a:r>
              <a:rPr lang="pt-PT" sz="1800">
                <a:latin typeface="Roboto"/>
                <a:ea typeface="Roboto"/>
                <a:cs typeface="Roboto"/>
                <a:sym typeface="Roboto"/>
              </a:rPr>
              <a:t>Tarefas realizadas: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➢"/>
            </a:pPr>
            <a:r>
              <a:rPr lang="pt-PT" sz="1800">
                <a:latin typeface="Roboto"/>
                <a:ea typeface="Roboto"/>
                <a:cs typeface="Roboto"/>
                <a:sym typeface="Roboto"/>
              </a:rPr>
              <a:t>Ver Carrinho;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➢"/>
            </a:pPr>
            <a:r>
              <a:rPr lang="pt-PT" sz="1800">
                <a:latin typeface="Roboto"/>
                <a:ea typeface="Roboto"/>
                <a:cs typeface="Roboto"/>
                <a:sym typeface="Roboto"/>
              </a:rPr>
              <a:t>Esvaziar Carrinho;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➢"/>
            </a:pPr>
            <a:r>
              <a:rPr lang="pt-PT" sz="1800">
                <a:latin typeface="Roboto"/>
                <a:ea typeface="Roboto"/>
                <a:cs typeface="Roboto"/>
                <a:sym typeface="Roboto"/>
              </a:rPr>
              <a:t>Recuar ou avançar na página;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➢"/>
            </a:pPr>
            <a:r>
              <a:rPr lang="pt-PT" sz="1800">
                <a:latin typeface="Roboto"/>
                <a:ea typeface="Roboto"/>
                <a:cs typeface="Roboto"/>
                <a:sym typeface="Roboto"/>
              </a:rPr>
              <a:t>Scroll para cima ou para baixo, e a sua paragem.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775" y="4773850"/>
            <a:ext cx="1596500" cy="15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9831" y="4378350"/>
            <a:ext cx="2949177" cy="238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Aplicação</a:t>
            </a:r>
            <a:endParaRPr/>
          </a:p>
        </p:txBody>
      </p:sp>
      <p:pic>
        <p:nvPicPr>
          <p:cNvPr id="130" name="Google Shape;1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715400"/>
            <a:ext cx="5250648" cy="2814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6650" y="448900"/>
            <a:ext cx="5535648" cy="296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Cenário</a:t>
            </a:r>
            <a:endParaRPr/>
          </a:p>
        </p:txBody>
      </p:sp>
      <p:sp>
        <p:nvSpPr>
          <p:cNvPr id="137" name="Google Shape;137;p28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❖"/>
            </a:pPr>
            <a:r>
              <a:rPr lang="pt-PT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 utilizador não quer cozinhar nem sair de casa numa noite chuvosa.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❖"/>
            </a:pPr>
            <a:r>
              <a:rPr lang="pt-PT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Sentado na sala, abre o computador e começa a navegar na internet.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❖"/>
            </a:pPr>
            <a:r>
              <a:rPr lang="pt-PT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Navegando pelo website da Uber Eats, vai escolhendo o restaurante e os produtos.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❖"/>
            </a:pPr>
            <a:r>
              <a:rPr lang="pt-PT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comida chega a casa, sem ser preciso ter-se levantado do sofá.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Cenário</a:t>
            </a:r>
            <a:endParaRPr/>
          </a:p>
        </p:txBody>
      </p:sp>
      <p:sp>
        <p:nvSpPr>
          <p:cNvPr id="143" name="Google Shape;143;p29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❖"/>
            </a:pPr>
            <a:r>
              <a:rPr lang="pt-PT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 utilizador tem </a:t>
            </a:r>
            <a:r>
              <a:rPr lang="pt-PT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uma lista longa de produtos no carrinho, e apenas com um gesto ou comando de voz consegue esvaziar o carrinho completamente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9"/>
          <p:cNvPicPr preferRelativeResize="0"/>
          <p:nvPr/>
        </p:nvPicPr>
        <p:blipFill rotWithShape="1">
          <a:blip r:embed="rId3">
            <a:alphaModFix/>
          </a:blip>
          <a:srcRect b="10897" l="0" r="0" t="0"/>
          <a:stretch/>
        </p:blipFill>
        <p:spPr>
          <a:xfrm>
            <a:off x="1266250" y="2436975"/>
            <a:ext cx="6286699" cy="411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Cenário</a:t>
            </a:r>
            <a:endParaRPr/>
          </a:p>
        </p:txBody>
      </p:sp>
      <p:sp>
        <p:nvSpPr>
          <p:cNvPr id="150" name="Google Shape;150;p30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❖"/>
            </a:pPr>
            <a:r>
              <a:rPr lang="pt-PT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 utilizador tem preguiça de usar o “scroll wheel” do seu rato, e usa gestos ou voz para navegar na página sem precisar e tocar no computador.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1" name="Google Shape;15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3817275"/>
            <a:ext cx="2857500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7799" y="4141208"/>
            <a:ext cx="1178500" cy="89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Gestos</a:t>
            </a:r>
            <a:endParaRPr/>
          </a:p>
        </p:txBody>
      </p:sp>
      <p:graphicFrame>
        <p:nvGraphicFramePr>
          <p:cNvPr id="158" name="Google Shape;158;p31"/>
          <p:cNvGraphicFramePr/>
          <p:nvPr/>
        </p:nvGraphicFramePr>
        <p:xfrm>
          <a:off x="2842100" y="-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{9567A15E-20DB-4A24-9FE6-F414E750C2DC}</a:tableStyleId>
              </a:tblPr>
              <a:tblGrid>
                <a:gridCol w="2305950"/>
                <a:gridCol w="3995950"/>
              </a:tblGrid>
              <a:tr h="726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Gesto (right hand)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Ação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937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Push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Parar o scroll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82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</a:t>
                      </a: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pe Up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Scroll vertical (p/ cima)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82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Swipe Down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Scroll vertical (</a:t>
                      </a:r>
                      <a:r>
                        <a:rPr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p/ </a:t>
                      </a:r>
                      <a:r>
                        <a:rPr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baixo)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82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Swipe Left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Retroceder na página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82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Swipe Right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Avançar na página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82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Cruz à frente da cabeça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Esvaziar o carrinho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82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Punhos fechados à frente dos ombros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Ver</a:t>
                      </a:r>
                      <a:r>
                        <a:rPr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 o carrinho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9" name="Google Shape;1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075" y="3452912"/>
            <a:ext cx="819400" cy="8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2712" y="4127163"/>
            <a:ext cx="819400" cy="8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0300" y="1664261"/>
            <a:ext cx="742950" cy="8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79963" y="2485223"/>
            <a:ext cx="704850" cy="8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88825" y="670461"/>
            <a:ext cx="552450" cy="9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4063" y="4939650"/>
            <a:ext cx="1095435" cy="9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811850" y="5646900"/>
            <a:ext cx="1095425" cy="1087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Voz</a:t>
            </a:r>
            <a:endParaRPr/>
          </a:p>
        </p:txBody>
      </p:sp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2" name="Google Shape;172;p32"/>
          <p:cNvGraphicFramePr/>
          <p:nvPr/>
        </p:nvGraphicFramePr>
        <p:xfrm>
          <a:off x="311700" y="1688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{9567A15E-20DB-4A24-9FE6-F414E750C2DC}</a:tableStyleId>
              </a:tblPr>
              <a:tblGrid>
                <a:gridCol w="3117800"/>
                <a:gridCol w="5402800"/>
              </a:tblGrid>
              <a:tr h="54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Comando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Ação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52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Uber Eats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Inicia a interação com a aplicação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610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Procura [nome_restaurante]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Procura um restaurante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610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Ver Carrinho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Abre carrinho de compras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610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Adiciona</a:t>
                      </a: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 ao carrinho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Adiciona um item ao carrinho de compras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610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Esvaziar carinho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Esvazia carrinho de compras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Fusão complementar </a:t>
            </a:r>
            <a:endParaRPr/>
          </a:p>
        </p:txBody>
      </p:sp>
      <p:sp>
        <p:nvSpPr>
          <p:cNvPr id="178" name="Google Shape;178;p33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3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0" name="Google Shape;180;p33"/>
          <p:cNvGraphicFramePr/>
          <p:nvPr/>
        </p:nvGraphicFramePr>
        <p:xfrm>
          <a:off x="311700" y="1688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{9567A15E-20DB-4A24-9FE6-F414E750C2DC}</a:tableStyleId>
              </a:tblPr>
              <a:tblGrid>
                <a:gridCol w="1611125"/>
                <a:gridCol w="1274975"/>
                <a:gridCol w="1601550"/>
                <a:gridCol w="1284550"/>
                <a:gridCol w="2748450"/>
              </a:tblGrid>
              <a:tr h="54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Modalidade 1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Comando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Modalidade 2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Comando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Ação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52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Gestos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Swipe Up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Voz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Rápido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Scroll vertical (p/ cima) rápido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610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Gestos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Swipe Up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Voz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Devagar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Scroll vertical (p/ cima) devagar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10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Gestos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Swipe Down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Voz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Rápido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Scroll vertical (p/ baixo) rápido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10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Gestos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Swipe Down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Voz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Devagar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latin typeface="Roboto"/>
                          <a:ea typeface="Roboto"/>
                          <a:cs typeface="Roboto"/>
                          <a:sym typeface="Roboto"/>
                        </a:rPr>
                        <a:t>Scroll vertical (p/ baixo) devagar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