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78" r:id="rId2"/>
  </p:sldMasterIdLst>
  <p:notesMasterIdLst>
    <p:notesMasterId r:id="rId25"/>
  </p:notesMasterIdLst>
  <p:handoutMasterIdLst>
    <p:handoutMasterId r:id="rId26"/>
  </p:handoutMasterIdLst>
  <p:sldIdLst>
    <p:sldId id="393" r:id="rId3"/>
    <p:sldId id="351" r:id="rId4"/>
    <p:sldId id="378" r:id="rId5"/>
    <p:sldId id="404" r:id="rId6"/>
    <p:sldId id="373" r:id="rId7"/>
    <p:sldId id="377" r:id="rId8"/>
    <p:sldId id="380" r:id="rId9"/>
    <p:sldId id="384" r:id="rId10"/>
    <p:sldId id="386" r:id="rId11"/>
    <p:sldId id="387" r:id="rId12"/>
    <p:sldId id="388" r:id="rId13"/>
    <p:sldId id="403" r:id="rId14"/>
    <p:sldId id="401" r:id="rId15"/>
    <p:sldId id="402" r:id="rId16"/>
    <p:sldId id="392" r:id="rId17"/>
    <p:sldId id="394" r:id="rId18"/>
    <p:sldId id="395" r:id="rId19"/>
    <p:sldId id="396" r:id="rId20"/>
    <p:sldId id="397" r:id="rId21"/>
    <p:sldId id="398" r:id="rId22"/>
    <p:sldId id="399" r:id="rId23"/>
    <p:sldId id="400" r:id="rId24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ultimodality Definition" id="{0817834E-E4D8-482D-A4C5-C725E3E88F0F}">
          <p14:sldIdLst>
            <p14:sldId id="393"/>
          </p14:sldIdLst>
        </p14:section>
        <p14:section name="Organizing things - Architectures" id="{1CAFEE89-0523-4129-BCB9-2B4813575FE2}">
          <p14:sldIdLst/>
        </p14:section>
        <p14:section name="Events" id="{625E26C5-BE57-4B24-B4A9-0C36E5EC086B}">
          <p14:sldIdLst>
            <p14:sldId id="351"/>
          </p14:sldIdLst>
        </p14:section>
        <p14:section name="FUSION" id="{DD4848B6-0A2E-471D-B196-9826321E6660}">
          <p14:sldIdLst>
            <p14:sldId id="378"/>
            <p14:sldId id="404"/>
          </p14:sldIdLst>
        </p14:section>
        <p14:section name="Secção Sem Título" id="{90D5661D-DC6F-4681-9FC3-518F083D981C}">
          <p14:sldIdLst>
            <p14:sldId id="373"/>
            <p14:sldId id="377"/>
            <p14:sldId id="380"/>
            <p14:sldId id="384"/>
            <p14:sldId id="386"/>
            <p14:sldId id="387"/>
            <p14:sldId id="388"/>
            <p14:sldId id="403"/>
            <p14:sldId id="401"/>
            <p14:sldId id="402"/>
            <p14:sldId id="392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rge Martins" initials="" lastIdx="1" clrIdx="0"/>
  <p:cmAuthor id="1" name="AT" initials="A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 snapToGrid="0" snapToObjects="1"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637A9-6C8A-4F42-A20F-4C40E4582640}" type="datetimeFigureOut">
              <a:rPr lang="en-US" smtClean="0"/>
              <a:t>5/17/2018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D84F4-44F0-5244-8292-C771FA670BB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729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4C8DB-FD86-5842-98F8-18F8DB1EB2D0}" type="datetimeFigureOut">
              <a:rPr lang="en-US" smtClean="0"/>
              <a:t>5/17/2018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3A162-1306-644C-8913-09C7780752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228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21" y="274637"/>
            <a:ext cx="7943553" cy="560855"/>
          </a:xfrm>
        </p:spPr>
        <p:txBody>
          <a:bodyPr>
            <a:normAutofit/>
          </a:bodyPr>
          <a:lstStyle>
            <a:lvl1pPr>
              <a:defRPr>
                <a:effectLst>
                  <a:outerShdw blurRad="50800" dist="38100" dir="5400000" algn="tl" rotWithShape="0">
                    <a:srgbClr val="0D102C">
                      <a:alpha val="89000"/>
                    </a:srgbClr>
                  </a:outerShdw>
                </a:effectLst>
              </a:defRPr>
            </a:lvl1pPr>
          </a:lstStyle>
          <a:p>
            <a:r>
              <a:rPr lang="pt-PT"/>
              <a:t>Click to edit Master title style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22" y="835493"/>
            <a:ext cx="7943552" cy="2896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1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8424" y="1684326"/>
            <a:ext cx="4384575" cy="3323948"/>
          </a:xfrm>
          <a:ln w="76200" cmpd="sng">
            <a:solidFill>
              <a:schemeClr val="bg1"/>
            </a:solidFill>
            <a:miter lim="800000"/>
          </a:ln>
          <a:effectLst>
            <a:outerShdw blurRad="50800" dist="38100" dir="5400000" algn="tl" rotWithShape="0">
              <a:srgbClr val="0D102C">
                <a:alpha val="29000"/>
              </a:srgbClr>
            </a:outerShdw>
            <a:reflection stA="16000" endPos="20000" dist="381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8423" y="5193820"/>
            <a:ext cx="4384575" cy="49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4650" y="1683665"/>
            <a:ext cx="3832225" cy="40084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5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2250" y="1381125"/>
            <a:ext cx="8689975" cy="4768850"/>
          </a:xfrm>
        </p:spPr>
        <p:txBody>
          <a:bodyPr/>
          <a:lstStyle/>
          <a:p>
            <a:r>
              <a:rPr lang="pt-PT"/>
              <a:t>Drag picture to placeholder or click icon to add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863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860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755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5220" y="1684326"/>
            <a:ext cx="4823033" cy="3323948"/>
          </a:xfrm>
          <a:ln w="76200" cmpd="sng">
            <a:solidFill>
              <a:schemeClr val="bg1"/>
            </a:solidFill>
            <a:miter lim="800000"/>
          </a:ln>
          <a:effectLst>
            <a:outerShdw blurRad="50800" dist="38100" dir="5400000" algn="tl" rotWithShape="0">
              <a:srgbClr val="0D102C">
                <a:alpha val="29000"/>
              </a:srgbClr>
            </a:outerShdw>
            <a:reflection stA="16000" endPos="20000" dist="381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5219" y="5193820"/>
            <a:ext cx="4823033" cy="49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8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8424" y="1684326"/>
            <a:ext cx="4384575" cy="3323948"/>
          </a:xfrm>
          <a:ln w="76200" cmpd="sng">
            <a:solidFill>
              <a:schemeClr val="bg1"/>
            </a:solidFill>
            <a:miter lim="800000"/>
          </a:ln>
          <a:effectLst>
            <a:outerShdw blurRad="50800" dist="38100" dir="5400000" algn="tl" rotWithShape="0">
              <a:srgbClr val="0D102C">
                <a:alpha val="29000"/>
              </a:srgbClr>
            </a:outerShdw>
            <a:reflection stA="16000" endPos="20000" dist="381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8423" y="5193820"/>
            <a:ext cx="4384575" cy="49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4650" y="1683665"/>
            <a:ext cx="3832225" cy="40084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52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2250" y="1381125"/>
            <a:ext cx="8689975" cy="4768850"/>
          </a:xfrm>
        </p:spPr>
        <p:txBody>
          <a:bodyPr/>
          <a:lstStyle/>
          <a:p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21" y="274637"/>
            <a:ext cx="7943553" cy="560855"/>
          </a:xfrm>
        </p:spPr>
        <p:txBody>
          <a:bodyPr>
            <a:normAutofit/>
          </a:bodyPr>
          <a:lstStyle>
            <a:lvl1pPr>
              <a:defRPr>
                <a:effectLst>
                  <a:outerShdw blurRad="50800" dist="38100" dir="5400000" algn="tl" rotWithShape="0">
                    <a:srgbClr val="0D102C">
                      <a:alpha val="89000"/>
                    </a:srgbClr>
                  </a:outerShdw>
                </a:effectLst>
              </a:defRPr>
            </a:lvl1pPr>
          </a:lstStyle>
          <a:p>
            <a:r>
              <a:rPr lang="pt-PT"/>
              <a:t>Click to edit Master title style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22" y="835493"/>
            <a:ext cx="7943552" cy="2896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8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0118" y="6356350"/>
            <a:ext cx="2436682" cy="365125"/>
          </a:xfrm>
        </p:spPr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026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02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81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0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1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66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95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7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5220" y="1684326"/>
            <a:ext cx="4823033" cy="3323948"/>
          </a:xfrm>
          <a:ln w="76200" cmpd="sng">
            <a:solidFill>
              <a:schemeClr val="bg1"/>
            </a:solidFill>
            <a:miter lim="800000"/>
          </a:ln>
          <a:effectLst>
            <a:outerShdw blurRad="50800" dist="38100" dir="5400000" algn="tl" rotWithShape="0">
              <a:srgbClr val="0D102C">
                <a:alpha val="29000"/>
              </a:srgbClr>
            </a:outerShdw>
            <a:reflection stA="16000" endPos="20000" dist="381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5219" y="5193820"/>
            <a:ext cx="4823033" cy="49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64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8424" y="1684326"/>
            <a:ext cx="4384575" cy="3323948"/>
          </a:xfrm>
          <a:ln w="76200" cmpd="sng">
            <a:solidFill>
              <a:schemeClr val="bg1"/>
            </a:solidFill>
            <a:miter lim="800000"/>
          </a:ln>
          <a:effectLst>
            <a:outerShdw blurRad="50800" dist="38100" dir="5400000" algn="tl" rotWithShape="0">
              <a:srgbClr val="0D102C">
                <a:alpha val="29000"/>
              </a:srgbClr>
            </a:outerShdw>
            <a:reflection stA="16000" endPos="20000" dist="381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8423" y="5193820"/>
            <a:ext cx="4384575" cy="49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4650" y="1683665"/>
            <a:ext cx="3832225" cy="40084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68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2250" y="1381125"/>
            <a:ext cx="8689975" cy="4768850"/>
          </a:xfrm>
        </p:spPr>
        <p:txBody>
          <a:bodyPr/>
          <a:lstStyle/>
          <a:p>
            <a:r>
              <a:rPr lang="pt-PT"/>
              <a:t>Drag picture to placeholder or click icon to add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35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57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14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29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14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5220" y="1684326"/>
            <a:ext cx="4823033" cy="3323948"/>
          </a:xfrm>
          <a:ln w="76200" cmpd="sng">
            <a:solidFill>
              <a:schemeClr val="bg1"/>
            </a:solidFill>
            <a:miter lim="800000"/>
          </a:ln>
          <a:effectLst>
            <a:outerShdw blurRad="50800" dist="38100" dir="5400000" algn="tl" rotWithShape="0">
              <a:srgbClr val="0D102C">
                <a:alpha val="29000"/>
              </a:srgbClr>
            </a:outerShdw>
            <a:reflection stA="16000" endPos="20000" dist="381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5219" y="5193820"/>
            <a:ext cx="4823033" cy="49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06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8424" y="1684326"/>
            <a:ext cx="4384575" cy="3323948"/>
          </a:xfrm>
          <a:ln w="76200" cmpd="sng">
            <a:solidFill>
              <a:schemeClr val="bg1"/>
            </a:solidFill>
            <a:miter lim="800000"/>
          </a:ln>
          <a:effectLst>
            <a:outerShdw blurRad="50800" dist="38100" dir="5400000" algn="tl" rotWithShape="0">
              <a:srgbClr val="0D102C">
                <a:alpha val="29000"/>
              </a:srgbClr>
            </a:outerShdw>
            <a:reflection stA="16000" endPos="20000" dist="381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8423" y="5193820"/>
            <a:ext cx="4384575" cy="49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4650" y="1683665"/>
            <a:ext cx="3832225" cy="40084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25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2250" y="1381125"/>
            <a:ext cx="8689975" cy="4768850"/>
          </a:xfrm>
        </p:spPr>
        <p:txBody>
          <a:bodyPr/>
          <a:lstStyle/>
          <a:p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0118" y="6356350"/>
            <a:ext cx="2436682" cy="365125"/>
          </a:xfrm>
        </p:spPr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8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6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5220" y="1684326"/>
            <a:ext cx="4823033" cy="3323948"/>
          </a:xfrm>
          <a:ln w="76200" cmpd="sng">
            <a:solidFill>
              <a:schemeClr val="bg1"/>
            </a:solidFill>
            <a:miter lim="800000"/>
          </a:ln>
          <a:effectLst>
            <a:outerShdw blurRad="50800" dist="38100" dir="5400000" algn="tl" rotWithShape="0">
              <a:srgbClr val="0D102C">
                <a:alpha val="29000"/>
              </a:srgbClr>
            </a:outerShdw>
            <a:reflection stA="16000" endPos="20000" dist="38100" dir="5400000" sy="-10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5219" y="5193820"/>
            <a:ext cx="4823033" cy="49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0736" y="6513504"/>
            <a:ext cx="1188273" cy="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8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822" y="274638"/>
            <a:ext cx="7976976" cy="5719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pt-PT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822" y="6356350"/>
            <a:ext cx="318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0118" y="6356350"/>
            <a:ext cx="1726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7FE2-9B48-AD40-BE57-A2C308077E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11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56" r:id="rId15"/>
    <p:sldLayoutId id="2147483657" r:id="rId16"/>
    <p:sldLayoutId id="2147483662" r:id="rId17"/>
    <p:sldLayoutId id="2147483661" r:id="rId18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i="0" kern="1200" spc="50" baseline="0">
          <a:solidFill>
            <a:schemeClr val="bg1"/>
          </a:solidFill>
          <a:effectLst>
            <a:outerShdw blurRad="50800" dist="38100" dir="5400000" algn="tl" rotWithShape="0">
              <a:srgbClr val="0D102C">
                <a:alpha val="75000"/>
              </a:srgbClr>
            </a:outerShdw>
          </a:effectLst>
          <a:latin typeface="Verdan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822" y="274638"/>
            <a:ext cx="7976976" cy="5719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pt-PT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17/05/2018</a:t>
            </a:r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822" y="6356350"/>
            <a:ext cx="318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0118" y="6356350"/>
            <a:ext cx="1726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7FE2-9B48-AD40-BE57-A2C308077E9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i="0" kern="1200" spc="50" baseline="0">
          <a:solidFill>
            <a:schemeClr val="bg1"/>
          </a:solidFill>
          <a:effectLst>
            <a:outerShdw blurRad="50800" dist="38100" dir="5400000" algn="tl" rotWithShape="0">
              <a:srgbClr val="0D102C">
                <a:alpha val="75000"/>
              </a:srgbClr>
            </a:outerShdw>
          </a:effectLst>
          <a:latin typeface="Verdan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synchronous_system" TargetMode="External"/><Relationship Id="rId2" Type="http://schemas.openxmlformats.org/officeDocument/2006/relationships/hyperlink" Target="http://en.wikipedia.org/wiki/Communication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vent_notific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File:MMI-Events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vent.on24.com/eventRegistration/EventLobbyServlet?target=lobby.jsp&amp;eventid=567980&amp;sessionid=1&amp;key=3D02EAC371B0A72EA1C51DCA6CE14996&amp;eventuserid=7538406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emm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71" y="6418185"/>
            <a:ext cx="2586721" cy="3169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199" y="6418185"/>
            <a:ext cx="860244" cy="3169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012" y="6418185"/>
            <a:ext cx="1863990" cy="316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774" y="1755152"/>
            <a:ext cx="55862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Multimodal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Interaction</a:t>
            </a:r>
            <a:endParaRPr lang="pt-PT" sz="6000" kern="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Fusion</a:t>
            </a:r>
            <a:endParaRPr kumimoji="0" lang="pt-PT" sz="5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António Teixeira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17/05/2018</a:t>
            </a: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0888-DB95-4D99-8470-DCCF9410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1349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Fusion  - How to 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/>
              <a:t>Use as </a:t>
            </a:r>
            <a:r>
              <a:rPr lang="pt-PT" dirty="0" err="1"/>
              <a:t>basis</a:t>
            </a:r>
            <a:r>
              <a:rPr lang="pt-PT" dirty="0"/>
              <a:t> </a:t>
            </a:r>
            <a:r>
              <a:rPr lang="pt-PT" dirty="0" err="1"/>
              <a:t>Netbeans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in Elearning</a:t>
            </a:r>
          </a:p>
          <a:p>
            <a:pPr lvl="1"/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Define input </a:t>
            </a:r>
            <a:r>
              <a:rPr lang="pt-PT" dirty="0" err="1"/>
              <a:t>modalities</a:t>
            </a:r>
            <a:r>
              <a:rPr lang="pt-PT" dirty="0"/>
              <a:t> (</a:t>
            </a:r>
            <a:r>
              <a:rPr lang="pt-PT" dirty="0" err="1"/>
              <a:t>described</a:t>
            </a:r>
            <a:r>
              <a:rPr lang="pt-PT" dirty="0"/>
              <a:t> by </a:t>
            </a:r>
            <a:r>
              <a:rPr lang="pt-PT" dirty="0" err="1"/>
              <a:t>enums</a:t>
            </a:r>
            <a:r>
              <a:rPr lang="pt-PT" dirty="0"/>
              <a:t>)</a:t>
            </a:r>
          </a:p>
          <a:p>
            <a:pPr lvl="1"/>
            <a:r>
              <a:rPr lang="pt-PT" dirty="0" err="1"/>
              <a:t>Adapt</a:t>
            </a:r>
            <a:r>
              <a:rPr lang="pt-PT" dirty="0"/>
              <a:t> </a:t>
            </a:r>
            <a:r>
              <a:rPr lang="pt-PT" dirty="0" err="1"/>
              <a:t>examples</a:t>
            </a:r>
            <a:r>
              <a:rPr lang="pt-PT" dirty="0"/>
              <a:t> for Speech and </a:t>
            </a:r>
            <a:r>
              <a:rPr lang="pt-PT" dirty="0" err="1"/>
              <a:t>Touch</a:t>
            </a:r>
            <a:r>
              <a:rPr lang="pt-PT" dirty="0"/>
              <a:t> that are </a:t>
            </a:r>
            <a:r>
              <a:rPr lang="pt-PT" dirty="0" err="1"/>
              <a:t>part</a:t>
            </a:r>
            <a:r>
              <a:rPr lang="pt-PT" dirty="0"/>
              <a:t> of the </a:t>
            </a:r>
            <a:r>
              <a:rPr lang="pt-PT" dirty="0" err="1"/>
              <a:t>project</a:t>
            </a:r>
            <a:endParaRPr lang="pt-PT" dirty="0"/>
          </a:p>
          <a:p>
            <a:pPr lvl="2"/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u="sng" dirty="0" err="1"/>
              <a:t>Create</a:t>
            </a:r>
            <a:r>
              <a:rPr lang="pt-PT" u="sng" dirty="0"/>
              <a:t> Output </a:t>
            </a:r>
            <a:r>
              <a:rPr lang="pt-PT" u="sng" dirty="0" err="1"/>
              <a:t>enum</a:t>
            </a:r>
            <a:r>
              <a:rPr lang="pt-PT" u="sng" dirty="0"/>
              <a:t> </a:t>
            </a:r>
          </a:p>
          <a:p>
            <a:pPr lvl="1"/>
            <a:r>
              <a:rPr lang="pt-PT" u="sng" dirty="0"/>
              <a:t>No </a:t>
            </a:r>
            <a:r>
              <a:rPr lang="pt-PT" u="sng" dirty="0" err="1"/>
              <a:t>timeout</a:t>
            </a:r>
            <a:r>
              <a:rPr lang="pt-PT" u="sng" dirty="0"/>
              <a:t> …</a:t>
            </a:r>
          </a:p>
          <a:p>
            <a:pPr lvl="1"/>
            <a:endParaRPr lang="pt-PT" u="sng" dirty="0"/>
          </a:p>
          <a:p>
            <a:pPr marL="514350" indent="-514350">
              <a:buFont typeface="+mj-lt"/>
              <a:buAutoNum type="arabicPeriod"/>
            </a:pPr>
            <a:r>
              <a:rPr lang="pt-PT" u="sng" dirty="0" err="1"/>
              <a:t>Create</a:t>
            </a:r>
            <a:r>
              <a:rPr lang="pt-PT" u="sng" dirty="0"/>
              <a:t> </a:t>
            </a:r>
            <a:r>
              <a:rPr lang="pt-PT" u="sng" dirty="0" err="1"/>
              <a:t>main</a:t>
            </a:r>
            <a:r>
              <a:rPr lang="pt-PT" u="sng" dirty="0"/>
              <a:t> ….</a:t>
            </a:r>
          </a:p>
          <a:p>
            <a:pPr marL="914400" lvl="1" indent="-514350"/>
            <a:r>
              <a:rPr lang="pt-PT" u="sng" dirty="0" err="1"/>
              <a:t>Adapting</a:t>
            </a:r>
            <a:r>
              <a:rPr lang="pt-PT" u="sng" dirty="0"/>
              <a:t> exemple </a:t>
            </a:r>
            <a:r>
              <a:rPr lang="pt-PT" u="sng" dirty="0" err="1"/>
              <a:t>given</a:t>
            </a:r>
            <a:endParaRPr lang="pt-PT" u="sng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55994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Fusion  - </a:t>
            </a:r>
            <a:r>
              <a:rPr lang="pt-PT" dirty="0" err="1"/>
              <a:t>Example</a:t>
            </a:r>
            <a:r>
              <a:rPr lang="pt-PT" dirty="0"/>
              <a:t> of </a:t>
            </a:r>
            <a:r>
              <a:rPr lang="pt-PT" dirty="0" err="1"/>
              <a:t>Main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47500" lnSpcReduction="20000"/>
          </a:bodyPr>
          <a:lstStyle/>
          <a:p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scxmlgen.Fusion.FusionGenerator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 err="1"/>
              <a:t>Main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FusionGenerator</a:t>
            </a:r>
            <a:r>
              <a:rPr lang="pt-PT" dirty="0"/>
              <a:t> F=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FusionGenerator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    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F.Redundancy</a:t>
            </a:r>
            <a:r>
              <a:rPr lang="pt-PT" dirty="0"/>
              <a:t>(</a:t>
            </a:r>
            <a:r>
              <a:rPr lang="pt-PT" dirty="0" err="1"/>
              <a:t>Speech.HELP</a:t>
            </a:r>
            <a:r>
              <a:rPr lang="pt-PT" dirty="0"/>
              <a:t>, </a:t>
            </a:r>
            <a:r>
              <a:rPr lang="pt-PT" dirty="0" err="1"/>
              <a:t>Touch.OPENNEWSTITLE</a:t>
            </a:r>
            <a:r>
              <a:rPr lang="pt-PT" dirty="0"/>
              <a:t>, Out1.OUT1);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try</a:t>
            </a:r>
            <a:r>
              <a:rPr lang="pt-PT" dirty="0"/>
              <a:t> {</a:t>
            </a:r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F.Build</a:t>
            </a:r>
            <a:r>
              <a:rPr lang="pt-PT" dirty="0"/>
              <a:t>("c:\\temp\\ateixeira1.scxml");</a:t>
            </a:r>
          </a:p>
          <a:p>
            <a:pPr marL="0" indent="0">
              <a:buNone/>
            </a:pPr>
            <a:r>
              <a:rPr lang="pt-PT" dirty="0"/>
              <a:t>        } </a:t>
            </a:r>
            <a:r>
              <a:rPr lang="pt-PT" dirty="0" err="1"/>
              <a:t>catch</a:t>
            </a:r>
            <a:r>
              <a:rPr lang="pt-PT" dirty="0"/>
              <a:t> (</a:t>
            </a:r>
            <a:r>
              <a:rPr lang="pt-PT" dirty="0" err="1"/>
              <a:t>IOException</a:t>
            </a:r>
            <a:r>
              <a:rPr lang="pt-PT" dirty="0"/>
              <a:t> </a:t>
            </a:r>
            <a:r>
              <a:rPr lang="pt-PT" dirty="0" err="1"/>
              <a:t>ex</a:t>
            </a:r>
            <a:r>
              <a:rPr lang="pt-PT" dirty="0"/>
              <a:t>) {</a:t>
            </a:r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Logger.getLogger</a:t>
            </a:r>
            <a:r>
              <a:rPr lang="pt-PT" dirty="0"/>
              <a:t>(ATFusion1.class.getName()).log(</a:t>
            </a:r>
            <a:r>
              <a:rPr lang="pt-PT" dirty="0" err="1"/>
              <a:t>Level.SEVERE</a:t>
            </a:r>
            <a:r>
              <a:rPr lang="pt-PT" dirty="0"/>
              <a:t>, </a:t>
            </a:r>
            <a:r>
              <a:rPr lang="pt-PT" dirty="0" err="1"/>
              <a:t>null</a:t>
            </a:r>
            <a:r>
              <a:rPr lang="pt-PT" dirty="0"/>
              <a:t>, </a:t>
            </a:r>
            <a:r>
              <a:rPr lang="pt-PT" dirty="0" err="1"/>
              <a:t>ex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        }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pPr lvl="1"/>
            <a:r>
              <a:rPr lang="pt-PT" dirty="0" err="1"/>
              <a:t>Suggest</a:t>
            </a:r>
            <a:r>
              <a:rPr lang="pt-PT" dirty="0"/>
              <a:t>: use complete </a:t>
            </a:r>
            <a:r>
              <a:rPr lang="pt-PT" dirty="0" err="1"/>
              <a:t>path</a:t>
            </a:r>
            <a:r>
              <a:rPr lang="pt-PT" dirty="0"/>
              <a:t> … 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408242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27011-8A7B-45B4-A76C-2DEACD692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DEMO(S)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5304C-D708-43BA-BEB8-1BD082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F0CF0-409F-4919-9654-74E07686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C3A31E-36C6-46B3-A126-3C6E8A32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591-19FB-4270-9818-2EFFE54D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  - part 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6BF6-09E9-4936-A5A6-4C6D0C6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Run IM</a:t>
            </a:r>
          </a:p>
          <a:p>
            <a:r>
              <a:rPr lang="en-US" dirty="0"/>
              <a:t>Run FUSION</a:t>
            </a:r>
          </a:p>
          <a:p>
            <a:pPr lvl="1"/>
            <a:r>
              <a:rPr lang="pt-PT" dirty="0"/>
              <a:t>Uses fusion.scxml</a:t>
            </a:r>
          </a:p>
          <a:p>
            <a:pPr lvl="1"/>
            <a:endParaRPr lang="en-US" dirty="0"/>
          </a:p>
          <a:p>
            <a:r>
              <a:rPr lang="en-US" dirty="0"/>
              <a:t>(Compile and) Run Speech Modality</a:t>
            </a:r>
          </a:p>
          <a:p>
            <a:pPr lvl="1"/>
            <a:r>
              <a:rPr lang="en-US" dirty="0"/>
              <a:t> recognizes </a:t>
            </a:r>
            <a:r>
              <a:rPr lang="en-US" dirty="0" err="1"/>
              <a:t>quadrado</a:t>
            </a:r>
            <a:r>
              <a:rPr lang="en-US" dirty="0"/>
              <a:t>, </a:t>
            </a:r>
            <a:r>
              <a:rPr lang="en-US" dirty="0" err="1"/>
              <a:t>triângulo</a:t>
            </a:r>
            <a:r>
              <a:rPr lang="en-US" dirty="0"/>
              <a:t> </a:t>
            </a:r>
            <a:r>
              <a:rPr lang="en-US" dirty="0" err="1"/>
              <a:t>vermelho</a:t>
            </a:r>
            <a:r>
              <a:rPr lang="en-US" dirty="0"/>
              <a:t> etc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(Compile and) Run </a:t>
            </a:r>
            <a:r>
              <a:rPr lang="en-US" dirty="0">
                <a:solidFill>
                  <a:srgbClr val="00B050"/>
                </a:solidFill>
              </a:rPr>
              <a:t>Second Modality</a:t>
            </a:r>
          </a:p>
          <a:p>
            <a:pPr lvl="1"/>
            <a:r>
              <a:rPr lang="en-US" dirty="0"/>
              <a:t>Very simple, for demo only</a:t>
            </a:r>
          </a:p>
          <a:p>
            <a:pPr lvl="1"/>
            <a:r>
              <a:rPr lang="en-US" dirty="0"/>
              <a:t>Can use Touch</a:t>
            </a:r>
          </a:p>
          <a:p>
            <a:endParaRPr lang="en-US" dirty="0"/>
          </a:p>
          <a:p>
            <a:r>
              <a:rPr lang="en-US" dirty="0" err="1"/>
              <a:t>AppGUI</a:t>
            </a:r>
            <a:r>
              <a:rPr lang="en-US" dirty="0"/>
              <a:t> is the sample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70F9-4757-434D-B139-1CC979D8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45A3-1628-42E0-AA53-556B43BD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623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B5BA-8B7D-4386-A255-A95130B3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A4E1-51FA-4A24-88ED-3595FBA6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of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06E5-D88E-475B-B75B-58556FBE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3220-7A87-4310-BC30-DB66E84D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134261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9D42-1798-48F0-A8B0-0CF7B557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5614-8342-45AA-A93C-AB61C8F8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to your modality(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860C-0A2E-47BE-95F0-1805BB0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2E66-2042-4902-A605-821BADC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106959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8AC0F9-8873-4B8D-B830-FE5E790B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394857"/>
            <a:ext cx="7772400" cy="3167743"/>
          </a:xfrm>
        </p:spPr>
        <p:txBody>
          <a:bodyPr>
            <a:normAutofit/>
          </a:bodyPr>
          <a:lstStyle/>
          <a:p>
            <a:r>
              <a:rPr lang="en-US" sz="5400" dirty="0"/>
              <a:t>Extra slides </a:t>
            </a:r>
          </a:p>
          <a:p>
            <a:r>
              <a:rPr lang="en-US" sz="5400" dirty="0"/>
              <a:t>on </a:t>
            </a:r>
          </a:p>
          <a:p>
            <a:r>
              <a:rPr lang="en-US" sz="5400" dirty="0"/>
              <a:t>W3C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81C9-D668-492B-8801-1FEA87BC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386F4-7A37-4B05-9C22-86061B9C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841B6-2B85-40EF-9862-F3A98A40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8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interaction manager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146" name="Picture 2" descr="http://upload.wikimedia.org/wikipedia/commons/3/35/MMI-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269986"/>
            <a:ext cx="6403027" cy="563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293817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Communication protocol between different modules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MMI architecture, the </a:t>
            </a:r>
            <a:r>
              <a:rPr lang="en-US" dirty="0">
                <a:hlinkClick r:id="rId2" action="ppaction://hlinkfile" tooltip="Communication protocol"/>
              </a:rPr>
              <a:t>communication protocol</a:t>
            </a:r>
            <a:r>
              <a:rPr lang="en-US" dirty="0"/>
              <a:t> is </a:t>
            </a:r>
            <a:r>
              <a:rPr lang="en-US" dirty="0">
                <a:hlinkClick r:id="rId3" action="ppaction://hlinkfile" tooltip="Asynchronous system"/>
              </a:rPr>
              <a:t>asynchronous</a:t>
            </a:r>
            <a:r>
              <a:rPr lang="en-US" dirty="0"/>
              <a:t>, bi-directional and based on the exchange of </a:t>
            </a:r>
            <a:r>
              <a:rPr lang="en-US" dirty="0">
                <a:hlinkClick r:id="rId4" action="ppaction://hlinkfile" tooltip="Event notification"/>
              </a:rPr>
              <a:t>event notifications</a:t>
            </a:r>
            <a:r>
              <a:rPr lang="en-US" dirty="0"/>
              <a:t> that are raised by the system following a user action or some internal activity.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protocol defines the exchange mode and how to establish and end the communication between modules. </a:t>
            </a:r>
          </a:p>
          <a:p>
            <a:pPr lvl="1"/>
            <a:r>
              <a:rPr lang="en-US" dirty="0"/>
              <a:t>In the case of this specification, it is reflected in the</a:t>
            </a:r>
            <a:r>
              <a:rPr lang="en-US" sz="3400" dirty="0">
                <a:solidFill>
                  <a:srgbClr val="FF0000"/>
                </a:solidFill>
              </a:rPr>
              <a:t> Life-Cycle Events. </a:t>
            </a:r>
          </a:p>
          <a:p>
            <a:pPr lvl="2"/>
            <a:r>
              <a:rPr lang="en-US" dirty="0"/>
              <a:t>These are six standard control events that are proposed for controlling devices and material services (such as a video player or a sound reproduction device) and two notifications proposed for monitoring the current status of the multimodal system.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100684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Standard Life-Cycle Events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specification recommends eight standard Life-Cycle Events specified as pairs of Request &gt; Response exchanges:</a:t>
            </a:r>
          </a:p>
          <a:p>
            <a:pPr lvl="1"/>
            <a:r>
              <a:rPr lang="en-US" b="1" dirty="0" err="1"/>
              <a:t>NewContext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ClearContext</a:t>
            </a:r>
            <a:endParaRPr lang="en-US" dirty="0"/>
          </a:p>
          <a:p>
            <a:pPr lvl="1"/>
            <a:r>
              <a:rPr lang="en-US" dirty="0"/>
              <a:t>Prepare</a:t>
            </a:r>
          </a:p>
          <a:p>
            <a:pPr lvl="1"/>
            <a:r>
              <a:rPr lang="pt-PT" b="1" dirty="0" err="1"/>
              <a:t>Start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…</a:t>
            </a:r>
          </a:p>
          <a:p>
            <a:pPr lvl="1"/>
            <a:endParaRPr lang="en-US" dirty="0"/>
          </a:p>
          <a:p>
            <a:endParaRPr lang="pt-PT" dirty="0"/>
          </a:p>
        </p:txBody>
      </p:sp>
      <p:pic>
        <p:nvPicPr>
          <p:cNvPr id="2050" name="Picture 2" descr="http://upload.wikimedia.org/wikipedia/commons/thumb/6/68/MMI-Events.png/250px-MMI-Event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76" y="3214545"/>
            <a:ext cx="4491120" cy="33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419446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Multimodal </a:t>
            </a:r>
            <a:r>
              <a:rPr lang="pt-PT" dirty="0" err="1"/>
              <a:t>Architecture</a:t>
            </a:r>
            <a:r>
              <a:rPr lang="pt-PT" dirty="0"/>
              <a:t> (</a:t>
            </a:r>
            <a:r>
              <a:rPr lang="pt-PT" dirty="0" err="1"/>
              <a:t>again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5568287"/>
            <a:ext cx="8229600" cy="557876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W3C Webinar: Developing Portable Mobile Applications with Compelling User Experience using the W3C MMI Architecture</a:t>
            </a:r>
            <a:endParaRPr lang="pt-PT" sz="5600" dirty="0">
              <a:hlinkClick r:id="rId2"/>
            </a:endParaRPr>
          </a:p>
          <a:p>
            <a:endParaRPr lang="pt-P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34" y="1287486"/>
            <a:ext cx="5980326" cy="407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351132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Set </a:t>
            </a:r>
            <a:r>
              <a:rPr lang="pt-PT" dirty="0" err="1"/>
              <a:t>of</a:t>
            </a:r>
            <a:r>
              <a:rPr lang="pt-PT" dirty="0"/>
              <a:t> MMI </a:t>
            </a:r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Cycle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" y="1192284"/>
            <a:ext cx="7742598" cy="546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359198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EMMA - </a:t>
            </a:r>
            <a:r>
              <a:rPr lang="pt-PT" dirty="0" err="1"/>
              <a:t>Extensible</a:t>
            </a:r>
            <a:r>
              <a:rPr lang="pt-PT" dirty="0"/>
              <a:t> </a:t>
            </a:r>
            <a:r>
              <a:rPr lang="pt-PT" dirty="0" err="1"/>
              <a:t>MultiModal</a:t>
            </a:r>
            <a:r>
              <a:rPr lang="pt-PT" dirty="0"/>
              <a:t> </a:t>
            </a:r>
            <a:r>
              <a:rPr lang="pt-PT" dirty="0" err="1"/>
              <a:t>Annotation</a:t>
            </a:r>
            <a:r>
              <a:rPr lang="pt-PT" dirty="0"/>
              <a:t> </a:t>
            </a:r>
            <a:r>
              <a:rPr lang="pt-PT" dirty="0" err="1"/>
              <a:t>markup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W3C EMMA provides a standardized XML representation language for encapsulating and annotating inputs to spoken and multimodal interactive systems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As such, it targets primarily data transfer between entities of a given multimodal system</a:t>
            </a:r>
          </a:p>
          <a:p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00204" y="5987018"/>
            <a:ext cx="318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linkClick r:id="rId2"/>
              </a:rPr>
              <a:t>http://www.w3.org/TR/emma/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17864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EMMA </a:t>
            </a:r>
            <a:r>
              <a:rPr lang="pt-PT" dirty="0" err="1"/>
              <a:t>example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PT" dirty="0"/>
              <a:t>&lt;</a:t>
            </a:r>
            <a:r>
              <a:rPr lang="pt-PT" dirty="0" err="1"/>
              <a:t>emma:emma</a:t>
            </a:r>
            <a:r>
              <a:rPr lang="pt-PT" dirty="0"/>
              <a:t> </a:t>
            </a:r>
            <a:r>
              <a:rPr lang="pt-PT" dirty="0" err="1"/>
              <a:t>version</a:t>
            </a:r>
            <a:r>
              <a:rPr lang="pt-PT" dirty="0"/>
              <a:t>="1.0"</a:t>
            </a:r>
          </a:p>
          <a:p>
            <a:r>
              <a:rPr lang="pt-PT" dirty="0"/>
              <a:t>    </a:t>
            </a:r>
            <a:r>
              <a:rPr lang="pt-PT" dirty="0" err="1"/>
              <a:t>xmlns:emma</a:t>
            </a:r>
            <a:r>
              <a:rPr lang="pt-PT" dirty="0"/>
              <a:t>="http://www.w3.org/2003/04/emma"</a:t>
            </a:r>
          </a:p>
          <a:p>
            <a:r>
              <a:rPr lang="pt-PT" dirty="0"/>
              <a:t>    </a:t>
            </a:r>
            <a:r>
              <a:rPr lang="pt-PT" dirty="0" err="1"/>
              <a:t>xmlns:xsi</a:t>
            </a:r>
            <a:r>
              <a:rPr lang="pt-PT" dirty="0"/>
              <a:t>="http://www.w3.org/2001/XMLSchema-instance"</a:t>
            </a:r>
          </a:p>
          <a:p>
            <a:r>
              <a:rPr lang="pt-PT" dirty="0"/>
              <a:t>    </a:t>
            </a:r>
            <a:r>
              <a:rPr lang="pt-PT" dirty="0" err="1"/>
              <a:t>xsi:schemaLocation</a:t>
            </a:r>
            <a:r>
              <a:rPr lang="pt-PT" dirty="0"/>
              <a:t>="http://www.w3.org/2003/04/emma</a:t>
            </a:r>
          </a:p>
          <a:p>
            <a:r>
              <a:rPr lang="pt-PT" dirty="0"/>
              <a:t>     http://www.w3.org/TR/2009/REC-emma-20090210/emma.xsd"</a:t>
            </a:r>
          </a:p>
          <a:p>
            <a:r>
              <a:rPr lang="pt-PT" dirty="0"/>
              <a:t>    </a:t>
            </a:r>
            <a:r>
              <a:rPr lang="pt-PT" dirty="0" err="1"/>
              <a:t>xmlns</a:t>
            </a:r>
            <a:r>
              <a:rPr lang="pt-PT" dirty="0"/>
              <a:t>="http://www.example.com/example"&gt;</a:t>
            </a:r>
          </a:p>
          <a:p>
            <a:r>
              <a:rPr lang="pt-PT" dirty="0"/>
              <a:t>  &lt;</a:t>
            </a:r>
            <a:r>
              <a:rPr lang="pt-PT" dirty="0" err="1"/>
              <a:t>emma:group</a:t>
            </a:r>
            <a:r>
              <a:rPr lang="pt-PT" dirty="0"/>
              <a:t> id="</a:t>
            </a:r>
            <a:r>
              <a:rPr lang="pt-PT" dirty="0" err="1"/>
              <a:t>grp</a:t>
            </a:r>
            <a:r>
              <a:rPr lang="pt-PT" dirty="0"/>
              <a:t>"&gt;</a:t>
            </a:r>
          </a:p>
          <a:p>
            <a:r>
              <a:rPr lang="pt-PT" dirty="0"/>
              <a:t>     &lt;</a:t>
            </a:r>
            <a:r>
              <a:rPr lang="pt-PT" dirty="0" err="1"/>
              <a:t>emma:interpretation</a:t>
            </a:r>
            <a:r>
              <a:rPr lang="pt-PT" dirty="0"/>
              <a:t> id="int1" </a:t>
            </a:r>
            <a:r>
              <a:rPr lang="pt-PT" sz="4000" dirty="0" err="1">
                <a:solidFill>
                  <a:srgbClr val="FF0000"/>
                </a:solidFill>
              </a:rPr>
              <a:t>emma:medium</a:t>
            </a:r>
            <a:r>
              <a:rPr lang="pt-PT" sz="4000" dirty="0">
                <a:solidFill>
                  <a:srgbClr val="FF0000"/>
                </a:solidFill>
              </a:rPr>
              <a:t>="</a:t>
            </a:r>
            <a:r>
              <a:rPr lang="pt-PT" sz="4000" dirty="0" err="1">
                <a:solidFill>
                  <a:srgbClr val="FF0000"/>
                </a:solidFill>
              </a:rPr>
              <a:t>acoustic</a:t>
            </a:r>
            <a:r>
              <a:rPr lang="pt-PT" sz="4000" dirty="0">
                <a:solidFill>
                  <a:srgbClr val="FF0000"/>
                </a:solidFill>
              </a:rPr>
              <a:t>"</a:t>
            </a:r>
            <a:endParaRPr lang="pt-PT" dirty="0">
              <a:solidFill>
                <a:srgbClr val="FF0000"/>
              </a:solidFill>
            </a:endParaRPr>
          </a:p>
          <a:p>
            <a:r>
              <a:rPr lang="pt-PT" dirty="0"/>
              <a:t>         </a:t>
            </a:r>
            <a:r>
              <a:rPr lang="pt-PT" dirty="0" err="1"/>
              <a:t>emma:mode</a:t>
            </a:r>
            <a:r>
              <a:rPr lang="pt-PT" dirty="0"/>
              <a:t>="</a:t>
            </a:r>
            <a:r>
              <a:rPr lang="pt-PT" dirty="0" err="1"/>
              <a:t>voice</a:t>
            </a:r>
            <a:r>
              <a:rPr lang="pt-PT" dirty="0"/>
              <a:t>"&gt;</a:t>
            </a:r>
          </a:p>
          <a:p>
            <a:r>
              <a:rPr lang="pt-PT" dirty="0"/>
              <a:t>       &lt;</a:t>
            </a:r>
            <a:r>
              <a:rPr lang="pt-PT" dirty="0" err="1"/>
              <a:t>action</a:t>
            </a:r>
            <a:r>
              <a:rPr lang="pt-PT" dirty="0"/>
              <a:t>&gt;move&lt;/</a:t>
            </a:r>
            <a:r>
              <a:rPr lang="pt-PT" dirty="0" err="1"/>
              <a:t>action</a:t>
            </a:r>
            <a:r>
              <a:rPr lang="pt-PT" dirty="0"/>
              <a:t>&gt;</a:t>
            </a:r>
          </a:p>
          <a:p>
            <a:r>
              <a:rPr lang="pt-PT" dirty="0"/>
              <a:t>       &lt;</a:t>
            </a:r>
            <a:r>
              <a:rPr lang="pt-PT" dirty="0" err="1"/>
              <a:t>object</a:t>
            </a:r>
            <a:r>
              <a:rPr lang="pt-PT" dirty="0"/>
              <a:t>&gt;</a:t>
            </a:r>
            <a:r>
              <a:rPr lang="pt-PT" dirty="0" err="1"/>
              <a:t>this-battleship</a:t>
            </a:r>
            <a:r>
              <a:rPr lang="pt-PT" dirty="0"/>
              <a:t>&lt;/</a:t>
            </a:r>
            <a:r>
              <a:rPr lang="pt-PT" dirty="0" err="1"/>
              <a:t>object</a:t>
            </a:r>
            <a:r>
              <a:rPr lang="pt-PT" dirty="0"/>
              <a:t>&gt;</a:t>
            </a:r>
          </a:p>
          <a:p>
            <a:r>
              <a:rPr lang="pt-PT" dirty="0"/>
              <a:t>       &lt;</a:t>
            </a:r>
            <a:r>
              <a:rPr lang="pt-PT" dirty="0" err="1"/>
              <a:t>destination</a:t>
            </a:r>
            <a:r>
              <a:rPr lang="pt-PT" dirty="0"/>
              <a:t>&gt;</a:t>
            </a:r>
            <a:r>
              <a:rPr lang="pt-PT" dirty="0" err="1"/>
              <a:t>here</a:t>
            </a:r>
            <a:r>
              <a:rPr lang="pt-PT" dirty="0"/>
              <a:t>&lt;/</a:t>
            </a:r>
            <a:r>
              <a:rPr lang="pt-PT" dirty="0" err="1"/>
              <a:t>destination</a:t>
            </a:r>
            <a:r>
              <a:rPr lang="pt-PT" dirty="0"/>
              <a:t>&gt;</a:t>
            </a:r>
          </a:p>
          <a:p>
            <a:r>
              <a:rPr lang="pt-PT" dirty="0"/>
              <a:t>     &lt;/</a:t>
            </a:r>
            <a:r>
              <a:rPr lang="pt-PT" dirty="0" err="1"/>
              <a:t>emma:interpretation</a:t>
            </a:r>
            <a:r>
              <a:rPr lang="pt-PT" dirty="0"/>
              <a:t>&gt;</a:t>
            </a:r>
          </a:p>
          <a:p>
            <a:endParaRPr lang="pt-PT" sz="6400" dirty="0"/>
          </a:p>
          <a:p>
            <a:r>
              <a:rPr lang="pt-PT" sz="6400" dirty="0"/>
              <a:t>     &lt;</a:t>
            </a:r>
            <a:r>
              <a:rPr lang="pt-PT" sz="6400" dirty="0" err="1"/>
              <a:t>emma:sequence</a:t>
            </a:r>
            <a:r>
              <a:rPr lang="pt-PT" sz="6400" dirty="0"/>
              <a:t> id="seq1"&gt;</a:t>
            </a:r>
          </a:p>
          <a:p>
            <a:r>
              <a:rPr lang="pt-PT" sz="6400" dirty="0"/>
              <a:t>       &lt;</a:t>
            </a:r>
            <a:r>
              <a:rPr lang="pt-PT" sz="6400" dirty="0" err="1"/>
              <a:t>emma:interpretation</a:t>
            </a:r>
            <a:r>
              <a:rPr lang="pt-PT" sz="6400" dirty="0"/>
              <a:t> id="int2" </a:t>
            </a:r>
            <a:r>
              <a:rPr lang="pt-PT" sz="6400" dirty="0" err="1"/>
              <a:t>emma:medium</a:t>
            </a:r>
            <a:r>
              <a:rPr lang="pt-PT" sz="6400" dirty="0">
                <a:solidFill>
                  <a:srgbClr val="FF0000"/>
                </a:solidFill>
              </a:rPr>
              <a:t>="</a:t>
            </a:r>
            <a:r>
              <a:rPr lang="pt-PT" sz="6400" dirty="0" err="1">
                <a:solidFill>
                  <a:srgbClr val="FF0000"/>
                </a:solidFill>
              </a:rPr>
              <a:t>tactile</a:t>
            </a:r>
            <a:r>
              <a:rPr lang="pt-PT" sz="6400" dirty="0"/>
              <a:t>"</a:t>
            </a:r>
          </a:p>
          <a:p>
            <a:r>
              <a:rPr lang="pt-PT" sz="6400" dirty="0"/>
              <a:t>           </a:t>
            </a:r>
            <a:r>
              <a:rPr lang="pt-PT" sz="6400" dirty="0" err="1"/>
              <a:t>emma:mode</a:t>
            </a:r>
            <a:r>
              <a:rPr lang="pt-PT" sz="6400" dirty="0"/>
              <a:t>="</a:t>
            </a:r>
            <a:r>
              <a:rPr lang="pt-PT" sz="6400" dirty="0" err="1"/>
              <a:t>ink</a:t>
            </a:r>
            <a:r>
              <a:rPr lang="pt-PT" sz="6400" dirty="0"/>
              <a:t>"&gt;</a:t>
            </a:r>
          </a:p>
          <a:p>
            <a:r>
              <a:rPr lang="pt-PT" sz="6400" dirty="0"/>
              <a:t>         &lt;x&gt;0.253&lt;/x&gt;</a:t>
            </a:r>
          </a:p>
          <a:p>
            <a:r>
              <a:rPr lang="pt-PT" sz="6400" dirty="0"/>
              <a:t>         &lt;y&gt;0.124&lt;/y&gt;</a:t>
            </a:r>
          </a:p>
          <a:p>
            <a:r>
              <a:rPr lang="pt-PT" sz="6400" dirty="0"/>
              <a:t>       &lt;/</a:t>
            </a:r>
            <a:r>
              <a:rPr lang="pt-PT" sz="6400" dirty="0" err="1"/>
              <a:t>emma:interpretation</a:t>
            </a:r>
            <a:r>
              <a:rPr lang="pt-PT" sz="6400" dirty="0"/>
              <a:t>&gt;</a:t>
            </a:r>
          </a:p>
          <a:p>
            <a:endParaRPr lang="pt-PT" dirty="0"/>
          </a:p>
          <a:p>
            <a:r>
              <a:rPr lang="pt-PT" dirty="0"/>
              <a:t>     &lt;</a:t>
            </a:r>
            <a:r>
              <a:rPr lang="pt-PT" dirty="0" err="1"/>
              <a:t>emma:interpretation</a:t>
            </a:r>
            <a:r>
              <a:rPr lang="pt-PT" dirty="0"/>
              <a:t> id="int3" </a:t>
            </a:r>
            <a:r>
              <a:rPr lang="pt-PT" dirty="0" err="1"/>
              <a:t>emma:medium</a:t>
            </a:r>
            <a:r>
              <a:rPr lang="pt-PT" dirty="0"/>
              <a:t>="</a:t>
            </a:r>
            <a:r>
              <a:rPr lang="pt-PT" dirty="0" err="1"/>
              <a:t>tactile</a:t>
            </a:r>
            <a:r>
              <a:rPr lang="pt-PT" dirty="0"/>
              <a:t>"</a:t>
            </a:r>
          </a:p>
          <a:p>
            <a:r>
              <a:rPr lang="pt-PT" dirty="0"/>
              <a:t>         </a:t>
            </a:r>
            <a:r>
              <a:rPr lang="pt-PT" dirty="0" err="1"/>
              <a:t>emma:mode</a:t>
            </a:r>
            <a:r>
              <a:rPr lang="pt-PT" dirty="0"/>
              <a:t>="</a:t>
            </a:r>
            <a:r>
              <a:rPr lang="pt-PT" dirty="0" err="1"/>
              <a:t>ink</a:t>
            </a:r>
            <a:r>
              <a:rPr lang="pt-PT" dirty="0"/>
              <a:t>"&gt;</a:t>
            </a:r>
          </a:p>
          <a:p>
            <a:r>
              <a:rPr lang="pt-PT" dirty="0"/>
              <a:t>       &lt;x&gt;0.866&lt;/x&gt;</a:t>
            </a:r>
          </a:p>
          <a:p>
            <a:r>
              <a:rPr lang="pt-PT" dirty="0"/>
              <a:t>       &lt;y&gt;0.724&lt;/y&gt;</a:t>
            </a:r>
          </a:p>
          <a:p>
            <a:r>
              <a:rPr lang="pt-PT" dirty="0"/>
              <a:t>     &lt;/</a:t>
            </a:r>
            <a:r>
              <a:rPr lang="pt-PT" dirty="0" err="1"/>
              <a:t>emma:interpretation</a:t>
            </a:r>
            <a:r>
              <a:rPr lang="pt-PT" dirty="0"/>
              <a:t>&gt;</a:t>
            </a:r>
          </a:p>
          <a:p>
            <a:r>
              <a:rPr lang="pt-PT" dirty="0"/>
              <a:t>   &lt;/</a:t>
            </a:r>
            <a:r>
              <a:rPr lang="pt-PT" dirty="0" err="1"/>
              <a:t>emma:sequence</a:t>
            </a:r>
            <a:r>
              <a:rPr lang="pt-PT" dirty="0"/>
              <a:t>&gt;</a:t>
            </a:r>
          </a:p>
          <a:p>
            <a:r>
              <a:rPr lang="pt-PT" dirty="0"/>
              <a:t> &lt;/</a:t>
            </a:r>
            <a:r>
              <a:rPr lang="pt-PT" dirty="0" err="1"/>
              <a:t>emma:group</a:t>
            </a:r>
            <a:r>
              <a:rPr lang="pt-PT" dirty="0"/>
              <a:t>&gt;</a:t>
            </a:r>
          </a:p>
          <a:p>
            <a:r>
              <a:rPr lang="pt-PT" dirty="0"/>
              <a:t>&lt;/</a:t>
            </a:r>
            <a:r>
              <a:rPr lang="pt-PT" dirty="0" err="1"/>
              <a:t>emma:emma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22432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Fusion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10" y="1775460"/>
            <a:ext cx="5784850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797CB7-ADC0-4D52-A263-8E663FC3E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DETI/IEETA FRAMEWORK FOR MULTIMODAL FUSION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8E541-E069-4336-AB56-F3C6C05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90554-F1A3-4A79-B48C-85E47088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27828-387E-4695-A833-201BE7AE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available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Runtimes</a:t>
            </a:r>
            <a:endParaRPr lang="pt-PT" dirty="0"/>
          </a:p>
          <a:p>
            <a:pPr lvl="1"/>
            <a:r>
              <a:rPr lang="pt-PT" dirty="0"/>
              <a:t>IM</a:t>
            </a:r>
          </a:p>
          <a:p>
            <a:pPr lvl="1"/>
            <a:r>
              <a:rPr lang="pt-PT" dirty="0" err="1"/>
              <a:t>Modality</a:t>
            </a:r>
            <a:r>
              <a:rPr lang="pt-PT" dirty="0"/>
              <a:t> </a:t>
            </a:r>
            <a:r>
              <a:rPr lang="pt-PT" dirty="0" err="1"/>
              <a:t>examples</a:t>
            </a:r>
            <a:endParaRPr lang="pt-PT" dirty="0"/>
          </a:p>
          <a:p>
            <a:pPr lvl="2"/>
            <a:r>
              <a:rPr lang="pt-PT" dirty="0"/>
              <a:t>Speech</a:t>
            </a:r>
          </a:p>
          <a:p>
            <a:pPr lvl="2"/>
            <a:r>
              <a:rPr lang="pt-PT" dirty="0" err="1"/>
              <a:t>Second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Fusion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 err="1"/>
              <a:t>Help</a:t>
            </a:r>
            <a:r>
              <a:rPr lang="pt-PT" dirty="0"/>
              <a:t> for </a:t>
            </a:r>
            <a:r>
              <a:rPr lang="pt-PT" dirty="0" err="1"/>
              <a:t>Modality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  <a:p>
            <a:pPr lvl="1"/>
            <a:r>
              <a:rPr lang="pt-PT" dirty="0" err="1"/>
              <a:t>Lib</a:t>
            </a:r>
            <a:endParaRPr lang="pt-PT" dirty="0"/>
          </a:p>
          <a:p>
            <a:pPr lvl="1"/>
            <a:r>
              <a:rPr lang="pt-PT" dirty="0" err="1"/>
              <a:t>Example</a:t>
            </a:r>
            <a:r>
              <a:rPr lang="pt-PT" dirty="0"/>
              <a:t>(s)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26860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Interaction</a:t>
            </a:r>
            <a:r>
              <a:rPr lang="pt-PT" dirty="0"/>
              <a:t> Manager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Developed</a:t>
            </a:r>
            <a:r>
              <a:rPr lang="pt-PT" dirty="0"/>
              <a:t> in Java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pic>
        <p:nvPicPr>
          <p:cNvPr id="6" name="Imagem 5" descr="C:\Users\Nuno\AppData\Local\Microsoft\Windows\INetCache\Content.Word\InteractionManag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65" y="2587148"/>
            <a:ext cx="5394960" cy="3539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2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Technologies </a:t>
            </a:r>
            <a:r>
              <a:rPr lang="pt-PT" dirty="0" err="1"/>
              <a:t>used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Java</a:t>
            </a:r>
          </a:p>
          <a:p>
            <a:pPr lvl="1"/>
            <a:r>
              <a:rPr lang="pt-PT" dirty="0"/>
              <a:t>HTTP</a:t>
            </a:r>
          </a:p>
          <a:p>
            <a:pPr lvl="1"/>
            <a:r>
              <a:rPr lang="pt-PT" dirty="0"/>
              <a:t>SCXML</a:t>
            </a:r>
          </a:p>
          <a:p>
            <a:pPr lvl="2"/>
            <a:r>
              <a:rPr lang="pt-PT" dirty="0"/>
              <a:t>Apache  </a:t>
            </a:r>
            <a:r>
              <a:rPr lang="pt-PT" dirty="0" err="1"/>
              <a:t>implementation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321378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Fusion</a:t>
            </a:r>
            <a:r>
              <a:rPr lang="pt-PT" dirty="0"/>
              <a:t> </a:t>
            </a:r>
            <a:r>
              <a:rPr lang="pt-PT" dirty="0" err="1"/>
              <a:t>Engine</a:t>
            </a:r>
            <a:r>
              <a:rPr lang="pt-PT" dirty="0"/>
              <a:t>	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Fusion </a:t>
            </a:r>
            <a:r>
              <a:rPr lang="pt-PT" dirty="0" err="1">
                <a:solidFill>
                  <a:srgbClr val="00B050"/>
                </a:solidFill>
              </a:rPr>
              <a:t>process</a:t>
            </a:r>
            <a:r>
              <a:rPr lang="pt-PT" dirty="0">
                <a:solidFill>
                  <a:srgbClr val="00B050"/>
                </a:solidFill>
              </a:rPr>
              <a:t> </a:t>
            </a:r>
            <a:r>
              <a:rPr lang="pt-PT" dirty="0" err="1"/>
              <a:t>needs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running</a:t>
            </a:r>
            <a:endParaRPr lang="pt-PT" dirty="0"/>
          </a:p>
          <a:p>
            <a:pPr lvl="1"/>
            <a:r>
              <a:rPr lang="pt-PT" dirty="0" err="1"/>
              <a:t>Communicates</a:t>
            </a:r>
            <a:r>
              <a:rPr lang="pt-PT" dirty="0"/>
              <a:t> with IM</a:t>
            </a:r>
          </a:p>
          <a:p>
            <a:pPr lvl="2"/>
            <a:r>
              <a:rPr lang="pt-PT" dirty="0" err="1"/>
              <a:t>That</a:t>
            </a:r>
            <a:r>
              <a:rPr lang="pt-PT" dirty="0"/>
              <a:t> must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running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 err="1">
                <a:solidFill>
                  <a:srgbClr val="00B050"/>
                </a:solidFill>
              </a:rPr>
              <a:t>Configured</a:t>
            </a:r>
            <a:r>
              <a:rPr lang="pt-PT" dirty="0">
                <a:solidFill>
                  <a:srgbClr val="00B050"/>
                </a:solidFill>
              </a:rPr>
              <a:t> with SCXML</a:t>
            </a:r>
            <a:r>
              <a:rPr lang="pt-PT" dirty="0"/>
              <a:t>  </a:t>
            </a:r>
          </a:p>
          <a:p>
            <a:pPr lvl="1"/>
            <a:r>
              <a:rPr lang="pt-PT" dirty="0" err="1"/>
              <a:t>fusion.scxml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chapter</a:t>
            </a:r>
            <a:r>
              <a:rPr lang="pt-PT" dirty="0"/>
              <a:t> on SCXML</a:t>
            </a:r>
          </a:p>
          <a:p>
            <a:pPr lvl="1"/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</p:spTree>
    <p:extLst>
      <p:ext uri="{BB962C8B-B14F-4D97-AF65-F5344CB8AC3E}">
        <p14:creationId xmlns:p14="http://schemas.microsoft.com/office/powerpoint/2010/main" val="274086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Fusion</a:t>
            </a:r>
            <a:r>
              <a:rPr lang="pt-PT" dirty="0"/>
              <a:t> for </a:t>
            </a:r>
            <a:r>
              <a:rPr lang="pt-PT" dirty="0" err="1"/>
              <a:t>developers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err="1"/>
              <a:t>Enum</a:t>
            </a:r>
            <a:r>
              <a:rPr lang="pt-PT" dirty="0"/>
              <a:t> with Events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modality</a:t>
            </a:r>
            <a:endParaRPr lang="pt-PT" dirty="0"/>
          </a:p>
          <a:p>
            <a:pPr lvl="1"/>
            <a:r>
              <a:rPr lang="pt-PT" dirty="0" err="1"/>
              <a:t>Created</a:t>
            </a:r>
            <a:r>
              <a:rPr lang="pt-PT" dirty="0"/>
              <a:t> by </a:t>
            </a:r>
            <a:r>
              <a:rPr lang="pt-PT" dirty="0" err="1"/>
              <a:t>Modality</a:t>
            </a:r>
            <a:r>
              <a:rPr lang="pt-PT" dirty="0"/>
              <a:t> </a:t>
            </a:r>
            <a:r>
              <a:rPr lang="pt-PT" dirty="0" err="1"/>
              <a:t>developers</a:t>
            </a:r>
            <a:endParaRPr lang="pt-PT" dirty="0"/>
          </a:p>
          <a:p>
            <a:endParaRPr lang="pt-PT" dirty="0"/>
          </a:p>
          <a:p>
            <a:r>
              <a:rPr lang="pt-PT" dirty="0"/>
              <a:t>“</a:t>
            </a:r>
            <a:r>
              <a:rPr lang="pt-PT" dirty="0" err="1"/>
              <a:t>Main</a:t>
            </a:r>
            <a:r>
              <a:rPr lang="pt-PT" dirty="0"/>
              <a:t>”   defines Fusion</a:t>
            </a:r>
          </a:p>
          <a:p>
            <a:pPr lvl="1"/>
            <a:r>
              <a:rPr lang="pt-PT" dirty="0"/>
              <a:t>Uses </a:t>
            </a:r>
            <a:r>
              <a:rPr lang="pt-PT" dirty="0" err="1"/>
              <a:t>FusionGenerator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pt-PT" dirty="0"/>
          </a:p>
          <a:p>
            <a:pPr lvl="2"/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:</a:t>
            </a:r>
          </a:p>
          <a:p>
            <a:pPr lvl="3"/>
            <a:r>
              <a:rPr lang="pt-PT" dirty="0" err="1"/>
              <a:t>Complementary</a:t>
            </a:r>
            <a:r>
              <a:rPr lang="pt-PT" dirty="0"/>
              <a:t>(</a:t>
            </a:r>
          </a:p>
          <a:p>
            <a:pPr lvl="3"/>
            <a:r>
              <a:rPr lang="pt-PT" dirty="0" err="1"/>
              <a:t>Redundancy</a:t>
            </a:r>
            <a:r>
              <a:rPr lang="pt-PT" dirty="0"/>
              <a:t> (…</a:t>
            </a:r>
          </a:p>
          <a:p>
            <a:pPr lvl="3"/>
            <a:r>
              <a:rPr lang="pt-PT" dirty="0"/>
              <a:t>Single</a:t>
            </a:r>
          </a:p>
          <a:p>
            <a:pPr lvl="3"/>
            <a:r>
              <a:rPr lang="pt-PT" dirty="0" err="1"/>
              <a:t>Build</a:t>
            </a:r>
            <a:endParaRPr lang="pt-PT" dirty="0"/>
          </a:p>
          <a:p>
            <a:pPr lvl="3"/>
            <a:endParaRPr lang="pt-PT" dirty="0"/>
          </a:p>
          <a:p>
            <a:r>
              <a:rPr lang="pt-PT" dirty="0" err="1"/>
              <a:t>Automatic</a:t>
            </a:r>
            <a:r>
              <a:rPr lang="pt-PT" dirty="0"/>
              <a:t> </a:t>
            </a:r>
            <a:r>
              <a:rPr lang="pt-PT" dirty="0" err="1"/>
              <a:t>generation</a:t>
            </a:r>
            <a:r>
              <a:rPr lang="pt-PT" dirty="0"/>
              <a:t> of SCXML </a:t>
            </a:r>
          </a:p>
          <a:p>
            <a:pPr lvl="1"/>
            <a:r>
              <a:rPr lang="pt-PT" dirty="0" err="1"/>
              <a:t>Directly</a:t>
            </a:r>
            <a:r>
              <a:rPr lang="pt-PT" dirty="0"/>
              <a:t> </a:t>
            </a:r>
            <a:r>
              <a:rPr lang="pt-PT" dirty="0" err="1"/>
              <a:t>usable</a:t>
            </a:r>
            <a:r>
              <a:rPr lang="pt-PT" dirty="0"/>
              <a:t> by Fusion </a:t>
            </a:r>
            <a:r>
              <a:rPr lang="pt-PT" dirty="0" err="1"/>
              <a:t>engine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17/05/2018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Multimodal Interaction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58B5794-CFE9-4AE8-A0EA-E41D49D27EB5}"/>
              </a:ext>
            </a:extLst>
          </p:cNvPr>
          <p:cNvSpPr/>
          <p:nvPr/>
        </p:nvSpPr>
        <p:spPr>
          <a:xfrm>
            <a:off x="7815943" y="4452257"/>
            <a:ext cx="870857" cy="87085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57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ieet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Presentation_ieet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</TotalTime>
  <Words>804</Words>
  <Application>Microsoft Office PowerPoint</Application>
  <PresentationFormat>On-screen Show (4:3)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Presentation_ieeta2</vt:lpstr>
      <vt:lpstr>1_Presentation_ieeta2</vt:lpstr>
      <vt:lpstr>PowerPoint Presentation</vt:lpstr>
      <vt:lpstr>The Multimodal Architecture (again)</vt:lpstr>
      <vt:lpstr>Fusion</vt:lpstr>
      <vt:lpstr>PowerPoint Presentation</vt:lpstr>
      <vt:lpstr>What is available</vt:lpstr>
      <vt:lpstr>Interaction Manager</vt:lpstr>
      <vt:lpstr>IM</vt:lpstr>
      <vt:lpstr>Fusion Engine </vt:lpstr>
      <vt:lpstr>Fusion for developers</vt:lpstr>
      <vt:lpstr>Fusion  - How to  </vt:lpstr>
      <vt:lpstr>Fusion  - Example of Main</vt:lpstr>
      <vt:lpstr>PowerPoint Presentation</vt:lpstr>
      <vt:lpstr>DEMO   - part 1 </vt:lpstr>
      <vt:lpstr>DEMO – part 2</vt:lpstr>
      <vt:lpstr>YOUR WORK …</vt:lpstr>
      <vt:lpstr>PowerPoint Presentation</vt:lpstr>
      <vt:lpstr>The interaction manager </vt:lpstr>
      <vt:lpstr>Communication protocol between different modules</vt:lpstr>
      <vt:lpstr>The Standard Life-Cycle Events </vt:lpstr>
      <vt:lpstr>Set of MMI Life Cycle Events</vt:lpstr>
      <vt:lpstr>EMMA - Extensible MultiModal Annotation markup language</vt:lpstr>
      <vt:lpstr>EMMA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Jorge Martins</dc:creator>
  <cp:lastModifiedBy>António Teixeira</cp:lastModifiedBy>
  <cp:revision>269</cp:revision>
  <cp:lastPrinted>2017-11-29T10:12:08Z</cp:lastPrinted>
  <dcterms:created xsi:type="dcterms:W3CDTF">2012-01-23T00:24:54Z</dcterms:created>
  <dcterms:modified xsi:type="dcterms:W3CDTF">2018-05-17T12:28:19Z</dcterms:modified>
</cp:coreProperties>
</file>