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E01F-B47D-4C34-B3F1-CB1BB281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CD43A-C53A-48C5-B40E-3D9E5768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F99F-2DE2-4928-944F-E64C02AB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D8042-E315-4681-98F8-71B16EE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50E6E-E6A3-4479-95E1-B2870AA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CD594-3BF9-4A60-A920-77012AB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291AD-C6E1-4133-A5A1-66ECF977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5577-7AF7-4812-8613-94A8AB9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13365-8E2B-4513-AC8F-52679320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3CDE0-ABCB-4338-863F-D27086C3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806BC-7CB2-4C09-B279-86E45F281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583FF-F365-4DE5-A864-42B5A223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C88B-4F75-4CF4-956B-154461CF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6431B-B9D8-48B8-AAEF-5E7BD55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09FF1-D4DC-4832-92B1-C7901C57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9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E3F61-DA21-48FA-A3B1-BC97079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BCEE0-CF37-409F-AEC0-9876F009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10920-0ADB-4A37-ACD9-54531073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37A04-FE75-4DAE-8E51-0B923757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D87F3-BFFA-4009-AA82-8BC06974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942D-ABCB-43E5-B8B6-8FEC2ED1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2DED0-8283-42F0-8492-8511E2F3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BEC7D-ADB7-4777-8581-200873B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D3132-6161-4861-A2C2-866DF77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28412-BA39-4204-B664-8D4BACF0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D8E6-CC59-4534-870B-5AB948A5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1312-69BC-41D5-82A8-B79CC6096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73FD7-F5E1-41C2-80A4-476C054A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93A5-94F1-4214-A0E8-A257DDB0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FCC17-0739-4353-A736-1A52A18A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2AB99-398E-4300-A529-675714E1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9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47813-C680-491E-9E12-B5F5B380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F242B-4C5B-495F-B674-9912CD21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74C98-0E09-4521-BE6C-296243CA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2B1829-CA37-4AD7-9950-8D3C8C1F3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331B82-F9E0-49C7-8C71-EA80C99FA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EC720-B501-4EDC-9BBE-9924001D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AE792-AD19-4CE2-B72B-5703E81A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B81B6A-F057-4420-9CB8-6DB4D69C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DFDDA-12C4-4B7E-8F03-7410A8F2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C3B5B7-B7C4-4738-B486-C4615C9F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CB9CB-195B-4297-AA7B-9477041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154CD-81CE-44CD-A498-ECBF4F33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4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9CCEC-7430-4BA4-B682-1B828DC5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F9BA2-2FB3-43A2-857E-512778AE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41386-BD15-4C0B-B49A-C0682017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E3B5E-9B83-4006-8167-95E8EEC4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2395E-A6C2-4F81-A771-10FCD065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2BB0B-8CE4-4B9C-A259-1B3CBF7D8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DF5A9-E38D-4523-AF3B-F21C5A76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115A5-8DA5-41E1-9612-2FAF3E1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33112-B512-427C-A2DA-6C338185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5874-C69F-45CB-9615-D618526C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77412-9041-4E8B-9D8A-6AB5BEF35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96638-ED2F-417F-982B-0FD16E4F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D5545-F4B6-4475-A680-88BD9B12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495D-B548-4977-A1AA-FE26A55B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7ACDD-64B9-44D9-81AC-5F7AB165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321F6-0F00-478E-A25A-EB71C27B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BD331-A527-455B-B167-9AA3074D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12087-4B50-4672-A826-04A8F3E87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48C-4FE3-4689-8AD7-4B1D2476188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D142-3CB8-435A-8C35-67ADE9B4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C7C-0FAA-46BA-AAC1-371E89A6E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4722635E-B0C6-48D2-9286-14B2C00C2C19}"/>
              </a:ext>
            </a:extLst>
          </p:cNvPr>
          <p:cNvSpPr txBox="1"/>
          <p:nvPr/>
        </p:nvSpPr>
        <p:spPr>
          <a:xfrm>
            <a:off x="467766" y="1876623"/>
            <a:ext cx="210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1E322-CBA0-4ECD-B240-79C091C063C8}"/>
              </a:ext>
            </a:extLst>
          </p:cNvPr>
          <p:cNvSpPr txBox="1"/>
          <p:nvPr/>
        </p:nvSpPr>
        <p:spPr>
          <a:xfrm>
            <a:off x="78514" y="4260412"/>
            <a:ext cx="308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状态空间方程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62A33D-9675-4E0A-8215-0D668BDC0C45}"/>
              </a:ext>
            </a:extLst>
          </p:cNvPr>
          <p:cNvSpPr txBox="1"/>
          <p:nvPr/>
        </p:nvSpPr>
        <p:spPr>
          <a:xfrm>
            <a:off x="2840005" y="5516367"/>
            <a:ext cx="163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相轨迹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B09AF-C349-406C-BF0E-1C6D36E9D2A3}"/>
              </a:ext>
            </a:extLst>
          </p:cNvPr>
          <p:cNvSpPr txBox="1"/>
          <p:nvPr/>
        </p:nvSpPr>
        <p:spPr>
          <a:xfrm>
            <a:off x="2701349" y="240375"/>
            <a:ext cx="210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时域响应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56D6A5-5D80-4D59-BD65-D7C125AFC863}"/>
              </a:ext>
            </a:extLst>
          </p:cNvPr>
          <p:cNvSpPr txBox="1"/>
          <p:nvPr/>
        </p:nvSpPr>
        <p:spPr>
          <a:xfrm>
            <a:off x="3266957" y="3132578"/>
            <a:ext cx="162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08A458-DB6D-40BF-A55D-E6DA3568CAD6}"/>
              </a:ext>
            </a:extLst>
          </p:cNvPr>
          <p:cNvSpPr txBox="1"/>
          <p:nvPr/>
        </p:nvSpPr>
        <p:spPr>
          <a:xfrm>
            <a:off x="5054354" y="1058498"/>
            <a:ext cx="308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根轨迹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80EF5B-E572-403D-999F-6D7CE70991B6}"/>
              </a:ext>
            </a:extLst>
          </p:cNvPr>
          <p:cNvSpPr txBox="1"/>
          <p:nvPr/>
        </p:nvSpPr>
        <p:spPr>
          <a:xfrm>
            <a:off x="5152009" y="240374"/>
            <a:ext cx="210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频率响应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53AC82-EF29-45DD-9DC3-C738833887DE}"/>
              </a:ext>
            </a:extLst>
          </p:cNvPr>
          <p:cNvSpPr txBox="1"/>
          <p:nvPr/>
        </p:nvSpPr>
        <p:spPr>
          <a:xfrm>
            <a:off x="5600281" y="4407104"/>
            <a:ext cx="163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A10581-6DFB-4AD7-BA14-01424A6603B5}"/>
              </a:ext>
            </a:extLst>
          </p:cNvPr>
          <p:cNvSpPr txBox="1"/>
          <p:nvPr/>
        </p:nvSpPr>
        <p:spPr>
          <a:xfrm>
            <a:off x="5600281" y="5283988"/>
            <a:ext cx="163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32F5C0-8E39-45C9-B89E-7B460F9639F9}"/>
              </a:ext>
            </a:extLst>
          </p:cNvPr>
          <p:cNvSpPr txBox="1"/>
          <p:nvPr/>
        </p:nvSpPr>
        <p:spPr>
          <a:xfrm>
            <a:off x="7632975" y="4407104"/>
            <a:ext cx="156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能控性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0D97A6-B369-4CBB-8196-B93898E45491}"/>
              </a:ext>
            </a:extLst>
          </p:cNvPr>
          <p:cNvSpPr txBox="1"/>
          <p:nvPr/>
        </p:nvSpPr>
        <p:spPr>
          <a:xfrm>
            <a:off x="7394647" y="5311800"/>
            <a:ext cx="204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能观测性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6B6A26-C45E-4770-B0B7-DE7EF4291C95}"/>
              </a:ext>
            </a:extLst>
          </p:cNvPr>
          <p:cNvSpPr txBox="1"/>
          <p:nvPr/>
        </p:nvSpPr>
        <p:spPr>
          <a:xfrm>
            <a:off x="3505393" y="1876622"/>
            <a:ext cx="110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5C5DBC-DC4E-4C64-84DF-594A0B262717}"/>
              </a:ext>
            </a:extLst>
          </p:cNvPr>
          <p:cNvSpPr txBox="1"/>
          <p:nvPr/>
        </p:nvSpPr>
        <p:spPr>
          <a:xfrm>
            <a:off x="3238772" y="4276141"/>
            <a:ext cx="163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30BBFB-E188-47DB-9EBD-885169D7D1D1}"/>
              </a:ext>
            </a:extLst>
          </p:cNvPr>
          <p:cNvSpPr txBox="1"/>
          <p:nvPr/>
        </p:nvSpPr>
        <p:spPr>
          <a:xfrm>
            <a:off x="5046586" y="3204530"/>
            <a:ext cx="11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C98763-C12B-4B0C-A4E1-6C7D3B1F5FCD}"/>
              </a:ext>
            </a:extLst>
          </p:cNvPr>
          <p:cNvSpPr txBox="1"/>
          <p:nvPr/>
        </p:nvSpPr>
        <p:spPr>
          <a:xfrm>
            <a:off x="6797116" y="1234482"/>
            <a:ext cx="11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469381-3B14-4910-BDAE-169B9FC370BA}"/>
              </a:ext>
            </a:extLst>
          </p:cNvPr>
          <p:cNvSpPr txBox="1"/>
          <p:nvPr/>
        </p:nvSpPr>
        <p:spPr>
          <a:xfrm>
            <a:off x="6797116" y="1878718"/>
            <a:ext cx="11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79BC2E-0C98-47EC-84D4-85E2735CAECF}"/>
              </a:ext>
            </a:extLst>
          </p:cNvPr>
          <p:cNvSpPr txBox="1"/>
          <p:nvPr/>
        </p:nvSpPr>
        <p:spPr>
          <a:xfrm>
            <a:off x="6797116" y="2533525"/>
            <a:ext cx="111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67AF1A-B4DC-4CE7-8890-E5E0E87E73AE}"/>
              </a:ext>
            </a:extLst>
          </p:cNvPr>
          <p:cNvCxnSpPr>
            <a:cxnSpLocks/>
          </p:cNvCxnSpPr>
          <p:nvPr/>
        </p:nvCxnSpPr>
        <p:spPr>
          <a:xfrm flipH="1">
            <a:off x="4055736" y="2544142"/>
            <a:ext cx="606" cy="462995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42416D8-7DDB-41CD-A14E-A0B03F531103}"/>
              </a:ext>
            </a:extLst>
          </p:cNvPr>
          <p:cNvCxnSpPr>
            <a:cxnSpLocks/>
          </p:cNvCxnSpPr>
          <p:nvPr/>
        </p:nvCxnSpPr>
        <p:spPr>
          <a:xfrm flipV="1">
            <a:off x="4055736" y="3850861"/>
            <a:ext cx="0" cy="409551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8E05DA-74DE-4840-AA22-57A1CB711722}"/>
              </a:ext>
            </a:extLst>
          </p:cNvPr>
          <p:cNvCxnSpPr>
            <a:cxnSpLocks/>
          </p:cNvCxnSpPr>
          <p:nvPr/>
        </p:nvCxnSpPr>
        <p:spPr>
          <a:xfrm flipV="1">
            <a:off x="4607292" y="1661849"/>
            <a:ext cx="447062" cy="30961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91D145C-5CB9-4DA9-B2EB-A19728DC132A}"/>
              </a:ext>
            </a:extLst>
          </p:cNvPr>
          <p:cNvSpPr txBox="1"/>
          <p:nvPr/>
        </p:nvSpPr>
        <p:spPr>
          <a:xfrm>
            <a:off x="10077319" y="3455743"/>
            <a:ext cx="163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线性状态反馈控制器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067612-53EF-4458-ADE8-287327B81B5E}"/>
              </a:ext>
            </a:extLst>
          </p:cNvPr>
          <p:cNvCxnSpPr>
            <a:cxnSpLocks/>
          </p:cNvCxnSpPr>
          <p:nvPr/>
        </p:nvCxnSpPr>
        <p:spPr>
          <a:xfrm flipV="1">
            <a:off x="6166831" y="3007137"/>
            <a:ext cx="447062" cy="30961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7101B1-A8F7-4CD5-88FE-E62B630D150B}"/>
              </a:ext>
            </a:extLst>
          </p:cNvPr>
          <p:cNvCxnSpPr>
            <a:cxnSpLocks/>
          </p:cNvCxnSpPr>
          <p:nvPr/>
        </p:nvCxnSpPr>
        <p:spPr>
          <a:xfrm>
            <a:off x="6075710" y="3850861"/>
            <a:ext cx="314652" cy="42528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4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B9A489-7DF7-4313-8401-E0AFCFBEE1FC}"/>
              </a:ext>
            </a:extLst>
          </p:cNvPr>
          <p:cNvSpPr txBox="1"/>
          <p:nvPr/>
        </p:nvSpPr>
        <p:spPr>
          <a:xfrm>
            <a:off x="840344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频率响应</a:t>
            </a:r>
          </a:p>
        </p:txBody>
      </p:sp>
    </p:spTree>
    <p:extLst>
      <p:ext uri="{BB962C8B-B14F-4D97-AF65-F5344CB8AC3E}">
        <p14:creationId xmlns:p14="http://schemas.microsoft.com/office/powerpoint/2010/main" val="274990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24BCE4-CFF8-49B3-9AB2-51FF55F9EE25}"/>
              </a:ext>
            </a:extLst>
          </p:cNvPr>
          <p:cNvSpPr txBox="1"/>
          <p:nvPr/>
        </p:nvSpPr>
        <p:spPr>
          <a:xfrm>
            <a:off x="840342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5C1F58-BEBA-45BA-98BE-FE9539539623}"/>
              </a:ext>
            </a:extLst>
          </p:cNvPr>
          <p:cNvSpPr txBox="1"/>
          <p:nvPr/>
        </p:nvSpPr>
        <p:spPr>
          <a:xfrm>
            <a:off x="840343" y="1890822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系统的能控性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AF6D0D-308A-40D0-ADD0-0958FED9A38B}"/>
              </a:ext>
            </a:extLst>
          </p:cNvPr>
          <p:cNvSpPr txBox="1"/>
          <p:nvPr/>
        </p:nvSpPr>
        <p:spPr>
          <a:xfrm>
            <a:off x="840342" y="2929484"/>
            <a:ext cx="437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线性状态反馈控制器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BE7C79-7EC7-4A4B-94A4-AC2DADB3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44" y="2083731"/>
            <a:ext cx="4851590" cy="1492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5F0629-3EBA-4C48-8CF5-7FAF66024BCB}"/>
              </a:ext>
            </a:extLst>
          </p:cNvPr>
          <p:cNvSpPr txBox="1"/>
          <p:nvPr/>
        </p:nvSpPr>
        <p:spPr>
          <a:xfrm>
            <a:off x="6239444" y="1269894"/>
            <a:ext cx="156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不稳定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1362BE-20BD-4242-8038-22F08252396D}"/>
              </a:ext>
            </a:extLst>
          </p:cNvPr>
          <p:cNvSpPr txBox="1"/>
          <p:nvPr/>
        </p:nvSpPr>
        <p:spPr>
          <a:xfrm>
            <a:off x="9099533" y="1269894"/>
            <a:ext cx="156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24B01-7BAC-4A9E-A9F9-833EE64D94F2}"/>
              </a:ext>
            </a:extLst>
          </p:cNvPr>
          <p:cNvCxnSpPr/>
          <p:nvPr/>
        </p:nvCxnSpPr>
        <p:spPr>
          <a:xfrm>
            <a:off x="7913251" y="1623257"/>
            <a:ext cx="920031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42F6F65-FBFD-4841-9259-3295D6EC6612}"/>
              </a:ext>
            </a:extLst>
          </p:cNvPr>
          <p:cNvSpPr txBox="1"/>
          <p:nvPr/>
        </p:nvSpPr>
        <p:spPr>
          <a:xfrm>
            <a:off x="9692251" y="3813503"/>
            <a:ext cx="242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最优控制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964904-E317-46AD-B2F3-FD67D7C65726}"/>
              </a:ext>
            </a:extLst>
          </p:cNvPr>
          <p:cNvSpPr txBox="1"/>
          <p:nvPr/>
        </p:nvSpPr>
        <p:spPr>
          <a:xfrm>
            <a:off x="5092038" y="3813503"/>
            <a:ext cx="35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如何选择特征值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CF69CE-96A6-4655-AC47-48A0DC9243E7}"/>
              </a:ext>
            </a:extLst>
          </p:cNvPr>
          <p:cNvCxnSpPr/>
          <p:nvPr/>
        </p:nvCxnSpPr>
        <p:spPr>
          <a:xfrm>
            <a:off x="8584126" y="4136669"/>
            <a:ext cx="920031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6292D45-E1D9-4E30-9163-54A563AC692E}"/>
              </a:ext>
            </a:extLst>
          </p:cNvPr>
          <p:cNvSpPr txBox="1"/>
          <p:nvPr/>
        </p:nvSpPr>
        <p:spPr>
          <a:xfrm>
            <a:off x="5092038" y="4588412"/>
            <a:ext cx="245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LQR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642A2E-3418-4CA1-8F93-153321D3C84F}"/>
              </a:ext>
            </a:extLst>
          </p:cNvPr>
          <p:cNvSpPr txBox="1"/>
          <p:nvPr/>
        </p:nvSpPr>
        <p:spPr>
          <a:xfrm>
            <a:off x="8373266" y="4480685"/>
            <a:ext cx="393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调节状态变量、输入量的收敛速度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52FBB5-02DE-4219-A72C-A9C67BE5BADA}"/>
              </a:ext>
            </a:extLst>
          </p:cNvPr>
          <p:cNvCxnSpPr>
            <a:cxnSpLocks/>
          </p:cNvCxnSpPr>
          <p:nvPr/>
        </p:nvCxnSpPr>
        <p:spPr>
          <a:xfrm>
            <a:off x="7664095" y="4911577"/>
            <a:ext cx="709171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66B5543-8BAD-4564-98A8-83E839604280}"/>
              </a:ext>
            </a:extLst>
          </p:cNvPr>
          <p:cNvSpPr txBox="1"/>
          <p:nvPr/>
        </p:nvSpPr>
        <p:spPr>
          <a:xfrm>
            <a:off x="764927" y="5828163"/>
            <a:ext cx="219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轨迹追踪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5BE12E-62BE-42D1-8C0E-240739A1AE98}"/>
              </a:ext>
            </a:extLst>
          </p:cNvPr>
          <p:cNvSpPr txBox="1"/>
          <p:nvPr/>
        </p:nvSpPr>
        <p:spPr>
          <a:xfrm>
            <a:off x="3340016" y="5556118"/>
            <a:ext cx="405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系统的平衡点非零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6C8F04-B555-41BA-8C91-8F97CB96DBF6}"/>
              </a:ext>
            </a:extLst>
          </p:cNvPr>
          <p:cNvSpPr txBox="1"/>
          <p:nvPr/>
        </p:nvSpPr>
        <p:spPr>
          <a:xfrm>
            <a:off x="3340016" y="6116971"/>
            <a:ext cx="219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使其稳定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F2B1212-FEF3-45F4-9E8E-E62012A8B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92030"/>
              </p:ext>
            </p:extLst>
          </p:nvPr>
        </p:nvGraphicFramePr>
        <p:xfrm>
          <a:off x="7279870" y="6046436"/>
          <a:ext cx="2162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AxMath" r:id="rId4" imgW="1080720" imgH="196920" progId="Equation.AxMath">
                  <p:embed/>
                </p:oleObj>
              </mc:Choice>
              <mc:Fallback>
                <p:oleObj name="AxMath" r:id="rId4" imgW="1080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9870" y="6046436"/>
                        <a:ext cx="2162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83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278C46-2CEC-42D7-9B47-78F24CAEB524}"/>
              </a:ext>
            </a:extLst>
          </p:cNvPr>
          <p:cNvSpPr txBox="1"/>
          <p:nvPr/>
        </p:nvSpPr>
        <p:spPr>
          <a:xfrm>
            <a:off x="406709" y="633994"/>
            <a:ext cx="219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轨迹追踪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CC54F3-6D76-471D-8BF8-32BE0D3D0540}"/>
              </a:ext>
            </a:extLst>
          </p:cNvPr>
          <p:cNvSpPr txBox="1"/>
          <p:nvPr/>
        </p:nvSpPr>
        <p:spPr>
          <a:xfrm>
            <a:off x="2981798" y="361949"/>
            <a:ext cx="405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系统的平衡点非零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DF91C1-0158-48AC-9C54-5118937E5CBD}"/>
              </a:ext>
            </a:extLst>
          </p:cNvPr>
          <p:cNvSpPr txBox="1"/>
          <p:nvPr/>
        </p:nvSpPr>
        <p:spPr>
          <a:xfrm>
            <a:off x="2981798" y="922802"/>
            <a:ext cx="219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使其稳定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931F934-A50D-4832-8815-1363D9A9E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03802"/>
              </p:ext>
            </p:extLst>
          </p:nvPr>
        </p:nvGraphicFramePr>
        <p:xfrm>
          <a:off x="6921652" y="852267"/>
          <a:ext cx="2162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AxMath" r:id="rId3" imgW="1080720" imgH="196920" progId="Equation.AxMath">
                  <p:embed/>
                </p:oleObj>
              </mc:Choice>
              <mc:Fallback>
                <p:oleObj name="AxMath" r:id="rId3" imgW="1080720" imgH="19692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F2B1212-FEF3-45F4-9E8E-E62012A8B0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652" y="852267"/>
                        <a:ext cx="2162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8996396-0AF5-4306-A923-1CA73FB32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9442"/>
              </p:ext>
            </p:extLst>
          </p:nvPr>
        </p:nvGraphicFramePr>
        <p:xfrm>
          <a:off x="2884538" y="2035718"/>
          <a:ext cx="2292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AxMath" r:id="rId5" imgW="1145880" imgH="196920" progId="Equation.AxMath">
                  <p:embed/>
                </p:oleObj>
              </mc:Choice>
              <mc:Fallback>
                <p:oleObj name="AxMath" r:id="rId5" imgW="114588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4538" y="2035718"/>
                        <a:ext cx="22923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7539B58-3B50-46A9-8AD2-620B99405995}"/>
              </a:ext>
            </a:extLst>
          </p:cNvPr>
          <p:cNvSpPr txBox="1"/>
          <p:nvPr/>
        </p:nvSpPr>
        <p:spPr>
          <a:xfrm>
            <a:off x="1676335" y="3362884"/>
            <a:ext cx="219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前馈：用于移动平衡点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827BB2-CE27-421D-8639-EE23C85DEE78}"/>
              </a:ext>
            </a:extLst>
          </p:cNvPr>
          <p:cNvSpPr txBox="1"/>
          <p:nvPr/>
        </p:nvSpPr>
        <p:spPr>
          <a:xfrm>
            <a:off x="4499590" y="3313393"/>
            <a:ext cx="219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配置极点：使系统稳定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D1353FE-EC5F-4603-B445-E505F3165CE7}"/>
              </a:ext>
            </a:extLst>
          </p:cNvPr>
          <p:cNvCxnSpPr>
            <a:cxnSpLocks/>
          </p:cNvCxnSpPr>
          <p:nvPr/>
        </p:nvCxnSpPr>
        <p:spPr>
          <a:xfrm rot="5400000">
            <a:off x="3271453" y="2486362"/>
            <a:ext cx="624908" cy="5750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96B0800-D421-4058-A452-844BD6B573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60295" y="2556315"/>
            <a:ext cx="699083" cy="528157"/>
          </a:xfrm>
          <a:prstGeom prst="bentConnector3">
            <a:avLst>
              <a:gd name="adj1" fmla="val 446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3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9B24B9-AE67-43B3-81B0-E8D3E0A71699}"/>
              </a:ext>
            </a:extLst>
          </p:cNvPr>
          <p:cNvSpPr txBox="1"/>
          <p:nvPr/>
        </p:nvSpPr>
        <p:spPr>
          <a:xfrm>
            <a:off x="1481362" y="2699798"/>
            <a:ext cx="165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D234C8-3867-4DFC-A6BE-E19354821AF1}"/>
              </a:ext>
            </a:extLst>
          </p:cNvPr>
          <p:cNvSpPr txBox="1"/>
          <p:nvPr/>
        </p:nvSpPr>
        <p:spPr>
          <a:xfrm>
            <a:off x="821485" y="599192"/>
            <a:ext cx="3438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系统中的某些状态变量无法测量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8A50C6-463E-48B3-8DFA-9FAFF81C92E0}"/>
              </a:ext>
            </a:extLst>
          </p:cNvPr>
          <p:cNvCxnSpPr>
            <a:cxnSpLocks/>
          </p:cNvCxnSpPr>
          <p:nvPr/>
        </p:nvCxnSpPr>
        <p:spPr>
          <a:xfrm>
            <a:off x="2332583" y="1915488"/>
            <a:ext cx="0" cy="676883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A1A2E8-7DE3-4F7E-B170-CF23E7BED38A}"/>
              </a:ext>
            </a:extLst>
          </p:cNvPr>
          <p:cNvSpPr txBox="1"/>
          <p:nvPr/>
        </p:nvSpPr>
        <p:spPr>
          <a:xfrm>
            <a:off x="4122438" y="2699798"/>
            <a:ext cx="20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能观测性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4447530-C29C-416C-9918-5782EA08C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5249"/>
              </p:ext>
            </p:extLst>
          </p:nvPr>
        </p:nvGraphicFramePr>
        <p:xfrm>
          <a:off x="4508647" y="3730052"/>
          <a:ext cx="46736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AxMath" r:id="rId3" imgW="2336400" imgH="586800" progId="Equation.AxMath">
                  <p:embed/>
                </p:oleObj>
              </mc:Choice>
              <mc:Fallback>
                <p:oleObj name="AxMath" r:id="rId3" imgW="2336400" imgH="58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647" y="3730052"/>
                        <a:ext cx="467360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160B562-BEA8-4F2B-A944-018F7A8DB0EC}"/>
              </a:ext>
            </a:extLst>
          </p:cNvPr>
          <p:cNvSpPr txBox="1"/>
          <p:nvPr/>
        </p:nvSpPr>
        <p:spPr>
          <a:xfrm>
            <a:off x="587222" y="3730052"/>
            <a:ext cx="319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龙伯格观测器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24B3C11-2274-4934-9982-E996A92D8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99871"/>
              </p:ext>
            </p:extLst>
          </p:nvPr>
        </p:nvGraphicFramePr>
        <p:xfrm>
          <a:off x="4508647" y="5499840"/>
          <a:ext cx="2609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AxMath" r:id="rId5" imgW="1304280" imgH="354240" progId="Equation.AxMath">
                  <p:embed/>
                </p:oleObj>
              </mc:Choice>
              <mc:Fallback>
                <p:oleObj name="AxMath" r:id="rId5" imgW="130428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647" y="5499840"/>
                        <a:ext cx="26098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D068060-ABEE-4248-BBCB-489A5B41AE5A}"/>
              </a:ext>
            </a:extLst>
          </p:cNvPr>
          <p:cNvSpPr txBox="1"/>
          <p:nvPr/>
        </p:nvSpPr>
        <p:spPr>
          <a:xfrm>
            <a:off x="7418590" y="5434696"/>
            <a:ext cx="4773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设计目标：通过找到合适的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A-LC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）的特征值实部都为负数</a:t>
            </a:r>
          </a:p>
        </p:txBody>
      </p:sp>
    </p:spTree>
    <p:extLst>
      <p:ext uri="{BB962C8B-B14F-4D97-AF65-F5344CB8AC3E}">
        <p14:creationId xmlns:p14="http://schemas.microsoft.com/office/powerpoint/2010/main" val="33890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83090A-096F-4C4A-B385-694554C2DAE1}"/>
              </a:ext>
            </a:extLst>
          </p:cNvPr>
          <p:cNvSpPr txBox="1"/>
          <p:nvPr/>
        </p:nvSpPr>
        <p:spPr>
          <a:xfrm>
            <a:off x="1188399" y="1492436"/>
            <a:ext cx="255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观测器与控制器相结合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A4D51-3B0A-41FB-8117-0F2D033258D2}"/>
              </a:ext>
            </a:extLst>
          </p:cNvPr>
          <p:cNvSpPr txBox="1"/>
          <p:nvPr/>
        </p:nvSpPr>
        <p:spPr>
          <a:xfrm>
            <a:off x="5272127" y="1492436"/>
            <a:ext cx="549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设计时观测器收敛速度要快于控制器（快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倍）</a:t>
            </a:r>
          </a:p>
        </p:txBody>
      </p:sp>
    </p:spTree>
    <p:extLst>
      <p:ext uri="{BB962C8B-B14F-4D97-AF65-F5344CB8AC3E}">
        <p14:creationId xmlns:p14="http://schemas.microsoft.com/office/powerpoint/2010/main" val="398143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051E322-CBA0-4ECD-B240-79C091C063C8}"/>
              </a:ext>
            </a:extLst>
          </p:cNvPr>
          <p:cNvSpPr txBox="1"/>
          <p:nvPr/>
        </p:nvSpPr>
        <p:spPr>
          <a:xfrm>
            <a:off x="371165" y="646331"/>
            <a:ext cx="308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A926696-70FC-4A08-9B06-D62E126C8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7476"/>
              </p:ext>
            </p:extLst>
          </p:nvPr>
        </p:nvGraphicFramePr>
        <p:xfrm>
          <a:off x="4166060" y="646331"/>
          <a:ext cx="26574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AxMath" r:id="rId3" imgW="1328040" imgH="577080" progId="Equation.AxMath">
                  <p:embed/>
                </p:oleObj>
              </mc:Choice>
              <mc:Fallback>
                <p:oleObj name="AxMath" r:id="rId3" imgW="1328040" imgH="577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6060" y="646331"/>
                        <a:ext cx="2657475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64267255-249C-4C84-B8AC-AA1FB2AE530D}"/>
              </a:ext>
            </a:extLst>
          </p:cNvPr>
          <p:cNvSpPr txBox="1"/>
          <p:nvPr/>
        </p:nvSpPr>
        <p:spPr>
          <a:xfrm>
            <a:off x="7771631" y="901015"/>
            <a:ext cx="308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E625A3-5D2D-4002-98A2-B3A6CA6D35D8}"/>
              </a:ext>
            </a:extLst>
          </p:cNvPr>
          <p:cNvSpPr txBox="1"/>
          <p:nvPr/>
        </p:nvSpPr>
        <p:spPr>
          <a:xfrm>
            <a:off x="7771710" y="1802031"/>
            <a:ext cx="308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B365-D7BD-456A-946F-836CA7EEEE18}"/>
              </a:ext>
            </a:extLst>
          </p:cNvPr>
          <p:cNvSpPr txBox="1"/>
          <p:nvPr/>
        </p:nvSpPr>
        <p:spPr>
          <a:xfrm>
            <a:off x="290738" y="2600564"/>
            <a:ext cx="387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特征值与特征向量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C69E39-B4DD-4DA5-9737-1BD7AF521511}"/>
              </a:ext>
            </a:extLst>
          </p:cNvPr>
          <p:cNvSpPr txBox="1"/>
          <p:nvPr/>
        </p:nvSpPr>
        <p:spPr>
          <a:xfrm>
            <a:off x="3884090" y="4691761"/>
            <a:ext cx="345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相似对角化解耦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3B30258-80E7-4D75-90AC-F289FBAB2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97130"/>
              </p:ext>
            </p:extLst>
          </p:nvPr>
        </p:nvGraphicFramePr>
        <p:xfrm>
          <a:off x="582613" y="4279900"/>
          <a:ext cx="27971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AxMath" r:id="rId5" imgW="1398960" imgH="734760" progId="Equation.AxMath">
                  <p:embed/>
                </p:oleObj>
              </mc:Choice>
              <mc:Fallback>
                <p:oleObj name="AxMath" r:id="rId5" imgW="1398960" imgH="734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613" y="4279900"/>
                        <a:ext cx="2797175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14FB85A-0CE1-4DF1-B1B3-5EA6CD7A5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597065"/>
              </p:ext>
            </p:extLst>
          </p:nvPr>
        </p:nvGraphicFramePr>
        <p:xfrm>
          <a:off x="7771631" y="3530614"/>
          <a:ext cx="3597275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AxMath" r:id="rId7" imgW="1798560" imgH="1484280" progId="Equation.AxMath">
                  <p:embed/>
                </p:oleObj>
              </mc:Choice>
              <mc:Fallback>
                <p:oleObj name="AxMath" r:id="rId7" imgW="1798560" imgH="1484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1631" y="3530614"/>
                        <a:ext cx="3597275" cy="296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6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EC7819-3253-4912-852C-7B3324992EC2}"/>
              </a:ext>
            </a:extLst>
          </p:cNvPr>
          <p:cNvSpPr txBox="1"/>
          <p:nvPr/>
        </p:nvSpPr>
        <p:spPr>
          <a:xfrm>
            <a:off x="1247728" y="1561120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相平面与相轨迹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B802A8-41FB-4DE5-AACC-1474EE98FF1C}"/>
              </a:ext>
            </a:extLst>
          </p:cNvPr>
          <p:cNvSpPr txBox="1"/>
          <p:nvPr/>
        </p:nvSpPr>
        <p:spPr>
          <a:xfrm>
            <a:off x="5183287" y="1561120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C89D7E-9BBD-40C4-9AAF-2CD91403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28" y="2847061"/>
            <a:ext cx="7167414" cy="2204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CDD5D8-7F4E-4E6D-9C62-9BDE936EDBFD}"/>
              </a:ext>
            </a:extLst>
          </p:cNvPr>
          <p:cNvSpPr txBox="1"/>
          <p:nvPr/>
        </p:nvSpPr>
        <p:spPr>
          <a:xfrm>
            <a:off x="1514057" y="52753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分析时域</a:t>
            </a:r>
          </a:p>
        </p:txBody>
      </p:sp>
    </p:spTree>
    <p:extLst>
      <p:ext uri="{BB962C8B-B14F-4D97-AF65-F5344CB8AC3E}">
        <p14:creationId xmlns:p14="http://schemas.microsoft.com/office/powerpoint/2010/main" val="45235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AF5FA-0845-448E-8F43-AE5860924F4C}"/>
              </a:ext>
            </a:extLst>
          </p:cNvPr>
          <p:cNvSpPr txBox="1"/>
          <p:nvPr/>
        </p:nvSpPr>
        <p:spPr>
          <a:xfrm>
            <a:off x="235360" y="1811222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11950-C399-4DA3-8107-E3E96D54BE18}"/>
              </a:ext>
            </a:extLst>
          </p:cNvPr>
          <p:cNvSpPr txBox="1"/>
          <p:nvPr/>
        </p:nvSpPr>
        <p:spPr>
          <a:xfrm>
            <a:off x="4134451" y="1488057"/>
            <a:ext cx="238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8A90C8-1ED8-496E-A795-AD0B1812571D}"/>
              </a:ext>
            </a:extLst>
          </p:cNvPr>
          <p:cNvSpPr txBox="1"/>
          <p:nvPr/>
        </p:nvSpPr>
        <p:spPr>
          <a:xfrm>
            <a:off x="6799026" y="1488057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拉普拉斯逆变换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64AF63-82F0-4BBF-AC05-1EF37A503D30}"/>
              </a:ext>
            </a:extLst>
          </p:cNvPr>
          <p:cNvSpPr txBox="1"/>
          <p:nvPr/>
        </p:nvSpPr>
        <p:spPr>
          <a:xfrm>
            <a:off x="3688027" y="2688022"/>
            <a:ext cx="304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状态空间方程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72E46-48AB-49C6-BD37-B3037485750D}"/>
              </a:ext>
            </a:extLst>
          </p:cNvPr>
          <p:cNvSpPr txBox="1"/>
          <p:nvPr/>
        </p:nvSpPr>
        <p:spPr>
          <a:xfrm>
            <a:off x="6983122" y="2688022"/>
            <a:ext cx="335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相空间 相轨迹</a:t>
            </a:r>
          </a:p>
        </p:txBody>
      </p:sp>
    </p:spTree>
    <p:extLst>
      <p:ext uri="{BB962C8B-B14F-4D97-AF65-F5344CB8AC3E}">
        <p14:creationId xmlns:p14="http://schemas.microsoft.com/office/powerpoint/2010/main" val="21254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CE1D93-684A-4EBA-BC81-CFA560F0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05" y="1795323"/>
            <a:ext cx="4581525" cy="3924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686169-AD1E-4D91-8EC6-ADAD42D0A49A}"/>
              </a:ext>
            </a:extLst>
          </p:cNvPr>
          <p:cNvSpPr txBox="1"/>
          <p:nvPr/>
        </p:nvSpPr>
        <p:spPr>
          <a:xfrm>
            <a:off x="271184" y="270336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一阶时域响应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2C1165-1C18-490C-B09C-9A04EDD5620C}"/>
              </a:ext>
            </a:extLst>
          </p:cNvPr>
          <p:cNvSpPr txBox="1"/>
          <p:nvPr/>
        </p:nvSpPr>
        <p:spPr>
          <a:xfrm>
            <a:off x="1283239" y="992949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单位冲激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42AF7C-BB88-4AE7-9F90-9B026185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29" y="1795323"/>
            <a:ext cx="5276850" cy="2867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AACED7-3310-4A47-B7AE-24D47577BF80}"/>
              </a:ext>
            </a:extLst>
          </p:cNvPr>
          <p:cNvSpPr txBox="1"/>
          <p:nvPr/>
        </p:nvSpPr>
        <p:spPr>
          <a:xfrm>
            <a:off x="6771118" y="992949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单位阶跃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F60F7B-97A4-428B-93B3-C0F9797C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263" y="4818391"/>
            <a:ext cx="2701356" cy="4635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312F4-2373-4D29-AD57-5E2207E77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62" y="5461481"/>
            <a:ext cx="4178773" cy="4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86169-AD1E-4D91-8EC6-ADAD42D0A49A}"/>
              </a:ext>
            </a:extLst>
          </p:cNvPr>
          <p:cNvSpPr txBox="1"/>
          <p:nvPr/>
        </p:nvSpPr>
        <p:spPr>
          <a:xfrm>
            <a:off x="271184" y="270336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二阶时域响应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2C1165-1C18-490C-B09C-9A04EDD5620C}"/>
              </a:ext>
            </a:extLst>
          </p:cNvPr>
          <p:cNvSpPr txBox="1"/>
          <p:nvPr/>
        </p:nvSpPr>
        <p:spPr>
          <a:xfrm>
            <a:off x="637746" y="1121037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单位冲激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E16B22-1730-4626-A298-218F5C48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35" y="992949"/>
            <a:ext cx="6534150" cy="2828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7A52D35-7F67-47D1-901C-E9B8072024D4}"/>
              </a:ext>
            </a:extLst>
          </p:cNvPr>
          <p:cNvSpPr txBox="1"/>
          <p:nvPr/>
        </p:nvSpPr>
        <p:spPr>
          <a:xfrm>
            <a:off x="637746" y="3623935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单位阶跃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3D0EB7-3023-41CC-87FA-64088373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62" y="4187794"/>
            <a:ext cx="3648722" cy="22431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7B0B5A-4CC1-4A32-A7E4-BE81930C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837" y="135210"/>
            <a:ext cx="3438409" cy="7814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DDC15C-18DB-4D31-86F3-26D9C71D8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15" y="4430882"/>
            <a:ext cx="2495550" cy="438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00FF21-7332-4025-92C9-C6A4E3859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15" y="5619508"/>
            <a:ext cx="3527070" cy="4645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5A63947-5FF4-455E-B39A-A1049E730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15" y="6111414"/>
            <a:ext cx="2943225" cy="476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ACB7D3-79E5-4920-AD24-023CB9EF7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465" y="4270266"/>
            <a:ext cx="2495550" cy="6558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65BBD0-A657-48CE-B5D8-A9DAA749A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915" y="5008678"/>
            <a:ext cx="2638425" cy="5143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84F2A09-9086-4842-8D5A-2D22E7B15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2723" y="4985119"/>
            <a:ext cx="1776318" cy="5987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0541663-BD33-41E5-8E9E-B89360FB71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8573" y="5583878"/>
            <a:ext cx="3239240" cy="5862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20FE0B1-0C43-4DB3-8B14-C4524FC6E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1294" y="6111414"/>
            <a:ext cx="1019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C0A874-803F-4810-A0CD-FB914F05717B}"/>
              </a:ext>
            </a:extLst>
          </p:cNvPr>
          <p:cNvSpPr txBox="1"/>
          <p:nvPr/>
        </p:nvSpPr>
        <p:spPr>
          <a:xfrm>
            <a:off x="840344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比例控制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47E313-333C-4C16-B1E9-5D2335273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18651"/>
              </p:ext>
            </p:extLst>
          </p:nvPr>
        </p:nvGraphicFramePr>
        <p:xfrm>
          <a:off x="3361069" y="1174613"/>
          <a:ext cx="1622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AxMath" r:id="rId3" imgW="810720" imgH="196920" progId="Equation.AxMath">
                  <p:embed/>
                </p:oleObj>
              </mc:Choice>
              <mc:Fallback>
                <p:oleObj name="AxMath" r:id="rId3" imgW="810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1069" y="1174613"/>
                        <a:ext cx="1622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2E1C38C-1448-4ACD-97AD-BE11C52157F8}"/>
              </a:ext>
            </a:extLst>
          </p:cNvPr>
          <p:cNvSpPr txBox="1"/>
          <p:nvPr/>
        </p:nvSpPr>
        <p:spPr>
          <a:xfrm>
            <a:off x="5427145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稳态误差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C0E39-6A1E-4A18-A1C1-3870842204A1}"/>
              </a:ext>
            </a:extLst>
          </p:cNvPr>
          <p:cNvSpPr txBox="1"/>
          <p:nvPr/>
        </p:nvSpPr>
        <p:spPr>
          <a:xfrm>
            <a:off x="840344" y="2891021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F6794-5AE4-40B4-B8CD-BEE9554FA08A}"/>
              </a:ext>
            </a:extLst>
          </p:cNvPr>
          <p:cNvSpPr txBox="1"/>
          <p:nvPr/>
        </p:nvSpPr>
        <p:spPr>
          <a:xfrm>
            <a:off x="8184355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终值定理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6407C5-105A-4CCD-B399-ED676DF59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48934"/>
              </p:ext>
            </p:extLst>
          </p:nvPr>
        </p:nvGraphicFramePr>
        <p:xfrm>
          <a:off x="6896968" y="1922821"/>
          <a:ext cx="4902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AxMath" r:id="rId5" imgW="2451240" imgH="277920" progId="Equation.AxMath">
                  <p:embed/>
                </p:oleObj>
              </mc:Choice>
              <mc:Fallback>
                <p:oleObj name="AxMath" r:id="rId5" imgW="2451240" imgH="277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6968" y="1922821"/>
                        <a:ext cx="490220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674A886-6531-4878-9E93-F83A1F28F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9851"/>
              </p:ext>
            </p:extLst>
          </p:nvPr>
        </p:nvGraphicFramePr>
        <p:xfrm>
          <a:off x="3145662" y="2881031"/>
          <a:ext cx="22193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AxMath" r:id="rId7" imgW="1109520" imgH="374040" progId="Equation.AxMath">
                  <p:embed/>
                </p:oleObj>
              </mc:Choice>
              <mc:Fallback>
                <p:oleObj name="AxMath" r:id="rId7" imgW="1109520" imgH="374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5662" y="2881031"/>
                        <a:ext cx="22193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42F0521-DF1C-4B80-B235-BAE85FB595BC}"/>
              </a:ext>
            </a:extLst>
          </p:cNvPr>
          <p:cNvSpPr txBox="1"/>
          <p:nvPr/>
        </p:nvSpPr>
        <p:spPr>
          <a:xfrm>
            <a:off x="840344" y="4667356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比例积分控制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1E6B18C-22DA-47E7-9274-15D8C965F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50363"/>
              </p:ext>
            </p:extLst>
          </p:nvPr>
        </p:nvGraphicFramePr>
        <p:xfrm>
          <a:off x="3931415" y="4657366"/>
          <a:ext cx="3806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AxMath" r:id="rId9" imgW="1903680" imgH="374040" progId="Equation.AxMath">
                  <p:embed/>
                </p:oleObj>
              </mc:Choice>
              <mc:Fallback>
                <p:oleObj name="AxMath" r:id="rId9" imgW="1903680" imgH="374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1415" y="4657366"/>
                        <a:ext cx="38068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86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867777-66C4-488C-87C7-96EE1B7E3966}"/>
              </a:ext>
            </a:extLst>
          </p:cNvPr>
          <p:cNvSpPr txBox="1"/>
          <p:nvPr/>
        </p:nvSpPr>
        <p:spPr>
          <a:xfrm>
            <a:off x="840344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根轨迹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6A3A9-F380-4980-8FF0-D0E472AD1BF6}"/>
              </a:ext>
            </a:extLst>
          </p:cNvPr>
          <p:cNvSpPr txBox="1"/>
          <p:nvPr/>
        </p:nvSpPr>
        <p:spPr>
          <a:xfrm>
            <a:off x="3719857" y="853540"/>
            <a:ext cx="8386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根轨迹通过研究开环传递函数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G(s)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的极点和零点来判断闭环传递函数特征方程根随增益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的变化趋势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D5F97-879A-47E5-A526-3D81C1987853}"/>
              </a:ext>
            </a:extLst>
          </p:cNvPr>
          <p:cNvSpPr txBox="1"/>
          <p:nvPr/>
        </p:nvSpPr>
        <p:spPr>
          <a:xfrm>
            <a:off x="5442534" y="3124292"/>
            <a:ext cx="388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1+KG(s)=0</a:t>
            </a: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KG(s)=-1</a:t>
            </a: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∠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G(s)=-(2q+1</a:t>
            </a:r>
            <a:r>
              <a:rPr lang="en-US" altLang="zh-CN" sz="3600" dirty="0">
                <a:solidFill>
                  <a:srgbClr val="333333"/>
                </a:solidFill>
                <a:latin typeface="Helvetica Neue"/>
                <a:ea typeface="微软雅黑" panose="020B0503020204020204" pitchFamily="34" charset="-122"/>
              </a:rPr>
              <a:t>)</a:t>
            </a:r>
            <a:r>
              <a:rPr lang="el-GR" altLang="zh-CN" sz="3600" b="0" i="0" dirty="0">
                <a:solidFill>
                  <a:srgbClr val="333333"/>
                </a:solidFill>
                <a:effectLst/>
                <a:latin typeface="Helvetica Neue"/>
              </a:rPr>
              <a:t>π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B95978-0AEE-4F91-8C20-5D11F30B5A0D}"/>
              </a:ext>
            </a:extLst>
          </p:cNvPr>
          <p:cNvSpPr txBox="1"/>
          <p:nvPr/>
        </p:nvSpPr>
        <p:spPr>
          <a:xfrm>
            <a:off x="703852" y="3567546"/>
            <a:ext cx="3438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判断是否在根轨迹上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22C6636-ED15-4A2C-911A-2ED3C7B4E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20079"/>
              </p:ext>
            </p:extLst>
          </p:nvPr>
        </p:nvGraphicFramePr>
        <p:xfrm>
          <a:off x="840344" y="129640"/>
          <a:ext cx="2308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AxMath" r:id="rId3" imgW="1153800" imgH="361800" progId="Equation.AxMath">
                  <p:embed/>
                </p:oleObj>
              </mc:Choice>
              <mc:Fallback>
                <p:oleObj name="AxMath" r:id="rId3" imgW="1153800" imgH="361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0344" y="129640"/>
                        <a:ext cx="23082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025822D-DF81-4DD4-81C6-C219A6CB8AC0}"/>
              </a:ext>
            </a:extLst>
          </p:cNvPr>
          <p:cNvSpPr txBox="1"/>
          <p:nvPr/>
        </p:nvSpPr>
        <p:spPr>
          <a:xfrm>
            <a:off x="5040325" y="5063836"/>
            <a:ext cx="6306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当闭环传递函数的极点存在共轭复数根的时候系统将会产生震动。</a:t>
            </a:r>
          </a:p>
        </p:txBody>
      </p:sp>
    </p:spTree>
    <p:extLst>
      <p:ext uri="{BB962C8B-B14F-4D97-AF65-F5344CB8AC3E}">
        <p14:creationId xmlns:p14="http://schemas.microsoft.com/office/powerpoint/2010/main" val="19900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0EF58-AE07-470C-B485-F12026BEEB20}"/>
              </a:ext>
            </a:extLst>
          </p:cNvPr>
          <p:cNvSpPr txBox="1"/>
          <p:nvPr/>
        </p:nvSpPr>
        <p:spPr>
          <a:xfrm>
            <a:off x="840344" y="10068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比例微分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481B4-AC3C-4F5B-80ED-3F95883BD2B5}"/>
              </a:ext>
            </a:extLst>
          </p:cNvPr>
          <p:cNvSpPr txBox="1"/>
          <p:nvPr/>
        </p:nvSpPr>
        <p:spPr>
          <a:xfrm>
            <a:off x="3761422" y="969329"/>
            <a:ext cx="662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通过改变根轨迹提高收敛速度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175064-AC58-4F4A-850C-967F47AD5B93}"/>
              </a:ext>
            </a:extLst>
          </p:cNvPr>
          <p:cNvSpPr txBox="1"/>
          <p:nvPr/>
        </p:nvSpPr>
        <p:spPr>
          <a:xfrm>
            <a:off x="3836475" y="1937197"/>
            <a:ext cx="54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需要额外提供能量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放大高频噪声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E1DA1B-72D7-4CB0-8BA1-E8EDC6F311D2}"/>
              </a:ext>
            </a:extLst>
          </p:cNvPr>
          <p:cNvSpPr txBox="1"/>
          <p:nvPr/>
        </p:nvSpPr>
        <p:spPr>
          <a:xfrm>
            <a:off x="840343" y="4118303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超前补偿器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9D5122-8E82-4D41-99B2-058A5E11D5F6}"/>
              </a:ext>
            </a:extLst>
          </p:cNvPr>
          <p:cNvSpPr txBox="1"/>
          <p:nvPr/>
        </p:nvSpPr>
        <p:spPr>
          <a:xfrm>
            <a:off x="3850322" y="322998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加个零点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923732-E684-4012-94AD-C756F7B64EE7}"/>
              </a:ext>
            </a:extLst>
          </p:cNvPr>
          <p:cNvSpPr txBox="1"/>
          <p:nvPr/>
        </p:nvSpPr>
        <p:spPr>
          <a:xfrm>
            <a:off x="3761422" y="3943588"/>
            <a:ext cx="483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同时加零点和极点，且零点比极点更靠近虚轴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3A46FA-FAA1-4661-B292-13698613A4AF}"/>
              </a:ext>
            </a:extLst>
          </p:cNvPr>
          <p:cNvSpPr txBox="1"/>
          <p:nvPr/>
        </p:nvSpPr>
        <p:spPr>
          <a:xfrm>
            <a:off x="840343" y="5851197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滞后补偿器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596102-3979-45C9-9A96-01589E1E3FD8}"/>
              </a:ext>
            </a:extLst>
          </p:cNvPr>
          <p:cNvSpPr txBox="1"/>
          <p:nvPr/>
        </p:nvSpPr>
        <p:spPr>
          <a:xfrm>
            <a:off x="3761422" y="5523201"/>
            <a:ext cx="508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同时加零点和极点，且极点比零点更靠近虚轴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292DC9-EEBA-41B4-B96C-BC55FB965AFA}"/>
              </a:ext>
            </a:extLst>
          </p:cNvPr>
          <p:cNvSpPr txBox="1"/>
          <p:nvPr/>
        </p:nvSpPr>
        <p:spPr>
          <a:xfrm>
            <a:off x="8647629" y="5847694"/>
            <a:ext cx="343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缩小稳态误差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8C1414-98A0-44DF-96C6-A39AE4F5F912}"/>
              </a:ext>
            </a:extLst>
          </p:cNvPr>
          <p:cNvSpPr txBox="1"/>
          <p:nvPr/>
        </p:nvSpPr>
        <p:spPr>
          <a:xfrm>
            <a:off x="8420178" y="4220586"/>
            <a:ext cx="403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提高系统响应速度</a:t>
            </a:r>
          </a:p>
        </p:txBody>
      </p:sp>
    </p:spTree>
    <p:extLst>
      <p:ext uri="{BB962C8B-B14F-4D97-AF65-F5344CB8AC3E}">
        <p14:creationId xmlns:p14="http://schemas.microsoft.com/office/powerpoint/2010/main" val="391597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310</Words>
  <Application>Microsoft Office PowerPoint</Application>
  <PresentationFormat>宽屏</PresentationFormat>
  <Paragraphs>85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等线</vt:lpstr>
      <vt:lpstr>等线 Light</vt:lpstr>
      <vt:lpstr>微软雅黑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大可 立十</dc:creator>
  <cp:lastModifiedBy>大可 立十</cp:lastModifiedBy>
  <cp:revision>55</cp:revision>
  <dcterms:created xsi:type="dcterms:W3CDTF">2024-09-05T11:55:22Z</dcterms:created>
  <dcterms:modified xsi:type="dcterms:W3CDTF">2024-09-13T12:05:51Z</dcterms:modified>
</cp:coreProperties>
</file>