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b8835d5ac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b8835d5ac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eb8835d5ac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b8835d5ac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b8835d5ac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b8835d5ac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b8835d5a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b8835d5a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b8835d5ac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b8835d5ac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eb8835d5ac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eb8835d5ac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eb8835d5ac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eb8835d5ac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eb8835d5ac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eb8835d5ac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b8835d5ac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b8835d5ac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b8835d5ac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b8835d5ac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b8835d5ac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b8835d5ac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Ciencia de datos aplicada a la predicción de corrosión en cañerías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s-419" sz="1725"/>
              <a:t>Alan Cornejo</a:t>
            </a:r>
            <a:endParaRPr sz="1725"/>
          </a:p>
          <a:p>
            <a:pPr indent="0" lvl="0" marL="0" rtl="0" algn="l">
              <a:lnSpc>
                <a:spcPct val="80000"/>
              </a:lnSpc>
              <a:spcBef>
                <a:spcPts val="0"/>
              </a:spcBef>
              <a:spcAft>
                <a:spcPts val="0"/>
              </a:spcAft>
              <a:buSzPts val="275"/>
              <a:buNone/>
            </a:pPr>
            <a:r>
              <a:rPr lang="es-419" sz="1725"/>
              <a:t>21 de Noviembre de 2023</a:t>
            </a:r>
            <a:endParaRPr sz="1725"/>
          </a:p>
          <a:p>
            <a:pPr indent="0" lvl="0" marL="0" rtl="0" algn="l">
              <a:lnSpc>
                <a:spcPct val="80000"/>
              </a:lnSpc>
              <a:spcBef>
                <a:spcPts val="0"/>
              </a:spcBef>
              <a:spcAft>
                <a:spcPts val="0"/>
              </a:spcAft>
              <a:buSzPts val="275"/>
              <a:buNone/>
            </a:pPr>
            <a:r>
              <a:rPr lang="es-419" sz="1725"/>
              <a:t>Buenos Aires, Argentina</a:t>
            </a:r>
            <a:endParaRPr sz="1725"/>
          </a:p>
          <a:p>
            <a:pPr indent="0" lvl="0" marL="0" rtl="0" algn="l">
              <a:lnSpc>
                <a:spcPct val="80000"/>
              </a:lnSpc>
              <a:spcBef>
                <a:spcPts val="0"/>
              </a:spcBef>
              <a:spcAft>
                <a:spcPts val="0"/>
              </a:spcAft>
              <a:buSzPts val="275"/>
              <a:buNone/>
            </a:pPr>
            <a:r>
              <a:rPr lang="es-419" sz="1725"/>
              <a:t> </a:t>
            </a:r>
            <a:endParaRPr sz="1725"/>
          </a:p>
        </p:txBody>
      </p:sp>
      <p:pic>
        <p:nvPicPr>
          <p:cNvPr id="88" name="Google Shape;88;p13"/>
          <p:cNvPicPr preferRelativeResize="0"/>
          <p:nvPr/>
        </p:nvPicPr>
        <p:blipFill>
          <a:blip r:embed="rId3">
            <a:alphaModFix/>
          </a:blip>
          <a:stretch>
            <a:fillRect/>
          </a:stretch>
        </p:blipFill>
        <p:spPr>
          <a:xfrm>
            <a:off x="6480876" y="2265550"/>
            <a:ext cx="2663126" cy="28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27650" y="444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ESTUDIO DE CORRELACIÓN ENTRE VARIABLES</a:t>
            </a:r>
            <a:endParaRPr>
              <a:solidFill>
                <a:schemeClr val="accent5"/>
              </a:solidFill>
            </a:endParaRPr>
          </a:p>
          <a:p>
            <a:pPr indent="0" lvl="0" marL="0" rtl="0" algn="l">
              <a:spcBef>
                <a:spcPts val="0"/>
              </a:spcBef>
              <a:spcAft>
                <a:spcPts val="0"/>
              </a:spcAft>
              <a:buNone/>
            </a:pPr>
            <a:r>
              <a:t/>
            </a:r>
            <a:endParaRPr>
              <a:solidFill>
                <a:schemeClr val="accent5"/>
              </a:solidFill>
            </a:endParaRPr>
          </a:p>
        </p:txBody>
      </p:sp>
      <p:pic>
        <p:nvPicPr>
          <p:cNvPr id="157" name="Google Shape;157;p22"/>
          <p:cNvPicPr preferRelativeResize="0"/>
          <p:nvPr/>
        </p:nvPicPr>
        <p:blipFill>
          <a:blip r:embed="rId3">
            <a:alphaModFix/>
          </a:blip>
          <a:stretch>
            <a:fillRect/>
          </a:stretch>
        </p:blipFill>
        <p:spPr>
          <a:xfrm>
            <a:off x="284025" y="1627450"/>
            <a:ext cx="2415450" cy="2056775"/>
          </a:xfrm>
          <a:prstGeom prst="rect">
            <a:avLst/>
          </a:prstGeom>
          <a:noFill/>
          <a:ln>
            <a:noFill/>
          </a:ln>
        </p:spPr>
      </p:pic>
      <p:sp>
        <p:nvSpPr>
          <p:cNvPr id="158" name="Google Shape;158;p22"/>
          <p:cNvSpPr txBox="1"/>
          <p:nvPr>
            <p:ph idx="1" type="body"/>
          </p:nvPr>
        </p:nvSpPr>
        <p:spPr>
          <a:xfrm>
            <a:off x="4572000" y="1384400"/>
            <a:ext cx="3330300" cy="95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a:t>A modo de ejemplo se detalla la correlación entre la velocidad de corrosión y el tipo de revestimiento existente en la </a:t>
            </a:r>
            <a:r>
              <a:rPr lang="es-419"/>
              <a:t>cañería</a:t>
            </a:r>
            <a:r>
              <a:rPr lang="es-419"/>
              <a:t>.</a:t>
            </a:r>
            <a:endParaRPr b="1">
              <a:solidFill>
                <a:schemeClr val="accent3"/>
              </a:solidFill>
              <a:highlight>
                <a:schemeClr val="lt1"/>
              </a:highlight>
            </a:endParaRPr>
          </a:p>
        </p:txBody>
      </p:sp>
      <p:sp>
        <p:nvSpPr>
          <p:cNvPr id="159" name="Google Shape;159;p22"/>
          <p:cNvSpPr txBox="1"/>
          <p:nvPr/>
        </p:nvSpPr>
        <p:spPr>
          <a:xfrm>
            <a:off x="4737150" y="2343200"/>
            <a:ext cx="3000000" cy="492600"/>
          </a:xfrm>
          <a:prstGeom prst="rect">
            <a:avLst/>
          </a:prstGeom>
          <a:solidFill>
            <a:schemeClr val="accent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000">
                <a:solidFill>
                  <a:schemeClr val="lt1"/>
                </a:solidFill>
                <a:latin typeface="Courier New"/>
                <a:ea typeface="Courier New"/>
                <a:cs typeface="Courier New"/>
                <a:sym typeface="Courier New"/>
              </a:rPr>
              <a:t>Coeficiente de contingencia: 0.46731190931097594</a:t>
            </a:r>
            <a:endParaRPr b="1" sz="1000">
              <a:solidFill>
                <a:schemeClr val="lt1"/>
              </a:solidFill>
              <a:latin typeface="Courier New"/>
              <a:ea typeface="Courier New"/>
              <a:cs typeface="Courier New"/>
              <a:sym typeface="Courier New"/>
            </a:endParaRPr>
          </a:p>
        </p:txBody>
      </p:sp>
      <p:pic>
        <p:nvPicPr>
          <p:cNvPr id="160" name="Google Shape;160;p22"/>
          <p:cNvPicPr preferRelativeResize="0"/>
          <p:nvPr/>
        </p:nvPicPr>
        <p:blipFill>
          <a:blip r:embed="rId4">
            <a:alphaModFix/>
          </a:blip>
          <a:stretch>
            <a:fillRect/>
          </a:stretch>
        </p:blipFill>
        <p:spPr>
          <a:xfrm>
            <a:off x="366925" y="1384399"/>
            <a:ext cx="8049425" cy="1975650"/>
          </a:xfrm>
          <a:prstGeom prst="rect">
            <a:avLst/>
          </a:prstGeom>
          <a:noFill/>
          <a:ln>
            <a:noFill/>
          </a:ln>
        </p:spPr>
      </p:pic>
      <p:sp>
        <p:nvSpPr>
          <p:cNvPr id="161" name="Google Shape;161;p22"/>
          <p:cNvSpPr txBox="1"/>
          <p:nvPr>
            <p:ph idx="1" type="body"/>
          </p:nvPr>
        </p:nvSpPr>
        <p:spPr>
          <a:xfrm>
            <a:off x="729450" y="3684225"/>
            <a:ext cx="8049300" cy="1388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Profundizando en este </a:t>
            </a:r>
            <a:r>
              <a:rPr lang="es-419"/>
              <a:t>análisis</a:t>
            </a:r>
            <a:r>
              <a:rPr lang="es-419"/>
              <a:t> se compara la velocidad de corrosión teniendo en cuenta la profundidad de defectos y el tipo de revestimiento. se observa que existe una pendiente positiva en cuanto  a la velocidad y la profundidad.</a:t>
            </a:r>
            <a:endParaRPr/>
          </a:p>
          <a:p>
            <a:pPr indent="-287655" lvl="0" marL="457200" rtl="0" algn="l">
              <a:spcBef>
                <a:spcPts val="1200"/>
              </a:spcBef>
              <a:spcAft>
                <a:spcPts val="0"/>
              </a:spcAft>
              <a:buClr>
                <a:srgbClr val="212121"/>
              </a:buClr>
              <a:buSzPct val="100000"/>
              <a:buFont typeface="Roboto"/>
              <a:buChar char="●"/>
            </a:pPr>
            <a:r>
              <a:rPr lang="es-419" sz="1200">
                <a:solidFill>
                  <a:srgbClr val="212121"/>
                </a:solidFill>
                <a:highlight>
                  <a:srgbClr val="FFFFFF"/>
                </a:highlight>
                <a:latin typeface="Roboto"/>
                <a:ea typeface="Roboto"/>
                <a:cs typeface="Roboto"/>
                <a:sym typeface="Roboto"/>
              </a:rPr>
              <a:t>El valor 0 corresponde al string excellent</a:t>
            </a:r>
            <a:endParaRPr sz="1200">
              <a:solidFill>
                <a:srgbClr val="212121"/>
              </a:solidFill>
              <a:highlight>
                <a:srgbClr val="FFFFFF"/>
              </a:highlight>
              <a:latin typeface="Roboto"/>
              <a:ea typeface="Roboto"/>
              <a:cs typeface="Roboto"/>
              <a:sym typeface="Roboto"/>
            </a:endParaRPr>
          </a:p>
          <a:p>
            <a:pPr indent="-287655" lvl="0" marL="457200" rtl="0" algn="l">
              <a:spcBef>
                <a:spcPts val="0"/>
              </a:spcBef>
              <a:spcAft>
                <a:spcPts val="0"/>
              </a:spcAft>
              <a:buClr>
                <a:srgbClr val="212121"/>
              </a:buClr>
              <a:buSzPct val="100000"/>
              <a:buFont typeface="Roboto"/>
              <a:buChar char="●"/>
            </a:pPr>
            <a:r>
              <a:rPr lang="es-419" sz="1200">
                <a:solidFill>
                  <a:srgbClr val="212121"/>
                </a:solidFill>
                <a:highlight>
                  <a:srgbClr val="FFFFFF"/>
                </a:highlight>
                <a:latin typeface="Roboto"/>
                <a:ea typeface="Roboto"/>
                <a:cs typeface="Roboto"/>
                <a:sym typeface="Roboto"/>
              </a:rPr>
              <a:t>El valor 2 corresponde al string good</a:t>
            </a:r>
            <a:endParaRPr sz="1200">
              <a:solidFill>
                <a:srgbClr val="212121"/>
              </a:solidFill>
              <a:highlight>
                <a:srgbClr val="FFFFFF"/>
              </a:highlight>
              <a:latin typeface="Roboto"/>
              <a:ea typeface="Roboto"/>
              <a:cs typeface="Roboto"/>
              <a:sym typeface="Roboto"/>
            </a:endParaRPr>
          </a:p>
          <a:p>
            <a:pPr indent="-287655" lvl="0" marL="457200" rtl="0" algn="l">
              <a:spcBef>
                <a:spcPts val="0"/>
              </a:spcBef>
              <a:spcAft>
                <a:spcPts val="0"/>
              </a:spcAft>
              <a:buClr>
                <a:srgbClr val="212121"/>
              </a:buClr>
              <a:buSzPct val="100000"/>
              <a:buFont typeface="Roboto"/>
              <a:buChar char="●"/>
            </a:pPr>
            <a:r>
              <a:rPr lang="es-419" sz="1200">
                <a:solidFill>
                  <a:srgbClr val="212121"/>
                </a:solidFill>
                <a:highlight>
                  <a:srgbClr val="FFFFFF"/>
                </a:highlight>
                <a:latin typeface="Roboto"/>
                <a:ea typeface="Roboto"/>
                <a:cs typeface="Roboto"/>
                <a:sym typeface="Roboto"/>
              </a:rPr>
              <a:t>El valor 1 corresponde al string fair</a:t>
            </a:r>
            <a:endParaRPr sz="1200">
              <a:solidFill>
                <a:srgbClr val="212121"/>
              </a:solidFill>
              <a:highlight>
                <a:srgbClr val="FFFFFF"/>
              </a:highlight>
              <a:latin typeface="Roboto"/>
              <a:ea typeface="Roboto"/>
              <a:cs typeface="Roboto"/>
              <a:sym typeface="Roboto"/>
            </a:endParaRPr>
          </a:p>
          <a:p>
            <a:pPr indent="-287655" lvl="0" marL="457200" rtl="0" algn="l">
              <a:spcBef>
                <a:spcPts val="0"/>
              </a:spcBef>
              <a:spcAft>
                <a:spcPts val="0"/>
              </a:spcAft>
              <a:buClr>
                <a:srgbClr val="212121"/>
              </a:buClr>
              <a:buSzPct val="100000"/>
              <a:buFont typeface="Roboto"/>
              <a:buChar char="●"/>
            </a:pPr>
            <a:r>
              <a:rPr lang="es-419" sz="1200">
                <a:solidFill>
                  <a:srgbClr val="212121"/>
                </a:solidFill>
                <a:highlight>
                  <a:srgbClr val="FFFFFF"/>
                </a:highlight>
                <a:latin typeface="Roboto"/>
                <a:ea typeface="Roboto"/>
                <a:cs typeface="Roboto"/>
                <a:sym typeface="Roboto"/>
              </a:rPr>
              <a:t>El valor 3 corresponde al string poor</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5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7650" y="444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Detalles de modelo planteado para predicción de corrosión activa</a:t>
            </a:r>
            <a:endParaRPr>
              <a:solidFill>
                <a:schemeClr val="accent5"/>
              </a:solidFill>
            </a:endParaRPr>
          </a:p>
          <a:p>
            <a:pPr indent="0" lvl="0" marL="0" rtl="0" algn="l">
              <a:spcBef>
                <a:spcPts val="0"/>
              </a:spcBef>
              <a:spcAft>
                <a:spcPts val="0"/>
              </a:spcAft>
              <a:buNone/>
            </a:pPr>
            <a:r>
              <a:t/>
            </a:r>
            <a:endParaRPr>
              <a:solidFill>
                <a:schemeClr val="accent5"/>
              </a:solidFill>
            </a:endParaRPr>
          </a:p>
        </p:txBody>
      </p:sp>
      <p:pic>
        <p:nvPicPr>
          <p:cNvPr id="167" name="Google Shape;167;p23"/>
          <p:cNvPicPr preferRelativeResize="0"/>
          <p:nvPr/>
        </p:nvPicPr>
        <p:blipFill>
          <a:blip r:embed="rId3">
            <a:alphaModFix/>
          </a:blip>
          <a:stretch>
            <a:fillRect/>
          </a:stretch>
        </p:blipFill>
        <p:spPr>
          <a:xfrm>
            <a:off x="727650" y="1353099"/>
            <a:ext cx="3420150" cy="3014525"/>
          </a:xfrm>
          <a:prstGeom prst="rect">
            <a:avLst/>
          </a:prstGeom>
          <a:noFill/>
          <a:ln>
            <a:noFill/>
          </a:ln>
        </p:spPr>
      </p:pic>
      <p:sp>
        <p:nvSpPr>
          <p:cNvPr id="168" name="Google Shape;168;p23"/>
          <p:cNvSpPr txBox="1"/>
          <p:nvPr>
            <p:ph idx="1" type="body"/>
          </p:nvPr>
        </p:nvSpPr>
        <p:spPr>
          <a:xfrm>
            <a:off x="4996125" y="1181563"/>
            <a:ext cx="3330300" cy="375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Nos permite ver qué tipos de aciertos y errores está teniendo nuestro modelo.</a:t>
            </a:r>
            <a:endParaRPr/>
          </a:p>
          <a:p>
            <a:pPr indent="0" lvl="0" marL="0" rtl="0" algn="l">
              <a:spcBef>
                <a:spcPts val="1200"/>
              </a:spcBef>
              <a:spcAft>
                <a:spcPts val="0"/>
              </a:spcAft>
              <a:buNone/>
            </a:pPr>
            <a:r>
              <a:rPr b="1" lang="es-419" sz="1500">
                <a:solidFill>
                  <a:srgbClr val="01B2A9"/>
                </a:solidFill>
                <a:highlight>
                  <a:srgbClr val="FFFFFF"/>
                </a:highlight>
                <a:latin typeface="Roboto"/>
                <a:ea typeface="Roboto"/>
                <a:cs typeface="Roboto"/>
                <a:sym typeface="Roboto"/>
              </a:rPr>
              <a:t>ESTUDIO DE </a:t>
            </a:r>
            <a:r>
              <a:rPr b="1" lang="es-419" sz="1500">
                <a:solidFill>
                  <a:srgbClr val="01B2A9"/>
                </a:solidFill>
                <a:highlight>
                  <a:srgbClr val="FFFFFF"/>
                </a:highlight>
                <a:latin typeface="Roboto"/>
                <a:ea typeface="Roboto"/>
                <a:cs typeface="Roboto"/>
                <a:sym typeface="Roboto"/>
              </a:rPr>
              <a:t>MÉTRICAS</a:t>
            </a:r>
            <a:endParaRPr b="1" sz="1500">
              <a:solidFill>
                <a:srgbClr val="01B2A9"/>
              </a:solidFill>
              <a:highlight>
                <a:srgbClr val="FFFFFF"/>
              </a:highlight>
              <a:latin typeface="Roboto"/>
              <a:ea typeface="Roboto"/>
              <a:cs typeface="Roboto"/>
              <a:sym typeface="Roboto"/>
            </a:endParaRPr>
          </a:p>
          <a:p>
            <a:pPr indent="-299085" lvl="0" marL="457200" rtl="0" algn="l">
              <a:spcBef>
                <a:spcPts val="600"/>
              </a:spcBef>
              <a:spcAft>
                <a:spcPts val="0"/>
              </a:spcAft>
              <a:buClr>
                <a:srgbClr val="212121"/>
              </a:buClr>
              <a:buSzPct val="100000"/>
              <a:buFont typeface="Roboto"/>
              <a:buAutoNum type="arabicPeriod"/>
            </a:pPr>
            <a:r>
              <a:rPr b="1" lang="es-419" sz="1200">
                <a:solidFill>
                  <a:srgbClr val="212121"/>
                </a:solidFill>
                <a:highlight>
                  <a:srgbClr val="FFFFFF"/>
                </a:highlight>
                <a:latin typeface="Roboto"/>
                <a:ea typeface="Roboto"/>
                <a:cs typeface="Roboto"/>
                <a:sym typeface="Roboto"/>
              </a:rPr>
              <a:t>Verdaderos positivos</a:t>
            </a:r>
            <a:r>
              <a:rPr lang="es-419" sz="1200">
                <a:solidFill>
                  <a:srgbClr val="212121"/>
                </a:solidFill>
                <a:highlight>
                  <a:srgbClr val="FFFFFF"/>
                </a:highlight>
                <a:latin typeface="Roboto"/>
                <a:ea typeface="Roboto"/>
                <a:cs typeface="Roboto"/>
                <a:sym typeface="Roboto"/>
              </a:rPr>
              <a:t> (True Positives, TP): Hay 1544 instancias que fueron clasificadas correctamente como positivas.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AutoNum type="arabicPeriod"/>
            </a:pPr>
            <a:r>
              <a:rPr b="1" lang="es-419" sz="1200">
                <a:solidFill>
                  <a:srgbClr val="212121"/>
                </a:solidFill>
                <a:highlight>
                  <a:srgbClr val="FFFFFF"/>
                </a:highlight>
                <a:latin typeface="Roboto"/>
                <a:ea typeface="Roboto"/>
                <a:cs typeface="Roboto"/>
                <a:sym typeface="Roboto"/>
              </a:rPr>
              <a:t>Falsos positivos</a:t>
            </a:r>
            <a:r>
              <a:rPr lang="es-419" sz="1200">
                <a:solidFill>
                  <a:srgbClr val="212121"/>
                </a:solidFill>
                <a:highlight>
                  <a:srgbClr val="FFFFFF"/>
                </a:highlight>
                <a:latin typeface="Roboto"/>
                <a:ea typeface="Roboto"/>
                <a:cs typeface="Roboto"/>
                <a:sym typeface="Roboto"/>
              </a:rPr>
              <a:t> (False Positives, FP): Hay 14 instancias que fueron clasificadas incorrectamente como positivas.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AutoNum type="arabicPeriod"/>
            </a:pPr>
            <a:r>
              <a:rPr b="1" lang="es-419" sz="1200">
                <a:solidFill>
                  <a:srgbClr val="212121"/>
                </a:solidFill>
                <a:highlight>
                  <a:srgbClr val="FFFFFF"/>
                </a:highlight>
                <a:latin typeface="Roboto"/>
                <a:ea typeface="Roboto"/>
                <a:cs typeface="Roboto"/>
                <a:sym typeface="Roboto"/>
              </a:rPr>
              <a:t>Falsos negativos</a:t>
            </a:r>
            <a:r>
              <a:rPr lang="es-419" sz="1200">
                <a:solidFill>
                  <a:srgbClr val="212121"/>
                </a:solidFill>
                <a:highlight>
                  <a:srgbClr val="FFFFFF"/>
                </a:highlight>
                <a:latin typeface="Roboto"/>
                <a:ea typeface="Roboto"/>
                <a:cs typeface="Roboto"/>
                <a:sym typeface="Roboto"/>
              </a:rPr>
              <a:t> (False Negatives, FN): Hay 57 instancias que fueron clasificadas incorrectamente como negativas.</a:t>
            </a:r>
            <a:endParaRPr sz="1200">
              <a:solidFill>
                <a:srgbClr val="212121"/>
              </a:solidFill>
              <a:highlight>
                <a:srgbClr val="FFFFFF"/>
              </a:highlight>
              <a:latin typeface="Roboto"/>
              <a:ea typeface="Roboto"/>
              <a:cs typeface="Roboto"/>
              <a:sym typeface="Roboto"/>
            </a:endParaRPr>
          </a:p>
          <a:p>
            <a:pPr indent="-299085" lvl="0" marL="457200" rtl="0" algn="l">
              <a:spcBef>
                <a:spcPts val="0"/>
              </a:spcBef>
              <a:spcAft>
                <a:spcPts val="0"/>
              </a:spcAft>
              <a:buClr>
                <a:srgbClr val="212121"/>
              </a:buClr>
              <a:buSzPct val="100000"/>
              <a:buFont typeface="Roboto"/>
              <a:buAutoNum type="arabicPeriod"/>
            </a:pPr>
            <a:r>
              <a:rPr b="1" lang="es-419" sz="1200">
                <a:solidFill>
                  <a:srgbClr val="212121"/>
                </a:solidFill>
                <a:highlight>
                  <a:srgbClr val="FFFFFF"/>
                </a:highlight>
                <a:latin typeface="Roboto"/>
                <a:ea typeface="Roboto"/>
                <a:cs typeface="Roboto"/>
                <a:sym typeface="Roboto"/>
              </a:rPr>
              <a:t>Verdaderos negativos</a:t>
            </a:r>
            <a:r>
              <a:rPr lang="es-419" sz="1200">
                <a:solidFill>
                  <a:srgbClr val="212121"/>
                </a:solidFill>
                <a:highlight>
                  <a:srgbClr val="FFFFFF"/>
                </a:highlight>
                <a:latin typeface="Roboto"/>
                <a:ea typeface="Roboto"/>
                <a:cs typeface="Roboto"/>
                <a:sym typeface="Roboto"/>
              </a:rPr>
              <a:t> (True Negatives, TN): Hay 928 instancias que fueron clasificadas correctamente como negativas.</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169" name="Google Shape;169;p23"/>
          <p:cNvSpPr txBox="1"/>
          <p:nvPr>
            <p:ph idx="1" type="body"/>
          </p:nvPr>
        </p:nvSpPr>
        <p:spPr>
          <a:xfrm>
            <a:off x="951050" y="4558364"/>
            <a:ext cx="75279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solidFill>
                  <a:schemeClr val="accent3"/>
                </a:solidFill>
              </a:rPr>
              <a:t>Se define corrosión activa cuando la velocidad de corrosión es mayor a 0,05 mm/año</a:t>
            </a:r>
            <a:endParaRPr>
              <a:solidFill>
                <a:schemeClr val="accent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727650" y="444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Resumen de </a:t>
            </a:r>
            <a:r>
              <a:rPr lang="es-419">
                <a:solidFill>
                  <a:schemeClr val="accent5"/>
                </a:solidFill>
              </a:rPr>
              <a:t>métricas</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175" name="Google Shape;175;p24"/>
          <p:cNvSpPr txBox="1"/>
          <p:nvPr>
            <p:ph idx="1" type="body"/>
          </p:nvPr>
        </p:nvSpPr>
        <p:spPr>
          <a:xfrm>
            <a:off x="4996125" y="603102"/>
            <a:ext cx="4070700" cy="4338000"/>
          </a:xfrm>
          <a:prstGeom prst="rect">
            <a:avLst/>
          </a:prstGeom>
        </p:spPr>
        <p:txBody>
          <a:bodyPr anchorCtr="0" anchor="t" bIns="91425" lIns="91425" spcFirstLastPara="1" rIns="91425" wrap="square" tIns="91425">
            <a:normAutofit fontScale="92500" lnSpcReduction="10000"/>
          </a:bodyPr>
          <a:lstStyle/>
          <a:p>
            <a:pPr indent="0" lvl="0" marL="457200" rtl="0" algn="l">
              <a:spcBef>
                <a:spcPts val="600"/>
              </a:spcBef>
              <a:spcAft>
                <a:spcPts val="0"/>
              </a:spcAft>
              <a:buNone/>
            </a:pPr>
            <a:r>
              <a:rPr b="1" lang="es-419">
                <a:solidFill>
                  <a:schemeClr val="accent3"/>
                </a:solidFill>
              </a:rPr>
              <a:t>Precision</a:t>
            </a:r>
            <a:r>
              <a:rPr lang="es-419"/>
              <a:t>: Es la proporción de verdaderos positivos (TP) sobre la suma de verdaderos positivos y falsos positivos (FP). En otras palabras, mide la precisión del modelo al predecir la clase positiva. En tu caso, la precisión para la clase 0 es del 96% y para la clase 1 es</a:t>
            </a:r>
            <a:r>
              <a:rPr lang="es-419"/>
              <a:t> </a:t>
            </a:r>
            <a:r>
              <a:rPr lang="es-419"/>
              <a:t>del 99%.</a:t>
            </a:r>
            <a:endParaRPr/>
          </a:p>
          <a:p>
            <a:pPr indent="0" lvl="0" marL="457200" rtl="0" algn="l">
              <a:spcBef>
                <a:spcPts val="1200"/>
              </a:spcBef>
              <a:spcAft>
                <a:spcPts val="0"/>
              </a:spcAft>
              <a:buNone/>
            </a:pPr>
            <a:r>
              <a:rPr b="1" lang="es-419">
                <a:solidFill>
                  <a:schemeClr val="accent3"/>
                </a:solidFill>
              </a:rPr>
              <a:t>Recall</a:t>
            </a:r>
            <a:r>
              <a:rPr lang="es-419"/>
              <a:t>: Es la proporción de verdaderos positivos (TP) sobre la suma de verdaderos positivos y falsos negativos (FN). Mide la capacidad del modelo para encontrar todos los casos positivos. En tu caso, el recall para la clase 0 es del 99% y para la clase 1 es del 94%.</a:t>
            </a:r>
            <a:endParaRPr/>
          </a:p>
          <a:p>
            <a:pPr indent="0" lvl="0" marL="457200" rtl="0" algn="l">
              <a:spcBef>
                <a:spcPts val="1200"/>
              </a:spcBef>
              <a:spcAft>
                <a:spcPts val="0"/>
              </a:spcAft>
              <a:buNone/>
            </a:pPr>
            <a:r>
              <a:rPr b="1" lang="es-419">
                <a:solidFill>
                  <a:schemeClr val="accent3"/>
                </a:solidFill>
              </a:rPr>
              <a:t>F1-score</a:t>
            </a:r>
            <a:r>
              <a:rPr lang="es-419"/>
              <a:t>: Es una medida combinada de precision y recall. Es útil cuando hay un desequilibrio entre las clases. El F1-score es la media armónica de precision y recall. En tu caso, el F1-score para la clase 0 es del 98% y para la clase 1 es del 96%.</a:t>
            </a:r>
            <a:endParaRPr/>
          </a:p>
          <a:p>
            <a:pPr indent="0" lvl="0" marL="0" rtl="0" algn="l">
              <a:spcBef>
                <a:spcPts val="1200"/>
              </a:spcBef>
              <a:spcAft>
                <a:spcPts val="1200"/>
              </a:spcAft>
              <a:buNone/>
            </a:pPr>
            <a:r>
              <a:t/>
            </a:r>
            <a:endParaRPr/>
          </a:p>
        </p:txBody>
      </p:sp>
      <p:pic>
        <p:nvPicPr>
          <p:cNvPr id="176" name="Google Shape;176;p24"/>
          <p:cNvPicPr preferRelativeResize="0"/>
          <p:nvPr/>
        </p:nvPicPr>
        <p:blipFill>
          <a:blip r:embed="rId3">
            <a:alphaModFix/>
          </a:blip>
          <a:stretch>
            <a:fillRect/>
          </a:stretch>
        </p:blipFill>
        <p:spPr>
          <a:xfrm>
            <a:off x="727650" y="1366500"/>
            <a:ext cx="3867150" cy="1457325"/>
          </a:xfrm>
          <a:prstGeom prst="rect">
            <a:avLst/>
          </a:prstGeom>
          <a:noFill/>
          <a:ln>
            <a:noFill/>
          </a:ln>
        </p:spPr>
      </p:pic>
      <p:sp>
        <p:nvSpPr>
          <p:cNvPr id="177" name="Google Shape;177;p24"/>
          <p:cNvSpPr txBox="1"/>
          <p:nvPr/>
        </p:nvSpPr>
        <p:spPr>
          <a:xfrm>
            <a:off x="0" y="2886500"/>
            <a:ext cx="4594800" cy="2687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b="1" lang="es-419" sz="1300">
                <a:solidFill>
                  <a:schemeClr val="accent5"/>
                </a:solidFill>
                <a:latin typeface="Lato"/>
                <a:ea typeface="Lato"/>
                <a:cs typeface="Lato"/>
                <a:sym typeface="Lato"/>
              </a:rPr>
              <a:t>CONCLUSIÓN</a:t>
            </a:r>
            <a:endParaRPr b="1" sz="1300">
              <a:solidFill>
                <a:schemeClr val="accent5"/>
              </a:solidFill>
              <a:latin typeface="Lato"/>
              <a:ea typeface="Lato"/>
              <a:cs typeface="Lato"/>
              <a:sym typeface="Lato"/>
            </a:endParaRPr>
          </a:p>
          <a:p>
            <a:pPr indent="0" lvl="0" marL="457200" rtl="0" algn="l">
              <a:lnSpc>
                <a:spcPct val="115000"/>
              </a:lnSpc>
              <a:spcBef>
                <a:spcPts val="1200"/>
              </a:spcBef>
              <a:spcAft>
                <a:spcPts val="0"/>
              </a:spcAft>
              <a:buNone/>
            </a:pPr>
            <a:r>
              <a:rPr lang="es-419" sz="1300">
                <a:solidFill>
                  <a:schemeClr val="accent1"/>
                </a:solidFill>
                <a:latin typeface="Lato"/>
                <a:ea typeface="Lato"/>
                <a:cs typeface="Lato"/>
                <a:sym typeface="Lato"/>
              </a:rPr>
              <a:t>Además, también se proporciona el accuracy (exactitud), que es la proporción de predicciones correctas sobre el total de predicciones. En tu caso, el accuracy es del 97%.</a:t>
            </a:r>
            <a:endParaRPr sz="1300">
              <a:solidFill>
                <a:schemeClr val="accent1"/>
              </a:solidFill>
              <a:latin typeface="Lato"/>
              <a:ea typeface="Lato"/>
              <a:cs typeface="Lato"/>
              <a:sym typeface="Lato"/>
            </a:endParaRPr>
          </a:p>
          <a:p>
            <a:pPr indent="0" lvl="0" marL="457200" rtl="0" algn="l">
              <a:lnSpc>
                <a:spcPct val="115000"/>
              </a:lnSpc>
              <a:spcBef>
                <a:spcPts val="1200"/>
              </a:spcBef>
              <a:spcAft>
                <a:spcPts val="0"/>
              </a:spcAft>
              <a:buNone/>
            </a:pPr>
            <a:r>
              <a:rPr lang="es-419" sz="1300">
                <a:solidFill>
                  <a:schemeClr val="accent1"/>
                </a:solidFill>
                <a:latin typeface="Lato"/>
                <a:ea typeface="Lato"/>
                <a:cs typeface="Lato"/>
                <a:sym typeface="Lato"/>
              </a:rPr>
              <a:t>Estas métricas te brindan una idea del rendimiento general del modelo en términos de su capacidad para predecir correctamente las clases.</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Introducción</a:t>
            </a:r>
            <a:endParaRPr/>
          </a:p>
        </p:txBody>
      </p:sp>
      <p:sp>
        <p:nvSpPr>
          <p:cNvPr id="94" name="Google Shape;94;p14"/>
          <p:cNvSpPr txBox="1"/>
          <p:nvPr>
            <p:ph idx="1" type="body"/>
          </p:nvPr>
        </p:nvSpPr>
        <p:spPr>
          <a:xfrm>
            <a:off x="729450" y="1312575"/>
            <a:ext cx="6001500" cy="37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La corrosión es un fenómeno complejo que puede causar daños significativos a los gasoductos.</a:t>
            </a:r>
            <a:endParaRPr/>
          </a:p>
          <a:p>
            <a:pPr indent="0" lvl="0" marL="0" rtl="0" algn="l">
              <a:spcBef>
                <a:spcPts val="1200"/>
              </a:spcBef>
              <a:spcAft>
                <a:spcPts val="0"/>
              </a:spcAft>
              <a:buNone/>
            </a:pPr>
            <a:r>
              <a:rPr lang="es-419"/>
              <a:t>Los gasoductos son susceptibles a corrosión en parte por el fluido que transportan como así también por el entorno que los rodea. Una de las principales barreras para evitar que esto ocurra es el revestimiento externo que recubre la cañería. Si este revestimiento falla es muy posible que comience un proceso activo de corrosión.</a:t>
            </a:r>
            <a:endParaRPr/>
          </a:p>
          <a:p>
            <a:pPr indent="0" lvl="0" marL="0" rtl="0" algn="l">
              <a:spcBef>
                <a:spcPts val="1200"/>
              </a:spcBef>
              <a:spcAft>
                <a:spcPts val="0"/>
              </a:spcAft>
              <a:buNone/>
            </a:pPr>
            <a:r>
              <a:rPr lang="es-419"/>
              <a:t>Una vez que comienza el proceso corrosivo, una de las maneras más eficaces de detectarlo es mediante inspecciones con herramientas internas (ILI), estas herramientas cuantifican la corrosión como % faltante del espesor de pared del ducto.</a:t>
            </a:r>
            <a:endParaRPr/>
          </a:p>
          <a:p>
            <a:pPr indent="0" lvl="0" marL="0" rtl="0" algn="l">
              <a:spcBef>
                <a:spcPts val="1200"/>
              </a:spcBef>
              <a:spcAft>
                <a:spcPts val="1200"/>
              </a:spcAft>
              <a:buNone/>
            </a:pPr>
            <a:r>
              <a:rPr lang="es-419"/>
              <a:t>La corrosión es un problema costoso y peligroso. Las fallas de gasoducto pueden causar daños a la propiedad, lesiones personales e incluso la muerte. Por lo tanto, es importante desarrollar métodos para predecir la corrosión y tomar medidas para prevenirla.</a:t>
            </a:r>
            <a:endParaRPr/>
          </a:p>
        </p:txBody>
      </p:sp>
      <p:pic>
        <p:nvPicPr>
          <p:cNvPr id="95" name="Google Shape;95;p14"/>
          <p:cNvPicPr preferRelativeResize="0"/>
          <p:nvPr/>
        </p:nvPicPr>
        <p:blipFill>
          <a:blip r:embed="rId3">
            <a:alphaModFix/>
          </a:blip>
          <a:stretch>
            <a:fillRect/>
          </a:stretch>
        </p:blipFill>
        <p:spPr>
          <a:xfrm>
            <a:off x="6730950" y="1588150"/>
            <a:ext cx="2412900" cy="3484122"/>
          </a:xfrm>
          <a:prstGeom prst="rect">
            <a:avLst/>
          </a:prstGeom>
          <a:noFill/>
          <a:ln>
            <a:noFill/>
          </a:ln>
        </p:spPr>
      </p:pic>
      <p:sp>
        <p:nvSpPr>
          <p:cNvPr id="96" name="Google Shape;96;p14"/>
          <p:cNvSpPr txBox="1"/>
          <p:nvPr/>
        </p:nvSpPr>
        <p:spPr>
          <a:xfrm>
            <a:off x="7066075" y="1588150"/>
            <a:ext cx="1161900" cy="364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accent1"/>
                </a:solidFill>
                <a:latin typeface="Impact"/>
                <a:ea typeface="Impact"/>
                <a:cs typeface="Impact"/>
                <a:sym typeface="Impact"/>
              </a:rPr>
              <a:t>vista lateral</a:t>
            </a:r>
            <a:endParaRPr sz="1300">
              <a:solidFill>
                <a:schemeClr val="accent1"/>
              </a:solidFill>
              <a:latin typeface="Impact"/>
              <a:ea typeface="Impact"/>
              <a:cs typeface="Impact"/>
              <a:sym typeface="Impact"/>
            </a:endParaRPr>
          </a:p>
        </p:txBody>
      </p:sp>
      <p:sp>
        <p:nvSpPr>
          <p:cNvPr id="97" name="Google Shape;97;p14"/>
          <p:cNvSpPr txBox="1"/>
          <p:nvPr/>
        </p:nvSpPr>
        <p:spPr>
          <a:xfrm>
            <a:off x="7066075" y="2784900"/>
            <a:ext cx="1723200" cy="364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accent1"/>
                </a:solidFill>
                <a:latin typeface="Impact"/>
                <a:ea typeface="Impact"/>
                <a:cs typeface="Impact"/>
                <a:sym typeface="Impact"/>
              </a:rPr>
              <a:t>Espesor de pared</a:t>
            </a:r>
            <a:endParaRPr sz="1300">
              <a:solidFill>
                <a:schemeClr val="accent1"/>
              </a:solidFill>
              <a:latin typeface="Impact"/>
              <a:ea typeface="Impact"/>
              <a:cs typeface="Impact"/>
              <a:sym typeface="Impact"/>
            </a:endParaRPr>
          </a:p>
        </p:txBody>
      </p:sp>
      <p:sp>
        <p:nvSpPr>
          <p:cNvPr id="98" name="Google Shape;98;p14"/>
          <p:cNvSpPr txBox="1"/>
          <p:nvPr/>
        </p:nvSpPr>
        <p:spPr>
          <a:xfrm>
            <a:off x="7209675" y="3128925"/>
            <a:ext cx="1784100" cy="298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accent1"/>
                </a:solidFill>
                <a:latin typeface="Impact"/>
                <a:ea typeface="Impact"/>
                <a:cs typeface="Impact"/>
                <a:sym typeface="Impact"/>
              </a:rPr>
              <a:t>largo de corrosión</a:t>
            </a:r>
            <a:endParaRPr sz="1300">
              <a:solidFill>
                <a:schemeClr val="accent1"/>
              </a:solidFill>
              <a:latin typeface="Impact"/>
              <a:ea typeface="Impact"/>
              <a:cs typeface="Impact"/>
              <a:sym typeface="Impact"/>
            </a:endParaRPr>
          </a:p>
        </p:txBody>
      </p:sp>
      <p:sp>
        <p:nvSpPr>
          <p:cNvPr id="99" name="Google Shape;99;p14"/>
          <p:cNvSpPr txBox="1"/>
          <p:nvPr/>
        </p:nvSpPr>
        <p:spPr>
          <a:xfrm>
            <a:off x="7209675" y="4773775"/>
            <a:ext cx="1784100" cy="298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727650" y="5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Objetivo y Audiencia</a:t>
            </a:r>
            <a:endParaRPr>
              <a:solidFill>
                <a:schemeClr val="accent5"/>
              </a:solidFill>
            </a:endParaRPr>
          </a:p>
        </p:txBody>
      </p:sp>
      <p:sp>
        <p:nvSpPr>
          <p:cNvPr id="105" name="Google Shape;105;p15"/>
          <p:cNvSpPr txBox="1"/>
          <p:nvPr>
            <p:ph idx="1" type="body"/>
          </p:nvPr>
        </p:nvSpPr>
        <p:spPr>
          <a:xfrm>
            <a:off x="729450" y="1312575"/>
            <a:ext cx="7994700" cy="3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objetivo de este proyecto es desarrollar un modelo de aprendizaje automático para predecir la corrosión en gasoductos. Este se entrenará con datos históricos de corrosión de gasoductos. El modelo se utilizará para identificar los gasoductos que tienen un mayor riesgo de corrosión.</a:t>
            </a:r>
            <a:endParaRPr/>
          </a:p>
          <a:p>
            <a:pPr indent="0" lvl="0" marL="0" rtl="0" algn="l">
              <a:spcBef>
                <a:spcPts val="1200"/>
              </a:spcBef>
              <a:spcAft>
                <a:spcPts val="0"/>
              </a:spcAft>
              <a:buNone/>
            </a:pPr>
            <a:r>
              <a:rPr lang="es-419"/>
              <a:t>El modelo se espera que sea una herramienta valiosa para las empresas de gasoductos. El modelo ayudará a las empresas a identificar los gasoductos que necesitan inspección y reparación. El modelo también ayudará a las empresas a desarrollar estrategias para prevenir la corrosión.</a:t>
            </a:r>
            <a:endParaRPr/>
          </a:p>
          <a:p>
            <a:pPr indent="0" lvl="0" marL="0" rtl="0" algn="l">
              <a:spcBef>
                <a:spcPts val="1200"/>
              </a:spcBef>
              <a:spcAft>
                <a:spcPts val="0"/>
              </a:spcAft>
              <a:buNone/>
            </a:pPr>
            <a:r>
              <a:rPr b="1" lang="es-419" u="sng">
                <a:solidFill>
                  <a:schemeClr val="accent5"/>
                </a:solidFill>
              </a:rPr>
              <a:t>AUDIENCIA</a:t>
            </a:r>
            <a:endParaRPr b="1" u="sng">
              <a:solidFill>
                <a:schemeClr val="accent5"/>
              </a:solidFill>
            </a:endParaRPr>
          </a:p>
          <a:p>
            <a:pPr indent="0" lvl="0" marL="0" rtl="0" algn="l">
              <a:spcBef>
                <a:spcPts val="1200"/>
              </a:spcBef>
              <a:spcAft>
                <a:spcPts val="0"/>
              </a:spcAft>
              <a:buNone/>
            </a:pPr>
            <a:r>
              <a:rPr lang="es-419"/>
              <a:t>El modelo programado tiene como audiencia distintos </a:t>
            </a:r>
            <a:r>
              <a:rPr lang="es-419"/>
              <a:t>públicos</a:t>
            </a:r>
            <a:r>
              <a:rPr lang="es-419"/>
              <a:t>.</a:t>
            </a:r>
            <a:endParaRPr/>
          </a:p>
          <a:p>
            <a:pPr indent="0" lvl="0" marL="0" rtl="0" algn="l">
              <a:spcBef>
                <a:spcPts val="1200"/>
              </a:spcBef>
              <a:spcAft>
                <a:spcPts val="0"/>
              </a:spcAft>
              <a:buNone/>
            </a:pPr>
            <a:r>
              <a:rPr lang="es-419">
                <a:latin typeface="Impact"/>
                <a:ea typeface="Impact"/>
                <a:cs typeface="Impact"/>
                <a:sym typeface="Impact"/>
              </a:rPr>
              <a:t>Usuario principal</a:t>
            </a:r>
            <a:r>
              <a:rPr lang="es-419"/>
              <a:t>: </a:t>
            </a:r>
            <a:r>
              <a:rPr lang="es-419" u="sng"/>
              <a:t>Analista de integridad</a:t>
            </a:r>
            <a:r>
              <a:rPr lang="es-419"/>
              <a:t>. Esta posición </a:t>
            </a:r>
            <a:r>
              <a:rPr lang="es-419"/>
              <a:t>está</a:t>
            </a:r>
            <a:r>
              <a:rPr lang="es-419"/>
              <a:t> a cargo de la definición de obras y trabajos de campo para controlar la amenaza de corrosión como </a:t>
            </a:r>
            <a:r>
              <a:rPr lang="es-419"/>
              <a:t>así</a:t>
            </a:r>
            <a:r>
              <a:rPr lang="es-419"/>
              <a:t> </a:t>
            </a:r>
            <a:r>
              <a:rPr lang="es-419"/>
              <a:t>también</a:t>
            </a:r>
            <a:r>
              <a:rPr lang="es-419"/>
              <a:t> definir obras para mitigación de la misma.</a:t>
            </a:r>
            <a:endParaRPr/>
          </a:p>
          <a:p>
            <a:pPr indent="0" lvl="0" marL="0" rtl="0" algn="l">
              <a:spcBef>
                <a:spcPts val="1200"/>
              </a:spcBef>
              <a:spcAft>
                <a:spcPts val="1200"/>
              </a:spcAft>
              <a:buNone/>
            </a:pPr>
            <a:r>
              <a:rPr lang="es-419">
                <a:latin typeface="Impact"/>
                <a:ea typeface="Impact"/>
                <a:cs typeface="Impact"/>
                <a:sym typeface="Impact"/>
              </a:rPr>
              <a:t>Usuario secundario</a:t>
            </a:r>
            <a:r>
              <a:rPr lang="es-419"/>
              <a:t>: </a:t>
            </a:r>
            <a:r>
              <a:rPr lang="es-419" u="sng"/>
              <a:t>Jefes y gerentes</a:t>
            </a:r>
            <a:r>
              <a:rPr lang="es-419"/>
              <a:t>. E</a:t>
            </a:r>
            <a:r>
              <a:rPr lang="es-419"/>
              <a:t>ntender</a:t>
            </a:r>
            <a:r>
              <a:rPr lang="es-419"/>
              <a:t> donde se encuentran esta amenaza de forma activa y visualizaciones de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7650" y="5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Beneficios de aplicación de ciencia de datos</a:t>
            </a:r>
            <a:endParaRPr>
              <a:solidFill>
                <a:schemeClr val="accent5"/>
              </a:solidFill>
            </a:endParaRPr>
          </a:p>
        </p:txBody>
      </p:sp>
      <p:sp>
        <p:nvSpPr>
          <p:cNvPr id="111" name="Google Shape;111;p16"/>
          <p:cNvSpPr txBox="1"/>
          <p:nvPr/>
        </p:nvSpPr>
        <p:spPr>
          <a:xfrm>
            <a:off x="5949875" y="1070600"/>
            <a:ext cx="3000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accent3"/>
                </a:solidFill>
              </a:rPr>
              <a:t>BENEFICIOS</a:t>
            </a:r>
            <a:endParaRPr b="1">
              <a:solidFill>
                <a:schemeClr val="accent3"/>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419"/>
              <a:t>Rápido sistema de toma de decisiones</a:t>
            </a:r>
            <a:endParaRPr/>
          </a:p>
          <a:p>
            <a:pPr indent="-317500" lvl="0" marL="457200" rtl="0" algn="l">
              <a:spcBef>
                <a:spcPts val="0"/>
              </a:spcBef>
              <a:spcAft>
                <a:spcPts val="0"/>
              </a:spcAft>
              <a:buSzPts val="1400"/>
              <a:buChar char="●"/>
            </a:pPr>
            <a:r>
              <a:rPr lang="es-419"/>
              <a:t>Mejores resultados</a:t>
            </a:r>
            <a:endParaRPr/>
          </a:p>
          <a:p>
            <a:pPr indent="-317500" lvl="0" marL="457200" rtl="0" algn="l">
              <a:spcBef>
                <a:spcPts val="0"/>
              </a:spcBef>
              <a:spcAft>
                <a:spcPts val="0"/>
              </a:spcAft>
              <a:buSzPts val="1400"/>
              <a:buChar char="●"/>
            </a:pPr>
            <a:r>
              <a:rPr lang="es-419"/>
              <a:t>Manejo de información multipropósito</a:t>
            </a:r>
            <a:endParaRPr/>
          </a:p>
          <a:p>
            <a:pPr indent="-317500" lvl="0" marL="457200" rtl="0" algn="l">
              <a:spcBef>
                <a:spcPts val="0"/>
              </a:spcBef>
              <a:spcAft>
                <a:spcPts val="0"/>
              </a:spcAft>
              <a:buSzPts val="1400"/>
              <a:buChar char="●"/>
            </a:pPr>
            <a:r>
              <a:rPr lang="es-419"/>
              <a:t>Automatización </a:t>
            </a:r>
            <a:endParaRPr/>
          </a:p>
          <a:p>
            <a:pPr indent="-317500" lvl="0" marL="457200" rtl="0" algn="l">
              <a:spcBef>
                <a:spcPts val="0"/>
              </a:spcBef>
              <a:spcAft>
                <a:spcPts val="0"/>
              </a:spcAft>
              <a:buSzPts val="1400"/>
              <a:buChar char="●"/>
            </a:pPr>
            <a:r>
              <a:rPr lang="es-419"/>
              <a:t>Aplicaciones con rango amplio de uso</a:t>
            </a:r>
            <a:endParaRPr/>
          </a:p>
          <a:p>
            <a:pPr indent="-317500" lvl="0" marL="457200" rtl="0" algn="l">
              <a:spcBef>
                <a:spcPts val="0"/>
              </a:spcBef>
              <a:spcAft>
                <a:spcPts val="0"/>
              </a:spcAft>
              <a:buSzPts val="1400"/>
              <a:buChar char="●"/>
            </a:pPr>
            <a:r>
              <a:rPr lang="es-419"/>
              <a:t>Transformación de datos a insights</a:t>
            </a:r>
            <a:endParaRPr/>
          </a:p>
          <a:p>
            <a:pPr indent="-317500" lvl="0" marL="457200" rtl="0" algn="l">
              <a:spcBef>
                <a:spcPts val="0"/>
              </a:spcBef>
              <a:spcAft>
                <a:spcPts val="0"/>
              </a:spcAft>
              <a:buSzPts val="1400"/>
              <a:buChar char="●"/>
            </a:pPr>
            <a:r>
              <a:rPr lang="es-419"/>
              <a:t>Capacidad de realizar acciones preventivas de manera programada y priorizada.</a:t>
            </a:r>
            <a:endParaRPr/>
          </a:p>
          <a:p>
            <a:pPr indent="-317500" lvl="0" marL="457200" rtl="0" algn="l">
              <a:spcBef>
                <a:spcPts val="0"/>
              </a:spcBef>
              <a:spcAft>
                <a:spcPts val="0"/>
              </a:spcAft>
              <a:buSzPts val="1400"/>
              <a:buChar char="●"/>
            </a:pPr>
            <a:r>
              <a:rPr lang="es-419"/>
              <a:t>Predicción de tendencias</a:t>
            </a:r>
            <a:endParaRPr/>
          </a:p>
        </p:txBody>
      </p:sp>
      <p:sp>
        <p:nvSpPr>
          <p:cNvPr id="112" name="Google Shape;112;p16"/>
          <p:cNvSpPr txBox="1"/>
          <p:nvPr/>
        </p:nvSpPr>
        <p:spPr>
          <a:xfrm>
            <a:off x="300100" y="1227175"/>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a:solidFill>
                  <a:schemeClr val="accent3"/>
                </a:solidFill>
              </a:rPr>
              <a:t>IMPORTANCIA DE LA CIENCIA DE DATOS</a:t>
            </a:r>
            <a:endParaRPr b="1">
              <a:solidFill>
                <a:schemeClr val="accent3"/>
              </a:solidFill>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419"/>
              <a:t>Volúmenes y variedades crecientes de datos disponibles.</a:t>
            </a:r>
            <a:endParaRPr/>
          </a:p>
          <a:p>
            <a:pPr indent="-317500" lvl="0" marL="457200" rtl="0" algn="l">
              <a:spcBef>
                <a:spcPts val="0"/>
              </a:spcBef>
              <a:spcAft>
                <a:spcPts val="0"/>
              </a:spcAft>
              <a:buSzPts val="1400"/>
              <a:buChar char="●"/>
            </a:pPr>
            <a:r>
              <a:rPr lang="es-419"/>
              <a:t>Estudio de interacción de variables y relaciones.</a:t>
            </a:r>
            <a:endParaRPr/>
          </a:p>
          <a:p>
            <a:pPr indent="-317500" lvl="0" marL="457200" rtl="0" algn="l">
              <a:spcBef>
                <a:spcPts val="0"/>
              </a:spcBef>
              <a:spcAft>
                <a:spcPts val="0"/>
              </a:spcAft>
              <a:buSzPts val="1400"/>
              <a:buChar char="●"/>
            </a:pPr>
            <a:r>
              <a:rPr lang="es-419"/>
              <a:t>Optimización de tiempos</a:t>
            </a:r>
            <a:endParaRPr/>
          </a:p>
        </p:txBody>
      </p:sp>
      <p:pic>
        <p:nvPicPr>
          <p:cNvPr id="113" name="Google Shape;113;p16"/>
          <p:cNvPicPr preferRelativeResize="0"/>
          <p:nvPr/>
        </p:nvPicPr>
        <p:blipFill>
          <a:blip r:embed="rId3">
            <a:alphaModFix/>
          </a:blip>
          <a:stretch>
            <a:fillRect/>
          </a:stretch>
        </p:blipFill>
        <p:spPr>
          <a:xfrm>
            <a:off x="3661687" y="2267002"/>
            <a:ext cx="1820625" cy="28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727650" y="5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Datasets utilizados</a:t>
            </a:r>
            <a:endParaRPr>
              <a:solidFill>
                <a:schemeClr val="accent5"/>
              </a:solidFill>
            </a:endParaRPr>
          </a:p>
        </p:txBody>
      </p:sp>
      <p:sp>
        <p:nvSpPr>
          <p:cNvPr id="119" name="Google Shape;119;p17"/>
          <p:cNvSpPr txBox="1"/>
          <p:nvPr>
            <p:ph idx="1" type="body"/>
          </p:nvPr>
        </p:nvSpPr>
        <p:spPr>
          <a:xfrm>
            <a:off x="729450" y="1312575"/>
            <a:ext cx="7994700" cy="37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La principal fuente de información para el modelo definido </a:t>
            </a:r>
            <a:r>
              <a:rPr lang="es-419"/>
              <a:t>serán</a:t>
            </a:r>
            <a:r>
              <a:rPr lang="es-419"/>
              <a:t> los datos recolectados a partir de una corrida de inspección interna.</a:t>
            </a:r>
            <a:endParaRPr/>
          </a:p>
          <a:p>
            <a:pPr indent="0" lvl="0" marL="0" rtl="0" algn="l">
              <a:spcBef>
                <a:spcPts val="1200"/>
              </a:spcBef>
              <a:spcAft>
                <a:spcPts val="0"/>
              </a:spcAft>
              <a:buNone/>
            </a:pPr>
            <a:r>
              <a:rPr lang="es-419"/>
              <a:t>estas inspecciones tienen como </a:t>
            </a:r>
            <a:r>
              <a:rPr lang="es-419"/>
              <a:t>unidad de medida 1 caño (12 metros aprox), se plantea analizar una línea de gas de 151 km. por tal motivo se cuenta con un mínimo de 12500 caños a analizar. cabe destacar que dentro de cada caño puede haber reportados varios puntos de corrosión posible (anomalías).</a:t>
            </a:r>
            <a:endParaRPr/>
          </a:p>
          <a:p>
            <a:pPr indent="0" lvl="0" marL="0" rtl="0" algn="l">
              <a:spcBef>
                <a:spcPts val="1200"/>
              </a:spcBef>
              <a:spcAft>
                <a:spcPts val="0"/>
              </a:spcAft>
              <a:buNone/>
            </a:pPr>
            <a:r>
              <a:rPr lang="es-419"/>
              <a:t>Dentro de esta longitud se </a:t>
            </a:r>
            <a:r>
              <a:rPr lang="es-419"/>
              <a:t>reportan</a:t>
            </a:r>
            <a:r>
              <a:rPr lang="es-419"/>
              <a:t> todas las anomalías por corrosión, tipo de revestimiento y estado; esta información viene de diversas inspecciones, por tal motivo se deben realizar las siguientes etapas.</a:t>
            </a:r>
            <a:endParaRPr/>
          </a:p>
          <a:p>
            <a:pPr indent="-311150" lvl="0" marL="457200" rtl="0" algn="l">
              <a:spcBef>
                <a:spcPts val="1200"/>
              </a:spcBef>
              <a:spcAft>
                <a:spcPts val="0"/>
              </a:spcAft>
              <a:buSzPts val="1300"/>
              <a:buAutoNum type="arabicPeriod"/>
            </a:pPr>
            <a:r>
              <a:rPr b="1" lang="es-419"/>
              <a:t>Limpieza de datasets.</a:t>
            </a:r>
            <a:endParaRPr b="1"/>
          </a:p>
          <a:p>
            <a:pPr indent="-311150" lvl="0" marL="457200" rtl="0" algn="l">
              <a:spcBef>
                <a:spcPts val="0"/>
              </a:spcBef>
              <a:spcAft>
                <a:spcPts val="0"/>
              </a:spcAft>
              <a:buSzPts val="1300"/>
              <a:buAutoNum type="arabicPeriod"/>
            </a:pPr>
            <a:r>
              <a:rPr b="1" lang="es-419"/>
              <a:t>Normalización de información.</a:t>
            </a:r>
            <a:endParaRPr b="1"/>
          </a:p>
          <a:p>
            <a:pPr indent="-311150" lvl="0" marL="457200" rtl="0" algn="l">
              <a:spcBef>
                <a:spcPts val="0"/>
              </a:spcBef>
              <a:spcAft>
                <a:spcPts val="0"/>
              </a:spcAft>
              <a:buSzPts val="1300"/>
              <a:buAutoNum type="arabicPeriod"/>
            </a:pPr>
            <a:r>
              <a:rPr b="1" lang="es-419"/>
              <a:t>Combinación de datasets para generar nueva información.</a:t>
            </a:r>
            <a:endParaRPr b="1"/>
          </a:p>
          <a:p>
            <a:pPr indent="-311150" lvl="0" marL="457200" rtl="0" algn="l">
              <a:spcBef>
                <a:spcPts val="0"/>
              </a:spcBef>
              <a:spcAft>
                <a:spcPts val="0"/>
              </a:spcAft>
              <a:buSzPts val="1300"/>
              <a:buAutoNum type="arabicPeriod"/>
            </a:pPr>
            <a:r>
              <a:rPr b="1" lang="es-419"/>
              <a:t>Transformación de variables.</a:t>
            </a:r>
            <a:endParaRPr b="1"/>
          </a:p>
          <a:p>
            <a:pPr indent="-311150" lvl="0" marL="457200" rtl="0" algn="l">
              <a:spcBef>
                <a:spcPts val="0"/>
              </a:spcBef>
              <a:spcAft>
                <a:spcPts val="0"/>
              </a:spcAft>
              <a:buSzPts val="1300"/>
              <a:buAutoNum type="arabicPeriod"/>
            </a:pPr>
            <a:r>
              <a:rPr b="1" lang="es-419"/>
              <a:t>Generación de nuevas variables.</a:t>
            </a:r>
            <a:endParaRPr b="1"/>
          </a:p>
          <a:p>
            <a:pPr indent="-311150" lvl="0" marL="457200" rtl="0" algn="l">
              <a:spcBef>
                <a:spcPts val="0"/>
              </a:spcBef>
              <a:spcAft>
                <a:spcPts val="0"/>
              </a:spcAft>
              <a:buSzPts val="1300"/>
              <a:buAutoNum type="arabicPeriod"/>
            </a:pPr>
            <a:r>
              <a:rPr b="1" lang="es-419"/>
              <a:t>Estudio de variables principales.</a:t>
            </a:r>
            <a:endParaRPr b="1"/>
          </a:p>
          <a:p>
            <a:pPr indent="-311150" lvl="0" marL="457200" rtl="0" algn="l">
              <a:spcBef>
                <a:spcPts val="0"/>
              </a:spcBef>
              <a:spcAft>
                <a:spcPts val="0"/>
              </a:spcAft>
              <a:buSzPts val="1300"/>
              <a:buAutoNum type="arabicPeriod"/>
            </a:pPr>
            <a:r>
              <a:rPr b="1" lang="es-419"/>
              <a:t>Estudio de correlaciones existentes.</a:t>
            </a:r>
            <a:endParaRPr b="1"/>
          </a:p>
        </p:txBody>
      </p:sp>
      <p:pic>
        <p:nvPicPr>
          <p:cNvPr id="120" name="Google Shape;120;p17"/>
          <p:cNvPicPr preferRelativeResize="0"/>
          <p:nvPr/>
        </p:nvPicPr>
        <p:blipFill>
          <a:blip r:embed="rId3">
            <a:alphaModFix/>
          </a:blip>
          <a:stretch>
            <a:fillRect/>
          </a:stretch>
        </p:blipFill>
        <p:spPr>
          <a:xfrm>
            <a:off x="6574150" y="3675450"/>
            <a:ext cx="2569850" cy="146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727650" y="5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Definición de variable clave</a:t>
            </a:r>
            <a:endParaRPr>
              <a:solidFill>
                <a:schemeClr val="accent5"/>
              </a:solidFill>
            </a:endParaRPr>
          </a:p>
        </p:txBody>
      </p:sp>
      <p:sp>
        <p:nvSpPr>
          <p:cNvPr id="126" name="Google Shape;126;p18"/>
          <p:cNvSpPr txBox="1"/>
          <p:nvPr>
            <p:ph idx="1" type="body"/>
          </p:nvPr>
        </p:nvSpPr>
        <p:spPr>
          <a:xfrm>
            <a:off x="729450" y="1312575"/>
            <a:ext cx="7994700" cy="3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Una vez tratados los datos se procede a generar una nueva variable la cual se busca predecir.</a:t>
            </a:r>
            <a:endParaRPr/>
          </a:p>
          <a:p>
            <a:pPr indent="0" lvl="0" marL="0" rtl="0" algn="l">
              <a:spcBef>
                <a:spcPts val="1200"/>
              </a:spcBef>
              <a:spcAft>
                <a:spcPts val="0"/>
              </a:spcAft>
              <a:buNone/>
            </a:pPr>
            <a:r>
              <a:rPr lang="es-419"/>
              <a:t>esta variable es la velocidad de corrosión y para su </a:t>
            </a:r>
            <a:r>
              <a:rPr lang="es-419"/>
              <a:t>cálculo</a:t>
            </a:r>
            <a:r>
              <a:rPr lang="es-419"/>
              <a:t> se tiene en cuenta: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siendo:</a:t>
            </a:r>
            <a:endParaRPr/>
          </a:p>
          <a:p>
            <a:pPr indent="0" lvl="0" marL="0" rtl="0" algn="l">
              <a:spcBef>
                <a:spcPts val="1200"/>
              </a:spcBef>
              <a:spcAft>
                <a:spcPts val="0"/>
              </a:spcAft>
              <a:buNone/>
            </a:pPr>
            <a:r>
              <a:rPr lang="es-419"/>
              <a:t>Prof final: profundidad del defecto en inspección actual</a:t>
            </a:r>
            <a:endParaRPr/>
          </a:p>
          <a:p>
            <a:pPr indent="0" lvl="0" marL="0" rtl="0" algn="l">
              <a:spcBef>
                <a:spcPts val="1200"/>
              </a:spcBef>
              <a:spcAft>
                <a:spcPts val="0"/>
              </a:spcAft>
              <a:buNone/>
            </a:pPr>
            <a:r>
              <a:rPr lang="es-419"/>
              <a:t>Prof inicial: profundidad del defecto en inspección anterior</a:t>
            </a:r>
            <a:endParaRPr/>
          </a:p>
          <a:p>
            <a:pPr indent="0" lvl="0" marL="0" rtl="0" algn="l">
              <a:spcBef>
                <a:spcPts val="1200"/>
              </a:spcBef>
              <a:spcAft>
                <a:spcPts val="0"/>
              </a:spcAft>
              <a:buNone/>
            </a:pPr>
            <a:r>
              <a:rPr lang="es-419"/>
              <a:t>t: tiempo entre inspecciones</a:t>
            </a:r>
            <a:endParaRPr/>
          </a:p>
          <a:p>
            <a:pPr indent="0" lvl="0" marL="0" rtl="0" algn="l">
              <a:spcBef>
                <a:spcPts val="1200"/>
              </a:spcBef>
              <a:spcAft>
                <a:spcPts val="1200"/>
              </a:spcAft>
              <a:buNone/>
            </a:pPr>
            <a:r>
              <a:rPr lang="es-419"/>
              <a:t>wt: espesor de pared de cañería</a:t>
            </a:r>
            <a:endParaRPr/>
          </a:p>
        </p:txBody>
      </p:sp>
      <p:pic>
        <p:nvPicPr>
          <p:cNvPr id="127" name="Google Shape;127;p18"/>
          <p:cNvPicPr preferRelativeResize="0"/>
          <p:nvPr/>
        </p:nvPicPr>
        <p:blipFill>
          <a:blip r:embed="rId3">
            <a:alphaModFix/>
          </a:blip>
          <a:stretch>
            <a:fillRect/>
          </a:stretch>
        </p:blipFill>
        <p:spPr>
          <a:xfrm>
            <a:off x="729450" y="1997950"/>
            <a:ext cx="4718050" cy="937775"/>
          </a:xfrm>
          <a:prstGeom prst="rect">
            <a:avLst/>
          </a:prstGeom>
          <a:noFill/>
          <a:ln>
            <a:noFill/>
          </a:ln>
        </p:spPr>
      </p:pic>
      <p:pic>
        <p:nvPicPr>
          <p:cNvPr id="128" name="Google Shape;128;p18"/>
          <p:cNvPicPr preferRelativeResize="0"/>
          <p:nvPr/>
        </p:nvPicPr>
        <p:blipFill>
          <a:blip r:embed="rId4">
            <a:alphaModFix/>
          </a:blip>
          <a:stretch>
            <a:fillRect/>
          </a:stretch>
        </p:blipFill>
        <p:spPr>
          <a:xfrm>
            <a:off x="5746323" y="2163525"/>
            <a:ext cx="3274628" cy="2500425"/>
          </a:xfrm>
          <a:prstGeom prst="rect">
            <a:avLst/>
          </a:prstGeom>
          <a:noFill/>
          <a:ln>
            <a:noFill/>
          </a:ln>
        </p:spPr>
      </p:pic>
      <p:sp>
        <p:nvSpPr>
          <p:cNvPr id="129" name="Google Shape;129;p18"/>
          <p:cNvSpPr txBox="1"/>
          <p:nvPr/>
        </p:nvSpPr>
        <p:spPr>
          <a:xfrm>
            <a:off x="6144850" y="4703750"/>
            <a:ext cx="2876100" cy="2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300">
                <a:solidFill>
                  <a:schemeClr val="accent1"/>
                </a:solidFill>
                <a:latin typeface="Lato"/>
                <a:ea typeface="Lato"/>
                <a:cs typeface="Lato"/>
                <a:sym typeface="Lato"/>
              </a:rPr>
              <a:t>VC a lo largo del tramo analizado</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727650" y="5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Principales problemas de la corrosión</a:t>
            </a:r>
            <a:endParaRPr>
              <a:solidFill>
                <a:schemeClr val="accent5"/>
              </a:solidFill>
            </a:endParaRPr>
          </a:p>
        </p:txBody>
      </p:sp>
      <p:sp>
        <p:nvSpPr>
          <p:cNvPr id="135" name="Google Shape;135;p19"/>
          <p:cNvSpPr txBox="1"/>
          <p:nvPr>
            <p:ph idx="1" type="body"/>
          </p:nvPr>
        </p:nvSpPr>
        <p:spPr>
          <a:xfrm>
            <a:off x="729450" y="1312575"/>
            <a:ext cx="7994700" cy="37596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0"/>
              </a:spcAft>
              <a:buNone/>
            </a:pPr>
            <a:r>
              <a:rPr lang="es-419"/>
              <a:t>Al analizar el fenómeno de corrosión sobre gasoductos se pueden plantear algunos de los siguientes puntos.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b="1" lang="es-419"/>
              <a:t>¿Qué tipo de revestimiento en la cañería es más susceptible a la corrosión externa?</a:t>
            </a:r>
            <a:endParaRPr b="1"/>
          </a:p>
          <a:p>
            <a:pPr indent="-311150" lvl="0" marL="457200" rtl="0" algn="l">
              <a:spcBef>
                <a:spcPts val="0"/>
              </a:spcBef>
              <a:spcAft>
                <a:spcPts val="0"/>
              </a:spcAft>
              <a:buSzPts val="1300"/>
              <a:buChar char="●"/>
            </a:pPr>
            <a:r>
              <a:rPr b="1" lang="es-419"/>
              <a:t>¿En qué posición angular (horaria) de la cañería se concentraran más las anomalías por corrosión?</a:t>
            </a:r>
            <a:endParaRPr b="1"/>
          </a:p>
          <a:p>
            <a:pPr indent="-311150" lvl="0" marL="457200" rtl="0" algn="l">
              <a:spcBef>
                <a:spcPts val="0"/>
              </a:spcBef>
              <a:spcAft>
                <a:spcPts val="0"/>
              </a:spcAft>
              <a:buSzPts val="1300"/>
              <a:buChar char="●"/>
            </a:pPr>
            <a:r>
              <a:rPr b="1" lang="es-419"/>
              <a:t>¿El estado del revestimiento tendrá incidencia sobre la corrosión? ¿existe correlación entre el estado y los valores de profundidad para las anomalías?</a:t>
            </a:r>
            <a:endParaRPr b="1"/>
          </a:p>
          <a:p>
            <a:pPr indent="-311150" lvl="0" marL="457200" rtl="0" algn="l">
              <a:spcBef>
                <a:spcPts val="0"/>
              </a:spcBef>
              <a:spcAft>
                <a:spcPts val="0"/>
              </a:spcAft>
              <a:buSzPts val="1300"/>
              <a:buChar char="●"/>
            </a:pPr>
            <a:r>
              <a:rPr b="1" lang="es-419"/>
              <a:t>¿Cuál es la vida remanente de la cañería?</a:t>
            </a:r>
            <a:endParaRPr b="1"/>
          </a:p>
        </p:txBody>
      </p:sp>
      <p:pic>
        <p:nvPicPr>
          <p:cNvPr id="136" name="Google Shape;136;p19"/>
          <p:cNvPicPr preferRelativeResize="0"/>
          <p:nvPr/>
        </p:nvPicPr>
        <p:blipFill>
          <a:blip r:embed="rId3">
            <a:alphaModFix/>
          </a:blip>
          <a:stretch>
            <a:fillRect/>
          </a:stretch>
        </p:blipFill>
        <p:spPr>
          <a:xfrm>
            <a:off x="6987751" y="3187900"/>
            <a:ext cx="2156249" cy="195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7650" y="444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¿Qué tipo de revestimiento en la cañería es más susceptible a la corrosión externa?</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142" name="Google Shape;142;p20"/>
          <p:cNvSpPr txBox="1"/>
          <p:nvPr>
            <p:ph idx="1" type="body"/>
          </p:nvPr>
        </p:nvSpPr>
        <p:spPr>
          <a:xfrm>
            <a:off x="729450" y="1312575"/>
            <a:ext cx="3330300" cy="3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Existen varios tipos de revestimiento que aíslen la cañería del entorno. Entre ellos se pueden encontrar revestimiento </a:t>
            </a:r>
            <a:r>
              <a:rPr lang="es-419"/>
              <a:t>asfáltico</a:t>
            </a:r>
            <a:r>
              <a:rPr lang="es-419"/>
              <a:t>, epoxi </a:t>
            </a:r>
            <a:r>
              <a:rPr lang="es-419"/>
              <a:t>líquido</a:t>
            </a:r>
            <a:r>
              <a:rPr lang="es-419"/>
              <a:t> aplicado en </a:t>
            </a:r>
            <a:r>
              <a:rPr lang="es-419"/>
              <a:t>fábrica</a:t>
            </a:r>
            <a:r>
              <a:rPr lang="es-419"/>
              <a:t>, epoxi </a:t>
            </a:r>
            <a:r>
              <a:rPr lang="es-419"/>
              <a:t>líquido</a:t>
            </a:r>
            <a:r>
              <a:rPr lang="es-419"/>
              <a:t> aplicado como reparación, revestimiento tricapa o FBE. El que debería ser más susceptible a la corrosión externa es aquel que sea más permeable, es decir el revestimiento </a:t>
            </a:r>
            <a:r>
              <a:rPr lang="es-419"/>
              <a:t>asfáltico</a:t>
            </a:r>
            <a:r>
              <a:rPr lang="es-419"/>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s-419">
                <a:solidFill>
                  <a:schemeClr val="accent3"/>
                </a:solidFill>
                <a:highlight>
                  <a:schemeClr val="lt1"/>
                </a:highlight>
              </a:rPr>
              <a:t>Se puede ver que como fue anticipado el revestimiento </a:t>
            </a:r>
            <a:r>
              <a:rPr b="1" lang="es-419">
                <a:solidFill>
                  <a:schemeClr val="accent3"/>
                </a:solidFill>
                <a:highlight>
                  <a:schemeClr val="lt1"/>
                </a:highlight>
              </a:rPr>
              <a:t>asfáltico</a:t>
            </a:r>
            <a:r>
              <a:rPr b="1" lang="es-419">
                <a:solidFill>
                  <a:schemeClr val="accent3"/>
                </a:solidFill>
                <a:highlight>
                  <a:schemeClr val="lt1"/>
                </a:highlight>
              </a:rPr>
              <a:t> tiene una tasa de corrosión mayor que el resto, a su vez posee mayor cantidad de </a:t>
            </a:r>
            <a:r>
              <a:rPr b="1" lang="es-419">
                <a:solidFill>
                  <a:schemeClr val="accent3"/>
                </a:solidFill>
                <a:highlight>
                  <a:schemeClr val="lt1"/>
                </a:highlight>
              </a:rPr>
              <a:t>outliers</a:t>
            </a:r>
            <a:r>
              <a:rPr b="1" lang="es-419">
                <a:solidFill>
                  <a:schemeClr val="accent3"/>
                </a:solidFill>
                <a:highlight>
                  <a:schemeClr val="lt1"/>
                </a:highlight>
              </a:rPr>
              <a:t>.</a:t>
            </a:r>
            <a:endParaRPr b="1">
              <a:solidFill>
                <a:schemeClr val="accent3"/>
              </a:solidFill>
              <a:highlight>
                <a:schemeClr val="lt1"/>
              </a:highlight>
            </a:endParaRPr>
          </a:p>
        </p:txBody>
      </p:sp>
      <p:pic>
        <p:nvPicPr>
          <p:cNvPr id="143" name="Google Shape;143;p20"/>
          <p:cNvPicPr preferRelativeResize="0"/>
          <p:nvPr/>
        </p:nvPicPr>
        <p:blipFill>
          <a:blip r:embed="rId3">
            <a:alphaModFix/>
          </a:blip>
          <a:stretch>
            <a:fillRect/>
          </a:stretch>
        </p:blipFill>
        <p:spPr>
          <a:xfrm>
            <a:off x="4722425" y="1212700"/>
            <a:ext cx="4114747" cy="3859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7650" y="444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solidFill>
                  <a:schemeClr val="accent5"/>
                </a:solidFill>
              </a:rPr>
              <a:t>¿En qué posición angular (horaria) de la cañería se concentraran más las anomalías por corrosión?</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149" name="Google Shape;149;p21"/>
          <p:cNvSpPr txBox="1"/>
          <p:nvPr>
            <p:ph idx="1" type="body"/>
          </p:nvPr>
        </p:nvSpPr>
        <p:spPr>
          <a:xfrm>
            <a:off x="729450" y="1312575"/>
            <a:ext cx="3330300" cy="3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Este fenómeno debe diferenciarse entre corrosión externa e interna. En el caso de la corrosión externa no debería haber una posición preferencial ya que toda la cañería está rodeada por el suelo; en el caso de la corrosión interna </a:t>
            </a:r>
            <a:r>
              <a:rPr lang="es-419"/>
              <a:t>está</a:t>
            </a:r>
            <a:r>
              <a:rPr lang="es-419"/>
              <a:t> muchas veces se debe a la presencia de líquidos o residuos que se presentan en la parte baja de la cañería (180°)</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s-419">
                <a:solidFill>
                  <a:schemeClr val="accent3"/>
                </a:solidFill>
                <a:highlight>
                  <a:schemeClr val="lt1"/>
                </a:highlight>
              </a:rPr>
              <a:t>Mediante el análisis de los gráficos se puede ver que los resultados siguen los parámetros lógicos para este tipo de anomalías.</a:t>
            </a:r>
            <a:endParaRPr b="1">
              <a:solidFill>
                <a:schemeClr val="accent3"/>
              </a:solidFill>
              <a:highlight>
                <a:schemeClr val="lt1"/>
              </a:highlight>
            </a:endParaRPr>
          </a:p>
        </p:txBody>
      </p:sp>
      <p:pic>
        <p:nvPicPr>
          <p:cNvPr id="150" name="Google Shape;150;p21"/>
          <p:cNvPicPr preferRelativeResize="0"/>
          <p:nvPr/>
        </p:nvPicPr>
        <p:blipFill>
          <a:blip r:embed="rId3">
            <a:alphaModFix/>
          </a:blip>
          <a:stretch>
            <a:fillRect/>
          </a:stretch>
        </p:blipFill>
        <p:spPr>
          <a:xfrm>
            <a:off x="4886175" y="1312575"/>
            <a:ext cx="2555549" cy="1968590"/>
          </a:xfrm>
          <a:prstGeom prst="rect">
            <a:avLst/>
          </a:prstGeom>
          <a:noFill/>
          <a:ln>
            <a:noFill/>
          </a:ln>
        </p:spPr>
      </p:pic>
      <p:pic>
        <p:nvPicPr>
          <p:cNvPr id="151" name="Google Shape;151;p21"/>
          <p:cNvPicPr preferRelativeResize="0"/>
          <p:nvPr/>
        </p:nvPicPr>
        <p:blipFill>
          <a:blip r:embed="rId4">
            <a:alphaModFix/>
          </a:blip>
          <a:stretch>
            <a:fillRect/>
          </a:stretch>
        </p:blipFill>
        <p:spPr>
          <a:xfrm>
            <a:off x="4886175" y="3281168"/>
            <a:ext cx="2555550" cy="202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