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9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E8BE-906D-40CD-BF9D-496188D3316D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305B3-23BD-401F-9909-A832B0D3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0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05B3-23BD-401F-9909-A832B0D3425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2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7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473280-9F21-4176-959F-4F3519A6B1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6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F42C-2909-449D-9C5A-BA6C61C3E63F}" type="datetimeFigureOut">
              <a:rPr lang="ru-RU" smtClean="0"/>
              <a:t>15.09.2014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88D0-4DAE-448F-A501-1EDB6E582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42888"/>
            <a:ext cx="8820150" cy="3744913"/>
          </a:xfrm>
        </p:spPr>
        <p:txBody>
          <a:bodyPr/>
          <a:lstStyle/>
          <a:p>
            <a:pPr marL="838200" indent="-838200"/>
            <a:r>
              <a:rPr lang="en-US" sz="8000" b="1" dirty="0"/>
              <a:t>3.8. </a:t>
            </a:r>
            <a:r>
              <a:rPr lang="ru-RU" sz="8000" b="1" dirty="0"/>
              <a:t>ДВОИЧНЫЕ ДЕРЕВЬЯ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04" y="4581128"/>
            <a:ext cx="8965504" cy="1752600"/>
          </a:xfrm>
        </p:spPr>
        <p:txBody>
          <a:bodyPr>
            <a:normAutofit/>
          </a:bodyPr>
          <a:lstStyle/>
          <a:p>
            <a:r>
              <a:rPr lang="en-US" sz="4800" dirty="0"/>
              <a:t>3.8.</a:t>
            </a:r>
            <a:r>
              <a:rPr lang="ru-RU" sz="4800" dirty="0"/>
              <a:t>1.</a:t>
            </a:r>
            <a:r>
              <a:rPr lang="en-US" sz="4800" dirty="0"/>
              <a:t> </a:t>
            </a:r>
            <a:r>
              <a:rPr lang="ru-RU" sz="4800" dirty="0"/>
              <a:t>Основные определения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7504" y="3051820"/>
            <a:ext cx="91815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sz="3200" b="1" i="1" dirty="0"/>
              <a:t>Деревья</a:t>
            </a:r>
            <a:r>
              <a:rPr lang="ru-RU" sz="3200" dirty="0"/>
              <a:t> – один из способов организации данных </a:t>
            </a:r>
            <a:r>
              <a:rPr lang="ru-RU" sz="3200" dirty="0" smtClean="0"/>
              <a:t>  в </a:t>
            </a:r>
            <a:r>
              <a:rPr lang="ru-RU" sz="3200" dirty="0"/>
              <a:t>динамической памяти с целью быстрого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89835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325"/>
            <a:ext cx="8229600" cy="5684838"/>
          </a:xfrm>
        </p:spPr>
        <p:txBody>
          <a:bodyPr/>
          <a:lstStyle/>
          <a:p>
            <a:pPr>
              <a:buFontTx/>
              <a:buNone/>
            </a:pPr>
            <a:r>
              <a:rPr lang="ru-RU" sz="3600">
                <a:solidFill>
                  <a:srgbClr val="0000FF"/>
                </a:solidFill>
              </a:rPr>
              <a:t> </a:t>
            </a:r>
            <a:r>
              <a:rPr lang="ru-RU" sz="3600" u="sng">
                <a:solidFill>
                  <a:srgbClr val="0000FF"/>
                </a:solidFill>
              </a:rPr>
              <a:t>Свойство </a:t>
            </a:r>
            <a:r>
              <a:rPr lang="en-US" sz="3600" u="sng">
                <a:solidFill>
                  <a:srgbClr val="0000FF"/>
                </a:solidFill>
              </a:rPr>
              <a:t>3</a:t>
            </a:r>
            <a:r>
              <a:rPr lang="ru-RU" sz="3600" i="1" u="sng">
                <a:solidFill>
                  <a:srgbClr val="0000FF"/>
                </a:solidFill>
              </a:rPr>
              <a:t>:</a:t>
            </a:r>
            <a:r>
              <a:rPr lang="ru-RU"/>
              <a:t> </a:t>
            </a:r>
          </a:p>
          <a:p>
            <a:pPr>
              <a:buFontTx/>
              <a:buNone/>
            </a:pPr>
            <a:endParaRPr lang="ru-RU"/>
          </a:p>
          <a:p>
            <a:pPr>
              <a:buFontTx/>
              <a:buNone/>
            </a:pPr>
            <a:r>
              <a:rPr lang="en-US"/>
              <a:t>   </a:t>
            </a:r>
            <a:r>
              <a:rPr lang="ru-RU" sz="4000"/>
              <a:t>Высота ИСД с </a:t>
            </a:r>
            <a:r>
              <a:rPr lang="en-US" sz="4000"/>
              <a:t>n</a:t>
            </a:r>
            <a:r>
              <a:rPr lang="ru-RU" sz="4000"/>
              <a:t> вершинами минимальна.</a:t>
            </a:r>
          </a:p>
          <a:p>
            <a:pPr>
              <a:buFontTx/>
              <a:buNone/>
            </a:pPr>
            <a:endParaRPr lang="ru-RU" sz="4000"/>
          </a:p>
          <a:p>
            <a:pPr>
              <a:buFontTx/>
              <a:buNone/>
            </a:pPr>
            <a:r>
              <a:rPr lang="ru-RU" sz="4800">
                <a:solidFill>
                  <a:schemeClr val="hlink"/>
                </a:solidFill>
              </a:rPr>
              <a:t>  </a:t>
            </a:r>
            <a:r>
              <a:rPr lang="en-US" sz="4800">
                <a:solidFill>
                  <a:schemeClr val="hlink"/>
                </a:solidFill>
              </a:rPr>
              <a:t>h</a:t>
            </a:r>
            <a:r>
              <a:rPr lang="ru-RU" sz="4800" baseline="-25000">
                <a:solidFill>
                  <a:schemeClr val="hlink"/>
                </a:solidFill>
              </a:rPr>
              <a:t>исд(</a:t>
            </a:r>
            <a:r>
              <a:rPr lang="en-US" sz="4800" baseline="-25000">
                <a:solidFill>
                  <a:schemeClr val="hlink"/>
                </a:solidFill>
              </a:rPr>
              <a:t>n</a:t>
            </a:r>
            <a:r>
              <a:rPr lang="ru-RU" sz="4800" baseline="-25000">
                <a:solidFill>
                  <a:schemeClr val="hlink"/>
                </a:solidFill>
              </a:rPr>
              <a:t>)</a:t>
            </a:r>
            <a:r>
              <a:rPr lang="ru-RU" sz="4800">
                <a:solidFill>
                  <a:schemeClr val="hlink"/>
                </a:solidFill>
              </a:rPr>
              <a:t> = </a:t>
            </a:r>
            <a:r>
              <a:rPr lang="en-US" sz="4800">
                <a:solidFill>
                  <a:schemeClr val="hlink"/>
                </a:solidFill>
              </a:rPr>
              <a:t>h</a:t>
            </a:r>
            <a:r>
              <a:rPr lang="en-US" sz="4800" baseline="-25000">
                <a:solidFill>
                  <a:schemeClr val="hlink"/>
                </a:solidFill>
              </a:rPr>
              <a:t>min</a:t>
            </a:r>
            <a:r>
              <a:rPr lang="ru-RU" sz="4800">
                <a:solidFill>
                  <a:schemeClr val="hlink"/>
                </a:solidFill>
              </a:rPr>
              <a:t>(</a:t>
            </a:r>
            <a:r>
              <a:rPr lang="en-US" sz="4800">
                <a:solidFill>
                  <a:schemeClr val="hlink"/>
                </a:solidFill>
              </a:rPr>
              <a:t>n</a:t>
            </a:r>
            <a:r>
              <a:rPr lang="ru-RU" sz="4800">
                <a:solidFill>
                  <a:schemeClr val="hlink"/>
                </a:solidFill>
              </a:rPr>
              <a:t>) = </a:t>
            </a:r>
            <a:r>
              <a:rPr lang="ru-RU" sz="4800">
                <a:solidFill>
                  <a:schemeClr val="hlink"/>
                </a:solidFill>
                <a:sym typeface="Symbol" pitchFamily="18" charset="2"/>
              </a:rPr>
              <a:t></a:t>
            </a:r>
            <a:r>
              <a:rPr lang="en-US" sz="4800">
                <a:solidFill>
                  <a:schemeClr val="hlink"/>
                </a:solidFill>
              </a:rPr>
              <a:t>log</a:t>
            </a:r>
            <a:r>
              <a:rPr lang="ru-RU" sz="4800">
                <a:solidFill>
                  <a:schemeClr val="hlink"/>
                </a:solidFill>
              </a:rPr>
              <a:t>(</a:t>
            </a:r>
            <a:r>
              <a:rPr lang="en-US" sz="4800">
                <a:solidFill>
                  <a:schemeClr val="hlink"/>
                </a:solidFill>
              </a:rPr>
              <a:t>n</a:t>
            </a:r>
            <a:r>
              <a:rPr lang="ru-RU" sz="4800">
                <a:solidFill>
                  <a:schemeClr val="hlink"/>
                </a:solidFill>
              </a:rPr>
              <a:t>+1)</a:t>
            </a:r>
            <a:r>
              <a:rPr lang="ru-RU" sz="4800">
                <a:solidFill>
                  <a:schemeClr val="hlink"/>
                </a:solidFill>
                <a:sym typeface="Symbol" pitchFamily="18" charset="2"/>
              </a:rPr>
              <a:t></a:t>
            </a:r>
          </a:p>
          <a:p>
            <a:pPr>
              <a:buFontTx/>
              <a:buNone/>
            </a:pPr>
            <a:endParaRPr lang="en-US" sz="48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 sz="14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733800"/>
            <a:ext cx="8229600" cy="3124200"/>
          </a:xfrm>
        </p:spPr>
        <p:txBody>
          <a:bodyPr/>
          <a:lstStyle/>
          <a:p>
            <a:pPr>
              <a:buFontTx/>
              <a:buNone/>
            </a:pPr>
            <a:r>
              <a:rPr lang="ru-RU"/>
              <a:t>   Каждая </a:t>
            </a:r>
            <a:r>
              <a:rPr lang="ru-RU">
                <a:solidFill>
                  <a:schemeClr val="hlink"/>
                </a:solidFill>
              </a:rPr>
              <a:t>вершина </a:t>
            </a:r>
            <a:r>
              <a:rPr lang="ru-RU"/>
              <a:t>содержит </a:t>
            </a:r>
            <a:r>
              <a:rPr lang="ru-RU">
                <a:solidFill>
                  <a:schemeClr val="hlink"/>
                </a:solidFill>
              </a:rPr>
              <a:t>данные</a:t>
            </a:r>
            <a:r>
              <a:rPr lang="ru-RU"/>
              <a:t> </a:t>
            </a:r>
            <a:r>
              <a:rPr lang="ru-RU">
                <a:solidFill>
                  <a:schemeClr val="hlink"/>
                </a:solidFill>
              </a:rPr>
              <a:t>и указатели </a:t>
            </a:r>
            <a:r>
              <a:rPr lang="ru-RU"/>
              <a:t>на вершину слева и справа. </a:t>
            </a:r>
            <a:r>
              <a:rPr lang="en-US"/>
              <a:t> </a:t>
            </a:r>
            <a:r>
              <a:rPr lang="ru-RU"/>
              <a:t>В качестве заголовка для дерева используем переменную </a:t>
            </a:r>
            <a:r>
              <a:rPr lang="en-US">
                <a:solidFill>
                  <a:srgbClr val="FF0000"/>
                </a:solidFill>
              </a:rPr>
              <a:t>Root</a:t>
            </a:r>
            <a:r>
              <a:rPr lang="ru-RU"/>
              <a:t>, указывающую на корень.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7463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  3.8.3.  Представление деревьев</a:t>
            </a:r>
            <a:br>
              <a:rPr lang="ru-RU" sz="4000"/>
            </a:br>
            <a:r>
              <a:rPr lang="ru-RU" sz="4000"/>
              <a:t>          в памяти</a:t>
            </a:r>
            <a:r>
              <a:rPr lang="en-US" sz="4000"/>
              <a:t> </a:t>
            </a:r>
            <a:r>
              <a:rPr lang="ru-RU" sz="4000"/>
              <a:t>компьютера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676275" y="1920875"/>
            <a:ext cx="3630613" cy="1144588"/>
            <a:chOff x="426" y="1210"/>
            <a:chExt cx="2287" cy="721"/>
          </a:xfrm>
        </p:grpSpPr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426" y="1474"/>
              <a:ext cx="88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Left</a:t>
              </a:r>
              <a:endParaRPr lang="ru-RU" sz="2400">
                <a:solidFill>
                  <a:schemeClr val="tx2"/>
                </a:solidFill>
              </a:endParaRPr>
            </a:p>
          </p:txBody>
        </p:sp>
        <p:grpSp>
          <p:nvGrpSpPr>
            <p:cNvPr id="20506" name="Group 26"/>
            <p:cNvGrpSpPr>
              <a:grpSpLocks/>
            </p:cNvGrpSpPr>
            <p:nvPr/>
          </p:nvGrpSpPr>
          <p:grpSpPr bwMode="auto">
            <a:xfrm>
              <a:off x="1064" y="1210"/>
              <a:ext cx="1649" cy="721"/>
              <a:chOff x="1064" y="1210"/>
              <a:chExt cx="1649" cy="721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1830" y="1487"/>
                <a:ext cx="88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tx2"/>
                    </a:solidFill>
                  </a:rPr>
                  <a:t>Right</a:t>
                </a:r>
                <a:endParaRPr lang="ru-RU" sz="24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0500" name="Group 20"/>
              <p:cNvGrpSpPr>
                <a:grpSpLocks/>
              </p:cNvGrpSpPr>
              <p:nvPr/>
            </p:nvGrpSpPr>
            <p:grpSpPr bwMode="auto">
              <a:xfrm>
                <a:off x="1064" y="1210"/>
                <a:ext cx="951" cy="721"/>
                <a:chOff x="939" y="1066"/>
                <a:chExt cx="951" cy="721"/>
              </a:xfrm>
            </p:grpSpPr>
            <p:grpSp>
              <p:nvGrpSpPr>
                <p:cNvPr id="20497" name="Group 17"/>
                <p:cNvGrpSpPr>
                  <a:grpSpLocks/>
                </p:cNvGrpSpPr>
                <p:nvPr/>
              </p:nvGrpSpPr>
              <p:grpSpPr bwMode="auto">
                <a:xfrm>
                  <a:off x="939" y="1066"/>
                  <a:ext cx="951" cy="499"/>
                  <a:chOff x="968" y="1306"/>
                  <a:chExt cx="951" cy="499"/>
                </a:xfrm>
              </p:grpSpPr>
              <p:sp>
                <p:nvSpPr>
                  <p:cNvPr id="2048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171" y="1653"/>
                    <a:ext cx="56" cy="5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649"/>
                    <a:ext cx="56" cy="5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1306"/>
                    <a:ext cx="951" cy="4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048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968" y="1555"/>
                    <a:ext cx="94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048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439" y="1546"/>
                    <a:ext cx="0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498" name="Line 18"/>
                <p:cNvSpPr>
                  <a:spLocks noChangeShapeType="1"/>
                </p:cNvSpPr>
                <p:nvPr/>
              </p:nvSpPr>
              <p:spPr bwMode="auto">
                <a:xfrm>
                  <a:off x="1652" y="1430"/>
                  <a:ext cx="200" cy="3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4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74" y="1440"/>
                  <a:ext cx="188" cy="3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0502" name="Rectangle 22"/>
              <p:cNvSpPr>
                <a:spLocks noChangeArrowheads="1"/>
              </p:cNvSpPr>
              <p:nvPr/>
            </p:nvSpPr>
            <p:spPr bwMode="auto">
              <a:xfrm>
                <a:off x="1094" y="1220"/>
                <a:ext cx="88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400">
                    <a:solidFill>
                      <a:schemeClr val="tx2"/>
                    </a:solidFill>
                  </a:rPr>
                  <a:t>Data</a:t>
                </a:r>
                <a:endParaRPr lang="ru-RU" sz="24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820738" y="1685925"/>
            <a:ext cx="3382962" cy="166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/>
      <p:bldP spid="205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4963"/>
            <a:ext cx="8229600" cy="1143000"/>
          </a:xfrm>
        </p:spPr>
        <p:txBody>
          <a:bodyPr/>
          <a:lstStyle/>
          <a:p>
            <a:r>
              <a:rPr lang="ru-RU" sz="4000" dirty="0"/>
              <a:t>Структура </a:t>
            </a:r>
            <a:r>
              <a:rPr lang="ru-RU" sz="4000" dirty="0" smtClean="0"/>
              <a:t>вершины дерева</a:t>
            </a:r>
            <a:endParaRPr lang="ru-RU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		</a:t>
            </a:r>
            <a:r>
              <a:rPr lang="en-US" sz="3600" dirty="0"/>
              <a:t>  </a:t>
            </a:r>
            <a:r>
              <a:rPr lang="en-US" sz="3600" dirty="0" smtClean="0"/>
              <a:t>    </a:t>
            </a:r>
            <a:r>
              <a:rPr lang="en-US" sz="3600" dirty="0" err="1"/>
              <a:t>struct</a:t>
            </a:r>
            <a:r>
              <a:rPr lang="en-US" sz="3600" dirty="0"/>
              <a:t>  Vertex</a:t>
            </a:r>
          </a:p>
          <a:p>
            <a:pPr>
              <a:buFontTx/>
              <a:buNone/>
            </a:pPr>
            <a:r>
              <a:rPr lang="en-US" sz="3600" dirty="0"/>
              <a:t>				 </a:t>
            </a:r>
            <a:r>
              <a:rPr lang="ru-RU" sz="3600" dirty="0"/>
              <a:t>{</a:t>
            </a: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Data</a:t>
            </a:r>
            <a:r>
              <a:rPr lang="ru-RU" sz="3600" dirty="0"/>
              <a:t>;</a:t>
            </a:r>
            <a:endParaRPr lang="en-US" sz="3600" dirty="0"/>
          </a:p>
          <a:p>
            <a:pPr>
              <a:buFontTx/>
              <a:buNone/>
            </a:pPr>
            <a:r>
              <a:rPr lang="en-US" sz="3600" dirty="0"/>
              <a:t>				 Vertex * Left</a:t>
            </a:r>
            <a:r>
              <a:rPr lang="ru-RU" sz="3600" dirty="0"/>
              <a:t>;</a:t>
            </a:r>
            <a:r>
              <a:rPr lang="en-US" sz="3600" dirty="0"/>
              <a:t> </a:t>
            </a:r>
          </a:p>
          <a:p>
            <a:pPr>
              <a:buFontTx/>
              <a:buNone/>
            </a:pPr>
            <a:r>
              <a:rPr lang="en-US" sz="3600" dirty="0"/>
              <a:t>				 Vertex * Right</a:t>
            </a:r>
            <a:r>
              <a:rPr lang="ru-RU" sz="3600" dirty="0"/>
              <a:t>;</a:t>
            </a:r>
            <a:r>
              <a:rPr lang="en-US" sz="3600" dirty="0"/>
              <a:t> </a:t>
            </a:r>
          </a:p>
          <a:p>
            <a:pPr>
              <a:buFontTx/>
              <a:buNone/>
            </a:pPr>
            <a:r>
              <a:rPr lang="en-US" sz="3600" dirty="0"/>
              <a:t>				 </a:t>
            </a:r>
            <a:r>
              <a:rPr lang="ru-RU" sz="3600" dirty="0"/>
              <a:t>} ;</a:t>
            </a:r>
            <a:endParaRPr lang="en-US" sz="3600" dirty="0"/>
          </a:p>
          <a:p>
            <a:pPr>
              <a:buFontTx/>
              <a:buNone/>
            </a:pPr>
            <a:r>
              <a:rPr lang="en-US" sz="3600" dirty="0"/>
              <a:t>		 	Vertex * Root</a:t>
            </a:r>
            <a:r>
              <a:rPr lang="ru-RU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8954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0" name="Rectangle 18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ru-RU" sz="3200"/>
              <a:t>Графическое представление</a:t>
            </a:r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2593975" y="3127375"/>
            <a:ext cx="0" cy="415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711" name="Group 159"/>
          <p:cNvGrpSpPr>
            <a:grpSpLocks/>
          </p:cNvGrpSpPr>
          <p:nvPr/>
        </p:nvGrpSpPr>
        <p:grpSpPr bwMode="auto">
          <a:xfrm>
            <a:off x="600075" y="1123950"/>
            <a:ext cx="8253413" cy="5383213"/>
            <a:chOff x="370" y="409"/>
            <a:chExt cx="5199" cy="3391"/>
          </a:xfrm>
        </p:grpSpPr>
        <p:cxnSp>
          <p:nvCxnSpPr>
            <p:cNvPr id="23590" name="AutoShape 38"/>
            <p:cNvCxnSpPr>
              <a:cxnSpLocks noChangeShapeType="1"/>
              <a:stCxn id="23585" idx="1"/>
              <a:endCxn id="23577" idx="0"/>
            </p:cNvCxnSpPr>
            <p:nvPr/>
          </p:nvCxnSpPr>
          <p:spPr bwMode="auto">
            <a:xfrm rot="5400000">
              <a:off x="1975" y="1443"/>
              <a:ext cx="733" cy="1020"/>
            </a:xfrm>
            <a:prstGeom prst="curved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646" name="Group 94"/>
            <p:cNvGrpSpPr>
              <a:grpSpLocks/>
            </p:cNvGrpSpPr>
            <p:nvPr/>
          </p:nvGrpSpPr>
          <p:grpSpPr bwMode="auto">
            <a:xfrm>
              <a:off x="2672" y="1206"/>
              <a:ext cx="771" cy="409"/>
              <a:chOff x="2608" y="364"/>
              <a:chExt cx="771" cy="409"/>
            </a:xfrm>
          </p:grpSpPr>
          <p:grpSp>
            <p:nvGrpSpPr>
              <p:cNvPr id="23602" name="Group 50"/>
              <p:cNvGrpSpPr>
                <a:grpSpLocks noChangeAspect="1"/>
              </p:cNvGrpSpPr>
              <p:nvPr/>
            </p:nvGrpSpPr>
            <p:grpSpPr bwMode="auto">
              <a:xfrm>
                <a:off x="2608" y="364"/>
                <a:ext cx="771" cy="409"/>
                <a:chOff x="2331" y="932"/>
                <a:chExt cx="951" cy="506"/>
              </a:xfrm>
            </p:grpSpPr>
            <p:grpSp>
              <p:nvGrpSpPr>
                <p:cNvPr id="23583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2331" y="932"/>
                  <a:ext cx="951" cy="506"/>
                  <a:chOff x="2446" y="1883"/>
                  <a:chExt cx="951" cy="506"/>
                </a:xfrm>
              </p:grpSpPr>
              <p:grpSp>
                <p:nvGrpSpPr>
                  <p:cNvPr id="23561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46" y="1883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562" name="Oval 1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3" name="Oval 1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4" name="Rectangle 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5" name="Line 1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66" name="Line 1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569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893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23585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553" y="1316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3184" y="68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23601" name="AutoShape 49"/>
            <p:cNvCxnSpPr>
              <a:cxnSpLocks noChangeShapeType="1"/>
              <a:stCxn id="23600" idx="1"/>
              <a:endCxn id="23596" idx="0"/>
            </p:cNvCxnSpPr>
            <p:nvPr/>
          </p:nvCxnSpPr>
          <p:spPr bwMode="auto">
            <a:xfrm rot="16200000" flipH="1">
              <a:off x="3310" y="1546"/>
              <a:ext cx="711" cy="836"/>
            </a:xfrm>
            <a:prstGeom prst="curved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21" name="AutoShape 69"/>
            <p:cNvCxnSpPr>
              <a:cxnSpLocks noChangeShapeType="1"/>
              <a:stCxn id="23620" idx="1"/>
              <a:endCxn id="23610" idx="0"/>
            </p:cNvCxnSpPr>
            <p:nvPr/>
          </p:nvCxnSpPr>
          <p:spPr bwMode="auto">
            <a:xfrm rot="5400000">
              <a:off x="916" y="2611"/>
              <a:ext cx="568" cy="8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31" name="AutoShape 79"/>
            <p:cNvCxnSpPr>
              <a:cxnSpLocks noChangeShapeType="1"/>
              <a:stCxn id="23630" idx="1"/>
              <a:endCxn id="23626" idx="0"/>
            </p:cNvCxnSpPr>
            <p:nvPr/>
          </p:nvCxnSpPr>
          <p:spPr bwMode="auto">
            <a:xfrm rot="16200000" flipH="1">
              <a:off x="2243" y="2559"/>
              <a:ext cx="553" cy="980"/>
            </a:xfrm>
            <a:prstGeom prst="curvedConnector3">
              <a:avLst>
                <a:gd name="adj1" fmla="val 4990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51" name="AutoShape 99"/>
            <p:cNvCxnSpPr>
              <a:cxnSpLocks noChangeShapeType="1"/>
              <a:stCxn id="23652" idx="1"/>
              <a:endCxn id="23641" idx="0"/>
            </p:cNvCxnSpPr>
            <p:nvPr/>
          </p:nvCxnSpPr>
          <p:spPr bwMode="auto">
            <a:xfrm rot="16200000" flipH="1">
              <a:off x="4439" y="2570"/>
              <a:ext cx="591" cy="902"/>
            </a:xfrm>
            <a:prstGeom prst="curved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666" name="Group 114"/>
            <p:cNvGrpSpPr>
              <a:grpSpLocks/>
            </p:cNvGrpSpPr>
            <p:nvPr/>
          </p:nvGrpSpPr>
          <p:grpSpPr bwMode="auto">
            <a:xfrm>
              <a:off x="1442" y="2319"/>
              <a:ext cx="3031" cy="543"/>
              <a:chOff x="1442" y="1948"/>
              <a:chExt cx="3031" cy="543"/>
            </a:xfrm>
          </p:grpSpPr>
          <p:grpSp>
            <p:nvGrpSpPr>
              <p:cNvPr id="23645" name="Group 93"/>
              <p:cNvGrpSpPr>
                <a:grpSpLocks/>
              </p:cNvGrpSpPr>
              <p:nvPr/>
            </p:nvGrpSpPr>
            <p:grpSpPr bwMode="auto">
              <a:xfrm>
                <a:off x="1442" y="1948"/>
                <a:ext cx="779" cy="453"/>
                <a:chOff x="1495" y="1099"/>
                <a:chExt cx="779" cy="453"/>
              </a:xfrm>
            </p:grpSpPr>
            <p:sp>
              <p:nvSpPr>
                <p:cNvPr id="23620" name="Line 68"/>
                <p:cNvSpPr>
                  <a:spLocks noChangeShapeType="1"/>
                </p:cNvSpPr>
                <p:nvPr/>
              </p:nvSpPr>
              <p:spPr bwMode="auto">
                <a:xfrm>
                  <a:off x="1681" y="1421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3636" name="Group 84"/>
                <p:cNvGrpSpPr>
                  <a:grpSpLocks/>
                </p:cNvGrpSpPr>
                <p:nvPr/>
              </p:nvGrpSpPr>
              <p:grpSpPr bwMode="auto">
                <a:xfrm>
                  <a:off x="1495" y="1099"/>
                  <a:ext cx="779" cy="453"/>
                  <a:chOff x="1495" y="1099"/>
                  <a:chExt cx="779" cy="453"/>
                </a:xfrm>
              </p:grpSpPr>
              <p:grpSp>
                <p:nvGrpSpPr>
                  <p:cNvPr id="2358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95" y="1099"/>
                    <a:ext cx="779" cy="415"/>
                    <a:chOff x="1292" y="2687"/>
                    <a:chExt cx="951" cy="506"/>
                  </a:xfrm>
                </p:grpSpPr>
                <p:grpSp>
                  <p:nvGrpSpPr>
                    <p:cNvPr id="23574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2" y="2687"/>
                      <a:ext cx="951" cy="506"/>
                      <a:chOff x="968" y="1306"/>
                      <a:chExt cx="951" cy="499"/>
                    </a:xfrm>
                  </p:grpSpPr>
                  <p:sp>
                    <p:nvSpPr>
                      <p:cNvPr id="23575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71" y="1653"/>
                        <a:ext cx="56" cy="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6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56" y="1649"/>
                        <a:ext cx="56" cy="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7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8" y="1306"/>
                        <a:ext cx="951" cy="4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68" y="1555"/>
                        <a:ext cx="94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357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39" y="1546"/>
                        <a:ext cx="0" cy="2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235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2" y="2698"/>
                      <a:ext cx="883" cy="2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r>
                        <a:rPr lang="ru-RU" sz="240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2361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661" y="1388"/>
                    <a:ext cx="46" cy="47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3630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083" y="140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23665" name="Group 113"/>
              <p:cNvGrpSpPr>
                <a:grpSpLocks/>
              </p:cNvGrpSpPr>
              <p:nvPr/>
            </p:nvGrpSpPr>
            <p:grpSpPr bwMode="auto">
              <a:xfrm>
                <a:off x="3694" y="1948"/>
                <a:ext cx="779" cy="543"/>
                <a:chOff x="3694" y="1948"/>
                <a:chExt cx="779" cy="543"/>
              </a:xfrm>
            </p:grpSpPr>
            <p:sp>
              <p:nvSpPr>
                <p:cNvPr id="23652" name="Line 100"/>
                <p:cNvSpPr>
                  <a:spLocks noChangeShapeType="1"/>
                </p:cNvSpPr>
                <p:nvPr/>
              </p:nvSpPr>
              <p:spPr bwMode="auto">
                <a:xfrm>
                  <a:off x="4284" y="2267"/>
                  <a:ext cx="0" cy="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23592" name="Group 40"/>
                <p:cNvGrpSpPr>
                  <a:grpSpLocks/>
                </p:cNvGrpSpPr>
                <p:nvPr/>
              </p:nvGrpSpPr>
              <p:grpSpPr bwMode="auto">
                <a:xfrm>
                  <a:off x="3694" y="1948"/>
                  <a:ext cx="779" cy="414"/>
                  <a:chOff x="1292" y="2687"/>
                  <a:chExt cx="951" cy="506"/>
                </a:xfrm>
              </p:grpSpPr>
              <p:grpSp>
                <p:nvGrpSpPr>
                  <p:cNvPr id="2359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59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5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59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59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23653" name="Group 101"/>
                <p:cNvGrpSpPr>
                  <a:grpSpLocks/>
                </p:cNvGrpSpPr>
                <p:nvPr/>
              </p:nvGrpSpPr>
              <p:grpSpPr bwMode="auto">
                <a:xfrm>
                  <a:off x="3740" y="2270"/>
                  <a:ext cx="281" cy="221"/>
                  <a:chOff x="3418" y="1314"/>
                  <a:chExt cx="281" cy="221"/>
                </a:xfrm>
              </p:grpSpPr>
              <p:sp>
                <p:nvSpPr>
                  <p:cNvPr id="2365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1314"/>
                    <a:ext cx="0" cy="22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365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418" y="1535"/>
                    <a:ext cx="2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23690" name="Group 138"/>
            <p:cNvGrpSpPr>
              <a:grpSpLocks/>
            </p:cNvGrpSpPr>
            <p:nvPr/>
          </p:nvGrpSpPr>
          <p:grpSpPr bwMode="auto">
            <a:xfrm>
              <a:off x="370" y="3315"/>
              <a:ext cx="5199" cy="485"/>
              <a:chOff x="370" y="3315"/>
              <a:chExt cx="5199" cy="485"/>
            </a:xfrm>
          </p:grpSpPr>
          <p:grpSp>
            <p:nvGrpSpPr>
              <p:cNvPr id="23688" name="Group 136"/>
              <p:cNvGrpSpPr>
                <a:grpSpLocks/>
              </p:cNvGrpSpPr>
              <p:nvPr/>
            </p:nvGrpSpPr>
            <p:grpSpPr bwMode="auto">
              <a:xfrm>
                <a:off x="2613" y="3325"/>
                <a:ext cx="793" cy="475"/>
                <a:chOff x="2613" y="3325"/>
                <a:chExt cx="793" cy="475"/>
              </a:xfrm>
            </p:grpSpPr>
            <p:grpSp>
              <p:nvGrpSpPr>
                <p:cNvPr id="23622" name="Group 70"/>
                <p:cNvGrpSpPr>
                  <a:grpSpLocks/>
                </p:cNvGrpSpPr>
                <p:nvPr/>
              </p:nvGrpSpPr>
              <p:grpSpPr bwMode="auto">
                <a:xfrm>
                  <a:off x="2613" y="3325"/>
                  <a:ext cx="793" cy="406"/>
                  <a:chOff x="1292" y="2687"/>
                  <a:chExt cx="951" cy="506"/>
                </a:xfrm>
              </p:grpSpPr>
              <p:grpSp>
                <p:nvGrpSpPr>
                  <p:cNvPr id="2362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624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5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7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2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2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3670" name="Group 118"/>
                <p:cNvGrpSpPr>
                  <a:grpSpLocks/>
                </p:cNvGrpSpPr>
                <p:nvPr/>
              </p:nvGrpSpPr>
              <p:grpSpPr bwMode="auto">
                <a:xfrm>
                  <a:off x="2710" y="3643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62" name="Group 110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63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64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67" name="Group 115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68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69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23687" name="Group 135"/>
              <p:cNvGrpSpPr>
                <a:grpSpLocks/>
              </p:cNvGrpSpPr>
              <p:nvPr/>
            </p:nvGrpSpPr>
            <p:grpSpPr bwMode="auto">
              <a:xfrm>
                <a:off x="370" y="3315"/>
                <a:ext cx="775" cy="474"/>
                <a:chOff x="370" y="3315"/>
                <a:chExt cx="775" cy="474"/>
              </a:xfrm>
            </p:grpSpPr>
            <p:sp>
              <p:nvSpPr>
                <p:cNvPr id="23605" name="Oval 53"/>
                <p:cNvSpPr>
                  <a:spLocks noChangeArrowheads="1"/>
                </p:cNvSpPr>
                <p:nvPr/>
              </p:nvSpPr>
              <p:spPr bwMode="auto">
                <a:xfrm>
                  <a:off x="535" y="3596"/>
                  <a:ext cx="46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6" name="Oval 54"/>
                <p:cNvSpPr>
                  <a:spLocks noChangeArrowheads="1"/>
                </p:cNvSpPr>
                <p:nvPr/>
              </p:nvSpPr>
              <p:spPr bwMode="auto">
                <a:xfrm>
                  <a:off x="931" y="3593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7" name="Rectangle 55"/>
                <p:cNvSpPr>
                  <a:spLocks noChangeArrowheads="1"/>
                </p:cNvSpPr>
                <p:nvPr/>
              </p:nvSpPr>
              <p:spPr bwMode="auto">
                <a:xfrm>
                  <a:off x="370" y="3315"/>
                  <a:ext cx="775" cy="4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608" name="Line 56"/>
                <p:cNvSpPr>
                  <a:spLocks noChangeShapeType="1"/>
                </p:cNvSpPr>
                <p:nvPr/>
              </p:nvSpPr>
              <p:spPr bwMode="auto">
                <a:xfrm>
                  <a:off x="370" y="3517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609" name="Line 57"/>
                <p:cNvSpPr>
                  <a:spLocks noChangeShapeType="1"/>
                </p:cNvSpPr>
                <p:nvPr/>
              </p:nvSpPr>
              <p:spPr bwMode="auto">
                <a:xfrm>
                  <a:off x="754" y="3509"/>
                  <a:ext cx="0" cy="2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610" name="Rectangle 58"/>
                <p:cNvSpPr>
                  <a:spLocks noChangeArrowheads="1"/>
                </p:cNvSpPr>
                <p:nvPr/>
              </p:nvSpPr>
              <p:spPr bwMode="auto">
                <a:xfrm>
                  <a:off x="411" y="3324"/>
                  <a:ext cx="719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ru-RU" sz="2400">
                      <a:solidFill>
                        <a:schemeClr val="tx2"/>
                      </a:solidFill>
                    </a:rPr>
                    <a:t>4</a:t>
                  </a:r>
                </a:p>
              </p:txBody>
            </p:sp>
            <p:grpSp>
              <p:nvGrpSpPr>
                <p:cNvPr id="23671" name="Group 119"/>
                <p:cNvGrpSpPr>
                  <a:grpSpLocks/>
                </p:cNvGrpSpPr>
                <p:nvPr/>
              </p:nvGrpSpPr>
              <p:grpSpPr bwMode="auto">
                <a:xfrm>
                  <a:off x="465" y="3632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72" name="Group 120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73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74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75" name="Group 123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76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77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23689" name="Group 137"/>
              <p:cNvGrpSpPr>
                <a:grpSpLocks/>
              </p:cNvGrpSpPr>
              <p:nvPr/>
            </p:nvGrpSpPr>
            <p:grpSpPr bwMode="auto">
              <a:xfrm>
                <a:off x="4803" y="3316"/>
                <a:ext cx="766" cy="480"/>
                <a:chOff x="4803" y="3316"/>
                <a:chExt cx="766" cy="480"/>
              </a:xfrm>
            </p:grpSpPr>
            <p:grpSp>
              <p:nvGrpSpPr>
                <p:cNvPr id="23637" name="Group 85"/>
                <p:cNvGrpSpPr>
                  <a:grpSpLocks/>
                </p:cNvGrpSpPr>
                <p:nvPr/>
              </p:nvGrpSpPr>
              <p:grpSpPr bwMode="auto">
                <a:xfrm>
                  <a:off x="4803" y="3316"/>
                  <a:ext cx="766" cy="404"/>
                  <a:chOff x="1292" y="2687"/>
                  <a:chExt cx="951" cy="506"/>
                </a:xfrm>
              </p:grpSpPr>
              <p:grpSp>
                <p:nvGrpSpPr>
                  <p:cNvPr id="2363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292" y="2687"/>
                    <a:ext cx="951" cy="506"/>
                    <a:chOff x="968" y="1306"/>
                    <a:chExt cx="951" cy="499"/>
                  </a:xfrm>
                </p:grpSpPr>
                <p:sp>
                  <p:nvSpPr>
                    <p:cNvPr id="23639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" y="1653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0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649"/>
                      <a:ext cx="56" cy="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1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" y="1306"/>
                      <a:ext cx="951" cy="49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" y="1555"/>
                      <a:ext cx="9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43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1546"/>
                      <a:ext cx="0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44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2698"/>
                    <a:ext cx="883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lang="ru-RU" sz="2400">
                        <a:solidFill>
                          <a:schemeClr val="tx2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3678" name="Group 126"/>
                <p:cNvGrpSpPr>
                  <a:grpSpLocks/>
                </p:cNvGrpSpPr>
                <p:nvPr/>
              </p:nvGrpSpPr>
              <p:grpSpPr bwMode="auto">
                <a:xfrm>
                  <a:off x="4892" y="3639"/>
                  <a:ext cx="594" cy="157"/>
                  <a:chOff x="2710" y="3643"/>
                  <a:chExt cx="594" cy="157"/>
                </a:xfrm>
              </p:grpSpPr>
              <p:grpSp>
                <p:nvGrpSpPr>
                  <p:cNvPr id="23679" name="Group 127"/>
                  <p:cNvGrpSpPr>
                    <a:grpSpLocks/>
                  </p:cNvGrpSpPr>
                  <p:nvPr/>
                </p:nvGrpSpPr>
                <p:grpSpPr bwMode="auto">
                  <a:xfrm flipH="1">
                    <a:off x="3109" y="3643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8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8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682" name="Group 130"/>
                  <p:cNvGrpSpPr>
                    <a:grpSpLocks/>
                  </p:cNvGrpSpPr>
                  <p:nvPr/>
                </p:nvGrpSpPr>
                <p:grpSpPr bwMode="auto">
                  <a:xfrm flipH="1">
                    <a:off x="2710" y="3647"/>
                    <a:ext cx="195" cy="153"/>
                    <a:chOff x="3418" y="1314"/>
                    <a:chExt cx="281" cy="221"/>
                  </a:xfrm>
                </p:grpSpPr>
                <p:sp>
                  <p:nvSpPr>
                    <p:cNvPr id="23683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2" y="1314"/>
                      <a:ext cx="0" cy="2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3684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8" y="1535"/>
                      <a:ext cx="28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23695" name="Group 143"/>
            <p:cNvGrpSpPr>
              <a:grpSpLocks/>
            </p:cNvGrpSpPr>
            <p:nvPr/>
          </p:nvGrpSpPr>
          <p:grpSpPr bwMode="auto">
            <a:xfrm>
              <a:off x="2660" y="679"/>
              <a:ext cx="765" cy="221"/>
              <a:chOff x="2660" y="481"/>
              <a:chExt cx="765" cy="221"/>
            </a:xfrm>
          </p:grpSpPr>
          <p:sp>
            <p:nvSpPr>
              <p:cNvPr id="23685" name="Rectangle 133"/>
              <p:cNvSpPr>
                <a:spLocks noChangeArrowheads="1"/>
              </p:cNvSpPr>
              <p:nvPr/>
            </p:nvSpPr>
            <p:spPr bwMode="auto">
              <a:xfrm>
                <a:off x="2660" y="481"/>
                <a:ext cx="765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3686" name="Oval 134"/>
              <p:cNvSpPr>
                <a:spLocks noChangeArrowheads="1"/>
              </p:cNvSpPr>
              <p:nvPr/>
            </p:nvSpPr>
            <p:spPr bwMode="auto">
              <a:xfrm>
                <a:off x="3003" y="56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3696" name="Line 144"/>
            <p:cNvSpPr>
              <a:spLocks noChangeShapeType="1"/>
            </p:cNvSpPr>
            <p:nvPr/>
          </p:nvSpPr>
          <p:spPr bwMode="auto">
            <a:xfrm>
              <a:off x="3046" y="906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698" name="Rectangle 146"/>
            <p:cNvSpPr>
              <a:spLocks noChangeArrowheads="1"/>
            </p:cNvSpPr>
            <p:nvPr/>
          </p:nvSpPr>
          <p:spPr bwMode="auto">
            <a:xfrm>
              <a:off x="2628" y="409"/>
              <a:ext cx="88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Root</a:t>
              </a:r>
              <a:endParaRPr lang="ru-RU" sz="2400">
                <a:solidFill>
                  <a:schemeClr val="tx2"/>
                </a:solidFill>
              </a:endParaRPr>
            </a:p>
          </p:txBody>
        </p:sp>
      </p:grpSp>
      <p:sp>
        <p:nvSpPr>
          <p:cNvPr id="23712" name="Rectangle 160"/>
          <p:cNvSpPr>
            <a:spLocks noChangeArrowheads="1"/>
          </p:cNvSpPr>
          <p:nvPr/>
        </p:nvSpPr>
        <p:spPr bwMode="auto">
          <a:xfrm>
            <a:off x="334963" y="1050925"/>
            <a:ext cx="8809037" cy="5807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1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0" grpId="0"/>
      <p:bldP spid="237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Существует много работ, которые можно выполнять с деревьями.</a:t>
            </a:r>
          </a:p>
          <a:p>
            <a:pPr marL="0" lvl="0" indent="0">
              <a:buNone/>
            </a:pPr>
            <a:r>
              <a:rPr lang="ru-RU" b="1" dirty="0" smtClean="0"/>
              <a:t>Например</a:t>
            </a:r>
            <a:r>
              <a:rPr lang="ru-RU" dirty="0" smtClean="0"/>
              <a:t>, посадка, подкормка, подстрижка, полив, окучивание и т.п.</a:t>
            </a:r>
          </a:p>
          <a:p>
            <a:pPr marL="0" lvl="0" indent="0">
              <a:buNone/>
            </a:pPr>
            <a:r>
              <a:rPr lang="ru-RU" u="sng" dirty="0" smtClean="0"/>
              <a:t>Распространенная задача</a:t>
            </a:r>
            <a:r>
              <a:rPr lang="ru-RU" dirty="0" smtClean="0"/>
              <a:t> – выполнение некоторой </a:t>
            </a:r>
            <a:r>
              <a:rPr lang="ru-RU" b="1" dirty="0" smtClean="0"/>
              <a:t>определенной операции </a:t>
            </a:r>
            <a:r>
              <a:rPr lang="ru-RU" dirty="0" smtClean="0"/>
              <a:t>с каждой вершиной дерева.</a:t>
            </a:r>
          </a:p>
          <a:p>
            <a:pPr marL="0" indent="0">
              <a:buNone/>
            </a:pPr>
            <a:r>
              <a:rPr lang="ru-RU" dirty="0" smtClean="0"/>
              <a:t>Для этого необходимо </a:t>
            </a:r>
            <a:r>
              <a:rPr lang="ru-RU" u="sng" dirty="0" smtClean="0"/>
              <a:t>«посетить» все вершины дерева</a:t>
            </a:r>
            <a:r>
              <a:rPr lang="ru-RU" dirty="0" smtClean="0"/>
              <a:t>, или, как обычно говорят, сделать </a:t>
            </a:r>
            <a:r>
              <a:rPr lang="ru-RU" b="1" dirty="0" smtClean="0"/>
              <a:t>обход дерева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84976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3.8.4. Основные операции с деревьями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Основные операции с деревьями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i="1" u="sng" dirty="0" smtClean="0"/>
              <a:t>Определение</a:t>
            </a:r>
            <a:r>
              <a:rPr lang="ru-RU" sz="3200" b="1" i="1" dirty="0" smtClean="0"/>
              <a:t>.</a:t>
            </a:r>
            <a:r>
              <a:rPr lang="ru-RU" sz="3200" i="1" dirty="0" smtClean="0"/>
              <a:t>   </a:t>
            </a:r>
            <a:r>
              <a:rPr lang="ru-RU" sz="3200" i="1" dirty="0" smtClean="0">
                <a:solidFill>
                  <a:srgbClr val="C00000"/>
                </a:solidFill>
              </a:rPr>
              <a:t>Обход дерева </a:t>
            </a:r>
            <a:r>
              <a:rPr lang="ru-RU" sz="3200" dirty="0" smtClean="0"/>
              <a:t>– выполнение некоторой операции с каждой его вершиной.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Существуют  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200" b="1" dirty="0" smtClean="0"/>
              <a:t>три основных </a:t>
            </a:r>
            <a:r>
              <a:rPr lang="ru-RU" b="1" i="1" dirty="0" smtClean="0"/>
              <a:t>п</a:t>
            </a:r>
            <a:r>
              <a:rPr lang="ru-RU" sz="3200" b="1" i="1" dirty="0" smtClean="0"/>
              <a:t>орядка </a:t>
            </a:r>
            <a:r>
              <a:rPr lang="ru-RU" sz="3200" b="1" i="1" dirty="0"/>
              <a:t>обхода дерева</a:t>
            </a:r>
            <a:r>
              <a:rPr lang="ru-RU" sz="3200" i="1" dirty="0"/>
              <a:t>:</a:t>
            </a:r>
          </a:p>
          <a:p>
            <a:pPr marL="0" indent="0">
              <a:buNone/>
            </a:pPr>
            <a:r>
              <a:rPr lang="ru-RU" sz="2800" dirty="0" smtClean="0"/>
              <a:t>1. Сверху вниз (↓):    корень, левое поддерево, </a:t>
            </a:r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 правое </a:t>
            </a:r>
            <a:r>
              <a:rPr lang="ru-RU" sz="2800" dirty="0"/>
              <a:t>поддерево.</a:t>
            </a:r>
          </a:p>
          <a:p>
            <a:pPr marL="0" lvl="0" indent="0">
              <a:buNone/>
            </a:pPr>
            <a:r>
              <a:rPr lang="ru-RU" sz="2800" dirty="0" smtClean="0"/>
              <a:t>2. Слева </a:t>
            </a:r>
            <a:r>
              <a:rPr lang="ru-RU" sz="2800" dirty="0"/>
              <a:t>направо (→</a:t>
            </a:r>
            <a:r>
              <a:rPr lang="ru-RU" sz="2800" dirty="0" smtClean="0"/>
              <a:t>):   </a:t>
            </a:r>
            <a:r>
              <a:rPr lang="ru-RU" sz="2800" dirty="0"/>
              <a:t>левое поддерево, корень, 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    правое </a:t>
            </a:r>
            <a:r>
              <a:rPr lang="ru-RU" sz="2800" dirty="0"/>
              <a:t>поддерево.</a:t>
            </a:r>
          </a:p>
          <a:p>
            <a:pPr marL="0" lvl="0" indent="0">
              <a:buNone/>
            </a:pPr>
            <a:r>
              <a:rPr lang="ru-RU" sz="2800" dirty="0" smtClean="0"/>
              <a:t>3. Снизу </a:t>
            </a:r>
            <a:r>
              <a:rPr lang="ru-RU" sz="2800" dirty="0"/>
              <a:t>вверх (↑): </a:t>
            </a:r>
            <a:r>
              <a:rPr lang="ru-RU" sz="2800" dirty="0" smtClean="0"/>
              <a:t>  левое </a:t>
            </a:r>
            <a:r>
              <a:rPr lang="ru-RU" sz="2800" dirty="0"/>
              <a:t>поддерево, правое 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        поддерево</a:t>
            </a:r>
            <a:r>
              <a:rPr lang="ru-RU" sz="2800" dirty="0"/>
              <a:t>, корень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Обходы легко программируются с помощью рекурсивных процедур.</a:t>
            </a:r>
          </a:p>
          <a:p>
            <a:pPr marL="0" indent="0">
              <a:buNone/>
            </a:pPr>
            <a:r>
              <a:rPr lang="ru-RU" b="1" u="sng" dirty="0" smtClean="0"/>
              <a:t>Пример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r>
              <a:rPr lang="ru-RU" sz="2800" dirty="0" smtClean="0"/>
              <a:t>Процедура обхода дерева сверху вниз.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v</a:t>
            </a:r>
            <a:r>
              <a:rPr lang="en-US" sz="3200" b="1" dirty="0" smtClean="0"/>
              <a:t>oid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Vertex</a:t>
            </a:r>
            <a:r>
              <a:rPr lang="ru-RU" sz="3200" b="1" dirty="0" smtClean="0"/>
              <a:t> </a:t>
            </a:r>
            <a:r>
              <a:rPr lang="en-US" sz="3200" b="1" dirty="0" smtClean="0"/>
              <a:t>*p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IF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p!=NULL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  <a:endParaRPr lang="ru-RU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&lt;</a:t>
            </a:r>
            <a:r>
              <a:rPr lang="ru-RU" sz="3200" b="1" dirty="0" smtClean="0"/>
              <a:t> печать </a:t>
            </a:r>
            <a:r>
              <a:rPr lang="en-US" sz="3200" b="1" dirty="0" smtClean="0"/>
              <a:t>(p-&gt;Data)</a:t>
            </a:r>
            <a:r>
              <a:rPr lang="ru-RU" sz="3200" b="1" dirty="0" smtClean="0"/>
              <a:t> </a:t>
            </a:r>
            <a:r>
              <a:rPr lang="en-US" sz="3200" b="1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p-&gt;Left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   Obhod1</a:t>
            </a:r>
            <a:r>
              <a:rPr lang="ru-RU" sz="3200" b="1" dirty="0" smtClean="0"/>
              <a:t> </a:t>
            </a:r>
            <a:r>
              <a:rPr lang="en-US" sz="3200" b="1" dirty="0" smtClean="0"/>
              <a:t>(</a:t>
            </a:r>
            <a:r>
              <a:rPr lang="ru-RU" sz="3200" b="1" dirty="0" smtClean="0"/>
              <a:t> </a:t>
            </a:r>
            <a:r>
              <a:rPr lang="en-US" sz="3200" b="1" dirty="0" smtClean="0"/>
              <a:t>p-&gt;Right</a:t>
            </a:r>
            <a:r>
              <a:rPr lang="ru-RU" sz="3200" b="1" dirty="0" smtClean="0"/>
              <a:t> </a:t>
            </a:r>
            <a:r>
              <a:rPr lang="en-US" sz="3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smtClean="0"/>
              <a:t>	</a:t>
            </a:r>
            <a:r>
              <a:rPr lang="en-US" sz="3200" b="1" dirty="0" smtClean="0"/>
              <a:t>     FI</a:t>
            </a:r>
          </a:p>
          <a:p>
            <a:pPr marL="0" indent="0">
              <a:buNone/>
            </a:pPr>
            <a:r>
              <a:rPr lang="ru-RU" u="sng" dirty="0"/>
              <a:t>Вызов </a:t>
            </a:r>
            <a:r>
              <a:rPr lang="ru-RU" u="sng" dirty="0" smtClean="0"/>
              <a:t>процедуры</a:t>
            </a:r>
            <a:r>
              <a:rPr lang="ru-RU" dirty="0" smtClean="0"/>
              <a:t>: </a:t>
            </a:r>
            <a:r>
              <a:rPr lang="en-US" b="1" dirty="0" smtClean="0"/>
              <a:t>Obhod1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/>
              <a:t>Root)</a:t>
            </a:r>
            <a:endParaRPr lang="ru-RU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3200" dirty="0" smtClean="0"/>
              <a:t>Чтобы изменить порядок обхода, нужно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/>
              <a:t> поменять местами операторы внутри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4448" cy="796950"/>
          </a:xfrm>
        </p:spPr>
        <p:txBody>
          <a:bodyPr>
            <a:normAutofit/>
          </a:bodyPr>
          <a:lstStyle/>
          <a:p>
            <a:pPr algn="ctr"/>
            <a:r>
              <a:rPr lang="ru-RU" sz="3600" b="1" u="sng" dirty="0" smtClean="0">
                <a:solidFill>
                  <a:schemeClr val="tx1"/>
                </a:solidFill>
              </a:rPr>
              <a:t>Пример</a:t>
            </a:r>
            <a:r>
              <a:rPr lang="ru-RU" sz="3600" dirty="0" smtClean="0">
                <a:solidFill>
                  <a:schemeClr val="tx1"/>
                </a:solidFill>
              </a:rPr>
              <a:t>. Обходы дерева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965" y="3861048"/>
            <a:ext cx="4266066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Корень, левое, правое.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Левое, корень, правое.</a:t>
            </a:r>
            <a:endParaRPr lang="en-US" sz="3200" dirty="0" smtClean="0"/>
          </a:p>
          <a:p>
            <a:pPr marL="0" indent="0">
              <a:buNone/>
            </a:pPr>
            <a:r>
              <a:rPr lang="ru-RU" dirty="0" smtClean="0"/>
              <a:t>Левое, правое, корень.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34" y="112474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21" y="184482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69" y="281406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58" y="281406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3" y="279501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631411" y="1454981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16031" y="1440694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58824" y="2276872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95951" y="22768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08119" y="22768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Объект 2"/>
          <p:cNvSpPr txBox="1">
            <a:spLocks/>
          </p:cNvSpPr>
          <p:nvPr/>
        </p:nvSpPr>
        <p:spPr>
          <a:xfrm>
            <a:off x="5004048" y="3931561"/>
            <a:ext cx="3514651" cy="180169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2  4  5  3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4  2  5  1  3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4  5  2  6  3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056" y="6025927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Максимальная глубина рекурсии при обходе = </a:t>
            </a:r>
            <a:r>
              <a:rPr lang="en-US" sz="3200" dirty="0" smtClean="0"/>
              <a:t>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52" y="476672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74" y="126876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7" y="20792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41" y="210947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21" y="284703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16" y="378655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879129" y="806909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279565" y="2414264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106542" y="1628800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043669" y="1628800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34571" y="3284984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89" y="476672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384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5" y="1206720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23" y="2070816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05" y="293569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27" y="378655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Прямая со стрелкой 21"/>
          <p:cNvCxnSpPr/>
          <p:nvPr/>
        </p:nvCxnSpPr>
        <p:spPr>
          <a:xfrm flipH="1">
            <a:off x="6175665" y="155600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081076" y="1638768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071010" y="2469218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324203" y="77467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241915" y="3312369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Объект 2"/>
          <p:cNvSpPr txBox="1">
            <a:spLocks/>
          </p:cNvSpPr>
          <p:nvPr/>
        </p:nvSpPr>
        <p:spPr>
          <a:xfrm>
            <a:off x="4730260" y="4509120"/>
            <a:ext cx="3788439" cy="21602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3  2  </a:t>
            </a:r>
            <a:r>
              <a:rPr lang="ru-RU" sz="3200" dirty="0"/>
              <a:t>4</a:t>
            </a:r>
            <a:r>
              <a:rPr lang="ru-RU" sz="3200" dirty="0" smtClean="0"/>
              <a:t>  5  6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1  2  3  </a:t>
            </a:r>
            <a:r>
              <a:rPr lang="ru-RU" sz="3200" dirty="0"/>
              <a:t>6</a:t>
            </a:r>
            <a:r>
              <a:rPr lang="ru-RU" sz="3200" dirty="0" smtClean="0"/>
              <a:t>  </a:t>
            </a:r>
            <a:r>
              <a:rPr lang="ru-RU" sz="3200" dirty="0"/>
              <a:t>5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2  </a:t>
            </a:r>
            <a:r>
              <a:rPr lang="ru-RU" sz="3200" dirty="0"/>
              <a:t>6</a:t>
            </a:r>
            <a:r>
              <a:rPr lang="ru-RU" sz="3200" dirty="0" smtClean="0"/>
              <a:t>  </a:t>
            </a:r>
            <a:r>
              <a:rPr lang="ru-RU" sz="3200" dirty="0"/>
              <a:t>5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  <a:r>
              <a:rPr lang="ru-RU" sz="3200" dirty="0" smtClean="0"/>
              <a:t>  3  1</a:t>
            </a:r>
          </a:p>
        </p:txBody>
      </p:sp>
      <p:sp>
        <p:nvSpPr>
          <p:cNvPr id="28" name="Объект 2"/>
          <p:cNvSpPr txBox="1">
            <a:spLocks/>
          </p:cNvSpPr>
          <p:nvPr/>
        </p:nvSpPr>
        <p:spPr>
          <a:xfrm>
            <a:off x="323528" y="4509120"/>
            <a:ext cx="3788439" cy="21602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(↓</a:t>
            </a:r>
            <a:r>
              <a:rPr lang="ru-RU" sz="3200" dirty="0" smtClean="0"/>
              <a:t>):    1  2  3  5  6  4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(→</a:t>
            </a:r>
            <a:r>
              <a:rPr lang="ru-RU" sz="3200" dirty="0" smtClean="0"/>
              <a:t>):    3  6  5  </a:t>
            </a:r>
            <a:r>
              <a:rPr lang="ru-RU" sz="3200" dirty="0"/>
              <a:t>2</a:t>
            </a:r>
            <a:r>
              <a:rPr lang="ru-RU" sz="3200" dirty="0" smtClean="0"/>
              <a:t>  </a:t>
            </a:r>
            <a:r>
              <a:rPr lang="ru-RU" sz="3200" dirty="0"/>
              <a:t>4</a:t>
            </a:r>
            <a:r>
              <a:rPr lang="ru-RU" sz="3200" dirty="0" smtClean="0"/>
              <a:t>  1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(↑</a:t>
            </a:r>
            <a:r>
              <a:rPr lang="ru-RU" sz="3200" dirty="0" smtClean="0"/>
              <a:t>):     6  5  3  </a:t>
            </a:r>
            <a:r>
              <a:rPr lang="ru-RU" sz="3200" dirty="0"/>
              <a:t>4</a:t>
            </a:r>
            <a:r>
              <a:rPr lang="ru-RU" sz="3200" dirty="0" smtClean="0"/>
              <a:t>  </a:t>
            </a:r>
            <a:r>
              <a:rPr lang="ru-RU" sz="3200" dirty="0"/>
              <a:t>2</a:t>
            </a:r>
            <a:r>
              <a:rPr lang="ru-RU" sz="3200" dirty="0" smtClean="0"/>
              <a:t>  1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3.9. Деревья поиска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Двоичные деревья часто используются для представления данных, среди которых идет </a:t>
            </a:r>
            <a:r>
              <a:rPr lang="ru-RU" sz="3200" b="1" dirty="0" smtClean="0"/>
              <a:t>поиск элементов по уникальному ключу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i="1" dirty="0" smtClean="0"/>
              <a:t>Будем считать, что</a:t>
            </a:r>
            <a:r>
              <a:rPr lang="ru-RU" sz="3200" dirty="0" smtClean="0"/>
              <a:t>:</a:t>
            </a:r>
          </a:p>
          <a:p>
            <a:pPr marL="514350" indent="-514350">
              <a:buAutoNum type="arabicParenR"/>
            </a:pPr>
            <a:r>
              <a:rPr lang="ru-RU" u="sng" dirty="0"/>
              <a:t>ч</a:t>
            </a:r>
            <a:r>
              <a:rPr lang="ru-RU" sz="3200" u="sng" dirty="0" smtClean="0"/>
              <a:t>асть данных</a:t>
            </a:r>
            <a:r>
              <a:rPr lang="ru-RU" sz="3200" dirty="0" smtClean="0"/>
              <a:t> в каждой вершине является </a:t>
            </a:r>
            <a:r>
              <a:rPr lang="ru-RU" sz="3200" u="sng" dirty="0" smtClean="0"/>
              <a:t>ключом поиска</a:t>
            </a:r>
            <a:r>
              <a:rPr lang="ru-RU" sz="3200" dirty="0" smtClean="0"/>
              <a:t>;</a:t>
            </a:r>
          </a:p>
          <a:p>
            <a:pPr marL="514350" indent="-514350">
              <a:buAutoNum type="arabicParenR"/>
            </a:pPr>
            <a:r>
              <a:rPr lang="ru-RU" dirty="0"/>
              <a:t>для всех ключей </a:t>
            </a:r>
            <a:r>
              <a:rPr lang="ru-RU" u="sng" dirty="0" smtClean="0"/>
              <a:t>определены </a:t>
            </a:r>
            <a:r>
              <a:rPr lang="ru-RU" sz="3200" u="sng" dirty="0" smtClean="0"/>
              <a:t>операции сравнения</a:t>
            </a:r>
            <a:r>
              <a:rPr lang="ru-RU" sz="3200" dirty="0" smtClean="0"/>
              <a:t> (</a:t>
            </a:r>
            <a:r>
              <a:rPr lang="en-US" sz="3200" dirty="0" smtClean="0"/>
              <a:t>&lt;,&gt;,=</a:t>
            </a:r>
            <a:r>
              <a:rPr lang="ru-RU" sz="3200" dirty="0" smtClean="0"/>
              <a:t>);</a:t>
            </a:r>
          </a:p>
          <a:p>
            <a:pPr marL="514350" indent="-514350">
              <a:buAutoNum type="arabicParenR"/>
            </a:pPr>
            <a:r>
              <a:rPr lang="ru-RU" dirty="0"/>
              <a:t>в</a:t>
            </a:r>
            <a:r>
              <a:rPr lang="ru-RU" sz="3200" dirty="0" smtClean="0"/>
              <a:t> дереве </a:t>
            </a:r>
            <a:r>
              <a:rPr lang="ru-RU" sz="3200" u="sng" dirty="0" smtClean="0"/>
              <a:t>нет элементов с одинаковыми ключами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413" y="260350"/>
            <a:ext cx="9720263" cy="1138238"/>
          </a:xfrm>
        </p:spPr>
        <p:txBody>
          <a:bodyPr/>
          <a:lstStyle/>
          <a:p>
            <a:r>
              <a:rPr lang="ru-RU" sz="5400"/>
              <a:t>Определение (рекурсивное)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5259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4000">
                <a:solidFill>
                  <a:srgbClr val="0000FF"/>
                </a:solidFill>
              </a:rPr>
              <a:t>1.</a:t>
            </a:r>
            <a:r>
              <a:rPr lang="ru-RU" sz="4000">
                <a:solidFill>
                  <a:srgbClr val="FF0000"/>
                </a:solidFill>
              </a:rPr>
              <a:t>	</a:t>
            </a:r>
            <a:r>
              <a:rPr lang="ru-RU" sz="4000"/>
              <a:t>Одиночная вершина есть  двоичное дерево.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sz="40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4000">
                <a:solidFill>
                  <a:srgbClr val="0000FF"/>
                </a:solidFill>
              </a:rPr>
              <a:t>2.</a:t>
            </a:r>
            <a:r>
              <a:rPr lang="ru-RU" sz="4000">
                <a:solidFill>
                  <a:srgbClr val="FF0000"/>
                </a:solidFill>
              </a:rPr>
              <a:t>	</a:t>
            </a:r>
            <a:r>
              <a:rPr lang="ru-RU" sz="4000"/>
              <a:t>Двоичное дерево – это   вершина (</a:t>
            </a:r>
            <a:r>
              <a:rPr lang="en-US" sz="4000"/>
              <a:t>V</a:t>
            </a:r>
            <a:r>
              <a:rPr lang="ru-RU" sz="4000"/>
              <a:t>), соединенная с (возможно, пустыми) левым (Т</a:t>
            </a:r>
            <a:r>
              <a:rPr lang="en-US" sz="2400"/>
              <a:t>L</a:t>
            </a:r>
            <a:r>
              <a:rPr lang="ru-RU" sz="4000"/>
              <a:t>) и правым (Т</a:t>
            </a:r>
            <a:r>
              <a:rPr lang="en-US" sz="2400"/>
              <a:t>R</a:t>
            </a:r>
            <a:r>
              <a:rPr lang="ru-RU" sz="4000"/>
              <a:t>) двоичными деревьями.</a:t>
            </a:r>
          </a:p>
        </p:txBody>
      </p:sp>
    </p:spTree>
    <p:extLst>
      <p:ext uri="{BB962C8B-B14F-4D97-AF65-F5344CB8AC3E}">
        <p14:creationId xmlns:p14="http://schemas.microsoft.com/office/powerpoint/2010/main" val="22239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3200" b="1" u="sng" dirty="0" smtClean="0"/>
              <a:t>Определение</a:t>
            </a:r>
            <a:r>
              <a:rPr lang="ru-RU" sz="3200" dirty="0" smtClean="0"/>
              <a:t>.  Двоичное дерево называется </a:t>
            </a:r>
            <a:r>
              <a:rPr lang="ru-RU" sz="3200" dirty="0" smtClean="0">
                <a:solidFill>
                  <a:srgbClr val="FF0000"/>
                </a:solidFill>
              </a:rPr>
              <a:t>деревом поиска</a:t>
            </a:r>
            <a:r>
              <a:rPr lang="ru-RU" sz="3200" dirty="0" smtClean="0"/>
              <a:t>, если ключ в каждой его вершине </a:t>
            </a:r>
            <a:r>
              <a:rPr lang="ru-RU" sz="3200" u="sng" dirty="0" smtClean="0"/>
              <a:t>больше ключей в левом поддереве </a:t>
            </a:r>
            <a:r>
              <a:rPr lang="ru-RU" sz="3200" dirty="0" smtClean="0"/>
              <a:t>и </a:t>
            </a:r>
            <a:r>
              <a:rPr lang="ru-RU" sz="3200" u="sng" dirty="0" smtClean="0"/>
              <a:t>меньше ключей в правом поддереве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ru-RU" sz="3200" b="1" u="sng" dirty="0" smtClean="0"/>
              <a:t>Пример</a:t>
            </a:r>
            <a:r>
              <a:rPr lang="ru-RU" sz="3200" dirty="0" smtClean="0"/>
              <a:t>.  Двоичное дерево поиска.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77" y="5969793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90" y="510980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98" y="4270292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66" y="5146050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77" y="352849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5" y="434649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598854" y="376871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26267" y="4665375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63394" y="4665375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115261" y="5540367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91525" y="386453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2400" cy="9855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3.9.1. Поиск вершины с ключом 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Начиная с корневой вершины дерева, </a:t>
            </a:r>
            <a:r>
              <a:rPr lang="ru-RU" sz="3200" i="1" dirty="0" smtClean="0"/>
              <a:t>сравниваем</a:t>
            </a:r>
            <a:r>
              <a:rPr lang="ru-RU" sz="3200" dirty="0" smtClean="0"/>
              <a:t> </a:t>
            </a:r>
            <a:r>
              <a:rPr lang="ru-RU" sz="3200" b="1" dirty="0" smtClean="0"/>
              <a:t>ключ поиска</a:t>
            </a:r>
            <a:r>
              <a:rPr lang="ru-RU" sz="3200" dirty="0" smtClean="0"/>
              <a:t> с данными </a:t>
            </a:r>
            <a:r>
              <a:rPr lang="ru-RU" sz="3200" b="1" dirty="0" smtClean="0"/>
              <a:t>в текущей вершине</a:t>
            </a:r>
            <a:r>
              <a:rPr lang="ru-RU" sz="3200" dirty="0" smtClean="0"/>
              <a:t>. </a:t>
            </a:r>
          </a:p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smtClean="0"/>
              <a:t>ключ</a:t>
            </a:r>
            <a:r>
              <a:rPr lang="ru-RU" sz="3200" dirty="0" smtClean="0"/>
              <a:t> поиска </a:t>
            </a:r>
            <a:r>
              <a:rPr lang="ru-RU" sz="3200" b="1" dirty="0" smtClean="0">
                <a:solidFill>
                  <a:srgbClr val="0070C0"/>
                </a:solidFill>
              </a:rPr>
              <a:t>меньше</a:t>
            </a:r>
            <a:r>
              <a:rPr lang="ru-RU" sz="3200" dirty="0" smtClean="0"/>
              <a:t>, то переходим  в </a:t>
            </a:r>
            <a:r>
              <a:rPr lang="ru-RU" sz="3200" b="1" dirty="0" smtClean="0"/>
              <a:t>левое поддерево</a:t>
            </a:r>
            <a:r>
              <a:rPr lang="ru-RU" sz="3200" dirty="0" smtClean="0"/>
              <a:t>, если </a:t>
            </a:r>
            <a:r>
              <a:rPr lang="ru-RU" sz="3200" b="1" dirty="0" smtClean="0"/>
              <a:t>ключ</a:t>
            </a:r>
            <a:r>
              <a:rPr lang="ru-RU" sz="3200" dirty="0" smtClean="0"/>
              <a:t> поиска </a:t>
            </a:r>
            <a:r>
              <a:rPr lang="ru-RU" sz="3200" b="1" dirty="0" smtClean="0">
                <a:solidFill>
                  <a:srgbClr val="0070C0"/>
                </a:solidFill>
              </a:rPr>
              <a:t>больше</a:t>
            </a:r>
            <a:r>
              <a:rPr lang="ru-RU" sz="3200" dirty="0" smtClean="0"/>
              <a:t>, то переходим в </a:t>
            </a:r>
            <a:r>
              <a:rPr lang="ru-RU" sz="3200" b="1" dirty="0" smtClean="0"/>
              <a:t>правое поддерево</a:t>
            </a:r>
            <a:r>
              <a:rPr lang="ru-RU" sz="3200" dirty="0" smtClean="0"/>
              <a:t>. </a:t>
            </a:r>
          </a:p>
          <a:p>
            <a:pPr marL="0" indent="0">
              <a:buNone/>
            </a:pPr>
            <a:r>
              <a:rPr lang="ru-RU" sz="3200" dirty="0" smtClean="0"/>
              <a:t>Действуем аналогично, </a:t>
            </a:r>
            <a:r>
              <a:rPr lang="ru-RU" sz="3200" b="1" dirty="0" smtClean="0"/>
              <a:t>пока не будет найден элемент</a:t>
            </a:r>
            <a:r>
              <a:rPr lang="ru-RU" sz="3200" dirty="0" smtClean="0"/>
              <a:t> с заданным ключом </a:t>
            </a:r>
            <a:r>
              <a:rPr lang="ru-RU" sz="3200" b="1" dirty="0" smtClean="0"/>
              <a:t>или листовая вершина</a:t>
            </a:r>
            <a:r>
              <a:rPr lang="ru-RU" sz="3200" dirty="0" smtClean="0"/>
              <a:t> дерева. </a:t>
            </a:r>
          </a:p>
          <a:p>
            <a:pPr marL="0" indent="0">
              <a:buNone/>
            </a:pPr>
            <a:r>
              <a:rPr lang="ru-RU" sz="3200" dirty="0" smtClean="0"/>
              <a:t>Если </a:t>
            </a:r>
            <a:r>
              <a:rPr lang="ru-RU" sz="3200" b="1" dirty="0" smtClean="0"/>
              <a:t>достигнута листовая вершина</a:t>
            </a:r>
            <a:r>
              <a:rPr lang="ru-RU" sz="3200" dirty="0" smtClean="0"/>
              <a:t>, то искомого элемента </a:t>
            </a:r>
            <a:r>
              <a:rPr lang="ru-RU" sz="3200" b="1" dirty="0" smtClean="0"/>
              <a:t>нет в дереве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26876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вершины с ключом Х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3200" b="1" i="1" dirty="0" smtClean="0">
                <a:solidFill>
                  <a:schemeClr val="tx1"/>
                </a:solidFill>
              </a:rPr>
              <a:t>Алгоритм на псевдокоде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</a:t>
            </a:r>
            <a:r>
              <a:rPr lang="en-US" dirty="0" smtClean="0"/>
              <a:t>p := 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DO</a:t>
            </a:r>
            <a:r>
              <a:rPr lang="en-US" dirty="0" smtClean="0"/>
              <a:t> (p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 (X &lt; p-&gt;Data)  p := p-&gt;Left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ELSE </a:t>
            </a:r>
            <a:r>
              <a:rPr lang="ru-RU" b="1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(X &gt; p-&gt;Data)  p := p-&gt;Right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         </a:t>
            </a:r>
            <a:r>
              <a:rPr lang="ru-RU" dirty="0" smtClean="0"/>
              <a:t> </a:t>
            </a:r>
            <a:r>
              <a:rPr lang="en-US" b="1" dirty="0" smtClean="0"/>
              <a:t>ELSE  OD</a:t>
            </a: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     FI</a:t>
            </a:r>
            <a:r>
              <a:rPr lang="en-US" dirty="0" smtClean="0"/>
              <a:t>  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(p != NULL) &lt;</a:t>
            </a:r>
            <a:r>
              <a:rPr lang="ru-RU" dirty="0" smtClean="0"/>
              <a:t>вершина найдена по адресу </a:t>
            </a:r>
            <a:r>
              <a:rPr lang="ru-RU" b="1" dirty="0" smtClean="0"/>
              <a:t>р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  &lt;</a:t>
            </a:r>
            <a:r>
              <a:rPr lang="ru-RU" dirty="0" smtClean="0"/>
              <a:t>вершины нет</a:t>
            </a:r>
            <a:r>
              <a:rPr lang="en-US" dirty="0" smtClean="0"/>
              <a:t> </a:t>
            </a:r>
            <a:r>
              <a:rPr lang="ru-RU" dirty="0" smtClean="0"/>
              <a:t>дереве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FI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6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0"/>
            <a:ext cx="8856984" cy="6669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i="1" dirty="0" smtClean="0"/>
              <a:t>Трудоемкость поиска по дереву</a:t>
            </a:r>
          </a:p>
          <a:p>
            <a:pPr marL="0" indent="0">
              <a:buNone/>
            </a:pPr>
            <a:r>
              <a:rPr lang="ru-RU" sz="3600" u="sng" dirty="0" smtClean="0"/>
              <a:t>Максимальное количество сравнений</a:t>
            </a:r>
            <a:r>
              <a:rPr lang="ru-RU" sz="3600" dirty="0" smtClean="0"/>
              <a:t> при поиске:   </a:t>
            </a:r>
            <a:r>
              <a:rPr lang="en-US" sz="3600" b="1" dirty="0" err="1" smtClean="0"/>
              <a:t>C</a:t>
            </a:r>
            <a:r>
              <a:rPr lang="en-US" sz="3600" b="1" baseline="-25000" dirty="0" err="1" smtClean="0"/>
              <a:t>max</a:t>
            </a:r>
            <a:r>
              <a:rPr lang="en-US" sz="3600" b="1" dirty="0" smtClean="0"/>
              <a:t> =2h</a:t>
            </a:r>
            <a:r>
              <a:rPr lang="ru-RU" sz="3600" b="1" dirty="0" smtClean="0"/>
              <a:t> </a:t>
            </a:r>
          </a:p>
          <a:p>
            <a:pPr marL="0" indent="0">
              <a:buNone/>
            </a:pPr>
            <a:r>
              <a:rPr lang="ru-RU" sz="3600" i="1" u="sng" dirty="0" smtClean="0"/>
              <a:t>Идеально сбалансированное дерево</a:t>
            </a:r>
            <a:r>
              <a:rPr lang="ru-RU" sz="3600" dirty="0" smtClean="0"/>
              <a:t>:  </a:t>
            </a:r>
          </a:p>
          <a:p>
            <a:pPr marL="0" indent="0">
              <a:buNone/>
            </a:pPr>
            <a:r>
              <a:rPr lang="ru-RU" sz="3600" b="1" dirty="0"/>
              <a:t>	</a:t>
            </a:r>
            <a:r>
              <a:rPr lang="ru-RU" sz="3600" b="1" dirty="0" smtClean="0"/>
              <a:t>	</a:t>
            </a:r>
            <a:r>
              <a:rPr lang="en-US" sz="3600" b="1" dirty="0" err="1" smtClean="0"/>
              <a:t>C</a:t>
            </a:r>
            <a:r>
              <a:rPr lang="en-US" sz="3600" b="1" baseline="-25000" dirty="0" err="1" smtClean="0"/>
              <a:t>max</a:t>
            </a:r>
            <a:r>
              <a:rPr lang="ru-RU" sz="3600" b="1" dirty="0" smtClean="0"/>
              <a:t>= 2 </a:t>
            </a:r>
            <a:r>
              <a:rPr lang="ru-RU" sz="3600" b="1" dirty="0">
                <a:sym typeface="Symbol"/>
              </a:rPr>
              <a:t></a:t>
            </a:r>
            <a:r>
              <a:rPr lang="en-US" sz="3600" b="1" dirty="0"/>
              <a:t>log</a:t>
            </a:r>
            <a:r>
              <a:rPr lang="ru-RU" sz="3600" b="1" dirty="0"/>
              <a:t>(</a:t>
            </a:r>
            <a:r>
              <a:rPr lang="en-US" sz="3600" b="1" i="1" dirty="0"/>
              <a:t>n</a:t>
            </a:r>
            <a:r>
              <a:rPr lang="ru-RU" sz="3600" b="1" dirty="0"/>
              <a:t>+1)</a:t>
            </a:r>
            <a:r>
              <a:rPr lang="ru-RU" sz="3600" b="1" dirty="0" smtClean="0">
                <a:sym typeface="Symbol"/>
              </a:rPr>
              <a:t>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600" dirty="0" smtClean="0">
                <a:sym typeface="Symbol"/>
              </a:rPr>
              <a:t>Будем считать, что все вершины ищутся одинаково часто. Тогда </a:t>
            </a:r>
            <a:r>
              <a:rPr lang="ru-RU" sz="3600" b="1" dirty="0" smtClean="0">
                <a:sym typeface="Symbol"/>
              </a:rPr>
              <a:t>идеально сбалансированное дерево поиска (ИСДП) </a:t>
            </a:r>
            <a:r>
              <a:rPr lang="ru-RU" sz="3600" dirty="0" smtClean="0">
                <a:sym typeface="Symbol"/>
              </a:rPr>
              <a:t>обеспечивает</a:t>
            </a:r>
            <a:r>
              <a:rPr lang="ru-RU" sz="3600" b="1" dirty="0" smtClean="0">
                <a:sym typeface="Symbol"/>
              </a:rPr>
              <a:t> минимальное среднее время поиска</a:t>
            </a:r>
            <a:r>
              <a:rPr lang="ru-RU" sz="3600" b="1" dirty="0">
                <a:sym typeface="Symbol"/>
              </a:rPr>
              <a:t>:</a:t>
            </a:r>
            <a:r>
              <a:rPr lang="ru-RU" sz="3600" b="1" dirty="0" smtClean="0">
                <a:sym typeface="Symbol"/>
              </a:rPr>
              <a:t>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600" b="1" dirty="0" smtClean="0">
                <a:sym typeface="Symbol"/>
              </a:rPr>
              <a:t>Т = О(</a:t>
            </a:r>
            <a:r>
              <a:rPr lang="en-US" sz="3600" b="1" dirty="0" smtClean="0">
                <a:sym typeface="Symbol"/>
              </a:rPr>
              <a:t>log</a:t>
            </a:r>
            <a:r>
              <a:rPr lang="en-US" sz="3600" b="1" baseline="-25000" dirty="0" smtClean="0">
                <a:sym typeface="Symbol"/>
              </a:rPr>
              <a:t>2</a:t>
            </a:r>
            <a:r>
              <a:rPr lang="en-US" sz="3600" b="1" dirty="0" smtClean="0">
                <a:sym typeface="Symbol"/>
              </a:rPr>
              <a:t>n)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6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91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u="sng" dirty="0" smtClean="0"/>
              <a:t>Построение ИСДП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из элементов массива А = (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ru-RU" dirty="0" smtClean="0"/>
              <a:t>,</a:t>
            </a:r>
            <a:r>
              <a:rPr lang="en-US" dirty="0" smtClean="0"/>
              <a:t>…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ru-RU" dirty="0" smtClean="0"/>
              <a:t>):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Отсортировать массив по возрастанию.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Построить ИСДП, пользуясь </a:t>
            </a:r>
            <a:r>
              <a:rPr lang="ru-RU" dirty="0" smtClean="0">
                <a:solidFill>
                  <a:srgbClr val="FF0000"/>
                </a:solidFill>
              </a:rPr>
              <a:t>свойством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	Если дерево идеально сбалансировано,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 то все его поддеревья тоже идеально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 сбалансированы.</a:t>
            </a:r>
            <a:endParaRPr lang="ru-RU" b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b="1" dirty="0" smtClean="0"/>
              <a:t>Идея построения ИСДП</a:t>
            </a:r>
            <a:r>
              <a:rPr lang="ru-RU" dirty="0" smtClean="0"/>
              <a:t>:  В качестве корня возьмем средний элемент упорядоченного массива, из меньших элементов строим левое поддерево, из больших – правое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12593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640960" cy="79695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1   2   3   4   5   6   7   8   9   10   11   12   13   14   15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1658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13" y="4117234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314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55275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7959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7156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31464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17" y="2449835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71" y="4936214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70" y="4983838"/>
            <a:ext cx="714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3226699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55264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4" y="4047363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40" y="5023073"/>
            <a:ext cx="657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79" y="4171560"/>
            <a:ext cx="542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572000" y="2797134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7" idx="0"/>
          </p:cNvCxnSpPr>
          <p:nvPr/>
        </p:nvCxnSpPr>
        <p:spPr>
          <a:xfrm flipH="1">
            <a:off x="2548732" y="2823227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5" idx="0"/>
          </p:cNvCxnSpPr>
          <p:nvPr/>
        </p:nvCxnSpPr>
        <p:spPr>
          <a:xfrm flipH="1">
            <a:off x="1632251" y="3580940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9" idx="0"/>
          </p:cNvCxnSpPr>
          <p:nvPr/>
        </p:nvCxnSpPr>
        <p:spPr>
          <a:xfrm>
            <a:off x="2790139" y="3572228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0"/>
          </p:cNvCxnSpPr>
          <p:nvPr/>
        </p:nvCxnSpPr>
        <p:spPr>
          <a:xfrm>
            <a:off x="1835696" y="4509697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4" idx="0"/>
          </p:cNvCxnSpPr>
          <p:nvPr/>
        </p:nvCxnSpPr>
        <p:spPr>
          <a:xfrm flipH="1">
            <a:off x="1099047" y="4509697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105003" y="3624027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262891" y="3615315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3570932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834283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5256063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4519414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7171332" y="455141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6434683" y="4551419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11560" y="1844824"/>
            <a:ext cx="29593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611560" y="1641707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3552503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4427984" y="1916832"/>
            <a:ext cx="42484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V="1">
            <a:off x="4427984" y="1700808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8676456" y="1700808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851920" y="1628800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944788" y="1268760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267140" y="126344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3563888" y="1628800"/>
            <a:ext cx="0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2555776" y="1412776"/>
            <a:ext cx="1015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2555776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1608287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11560" y="1412776"/>
            <a:ext cx="1015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611560" y="1268760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5940152" y="1214533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4427984" y="1358550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4427984" y="1214533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8604448" y="1196752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7092280" y="1340769"/>
            <a:ext cx="15121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7092280" y="1196752"/>
            <a:ext cx="0" cy="144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923502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2915816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4965464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7693298" y="1052736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0594"/>
            <a:ext cx="87709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" y="1173740"/>
            <a:ext cx="87709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7093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5" name="Прямая соединительная линия 124"/>
          <p:cNvCxnSpPr/>
          <p:nvPr/>
        </p:nvCxnSpPr>
        <p:spPr>
          <a:xfrm>
            <a:off x="49249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1455254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2411760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347864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4308922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605066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697321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8413378" y="764704"/>
            <a:ext cx="33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408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 smtClean="0"/>
              <a:t>Построение ИСДП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 smtClean="0"/>
              <a:t>Алгоритм на псевдокоде</a:t>
            </a:r>
          </a:p>
          <a:p>
            <a:pPr marL="0" indent="0">
              <a:buNone/>
            </a:pPr>
            <a:r>
              <a:rPr lang="en-US" b="1" i="1" dirty="0" smtClean="0"/>
              <a:t>Vertex*</a:t>
            </a:r>
            <a:r>
              <a:rPr lang="ru-RU" b="1" i="1" dirty="0" smtClean="0"/>
              <a:t>  </a:t>
            </a:r>
            <a:r>
              <a:rPr lang="en-US" b="1" i="1" dirty="0" smtClean="0"/>
              <a:t>ISDP</a:t>
            </a:r>
            <a:r>
              <a:rPr lang="ru-RU" b="1" i="1" dirty="0" smtClean="0"/>
              <a:t> </a:t>
            </a:r>
            <a:r>
              <a:rPr lang="en-US" b="1" i="1" dirty="0" smtClean="0"/>
              <a:t>(L,R)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(L&gt;R)</a:t>
            </a:r>
            <a:r>
              <a:rPr lang="ru-RU" dirty="0" smtClean="0"/>
              <a:t> </a:t>
            </a:r>
            <a:r>
              <a:rPr lang="en-US" dirty="0" smtClean="0"/>
              <a:t>return 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 smtClean="0"/>
              <a:t>ELSE</a:t>
            </a:r>
            <a:r>
              <a:rPr lang="en-US" dirty="0"/>
              <a:t> </a:t>
            </a:r>
            <a:r>
              <a:rPr lang="en-US" dirty="0" smtClean="0"/>
              <a:t> m 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(</a:t>
            </a:r>
            <a:r>
              <a:rPr lang="en-US" dirty="0" smtClean="0">
                <a:sym typeface="Symbol"/>
              </a:rPr>
              <a:t>L+R</a:t>
            </a:r>
            <a:r>
              <a:rPr lang="ru-RU" dirty="0" smtClean="0">
                <a:sym typeface="Symbol"/>
              </a:rPr>
              <a:t>)</a:t>
            </a:r>
            <a:r>
              <a:rPr lang="en-US" dirty="0" smtClean="0">
                <a:sym typeface="Symbol"/>
              </a:rPr>
              <a:t>/2</a:t>
            </a:r>
            <a:r>
              <a:rPr lang="ru-RU" dirty="0" smtClean="0">
                <a:sym typeface="Symbol"/>
              </a:rPr>
              <a:t> 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 &lt;</a:t>
            </a:r>
            <a:r>
              <a:rPr lang="ru-RU" dirty="0" smtClean="0">
                <a:sym typeface="Symbol"/>
              </a:rPr>
              <a:t>выделение памяти по адресу р</a:t>
            </a:r>
            <a:r>
              <a:rPr lang="en-US" dirty="0" smtClean="0">
                <a:sym typeface="Symbol"/>
              </a:rPr>
              <a:t>&gt;</a:t>
            </a:r>
            <a:endParaRPr lang="ru-RU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ru-RU" dirty="0" smtClean="0">
                <a:sym typeface="Symbol"/>
              </a:rPr>
              <a:t>         </a:t>
            </a:r>
            <a:r>
              <a:rPr lang="en-US" dirty="0" smtClean="0">
                <a:sym typeface="Symbol"/>
              </a:rPr>
              <a:t>p-&gt;Data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A[m]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p-&gt;Left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(L,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m-1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p-</a:t>
            </a:r>
            <a:r>
              <a:rPr lang="en-US" dirty="0" smtClean="0">
                <a:sym typeface="Symbol"/>
              </a:rPr>
              <a:t>&gt;Right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(</a:t>
            </a:r>
            <a:r>
              <a:rPr lang="en-US" dirty="0" smtClean="0">
                <a:sym typeface="Symbol"/>
              </a:rPr>
              <a:t>m</a:t>
            </a:r>
            <a:r>
              <a:rPr lang="ru-RU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1</a:t>
            </a:r>
            <a:r>
              <a:rPr lang="ru-RU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R)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return </a:t>
            </a:r>
            <a:r>
              <a:rPr lang="en-US" b="1" dirty="0" smtClean="0">
                <a:sym typeface="Symbol"/>
              </a:rPr>
              <a:t>p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b="1" dirty="0" smtClean="0">
                <a:sym typeface="Symbol"/>
              </a:rPr>
              <a:t>FI</a:t>
            </a:r>
            <a:endParaRPr lang="ru-RU" b="1" dirty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В реальности </a:t>
            </a:r>
            <a:r>
              <a:rPr lang="ru-RU" sz="3200" b="1" dirty="0" smtClean="0"/>
              <a:t>количество</a:t>
            </a:r>
            <a:r>
              <a:rPr lang="ru-RU" sz="3200" dirty="0" smtClean="0"/>
              <a:t> элементов данных </a:t>
            </a:r>
            <a:r>
              <a:rPr lang="ru-RU" sz="3200" b="1" i="1" dirty="0" smtClean="0"/>
              <a:t>заранее неизвестно</a:t>
            </a:r>
            <a:r>
              <a:rPr lang="ru-RU" sz="3200" dirty="0" smtClean="0"/>
              <a:t> и они </a:t>
            </a:r>
            <a:r>
              <a:rPr lang="ru-RU" sz="3200" b="1" dirty="0" smtClean="0"/>
              <a:t>поступают</a:t>
            </a:r>
            <a:r>
              <a:rPr lang="ru-RU" sz="3200" dirty="0" smtClean="0"/>
              <a:t> последовательно </a:t>
            </a:r>
            <a:r>
              <a:rPr lang="ru-RU" sz="3200" b="1" i="1" dirty="0" smtClean="0"/>
              <a:t>в произвольном порядке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Требуется строить деревья поиска путем </a:t>
            </a:r>
            <a:r>
              <a:rPr lang="ru-RU" sz="3200" b="1" i="1" dirty="0" smtClean="0"/>
              <a:t>добавления новых вершин</a:t>
            </a:r>
            <a:r>
              <a:rPr lang="ru-RU" sz="3200" dirty="0" smtClean="0"/>
              <a:t>, так же необходимо предусмотреть </a:t>
            </a:r>
            <a:r>
              <a:rPr lang="ru-RU" sz="3200" b="1" i="1" dirty="0" smtClean="0"/>
              <a:t>удаление вершин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Все операции могут </a:t>
            </a:r>
            <a:r>
              <a:rPr lang="ru-RU" sz="3200" b="1" i="1" dirty="0" smtClean="0"/>
              <a:t>чередоваться с поиском</a:t>
            </a:r>
            <a:r>
              <a:rPr lang="ru-RU" sz="3200" dirty="0" smtClean="0"/>
              <a:t> и должны выполняться как можно </a:t>
            </a:r>
            <a:r>
              <a:rPr lang="ru-RU" sz="3200" b="1" dirty="0" smtClean="0"/>
              <a:t>быстрее</a:t>
            </a:r>
            <a:r>
              <a:rPr lang="ru-RU" sz="32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Решение этих задач мы будем рассматривать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Случайные деревья поиска.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046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Все </a:t>
            </a:r>
            <a:r>
              <a:rPr lang="ru-RU" sz="2800" b="1" dirty="0" smtClean="0"/>
              <a:t>преимущества деревьев</a:t>
            </a:r>
            <a:r>
              <a:rPr lang="ru-RU" sz="2800" dirty="0" smtClean="0"/>
              <a:t> реализуются именно тогда, когда </a:t>
            </a:r>
            <a:r>
              <a:rPr lang="ru-RU" sz="2800" b="1" i="1" dirty="0" smtClean="0"/>
              <a:t>меняется их структура</a:t>
            </a:r>
            <a:r>
              <a:rPr lang="ru-RU" sz="2800" dirty="0" smtClean="0"/>
              <a:t> в ходе выполнения программы.</a:t>
            </a:r>
            <a:r>
              <a:rPr lang="en-US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Рассмотрим случай, когда дерево </a:t>
            </a:r>
            <a:r>
              <a:rPr lang="ru-RU" sz="2800" b="1" dirty="0" smtClean="0">
                <a:solidFill>
                  <a:srgbClr val="0070C0"/>
                </a:solidFill>
              </a:rPr>
              <a:t>только растет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 – </a:t>
            </a:r>
            <a:r>
              <a:rPr lang="ru-RU" sz="2800" dirty="0" smtClean="0">
                <a:solidFill>
                  <a:srgbClr val="C00000"/>
                </a:solidFill>
              </a:rPr>
              <a:t>построение словаря частот встречаемости слов в тексте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Каждое слово надо </a:t>
            </a:r>
            <a:r>
              <a:rPr lang="ru-RU" sz="2800" b="1" dirty="0" smtClean="0"/>
              <a:t>искать</a:t>
            </a:r>
            <a:r>
              <a:rPr lang="ru-RU" sz="2800" dirty="0" smtClean="0"/>
              <a:t> в дереве. Если его нет, то слово </a:t>
            </a:r>
            <a:r>
              <a:rPr lang="ru-RU" sz="2800" b="1" i="1" dirty="0" smtClean="0"/>
              <a:t>добавляется</a:t>
            </a:r>
            <a:r>
              <a:rPr lang="ru-RU" sz="2800" dirty="0" smtClean="0"/>
              <a:t> с частотой, равной </a:t>
            </a:r>
            <a:r>
              <a:rPr lang="ru-RU" sz="2800" b="1" i="1" dirty="0" smtClean="0"/>
              <a:t>1</a:t>
            </a:r>
            <a:r>
              <a:rPr lang="ru-RU" sz="2800" dirty="0" smtClean="0"/>
              <a:t>. Если слово найдено в дереве, то </a:t>
            </a:r>
            <a:r>
              <a:rPr lang="ru-RU" sz="2800" b="1" i="1" dirty="0" smtClean="0"/>
              <a:t>увеличиваем</a:t>
            </a:r>
            <a:r>
              <a:rPr lang="ru-RU" sz="2800" dirty="0" smtClean="0"/>
              <a:t> частоту на </a:t>
            </a:r>
            <a:r>
              <a:rPr lang="ru-RU" sz="2800" b="1" i="1" dirty="0" smtClean="0"/>
              <a:t>1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Эту задачу часто называют </a:t>
            </a:r>
            <a:r>
              <a:rPr lang="ru-RU" sz="2800" b="1" dirty="0" smtClean="0">
                <a:solidFill>
                  <a:srgbClr val="0070C0"/>
                </a:solidFill>
              </a:rPr>
              <a:t>поиском по дереву с включением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Форма дерева определяется </a:t>
            </a:r>
            <a:r>
              <a:rPr lang="ru-RU" sz="2800" b="1" i="1" dirty="0" smtClean="0"/>
              <a:t>случайным порядком поступления элементов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05792"/>
            <a:ext cx="8208912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 smtClean="0"/>
              <a:t>Пример:</a:t>
            </a:r>
          </a:p>
          <a:p>
            <a:pPr marL="0" indent="0">
              <a:buNone/>
            </a:pPr>
            <a:r>
              <a:rPr lang="ru-RU" sz="3200" dirty="0" smtClean="0"/>
              <a:t>Мама мыла раму, Маша ела кашу.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05628"/>
            <a:ext cx="3096344" cy="77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59632" y="188640"/>
            <a:ext cx="3096344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слово    частота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55776" y="20562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259632" y="781692"/>
            <a:ext cx="309634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498924" y="908720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259632" y="88354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67744" y="2725908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2267744" y="2708920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Мама    1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563888" y="272590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267744" y="3301972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937587" y="3416411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267744" y="340382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83568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2"/>
          <p:cNvSpPr txBox="1">
            <a:spLocks/>
          </p:cNvSpPr>
          <p:nvPr/>
        </p:nvSpPr>
        <p:spPr>
          <a:xfrm>
            <a:off x="683568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  Ела       1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979712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3568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353411" y="4568539"/>
            <a:ext cx="320514" cy="533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499992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4499992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Мыла    1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796136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499992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169835" y="4568539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4499992" y="4555950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6221569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бъект 2"/>
          <p:cNvSpPr txBox="1">
            <a:spLocks/>
          </p:cNvSpPr>
          <p:nvPr/>
        </p:nvSpPr>
        <p:spPr>
          <a:xfrm>
            <a:off x="6221569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Раму     1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7517713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221569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3629281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бъект 2"/>
          <p:cNvSpPr txBox="1">
            <a:spLocks/>
          </p:cNvSpPr>
          <p:nvPr/>
        </p:nvSpPr>
        <p:spPr>
          <a:xfrm>
            <a:off x="3629281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Маша    1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4925425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629281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397033" y="5174180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бъект 2"/>
          <p:cNvSpPr txBox="1">
            <a:spLocks/>
          </p:cNvSpPr>
          <p:nvPr/>
        </p:nvSpPr>
        <p:spPr>
          <a:xfrm>
            <a:off x="1397033" y="5157192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Кашу    1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693177" y="5174180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397033" y="5750244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1259632" y="4581128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043608" y="4916640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051720" y="5872183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835696" y="6207695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220344" y="5800175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004320" y="6135687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1263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659660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5300464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84440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789275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767672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059832" y="5877272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2843808" y="6212784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 animBg="1"/>
      <p:bldP spid="18" grpId="0"/>
      <p:bldP spid="24" grpId="0" animBg="1"/>
      <p:bldP spid="25" grpId="0"/>
      <p:bldP spid="30" grpId="0" animBg="1"/>
      <p:bldP spid="31" grpId="0"/>
      <p:bldP spid="42" grpId="0" animBg="1"/>
      <p:bldP spid="43" grpId="0"/>
      <p:bldP spid="48" grpId="0" animBg="1"/>
      <p:bldP spid="49" grpId="0"/>
      <p:bldP spid="55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r>
              <a:rPr lang="ru-RU" sz="4800"/>
              <a:t>Пример двоичного дерева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8794750" cy="1757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1800" dirty="0" smtClean="0"/>
              <a:t> </a:t>
            </a:r>
            <a:r>
              <a:rPr lang="ru-RU" dirty="0" smtClean="0"/>
              <a:t>   Кружочками обозначены вершины дерева, стрелками - связи между вершинами.</a:t>
            </a:r>
            <a:endParaRPr lang="ru-RU" dirty="0"/>
          </a:p>
        </p:txBody>
      </p:sp>
      <p:grpSp>
        <p:nvGrpSpPr>
          <p:cNvPr id="5236" name="Group 116"/>
          <p:cNvGrpSpPr>
            <a:grpSpLocks/>
          </p:cNvGrpSpPr>
          <p:nvPr/>
        </p:nvGrpSpPr>
        <p:grpSpPr bwMode="auto">
          <a:xfrm>
            <a:off x="-180975" y="2924175"/>
            <a:ext cx="9324975" cy="3470275"/>
            <a:chOff x="-114" y="1842"/>
            <a:chExt cx="5874" cy="2186"/>
          </a:xfrm>
        </p:grpSpPr>
        <p:grpSp>
          <p:nvGrpSpPr>
            <p:cNvPr id="5235" name="Group 115"/>
            <p:cNvGrpSpPr>
              <a:grpSpLocks/>
            </p:cNvGrpSpPr>
            <p:nvPr/>
          </p:nvGrpSpPr>
          <p:grpSpPr bwMode="auto">
            <a:xfrm>
              <a:off x="-114" y="2345"/>
              <a:ext cx="2161" cy="1683"/>
              <a:chOff x="-114" y="2345"/>
              <a:chExt cx="2161" cy="1683"/>
            </a:xfrm>
          </p:grpSpPr>
          <p:sp>
            <p:nvSpPr>
              <p:cNvPr id="5219" name="Freeform 99"/>
              <p:cNvSpPr>
                <a:spLocks noChangeAspect="1"/>
              </p:cNvSpPr>
              <p:nvPr/>
            </p:nvSpPr>
            <p:spPr bwMode="auto">
              <a:xfrm>
                <a:off x="-114" y="2345"/>
                <a:ext cx="2161" cy="1683"/>
              </a:xfrm>
              <a:custGeom>
                <a:avLst/>
                <a:gdLst>
                  <a:gd name="T0" fmla="*/ 690 w 2700"/>
                  <a:gd name="T1" fmla="*/ 810 h 2190"/>
                  <a:gd name="T2" fmla="*/ 1050 w 2700"/>
                  <a:gd name="T3" fmla="*/ 270 h 2190"/>
                  <a:gd name="T4" fmla="*/ 1590 w 2700"/>
                  <a:gd name="T5" fmla="*/ 270 h 2190"/>
                  <a:gd name="T6" fmla="*/ 2490 w 2700"/>
                  <a:gd name="T7" fmla="*/ 1890 h 2190"/>
                  <a:gd name="T8" fmla="*/ 330 w 2700"/>
                  <a:gd name="T9" fmla="*/ 2070 h 2190"/>
                  <a:gd name="T10" fmla="*/ 510 w 2700"/>
                  <a:gd name="T11" fmla="*/ 1170 h 2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00" h="2190">
                    <a:moveTo>
                      <a:pt x="690" y="810"/>
                    </a:moveTo>
                    <a:cubicBezTo>
                      <a:pt x="795" y="585"/>
                      <a:pt x="900" y="360"/>
                      <a:pt x="1050" y="270"/>
                    </a:cubicBezTo>
                    <a:cubicBezTo>
                      <a:pt x="1200" y="180"/>
                      <a:pt x="1350" y="0"/>
                      <a:pt x="1590" y="270"/>
                    </a:cubicBezTo>
                    <a:cubicBezTo>
                      <a:pt x="1830" y="540"/>
                      <a:pt x="2700" y="1590"/>
                      <a:pt x="2490" y="1890"/>
                    </a:cubicBezTo>
                    <a:cubicBezTo>
                      <a:pt x="2280" y="2190"/>
                      <a:pt x="660" y="2190"/>
                      <a:pt x="330" y="2070"/>
                    </a:cubicBezTo>
                    <a:cubicBezTo>
                      <a:pt x="0" y="1950"/>
                      <a:pt x="480" y="1320"/>
                      <a:pt x="510" y="117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31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2" y="2739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T</a:t>
                </a:r>
                <a:r>
                  <a:rPr lang="ru-RU" sz="2400" b="1" baseline="-25000"/>
                  <a:t>L</a:t>
                </a:r>
                <a:endParaRPr lang="ru-RU"/>
              </a:p>
            </p:txBody>
          </p:sp>
        </p:grpSp>
        <p:grpSp>
          <p:nvGrpSpPr>
            <p:cNvPr id="5234" name="Group 114"/>
            <p:cNvGrpSpPr>
              <a:grpSpLocks/>
            </p:cNvGrpSpPr>
            <p:nvPr/>
          </p:nvGrpSpPr>
          <p:grpSpPr bwMode="auto">
            <a:xfrm>
              <a:off x="293" y="1842"/>
              <a:ext cx="5467" cy="2182"/>
              <a:chOff x="293" y="1842"/>
              <a:chExt cx="5467" cy="2182"/>
            </a:xfrm>
          </p:grpSpPr>
          <p:sp>
            <p:nvSpPr>
              <p:cNvPr id="5209" name="Oval 89"/>
              <p:cNvSpPr>
                <a:spLocks noChangeAspect="1" noChangeArrowheads="1"/>
              </p:cNvSpPr>
              <p:nvPr/>
            </p:nvSpPr>
            <p:spPr bwMode="auto">
              <a:xfrm>
                <a:off x="1303" y="2136"/>
                <a:ext cx="437" cy="4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1</a:t>
                </a:r>
                <a:endParaRPr lang="ru-RU"/>
              </a:p>
            </p:txBody>
          </p:sp>
          <p:sp>
            <p:nvSpPr>
              <p:cNvPr id="5210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1014" y="2413"/>
                <a:ext cx="288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1" name="Oval 91"/>
              <p:cNvSpPr>
                <a:spLocks noChangeAspect="1" noChangeArrowheads="1"/>
              </p:cNvSpPr>
              <p:nvPr/>
            </p:nvSpPr>
            <p:spPr bwMode="auto">
              <a:xfrm>
                <a:off x="726" y="2690"/>
                <a:ext cx="433" cy="4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2</a:t>
                </a:r>
                <a:endParaRPr lang="ru-RU"/>
              </a:p>
            </p:txBody>
          </p:sp>
          <p:sp>
            <p:nvSpPr>
              <p:cNvPr id="5212" name="Oval 92"/>
              <p:cNvSpPr>
                <a:spLocks noChangeAspect="1" noChangeArrowheads="1"/>
              </p:cNvSpPr>
              <p:nvPr/>
            </p:nvSpPr>
            <p:spPr bwMode="auto">
              <a:xfrm>
                <a:off x="1882" y="2690"/>
                <a:ext cx="432" cy="41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3</a:t>
                </a:r>
                <a:endParaRPr lang="ru-RU"/>
              </a:p>
            </p:txBody>
          </p:sp>
          <p:sp>
            <p:nvSpPr>
              <p:cNvPr id="5213" name="Line 93"/>
              <p:cNvSpPr>
                <a:spLocks noChangeAspect="1" noChangeShapeType="1"/>
              </p:cNvSpPr>
              <p:nvPr/>
            </p:nvSpPr>
            <p:spPr bwMode="auto">
              <a:xfrm>
                <a:off x="1736" y="2413"/>
                <a:ext cx="289" cy="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4" name="Oval 94"/>
              <p:cNvSpPr>
                <a:spLocks noChangeAspect="1" noChangeArrowheads="1"/>
              </p:cNvSpPr>
              <p:nvPr/>
            </p:nvSpPr>
            <p:spPr bwMode="auto">
              <a:xfrm>
                <a:off x="293" y="3382"/>
                <a:ext cx="432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4</a:t>
                </a:r>
                <a:endParaRPr lang="ru-RU"/>
              </a:p>
            </p:txBody>
          </p:sp>
          <p:sp>
            <p:nvSpPr>
              <p:cNvPr id="5215" name="Oval 95"/>
              <p:cNvSpPr>
                <a:spLocks noChangeAspect="1" noChangeArrowheads="1"/>
              </p:cNvSpPr>
              <p:nvPr/>
            </p:nvSpPr>
            <p:spPr bwMode="auto">
              <a:xfrm>
                <a:off x="1159" y="3382"/>
                <a:ext cx="433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5</a:t>
                </a:r>
                <a:endParaRPr lang="ru-RU"/>
              </a:p>
            </p:txBody>
          </p:sp>
          <p:sp>
            <p:nvSpPr>
              <p:cNvPr id="5216" name="Oval 96"/>
              <p:cNvSpPr>
                <a:spLocks noChangeAspect="1" noChangeArrowheads="1"/>
              </p:cNvSpPr>
              <p:nvPr/>
            </p:nvSpPr>
            <p:spPr bwMode="auto">
              <a:xfrm>
                <a:off x="2315" y="3382"/>
                <a:ext cx="431" cy="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RU" sz="1400"/>
                  <a:t>6</a:t>
                </a:r>
                <a:endParaRPr lang="ru-RU"/>
              </a:p>
            </p:txBody>
          </p:sp>
          <p:sp>
            <p:nvSpPr>
              <p:cNvPr id="5217" name="Line 97"/>
              <p:cNvSpPr>
                <a:spLocks noChangeAspect="1" noChangeShapeType="1"/>
              </p:cNvSpPr>
              <p:nvPr/>
            </p:nvSpPr>
            <p:spPr bwMode="auto">
              <a:xfrm flipH="1">
                <a:off x="582" y="3105"/>
                <a:ext cx="287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8" name="Line 98"/>
              <p:cNvSpPr>
                <a:spLocks noChangeAspect="1" noChangeShapeType="1"/>
              </p:cNvSpPr>
              <p:nvPr/>
            </p:nvSpPr>
            <p:spPr bwMode="auto">
              <a:xfrm>
                <a:off x="1014" y="3105"/>
                <a:ext cx="288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0" name="Line 100"/>
              <p:cNvSpPr>
                <a:spLocks noChangeAspect="1" noChangeShapeType="1"/>
              </p:cNvSpPr>
              <p:nvPr/>
            </p:nvSpPr>
            <p:spPr bwMode="auto">
              <a:xfrm>
                <a:off x="2170" y="3105"/>
                <a:ext cx="287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1" name="Freeform 101"/>
              <p:cNvSpPr>
                <a:spLocks noChangeAspect="1"/>
              </p:cNvSpPr>
              <p:nvPr/>
            </p:nvSpPr>
            <p:spPr bwMode="auto">
              <a:xfrm>
                <a:off x="1735" y="2594"/>
                <a:ext cx="1225" cy="1430"/>
              </a:xfrm>
              <a:custGeom>
                <a:avLst/>
                <a:gdLst>
                  <a:gd name="T0" fmla="*/ 1260 w 1530"/>
                  <a:gd name="T1" fmla="*/ 930 h 1860"/>
                  <a:gd name="T2" fmla="*/ 1440 w 1530"/>
                  <a:gd name="T3" fmla="*/ 1650 h 1860"/>
                  <a:gd name="T4" fmla="*/ 720 w 1530"/>
                  <a:gd name="T5" fmla="*/ 1650 h 1860"/>
                  <a:gd name="T6" fmla="*/ 0 w 1530"/>
                  <a:gd name="T7" fmla="*/ 390 h 1860"/>
                  <a:gd name="T8" fmla="*/ 720 w 1530"/>
                  <a:gd name="T9" fmla="*/ 30 h 1860"/>
                  <a:gd name="T10" fmla="*/ 1080 w 1530"/>
                  <a:gd name="T11" fmla="*/ 570 h 1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0" h="1860">
                    <a:moveTo>
                      <a:pt x="1260" y="930"/>
                    </a:moveTo>
                    <a:cubicBezTo>
                      <a:pt x="1395" y="1230"/>
                      <a:pt x="1530" y="1530"/>
                      <a:pt x="1440" y="1650"/>
                    </a:cubicBezTo>
                    <a:cubicBezTo>
                      <a:pt x="1350" y="1770"/>
                      <a:pt x="960" y="1860"/>
                      <a:pt x="720" y="1650"/>
                    </a:cubicBezTo>
                    <a:cubicBezTo>
                      <a:pt x="480" y="1440"/>
                      <a:pt x="0" y="660"/>
                      <a:pt x="0" y="390"/>
                    </a:cubicBezTo>
                    <a:cubicBezTo>
                      <a:pt x="0" y="120"/>
                      <a:pt x="540" y="0"/>
                      <a:pt x="720" y="30"/>
                    </a:cubicBezTo>
                    <a:cubicBezTo>
                      <a:pt x="900" y="60"/>
                      <a:pt x="1020" y="480"/>
                      <a:pt x="1080" y="57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2" name="Line 102"/>
              <p:cNvSpPr>
                <a:spLocks noChangeAspect="1" noChangeShapeType="1"/>
              </p:cNvSpPr>
              <p:nvPr/>
            </p:nvSpPr>
            <p:spPr bwMode="auto">
              <a:xfrm>
                <a:off x="1742" y="2275"/>
                <a:ext cx="34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" name="Line 103"/>
              <p:cNvSpPr>
                <a:spLocks noChangeAspect="1" noChangeShapeType="1"/>
              </p:cNvSpPr>
              <p:nvPr/>
            </p:nvSpPr>
            <p:spPr bwMode="auto">
              <a:xfrm>
                <a:off x="1159" y="2967"/>
                <a:ext cx="7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4" name="Line 104"/>
              <p:cNvSpPr>
                <a:spLocks noChangeAspect="1" noChangeShapeType="1"/>
              </p:cNvSpPr>
              <p:nvPr/>
            </p:nvSpPr>
            <p:spPr bwMode="auto">
              <a:xfrm>
                <a:off x="2314" y="2967"/>
                <a:ext cx="2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5" name="Line 105"/>
              <p:cNvSpPr>
                <a:spLocks noChangeAspect="1" noChangeShapeType="1"/>
              </p:cNvSpPr>
              <p:nvPr/>
            </p:nvSpPr>
            <p:spPr bwMode="auto">
              <a:xfrm>
                <a:off x="2752" y="2967"/>
                <a:ext cx="244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6" name="Line 106"/>
              <p:cNvSpPr>
                <a:spLocks noChangeAspect="1" noChangeShapeType="1"/>
              </p:cNvSpPr>
              <p:nvPr/>
            </p:nvSpPr>
            <p:spPr bwMode="auto">
              <a:xfrm>
                <a:off x="726" y="3659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7" name="Line 107"/>
              <p:cNvSpPr>
                <a:spLocks noChangeAspect="1" noChangeShapeType="1"/>
              </p:cNvSpPr>
              <p:nvPr/>
            </p:nvSpPr>
            <p:spPr bwMode="auto">
              <a:xfrm>
                <a:off x="1593" y="365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8" name="Line 108"/>
              <p:cNvSpPr>
                <a:spLocks noChangeAspect="1" noChangeShapeType="1"/>
              </p:cNvSpPr>
              <p:nvPr/>
            </p:nvSpPr>
            <p:spPr bwMode="auto">
              <a:xfrm>
                <a:off x="5202" y="2275"/>
                <a:ext cx="1" cy="1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9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1591" y="1842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V</a:t>
                </a:r>
                <a:endParaRPr lang="ru-RU"/>
              </a:p>
            </p:txBody>
          </p:sp>
          <p:sp>
            <p:nvSpPr>
              <p:cNvPr id="5230" name="Text Box 110"/>
              <p:cNvSpPr txBox="1">
                <a:spLocks noChangeAspect="1" noChangeArrowheads="1"/>
              </p:cNvSpPr>
              <p:nvPr/>
            </p:nvSpPr>
            <p:spPr bwMode="auto">
              <a:xfrm>
                <a:off x="2313" y="2883"/>
                <a:ext cx="721" cy="72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 b="1"/>
                  <a:t>T</a:t>
                </a:r>
                <a:r>
                  <a:rPr lang="ru-RU" sz="2400" b="1" baseline="-25000"/>
                  <a:t>R</a:t>
                </a:r>
                <a:endParaRPr lang="ru-RU"/>
              </a:p>
            </p:txBody>
          </p:sp>
          <p:sp>
            <p:nvSpPr>
              <p:cNvPr id="5232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5239" y="2704"/>
                <a:ext cx="521" cy="31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 sz="2400"/>
                  <a:t>h=3</a:t>
                </a:r>
                <a:endParaRPr lang="ru-RU"/>
              </a:p>
            </p:txBody>
          </p:sp>
          <p:sp>
            <p:nvSpPr>
              <p:cNvPr id="5233" name="Line 113"/>
              <p:cNvSpPr>
                <a:spLocks noChangeAspect="1" noChangeShapeType="1"/>
              </p:cNvSpPr>
              <p:nvPr/>
            </p:nvSpPr>
            <p:spPr bwMode="auto">
              <a:xfrm>
                <a:off x="2775" y="3689"/>
                <a:ext cx="245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237" name="Rectangle 117"/>
          <p:cNvSpPr>
            <a:spLocks noChangeArrowheads="1"/>
          </p:cNvSpPr>
          <p:nvPr/>
        </p:nvSpPr>
        <p:spPr bwMode="auto">
          <a:xfrm>
            <a:off x="-166687" y="2708275"/>
            <a:ext cx="9144000" cy="414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" grpId="0"/>
      <p:bldP spid="5123" grpId="0" uiExpand="1" build="p"/>
      <p:bldP spid="52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Построение СДП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967064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3200" b="1" dirty="0" smtClean="0"/>
              <a:t>Идея</a:t>
            </a:r>
            <a:r>
              <a:rPr lang="ru-RU" sz="3200" dirty="0" smtClean="0"/>
              <a:t>: построение выполняется путем </a:t>
            </a:r>
            <a:r>
              <a:rPr lang="ru-RU" sz="3200" b="1" i="1" dirty="0" smtClean="0"/>
              <a:t>добавления новых вершин в дерево</a:t>
            </a:r>
            <a:r>
              <a:rPr lang="ru-RU" sz="3200" dirty="0" smtClean="0"/>
              <a:t>. </a:t>
            </a:r>
          </a:p>
          <a:p>
            <a:pPr marL="0" indent="457200">
              <a:buNone/>
            </a:pPr>
            <a:r>
              <a:rPr lang="ru-RU" sz="3200" dirty="0" smtClean="0"/>
              <a:t>Если </a:t>
            </a:r>
            <a:r>
              <a:rPr lang="ru-RU" sz="3200" b="1" i="1" dirty="0" smtClean="0"/>
              <a:t>дерево пустое</a:t>
            </a:r>
            <a:r>
              <a:rPr lang="ru-RU" sz="3200" dirty="0" smtClean="0"/>
              <a:t>, то </a:t>
            </a:r>
            <a:r>
              <a:rPr lang="ru-RU" sz="3200" b="1" dirty="0" smtClean="0">
                <a:solidFill>
                  <a:srgbClr val="0070C0"/>
                </a:solidFill>
              </a:rPr>
              <a:t>создать вершину </a:t>
            </a:r>
            <a:r>
              <a:rPr lang="ru-RU" sz="3200" dirty="0" smtClean="0"/>
              <a:t>(распределить память) и записать в неё данные.  Указатели </a:t>
            </a:r>
            <a:r>
              <a:rPr lang="en-US" sz="3200" b="1" dirty="0" smtClean="0"/>
              <a:t>Left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b="1" dirty="0" smtClean="0"/>
              <a:t>Right</a:t>
            </a:r>
            <a:r>
              <a:rPr lang="ru-RU" sz="3200" dirty="0" smtClean="0"/>
              <a:t> обнуляются.</a:t>
            </a:r>
          </a:p>
          <a:p>
            <a:pPr marL="0" indent="457200">
              <a:buNone/>
            </a:pPr>
            <a:r>
              <a:rPr lang="ru-RU" sz="3200" dirty="0" smtClean="0"/>
              <a:t>Если </a:t>
            </a:r>
            <a:r>
              <a:rPr lang="ru-RU" sz="3200" b="1" i="1" dirty="0" smtClean="0"/>
              <a:t>дерево не пустое</a:t>
            </a:r>
            <a:r>
              <a:rPr lang="ru-RU" sz="3200" dirty="0" smtClean="0"/>
              <a:t>, то вершина </a:t>
            </a:r>
            <a:r>
              <a:rPr lang="ru-RU" sz="3200" b="1" dirty="0" smtClean="0">
                <a:solidFill>
                  <a:srgbClr val="0070C0"/>
                </a:solidFill>
              </a:rPr>
              <a:t>добавляется к левому или правому поддереву</a:t>
            </a:r>
            <a:r>
              <a:rPr lang="ru-RU" sz="3200" dirty="0" smtClean="0"/>
              <a:t> в зависимости от соотношения с данными текущей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61" y="255333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2936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5881"/>
            <a:ext cx="8712968" cy="6440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000" dirty="0" smtClean="0"/>
              <a:t>При создании новой вершины </a:t>
            </a:r>
            <a:r>
              <a:rPr lang="ru-RU" sz="3000" b="1" dirty="0" smtClean="0">
                <a:solidFill>
                  <a:srgbClr val="0070C0"/>
                </a:solidFill>
              </a:rPr>
              <a:t>нужно изменить</a:t>
            </a:r>
            <a:r>
              <a:rPr lang="ru-RU" sz="3000" dirty="0" smtClean="0"/>
              <a:t> значение указателя на неё, поэтому нам нужен </a:t>
            </a:r>
            <a:r>
              <a:rPr lang="ru-RU" sz="3000" b="1" i="1" dirty="0" smtClean="0"/>
              <a:t>указатель на указатель (</a:t>
            </a:r>
            <a:r>
              <a:rPr lang="ru-RU" sz="3000" b="1" dirty="0" smtClean="0">
                <a:solidFill>
                  <a:srgbClr val="0070C0"/>
                </a:solidFill>
              </a:rPr>
              <a:t>двойная косвенность</a:t>
            </a:r>
            <a:r>
              <a:rPr lang="ru-RU" sz="3000" b="1" i="1" dirty="0" smtClean="0"/>
              <a:t>)</a:t>
            </a:r>
            <a:r>
              <a:rPr lang="ru-RU" sz="3000" dirty="0" smtClean="0"/>
              <a:t>: </a:t>
            </a:r>
            <a:r>
              <a:rPr lang="en-US" sz="3000" dirty="0" smtClean="0"/>
              <a:t> </a:t>
            </a:r>
            <a:r>
              <a:rPr lang="en-US" sz="3000" b="1" i="1" dirty="0" smtClean="0"/>
              <a:t>Vertex**p;</a:t>
            </a:r>
            <a:r>
              <a:rPr lang="en-US" sz="3000" dirty="0" smtClean="0"/>
              <a:t>  </a:t>
            </a:r>
            <a:r>
              <a:rPr lang="ru-RU" sz="3000" dirty="0" smtClean="0"/>
              <a:t> Обращение к данным </a:t>
            </a:r>
            <a:r>
              <a:rPr lang="en-US" sz="3000" b="1" i="1" dirty="0" smtClean="0"/>
              <a:t>(*p)</a:t>
            </a:r>
            <a:r>
              <a:rPr lang="ru-RU" sz="3000" b="1" i="1" dirty="0" smtClean="0"/>
              <a:t>-</a:t>
            </a:r>
            <a:r>
              <a:rPr lang="en-US" sz="3000" b="1" i="1" dirty="0" smtClean="0"/>
              <a:t>&gt;Data;</a:t>
            </a:r>
            <a:endParaRPr lang="ru-RU" sz="3000" b="1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3958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01" y="340540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30" y="4002583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3" y="3405408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258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H="1">
            <a:off x="1474416" y="3101943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907704" y="371515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38527" y="370367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012445" y="3095856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3883" y="2276872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6" y="234888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89532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347139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380792" y="2608721"/>
            <a:ext cx="370275" cy="230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2411760" y="3210281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014043" y="2636912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2837981" y="3789040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6558" y="4581128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833573" y="4350267"/>
            <a:ext cx="370275" cy="230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364088" y="3356992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364088" y="299695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796136" y="3356992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364088" y="234888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372395" y="2276872"/>
            <a:ext cx="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785901" y="2761121"/>
            <a:ext cx="10235" cy="20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6300192" y="255509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44406" y="227044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6336" y="23453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P=&amp;Root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6028024" y="3556228"/>
            <a:ext cx="272168" cy="37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012160" y="4363757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012160" y="4003717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6444208" y="4363757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6676096" y="4562993"/>
            <a:ext cx="272168" cy="37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6732240" y="5371869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732240" y="501182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7164288" y="5371869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6876256" y="5589240"/>
            <a:ext cx="0" cy="365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660232" y="5949280"/>
            <a:ext cx="423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7460704" y="5589240"/>
            <a:ext cx="0" cy="365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7244680" y="5949280"/>
            <a:ext cx="423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6203353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76096" y="3126160"/>
            <a:ext cx="56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6880409" y="45437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60704" y="4219847"/>
            <a:ext cx="42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7619594" y="555188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123650" y="5327497"/>
            <a:ext cx="48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  <p:bldP spid="27" grpId="0"/>
      <p:bldP spid="28" grpId="0"/>
      <p:bldP spid="39" grpId="0"/>
      <p:bldP spid="41" grpId="0" animBg="1"/>
      <p:bldP spid="42" grpId="0" animBg="1"/>
      <p:bldP spid="43" grpId="0" animBg="1"/>
      <p:bldP spid="47" grpId="0" animBg="1"/>
      <p:bldP spid="48" grpId="0"/>
      <p:bldP spid="53" grpId="0"/>
      <p:bldP spid="54" grpId="0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73" grpId="0"/>
      <p:bldP spid="75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0"/>
            <a:ext cx="792088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Обозначения:  </a:t>
            </a:r>
            <a:r>
              <a:rPr lang="en-US" sz="2800" b="1" i="1" dirty="0" smtClean="0"/>
              <a:t>Root</a:t>
            </a:r>
            <a:r>
              <a:rPr lang="ru-RU" sz="2800" dirty="0" smtClean="0"/>
              <a:t> - корень</a:t>
            </a:r>
            <a:r>
              <a:rPr lang="en-US" sz="2800" dirty="0" smtClean="0"/>
              <a:t>,  </a:t>
            </a:r>
            <a:r>
              <a:rPr lang="en-US" sz="2800" b="1" i="1" dirty="0" smtClean="0"/>
              <a:t>D</a:t>
            </a:r>
            <a:r>
              <a:rPr lang="ru-RU" sz="2800" dirty="0" smtClean="0"/>
              <a:t> – данные,</a:t>
            </a:r>
            <a:r>
              <a:rPr lang="en-US" sz="2800" dirty="0" smtClean="0"/>
              <a:t>  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 smtClean="0"/>
              <a:t>		     </a:t>
            </a:r>
            <a:r>
              <a:rPr lang="en-US" sz="2800" b="1" i="1" dirty="0" smtClean="0"/>
              <a:t>p</a:t>
            </a:r>
            <a:r>
              <a:rPr lang="ru-RU" sz="2800" dirty="0" smtClean="0"/>
              <a:t> </a:t>
            </a:r>
            <a:r>
              <a:rPr lang="en-US" sz="2800" dirty="0" smtClean="0"/>
              <a:t>-</a:t>
            </a:r>
            <a:r>
              <a:rPr lang="ru-RU" sz="2800" dirty="0" smtClean="0"/>
              <a:t> указатель на указатель</a:t>
            </a:r>
            <a:endParaRPr lang="ru-RU" sz="2800" u="sng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Добавить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данные </a:t>
            </a:r>
            <a:r>
              <a:rPr lang="en-US" sz="2800" b="1" dirty="0" smtClean="0"/>
              <a:t>D</a:t>
            </a:r>
            <a:r>
              <a:rPr lang="en-US" sz="2800" dirty="0" smtClean="0"/>
              <a:t> </a:t>
            </a:r>
            <a:r>
              <a:rPr lang="ru-RU" sz="2800" dirty="0" smtClean="0"/>
              <a:t>в дерево с корнем </a:t>
            </a:r>
            <a:r>
              <a:rPr lang="en-US" sz="2800" b="1" dirty="0" smtClean="0"/>
              <a:t>Root</a:t>
            </a:r>
            <a:r>
              <a:rPr lang="en-US" sz="2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</a:t>
            </a:r>
            <a:r>
              <a:rPr lang="en-US" sz="2800" dirty="0"/>
              <a:t>=</a:t>
            </a:r>
            <a:r>
              <a:rPr lang="en-US" sz="2800" dirty="0" smtClean="0"/>
              <a:t>&amp;Root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(*p!=NULL)     // </a:t>
            </a:r>
            <a:r>
              <a:rPr lang="ru-RU" sz="2800" dirty="0" smtClean="0"/>
              <a:t>поиск элемента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(D&lt;(*p)-&gt;Data) </a:t>
            </a:r>
            <a:r>
              <a:rPr lang="ru-RU" sz="2800" dirty="0" smtClean="0"/>
              <a:t> </a:t>
            </a:r>
            <a:r>
              <a:rPr lang="en-US" sz="2800" dirty="0" smtClean="0"/>
              <a:t> p=&amp;((*p)-&gt;Left)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ELSE  IF</a:t>
            </a:r>
            <a:r>
              <a:rPr lang="ru-RU" sz="2800" dirty="0"/>
              <a:t> </a:t>
            </a:r>
            <a:r>
              <a:rPr lang="en-US" sz="2800" dirty="0" smtClean="0"/>
              <a:t>(D&gt;(*p)-&gt;Data) 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p=&amp;((*p</a:t>
            </a:r>
            <a:r>
              <a:rPr lang="en-US" sz="2800" dirty="0" smtClean="0"/>
              <a:t>)-&gt;Right)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          </a:t>
            </a:r>
            <a:r>
              <a:rPr lang="en-US" sz="2800" b="1" dirty="0" smtClean="0"/>
              <a:t>ELSE  OD</a:t>
            </a:r>
            <a:r>
              <a:rPr lang="en-US" sz="2800" dirty="0" smtClean="0"/>
              <a:t>  {</a:t>
            </a:r>
            <a:r>
              <a:rPr lang="ru-RU" sz="2800" dirty="0" smtClean="0"/>
              <a:t>данные уже есть в дереве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	 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      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(*p=NULL)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ru-RU" sz="2800" dirty="0" smtClean="0"/>
              <a:t>память</a:t>
            </a:r>
            <a:r>
              <a:rPr lang="en-US" sz="2800" dirty="0" smtClean="0"/>
              <a:t>(</a:t>
            </a:r>
            <a:r>
              <a:rPr lang="ru-RU" sz="2800" dirty="0" smtClean="0"/>
              <a:t>*</a:t>
            </a:r>
            <a:r>
              <a:rPr lang="en-US" sz="2800" dirty="0" smtClean="0"/>
              <a:t>p),</a:t>
            </a:r>
            <a:r>
              <a:rPr lang="ru-RU" sz="2800" dirty="0" smtClean="0"/>
              <a:t> </a:t>
            </a:r>
            <a:r>
              <a:rPr lang="en-US" sz="2800" dirty="0" smtClean="0"/>
              <a:t>(*p)-&gt;Data=D;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(*</a:t>
            </a:r>
            <a:r>
              <a:rPr lang="en-US" sz="2800" dirty="0"/>
              <a:t>p</a:t>
            </a:r>
            <a:r>
              <a:rPr lang="en-US" sz="2800" dirty="0" smtClean="0"/>
              <a:t>)-&gt;Left=NULL; (*</a:t>
            </a:r>
            <a:r>
              <a:rPr lang="en-US" sz="2800" dirty="0"/>
              <a:t>p</a:t>
            </a:r>
            <a:r>
              <a:rPr lang="en-US" sz="2800" dirty="0" smtClean="0"/>
              <a:t>)-&gt;Right=NULL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FI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Хотя назначение этого алгоритма </a:t>
            </a:r>
            <a:r>
              <a:rPr lang="en-US" sz="3200" dirty="0" smtClean="0"/>
              <a:t>- </a:t>
            </a:r>
            <a:r>
              <a:rPr lang="ru-RU" sz="3200" b="1" dirty="0" smtClean="0"/>
              <a:t>поиск с включением</a:t>
            </a:r>
            <a:r>
              <a:rPr lang="ru-RU" sz="3200" dirty="0" smtClean="0"/>
              <a:t>, его можно использовать </a:t>
            </a:r>
            <a:r>
              <a:rPr lang="ru-RU" sz="3200" b="1" i="1" dirty="0" smtClean="0">
                <a:solidFill>
                  <a:srgbClr val="0070C0"/>
                </a:solidFill>
              </a:rPr>
              <a:t>и</a:t>
            </a:r>
            <a:r>
              <a:rPr lang="en-US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b="1" i="1" dirty="0" smtClean="0">
                <a:solidFill>
                  <a:srgbClr val="0070C0"/>
                </a:solidFill>
              </a:rPr>
              <a:t>для сортировки.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Если мы хотим </a:t>
            </a:r>
            <a:r>
              <a:rPr lang="ru-RU" sz="3200" b="1" dirty="0" smtClean="0"/>
              <a:t>сортировать данные </a:t>
            </a:r>
          </a:p>
          <a:p>
            <a:pPr marL="0" indent="0">
              <a:buNone/>
            </a:pPr>
            <a:r>
              <a:rPr lang="ru-RU" sz="3200" b="1" dirty="0" smtClean="0"/>
              <a:t>с помощью двоичного дерева</a:t>
            </a:r>
            <a:r>
              <a:rPr lang="ru-RU" sz="3200" dirty="0" smtClean="0"/>
              <a:t>, то </a:t>
            </a:r>
          </a:p>
          <a:p>
            <a:pPr marL="0" indent="0">
              <a:buNone/>
            </a:pPr>
            <a:r>
              <a:rPr lang="ru-RU" sz="3200" dirty="0" smtClean="0"/>
              <a:t>одинаковые элементы нужно добавлять 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вправо</a:t>
            </a:r>
            <a:r>
              <a:rPr lang="ru-RU" sz="3200" dirty="0" smtClean="0"/>
              <a:t> для сохранения устойчивости сортировки.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510" y="188640"/>
            <a:ext cx="8348464" cy="7969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’   1’   2’   4   3   2”  1”   6   5”   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500" y="5661248"/>
            <a:ext cx="7792971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1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1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2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2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3</a:t>
            </a:r>
            <a:r>
              <a:rPr lang="ru-RU" sz="4400" dirty="0" smtClean="0"/>
              <a:t>   </a:t>
            </a:r>
            <a:r>
              <a:rPr lang="en-US" sz="4400" dirty="0" smtClean="0"/>
              <a:t>4 </a:t>
            </a:r>
            <a:r>
              <a:rPr lang="ru-RU" sz="4400" dirty="0" smtClean="0"/>
              <a:t>  </a:t>
            </a:r>
            <a:r>
              <a:rPr lang="en-US" sz="4400" dirty="0" smtClean="0"/>
              <a:t>5</a:t>
            </a:r>
            <a:r>
              <a:rPr lang="en-US" sz="4400" dirty="0"/>
              <a:t>’ </a:t>
            </a:r>
            <a:r>
              <a:rPr lang="ru-RU" sz="4400" dirty="0" smtClean="0"/>
              <a:t>  </a:t>
            </a:r>
            <a:r>
              <a:rPr lang="en-US" sz="4400" dirty="0" smtClean="0"/>
              <a:t>5</a:t>
            </a:r>
            <a:r>
              <a:rPr lang="en-US" sz="4400" dirty="0"/>
              <a:t>” </a:t>
            </a:r>
            <a:r>
              <a:rPr lang="ru-RU" sz="4400" dirty="0" smtClean="0"/>
              <a:t>  </a:t>
            </a:r>
            <a:r>
              <a:rPr lang="en-US" sz="4400" dirty="0" smtClean="0"/>
              <a:t>6  </a:t>
            </a:r>
            <a:r>
              <a:rPr lang="ru-RU" sz="4400" dirty="0" smtClean="0"/>
              <a:t> </a:t>
            </a:r>
            <a:r>
              <a:rPr lang="en-US" sz="4400" dirty="0" smtClean="0"/>
              <a:t>7</a:t>
            </a:r>
            <a:endParaRPr lang="ru-RU" sz="44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3" y="4149009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93" y="335156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37" y="189701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1" y="2636912"/>
            <a:ext cx="4857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1662"/>
            <a:ext cx="561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8" y="3342038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61" y="499392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98" y="2618951"/>
            <a:ext cx="581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Прямая со стрелкой 21"/>
          <p:cNvCxnSpPr>
            <a:stCxn id="4099" idx="3"/>
          </p:cNvCxnSpPr>
          <p:nvPr/>
        </p:nvCxnSpPr>
        <p:spPr>
          <a:xfrm>
            <a:off x="4557911" y="1398362"/>
            <a:ext cx="646122" cy="531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508104" y="2276872"/>
            <a:ext cx="24423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880972" y="2239791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367761" y="1402817"/>
            <a:ext cx="665092" cy="534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491880" y="2276872"/>
            <a:ext cx="360040" cy="387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183750" y="2996952"/>
            <a:ext cx="24423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3556618" y="3004358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211960" y="3796446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779912" y="4660542"/>
            <a:ext cx="244749" cy="424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973"/>
            <a:ext cx="8712968" cy="5687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Случайное дерево </a:t>
            </a:r>
            <a:r>
              <a:rPr lang="ru-RU" sz="3200" b="1" dirty="0" smtClean="0">
                <a:solidFill>
                  <a:srgbClr val="C00000"/>
                </a:solidFill>
              </a:rPr>
              <a:t>быстро строится</a:t>
            </a:r>
            <a:r>
              <a:rPr lang="ru-RU" sz="3200" dirty="0" smtClean="0"/>
              <a:t>, но его </a:t>
            </a:r>
            <a:r>
              <a:rPr lang="ru-RU" sz="3200" b="1" dirty="0" smtClean="0"/>
              <a:t>недостаток</a:t>
            </a:r>
            <a:r>
              <a:rPr lang="ru-RU" sz="3200" dirty="0" smtClean="0"/>
              <a:t>: оно может слишком вытянуться, </a:t>
            </a:r>
            <a:r>
              <a:rPr lang="ru-RU" sz="3200" b="1" i="1" dirty="0" smtClean="0">
                <a:solidFill>
                  <a:srgbClr val="0070C0"/>
                </a:solidFill>
              </a:rPr>
              <a:t>в худшем случае выродиться в список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 smtClean="0"/>
              <a:t>1   2   3   4   5</a:t>
            </a:r>
          </a:p>
          <a:p>
            <a:pPr marL="0" indent="0">
              <a:buNone/>
            </a:pPr>
            <a:r>
              <a:rPr lang="ru-RU" sz="3200" dirty="0" smtClean="0"/>
              <a:t>5   1   2   4   3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00" y="2404678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94" y="383738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37" y="308104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3" y="4528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7097105" y="3504617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61201" y="424506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90" y="1700808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5422446" y="208482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286542" y="280490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07" y="2392729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52" y="3210106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69" y="4869160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81" y="4142249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5" y="162880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H="1">
            <a:off x="3216512" y="1943791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115125" y="4439593"/>
            <a:ext cx="489040" cy="50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381052" y="2765682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160647" y="3688928"/>
            <a:ext cx="488017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Объект 2"/>
          <p:cNvSpPr txBox="1">
            <a:spLocks/>
          </p:cNvSpPr>
          <p:nvPr/>
        </p:nvSpPr>
        <p:spPr>
          <a:xfrm>
            <a:off x="268668" y="5668031"/>
            <a:ext cx="8695819" cy="7285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Максимальная высота дерева: </a:t>
            </a:r>
            <a:r>
              <a:rPr lang="en-US" sz="3200" b="1" dirty="0" err="1" smtClean="0"/>
              <a:t>h</a:t>
            </a:r>
            <a:r>
              <a:rPr lang="en-US" sz="2000" b="1" dirty="0" err="1" smtClean="0"/>
              <a:t>max</a:t>
            </a:r>
            <a:r>
              <a:rPr lang="ru-RU" sz="2000" b="1" dirty="0" smtClean="0"/>
              <a:t> </a:t>
            </a:r>
            <a:r>
              <a:rPr lang="en-US" sz="3200" b="1" dirty="0" smtClean="0"/>
              <a:t>=</a:t>
            </a:r>
            <a:r>
              <a:rPr lang="ru-RU" sz="3200" b="1" dirty="0" smtClean="0"/>
              <a:t> </a:t>
            </a:r>
            <a:r>
              <a:rPr lang="en-US" sz="3200" b="1" dirty="0" smtClean="0"/>
              <a:t>n</a:t>
            </a:r>
            <a:r>
              <a:rPr lang="en-US" sz="3200" dirty="0" smtClean="0"/>
              <a:t> </a:t>
            </a:r>
            <a:endParaRPr lang="ru-RU" sz="3200" dirty="0" smtClean="0"/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1282932" y="5855371"/>
            <a:ext cx="7200800" cy="7285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892480" cy="6669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dirty="0" smtClean="0"/>
                  <a:t>Средняя высота дерева: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 </a:t>
                </a:r>
                <a:r>
                  <a:rPr lang="en-US" b="1" dirty="0"/>
                  <a:t>=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0">
                            <a:latin typeface="Cambria Math"/>
                          </a:rPr>
                          <m:t>сумма длин путей к к</m:t>
                        </m:r>
                        <m:r>
                          <a:rPr lang="ru-RU" b="1" i="0" smtClean="0">
                            <a:latin typeface="Cambria Math"/>
                          </a:rPr>
                          <m:t>аждой</m:t>
                        </m:r>
                        <m:r>
                          <a:rPr lang="ru-RU" b="1" i="0">
                            <a:latin typeface="Cambria Math"/>
                          </a:rPr>
                          <m:t> вершин</m:t>
                        </m:r>
                        <m:r>
                          <a:rPr lang="ru-RU" b="1" i="0" smtClean="0">
                            <a:latin typeface="Cambria Math"/>
                          </a:rPr>
                          <m:t>е</m:t>
                        </m:r>
                      </m:num>
                      <m:den>
                        <m:r>
                          <a:rPr lang="ru-RU" b="1" i="0">
                            <a:latin typeface="Cambria Math"/>
                          </a:rPr>
                          <m:t>количество вершин</m:t>
                        </m:r>
                      </m:den>
                    </m:f>
                  </m:oMath>
                </a14:m>
                <a:endParaRPr lang="ru-RU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(СДП) </a:t>
                </a:r>
                <a:r>
                  <a:rPr lang="en-US" sz="3200" dirty="0"/>
                  <a:t>=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1+2+2+3+3+3+3+4+4+4+5+5+6+6</m:t>
                        </m:r>
                      </m:num>
                      <m:den>
                        <m:r>
                          <a:rPr lang="ru-RU" sz="3200" b="0" i="1" smtClean="0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58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ru-RU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3200" dirty="0" smtClean="0"/>
                  <a:t>= </a:t>
                </a:r>
                <a:r>
                  <a:rPr lang="ru-RU" sz="3200" b="1" dirty="0" smtClean="0"/>
                  <a:t>3,86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h</a:t>
                </a:r>
                <a:r>
                  <a:rPr lang="ru-RU" sz="2000" b="1" dirty="0"/>
                  <a:t>ср.</a:t>
                </a:r>
                <a:r>
                  <a:rPr lang="ru-RU" sz="2000" b="1" dirty="0" smtClean="0"/>
                  <a:t>(ИСДП) </a:t>
                </a:r>
                <a:r>
                  <a:rPr lang="en-US" sz="3200" dirty="0"/>
                  <a:t>=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1+2+2+3+3+3+4+4+4+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4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4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4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b="0" i="1" smtClean="0">
                            <a:latin typeface="Cambria Math"/>
                          </a:rPr>
                          <m:t>4+4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=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49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ru-RU" sz="3200" dirty="0" smtClean="0"/>
                  <a:t> =</a:t>
                </a:r>
                <a:r>
                  <a:rPr lang="ru-RU" sz="3200" b="1" dirty="0" smtClean="0"/>
                  <a:t>3,28</a:t>
                </a:r>
              </a:p>
              <a:p>
                <a:pPr marL="0" indent="0">
                  <a:buNone/>
                </a:pPr>
                <a:r>
                  <a:rPr lang="ru-RU" sz="3200" b="1" dirty="0" smtClean="0">
                    <a:solidFill>
                      <a:srgbClr val="0070C0"/>
                    </a:solidFill>
                  </a:rPr>
                  <a:t>Н. Вирт доказал:</a:t>
                </a:r>
                <a:r>
                  <a:rPr lang="ru-RU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</a:t>
                </a:r>
                <a:r>
                  <a:rPr lang="en-US" sz="3200" b="1" dirty="0" smtClean="0"/>
                  <a:t>h</a:t>
                </a:r>
                <a:r>
                  <a:rPr lang="ru-RU" sz="2000" b="1" dirty="0" smtClean="0"/>
                  <a:t>ср.(ИСДП)</a:t>
                </a:r>
                <a:r>
                  <a:rPr lang="ru-RU" sz="20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log(n)  </a:t>
                </a:r>
                <a:r>
                  <a:rPr lang="ru-RU" sz="3200" dirty="0" smtClean="0"/>
                  <a:t> при </a:t>
                </a:r>
                <a:r>
                  <a:rPr lang="en-US" sz="3200" dirty="0" smtClean="0"/>
                  <a:t>n</a:t>
                </a:r>
                <a:r>
                  <a:rPr lang="ru-RU" sz="3200" dirty="0" smtClean="0"/>
                  <a:t>-</a:t>
                </a:r>
                <a:r>
                  <a:rPr lang="en-US" sz="3200" dirty="0" smtClean="0"/>
                  <a:t>&gt;∞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</a:t>
                </a:r>
                <a:r>
                  <a:rPr lang="en-US" sz="3200" b="1" dirty="0"/>
                  <a:t>h</a:t>
                </a:r>
                <a:r>
                  <a:rPr lang="ru-RU" sz="2000" b="1" dirty="0"/>
                  <a:t>ср.(СДП</a:t>
                </a:r>
                <a:r>
                  <a:rPr lang="ru-RU" sz="2000" b="1" dirty="0" smtClean="0"/>
                  <a:t>)</a:t>
                </a:r>
                <a:r>
                  <a:rPr lang="ru-RU" sz="2000" dirty="0" smtClean="0"/>
                  <a:t> </a:t>
                </a:r>
                <a:r>
                  <a:rPr lang="en-US" sz="3200" dirty="0" smtClean="0"/>
                  <a:t>=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2*</a:t>
                </a:r>
                <a:r>
                  <a:rPr lang="en-US" sz="3200" dirty="0" err="1" smtClean="0"/>
                  <a:t>ln</a:t>
                </a:r>
                <a:r>
                  <a:rPr lang="en-US" sz="3200" dirty="0" smtClean="0"/>
                  <a:t>(n</a:t>
                </a:r>
                <a:r>
                  <a:rPr lang="en-US" sz="3200" dirty="0"/>
                  <a:t>)  </a:t>
                </a:r>
                <a:r>
                  <a:rPr lang="ru-RU" sz="3200" dirty="0"/>
                  <a:t> при </a:t>
                </a:r>
                <a:r>
                  <a:rPr lang="en-US" sz="3200" dirty="0"/>
                  <a:t>n</a:t>
                </a:r>
                <a:r>
                  <a:rPr lang="ru-RU" sz="3200" dirty="0"/>
                  <a:t>-</a:t>
                </a:r>
                <a:r>
                  <a:rPr lang="en-US" sz="3200" dirty="0"/>
                  <a:t>&gt;</a:t>
                </a:r>
                <a:r>
                  <a:rPr lang="en-US" sz="3200" dirty="0" smtClean="0"/>
                  <a:t>∞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  <m:r>
                              <a:rPr lang="ru-RU" sz="2800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ru-RU" sz="2800" dirty="0"/>
                              <m:t>ср.(СДП)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ru-RU" sz="2800" b="0" i="0" dirty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ru-RU" sz="2800" dirty="0"/>
                              <m:t>ср.(ИСДП)</m:t>
                            </m:r>
                          </m:den>
                        </m:f>
                        <m:r>
                          <a:rPr lang="ru-RU" sz="2800" b="0" i="1" dirty="0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log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2∗</m:t>
                        </m:r>
                        <m:r>
                          <m:rPr>
                            <m:nor/>
                          </m:rPr>
                          <a:rPr lang="en-US" sz="2800" dirty="0"/>
                          <m:t>ln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den>
                    </m:f>
                  </m:oMath>
                </a14:m>
                <a:r>
                  <a:rPr lang="ru-RU" sz="2800" dirty="0" smtClean="0"/>
                  <a:t>  </a:t>
                </a:r>
                <a:r>
                  <a:rPr lang="en-US" sz="2800" dirty="0" smtClean="0"/>
                  <a:t>=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2*ln2 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1,386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т. е. </a:t>
                </a:r>
                <a:r>
                  <a:rPr lang="ru-RU" sz="2800" b="1" dirty="0" smtClean="0"/>
                  <a:t>средняя высота СДП хуже ИСДП на 39%</a:t>
                </a:r>
                <a:endParaRPr lang="en-US" sz="28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892480" cy="6669360"/>
              </a:xfrm>
              <a:blipFill rotWithShape="1">
                <a:blip r:embed="rId2"/>
                <a:stretch>
                  <a:fillRect l="-1714" t="-823" r="-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496944" cy="796950"/>
          </a:xfrm>
        </p:spPr>
        <p:txBody>
          <a:bodyPr>
            <a:noAutofit/>
          </a:bodyPr>
          <a:lstStyle/>
          <a:p>
            <a:pPr algn="ctr"/>
            <a:r>
              <a:rPr lang="ru-RU" sz="3200" b="1" i="1" dirty="0" smtClean="0">
                <a:solidFill>
                  <a:schemeClr val="tx1"/>
                </a:solidFill>
              </a:rPr>
              <a:t>Рекурсивная процедура добавления </a:t>
            </a:r>
            <a:br>
              <a:rPr lang="ru-RU" sz="3200" b="1" i="1" dirty="0" smtClean="0">
                <a:solidFill>
                  <a:schemeClr val="tx1"/>
                </a:solidFill>
              </a:rPr>
            </a:br>
            <a:r>
              <a:rPr lang="ru-RU" sz="3200" b="1" i="1" dirty="0" smtClean="0">
                <a:solidFill>
                  <a:schemeClr val="tx1"/>
                </a:solidFill>
              </a:rPr>
              <a:t>в  случайное дерево поиска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Добавить рекурсивно</a:t>
            </a:r>
            <a:r>
              <a:rPr lang="en-US" sz="2800" u="sng" dirty="0" smtClean="0"/>
              <a:t> </a:t>
            </a:r>
            <a:r>
              <a:rPr lang="en-US" sz="2800" dirty="0" smtClean="0"/>
              <a:t>(D, Vertex</a:t>
            </a:r>
            <a:r>
              <a:rPr lang="en-US" sz="2800" b="1" dirty="0" smtClean="0"/>
              <a:t>*&amp;</a:t>
            </a:r>
            <a:r>
              <a:rPr lang="en-US" sz="2800" dirty="0" smtClean="0"/>
              <a:t>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(p=NULL)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 </a:t>
            </a:r>
            <a:r>
              <a:rPr lang="ru-RU" sz="2800" dirty="0" smtClean="0"/>
              <a:t>память </a:t>
            </a:r>
            <a:r>
              <a:rPr lang="en-US" sz="2800" dirty="0" smtClean="0"/>
              <a:t>(p), p</a:t>
            </a:r>
            <a:r>
              <a:rPr lang="ru-RU" sz="2800" dirty="0" smtClean="0"/>
              <a:t>-</a:t>
            </a:r>
            <a:r>
              <a:rPr lang="en-US" sz="2800" dirty="0" smtClean="0"/>
              <a:t>&gt;Data=D,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ru-RU" sz="2800" dirty="0" smtClean="0"/>
              <a:t>-</a:t>
            </a:r>
            <a:r>
              <a:rPr lang="en-US" sz="2800" dirty="0" smtClean="0"/>
              <a:t>&gt;Left=NULL, p</a:t>
            </a:r>
            <a:r>
              <a:rPr lang="ru-RU" sz="2800" dirty="0" smtClean="0"/>
              <a:t>-</a:t>
            </a:r>
            <a:r>
              <a:rPr lang="en-US" sz="2800" dirty="0" smtClean="0"/>
              <a:t>&gt;Right=NULL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ELSE</a:t>
            </a:r>
            <a:r>
              <a:rPr lang="en-US" sz="2800" dirty="0" smtClean="0"/>
              <a:t>   </a:t>
            </a:r>
            <a:r>
              <a:rPr lang="en-US" sz="2800" b="1" dirty="0" smtClean="0"/>
              <a:t> IF</a:t>
            </a:r>
            <a:r>
              <a:rPr lang="en-US" sz="2800" dirty="0" smtClean="0"/>
              <a:t>  (D&lt; p</a:t>
            </a:r>
            <a:r>
              <a:rPr lang="ru-RU" sz="2800" dirty="0" smtClean="0"/>
              <a:t>-</a:t>
            </a:r>
            <a:r>
              <a:rPr lang="en-US" sz="2800" dirty="0" smtClean="0"/>
              <a:t>&gt;Data)</a:t>
            </a:r>
            <a:r>
              <a:rPr lang="ru-RU" sz="2800" dirty="0" smtClean="0"/>
              <a:t> 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</a:t>
            </a:r>
            <a:r>
              <a:rPr lang="ru-RU" sz="2800" b="1" dirty="0" smtClean="0"/>
              <a:t>Добавить рекурсивно</a:t>
            </a:r>
            <a:r>
              <a:rPr lang="en-US" sz="2800" dirty="0" smtClean="0"/>
              <a:t>(</a:t>
            </a:r>
            <a:r>
              <a:rPr lang="en-US" sz="2800" dirty="0"/>
              <a:t>D, p</a:t>
            </a:r>
            <a:r>
              <a:rPr lang="ru-RU" sz="2800" dirty="0"/>
              <a:t>-</a:t>
            </a:r>
            <a:r>
              <a:rPr lang="en-US" sz="2800" dirty="0"/>
              <a:t>&gt;Left</a:t>
            </a:r>
            <a:r>
              <a:rPr lang="en-US" sz="2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b="1" dirty="0" smtClean="0"/>
              <a:t>ELSE</a:t>
            </a:r>
            <a:r>
              <a:rPr lang="en-US" sz="2800" dirty="0" smtClean="0"/>
              <a:t>  </a:t>
            </a:r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D&gt; </a:t>
            </a:r>
            <a:r>
              <a:rPr lang="en-US" sz="2800" dirty="0"/>
              <a:t>p</a:t>
            </a:r>
            <a:r>
              <a:rPr lang="ru-RU" sz="2800" dirty="0"/>
              <a:t>-</a:t>
            </a:r>
            <a:r>
              <a:rPr lang="en-US" sz="2800" dirty="0"/>
              <a:t>&gt;Data)</a:t>
            </a:r>
            <a:r>
              <a:rPr lang="ru-RU" sz="2800" dirty="0"/>
              <a:t>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  <a:r>
              <a:rPr lang="ru-RU" sz="2800" dirty="0" smtClean="0"/>
              <a:t> </a:t>
            </a:r>
            <a:r>
              <a:rPr lang="ru-RU" sz="2800" b="1" dirty="0"/>
              <a:t>Добавить рекурсивно</a:t>
            </a:r>
            <a:r>
              <a:rPr lang="en-US" sz="2800" dirty="0"/>
              <a:t>(D, p</a:t>
            </a:r>
            <a:r>
              <a:rPr lang="ru-RU" sz="2800" dirty="0"/>
              <a:t>-</a:t>
            </a:r>
            <a:r>
              <a:rPr lang="en-US" sz="2800" dirty="0" smtClean="0"/>
              <a:t>&gt;Right)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b="1" dirty="0" smtClean="0"/>
              <a:t>ELSE</a:t>
            </a:r>
            <a:r>
              <a:rPr lang="en-US" sz="2800" dirty="0" smtClean="0"/>
              <a:t> &lt;</a:t>
            </a:r>
            <a:r>
              <a:rPr lang="ru-RU" sz="2800" dirty="0" smtClean="0"/>
              <a:t>Вершина есть в дереве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FI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u="sng" dirty="0">
                <a:solidFill>
                  <a:srgbClr val="0070C0"/>
                </a:solidFill>
              </a:rPr>
              <a:t>Вызов процедуры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         </a:t>
            </a:r>
            <a:r>
              <a:rPr lang="ru-RU" sz="2800" b="1" dirty="0"/>
              <a:t>Добавить </a:t>
            </a:r>
            <a:r>
              <a:rPr lang="ru-RU" sz="2800" b="1" dirty="0" smtClean="0"/>
              <a:t>рекурсивно </a:t>
            </a:r>
            <a:r>
              <a:rPr lang="ru-RU" sz="2800" dirty="0" smtClean="0"/>
              <a:t>(</a:t>
            </a:r>
            <a:r>
              <a:rPr lang="en-US" sz="2800" dirty="0"/>
              <a:t>D</a:t>
            </a:r>
            <a:r>
              <a:rPr lang="ru-RU" sz="2800" dirty="0" smtClean="0"/>
              <a:t>, </a:t>
            </a:r>
            <a:r>
              <a:rPr lang="en-US" sz="2800" dirty="0"/>
              <a:t>root)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0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79388" y="4797425"/>
            <a:ext cx="8208962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 i="1">
                <a:solidFill>
                  <a:srgbClr val="FF0000"/>
                </a:solidFill>
              </a:rPr>
              <a:t>    Высота дерева</a:t>
            </a:r>
            <a:r>
              <a:rPr lang="ru-RU" sz="2400">
                <a:solidFill>
                  <a:srgbClr val="FF0000"/>
                </a:solidFill>
              </a:rPr>
              <a:t> (</a:t>
            </a:r>
            <a:r>
              <a:rPr lang="en-US" sz="2400" i="1">
                <a:solidFill>
                  <a:srgbClr val="FF0000"/>
                </a:solidFill>
              </a:rPr>
              <a:t>h</a:t>
            </a:r>
            <a:r>
              <a:rPr lang="ru-RU" sz="2400" i="1">
                <a:solidFill>
                  <a:srgbClr val="FF0000"/>
                </a:solidFill>
              </a:rPr>
              <a:t>)</a:t>
            </a:r>
            <a:r>
              <a:rPr lang="ru-RU" sz="2400"/>
              <a:t> определяется как число вершин  в самой длинной ветви дерева.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496300" cy="6064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Начальная вершина называется </a:t>
            </a:r>
            <a:r>
              <a:rPr lang="ru-RU" sz="2400" i="1">
                <a:solidFill>
                  <a:srgbClr val="FF0000"/>
                </a:solidFill>
              </a:rPr>
              <a:t>корнем</a:t>
            </a:r>
            <a:r>
              <a:rPr lang="ru-RU" sz="2400" i="1"/>
              <a:t>.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700213"/>
            <a:ext cx="8353425" cy="965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ru-RU" sz="2400" dirty="0"/>
              <a:t>    Оконечные вершины, не имеющие поддеревьев,</a:t>
            </a:r>
            <a:r>
              <a:rPr lang="en-US" sz="2400" dirty="0"/>
              <a:t> </a:t>
            </a:r>
            <a:r>
              <a:rPr lang="ru-RU" sz="2400" dirty="0"/>
              <a:t>называются </a:t>
            </a:r>
            <a:r>
              <a:rPr lang="ru-RU" sz="2400" i="1" dirty="0">
                <a:solidFill>
                  <a:srgbClr val="FF0000"/>
                </a:solidFill>
              </a:rPr>
              <a:t>листьями</a:t>
            </a:r>
            <a:r>
              <a:rPr lang="ru-RU" sz="2400" b="1" i="1" dirty="0"/>
              <a:t>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9388" y="2852738"/>
            <a:ext cx="85026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/>
              <a:t>    Ребра ориентированы по направлению от корня к листьям. Путь от корня к листу называется </a:t>
            </a:r>
            <a:r>
              <a:rPr lang="ru-RU" sz="2400" i="1">
                <a:solidFill>
                  <a:srgbClr val="FF0000"/>
                </a:solidFill>
              </a:rPr>
              <a:t>ветвью</a:t>
            </a:r>
            <a:r>
              <a:rPr lang="ru-RU" sz="2400" b="1" i="1"/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79388" y="3860800"/>
            <a:ext cx="835818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ru-RU" sz="2400"/>
              <a:t>    Под </a:t>
            </a:r>
            <a:r>
              <a:rPr lang="ru-RU" sz="2400" i="1">
                <a:solidFill>
                  <a:srgbClr val="FF0000"/>
                </a:solidFill>
              </a:rPr>
              <a:t>длиной ветви</a:t>
            </a:r>
            <a:r>
              <a:rPr lang="ru-RU" sz="2400"/>
              <a:t> будем понимать число входящих   в неё вершин.</a:t>
            </a:r>
            <a:r>
              <a:rPr lang="ru-RU" sz="3000"/>
              <a:t> </a:t>
            </a:r>
            <a:endParaRPr lang="ru-RU" sz="2100" b="1" i="1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68313" y="5892800"/>
            <a:ext cx="8142287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2400" i="1">
                <a:solidFill>
                  <a:srgbClr val="FF0000"/>
                </a:solidFill>
              </a:rPr>
              <a:t>Размер дерева</a:t>
            </a:r>
            <a:r>
              <a:rPr lang="ru-RU" sz="2400"/>
              <a:t> – число входящих в него вершин.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ru-RU" sz="2400" b="1" i="1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03238" y="4076700"/>
            <a:ext cx="4038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ru-RU" sz="2100" b="1" i="1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03238" y="188913"/>
            <a:ext cx="8640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Каждая вершина дерева</a:t>
            </a:r>
            <a:r>
              <a:rPr lang="en-US" sz="2400" dirty="0"/>
              <a:t> </a:t>
            </a:r>
            <a:r>
              <a:rPr lang="ru-RU" sz="2400" dirty="0"/>
              <a:t>может содержать какую-либо информацию.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47700" y="188913"/>
            <a:ext cx="0" cy="6480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23850" y="5876925"/>
            <a:ext cx="748823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79388" y="3716338"/>
            <a:ext cx="8496300" cy="100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50825" y="2636838"/>
            <a:ext cx="8424863" cy="100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0" y="4508500"/>
            <a:ext cx="8964613" cy="1152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3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3" grpId="0" build="p"/>
      <p:bldP spid="7185" grpId="0" animBg="1"/>
      <p:bldP spid="7183" grpId="0" animBg="1"/>
      <p:bldP spid="7182" grpId="0" animBg="1"/>
      <p:bldP spid="7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r>
              <a:rPr lang="ru-RU" sz="5400"/>
              <a:t>Словарь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288" y="1125538"/>
            <a:ext cx="7859712" cy="5360987"/>
          </a:xfrm>
        </p:spPr>
        <p:txBody>
          <a:bodyPr/>
          <a:lstStyle/>
          <a:p>
            <a:pPr>
              <a:buClr>
                <a:schemeClr val="tx1"/>
              </a:buClr>
              <a:buSzPct val="70000"/>
            </a:pPr>
            <a:endParaRPr lang="ru-RU" sz="4000"/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tree</a:t>
            </a:r>
            <a:r>
              <a:rPr lang="en-US" sz="4000"/>
              <a:t> [</a:t>
            </a:r>
            <a:r>
              <a:rPr lang="ru-RU" sz="4000"/>
              <a:t>три</a:t>
            </a:r>
            <a:r>
              <a:rPr lang="en-US" sz="4000"/>
              <a:t>]</a:t>
            </a:r>
            <a:r>
              <a:rPr lang="ru-RU" sz="4000"/>
              <a:t> – дерево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root</a:t>
            </a:r>
            <a:r>
              <a:rPr lang="en-US" sz="4000"/>
              <a:t> [</a:t>
            </a:r>
            <a:r>
              <a:rPr lang="ru-RU" sz="4000"/>
              <a:t>рут</a:t>
            </a:r>
            <a:r>
              <a:rPr lang="en-US" sz="4000"/>
              <a:t>]</a:t>
            </a:r>
            <a:r>
              <a:rPr lang="ru-RU" sz="4000"/>
              <a:t> – корень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vertex</a:t>
            </a:r>
            <a:r>
              <a:rPr lang="en-US" sz="4000"/>
              <a:t> [</a:t>
            </a:r>
            <a:r>
              <a:rPr lang="ru-RU" sz="4000"/>
              <a:t>вётэкс</a:t>
            </a:r>
            <a:r>
              <a:rPr lang="en-US" sz="4000"/>
              <a:t>]</a:t>
            </a:r>
            <a:r>
              <a:rPr lang="ru-RU" sz="4000"/>
              <a:t> – вершина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right</a:t>
            </a:r>
            <a:r>
              <a:rPr lang="en-US" sz="4000"/>
              <a:t> [</a:t>
            </a:r>
            <a:r>
              <a:rPr lang="ru-RU" sz="4000"/>
              <a:t>райт</a:t>
            </a:r>
            <a:r>
              <a:rPr lang="en-US" sz="4000"/>
              <a:t>]</a:t>
            </a:r>
            <a:r>
              <a:rPr lang="ru-RU" sz="4000"/>
              <a:t> – правый</a:t>
            </a:r>
          </a:p>
          <a:p>
            <a:pPr>
              <a:buClr>
                <a:schemeClr val="tx1"/>
              </a:buClr>
              <a:buSzPct val="70000"/>
            </a:pPr>
            <a:r>
              <a:rPr lang="en-US" sz="4000">
                <a:solidFill>
                  <a:schemeClr val="hlink"/>
                </a:solidFill>
              </a:rPr>
              <a:t>left </a:t>
            </a:r>
            <a:r>
              <a:rPr lang="en-US" sz="4000"/>
              <a:t>[</a:t>
            </a:r>
            <a:r>
              <a:rPr lang="ru-RU" sz="4000"/>
              <a:t>лэфт</a:t>
            </a:r>
            <a:r>
              <a:rPr lang="en-US" sz="4000"/>
              <a:t>]</a:t>
            </a:r>
            <a:r>
              <a:rPr lang="ru-RU" sz="4000"/>
              <a:t> – левый</a:t>
            </a:r>
          </a:p>
          <a:p>
            <a:pPr>
              <a:buClr>
                <a:schemeClr val="tx1"/>
              </a:buClr>
              <a:buSzPct val="70000"/>
            </a:pP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17117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>
              <a:buFontTx/>
              <a:buNone/>
            </a:pPr>
            <a:r>
              <a:rPr lang="ru-RU"/>
              <a:t>	</a:t>
            </a:r>
            <a:r>
              <a:rPr lang="ru-RU" u="sng">
                <a:solidFill>
                  <a:srgbClr val="0000FF"/>
                </a:solidFill>
              </a:rPr>
              <a:t>Свойство 1:</a:t>
            </a:r>
            <a:r>
              <a:rPr lang="ru-RU"/>
              <a:t> </a:t>
            </a:r>
          </a:p>
          <a:p>
            <a:pPr>
              <a:buFontTx/>
              <a:buNone/>
            </a:pPr>
            <a:r>
              <a:rPr lang="ru-RU"/>
              <a:t>	Максимальное число вершин в двоичном</a:t>
            </a:r>
            <a:r>
              <a:rPr lang="ru-RU" i="1"/>
              <a:t> </a:t>
            </a:r>
            <a:r>
              <a:rPr lang="ru-RU"/>
              <a:t>дереве высоты </a:t>
            </a:r>
            <a:r>
              <a:rPr lang="en-US"/>
              <a:t>h</a:t>
            </a:r>
            <a:r>
              <a:rPr lang="ru-RU"/>
              <a:t> равно</a:t>
            </a:r>
            <a:endParaRPr lang="en-US"/>
          </a:p>
          <a:p>
            <a:pPr>
              <a:buFontTx/>
              <a:buNone/>
            </a:pPr>
            <a:r>
              <a:rPr lang="ru-RU" i="1"/>
              <a:t>	</a:t>
            </a:r>
            <a:r>
              <a:rPr lang="en-US" sz="4000" i="1">
                <a:solidFill>
                  <a:schemeClr val="hlink"/>
                </a:solidFill>
              </a:rPr>
              <a:t>n</a:t>
            </a:r>
            <a:r>
              <a:rPr lang="en-US" sz="4000" i="1" baseline="-25000">
                <a:solidFill>
                  <a:schemeClr val="hlink"/>
                </a:solidFill>
              </a:rPr>
              <a:t>max</a:t>
            </a:r>
            <a:r>
              <a:rPr lang="ru-RU" sz="4000" i="1">
                <a:solidFill>
                  <a:schemeClr val="hlink"/>
                </a:solidFill>
              </a:rPr>
              <a:t>(</a:t>
            </a:r>
            <a:r>
              <a:rPr lang="en-US" sz="4000" i="1">
                <a:solidFill>
                  <a:schemeClr val="hlink"/>
                </a:solidFill>
              </a:rPr>
              <a:t>h</a:t>
            </a:r>
            <a:r>
              <a:rPr lang="ru-RU" sz="4000" i="1">
                <a:solidFill>
                  <a:schemeClr val="hlink"/>
                </a:solidFill>
              </a:rPr>
              <a:t>)= </a:t>
            </a:r>
            <a:r>
              <a:rPr lang="ru-RU" sz="4000">
                <a:solidFill>
                  <a:schemeClr val="hlink"/>
                </a:solidFill>
              </a:rPr>
              <a:t>2</a:t>
            </a:r>
            <a:r>
              <a:rPr lang="en-US" sz="4400" i="1" baseline="30000">
                <a:solidFill>
                  <a:schemeClr val="hlink"/>
                </a:solidFill>
              </a:rPr>
              <a:t>h</a:t>
            </a:r>
            <a:r>
              <a:rPr lang="ru-RU" sz="4000" i="1">
                <a:solidFill>
                  <a:schemeClr val="hlink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ru-RU"/>
              <a:t>   </a:t>
            </a:r>
            <a:r>
              <a:rPr lang="ru-RU" sz="2800" u="sng"/>
              <a:t>Доказательство:</a:t>
            </a:r>
          </a:p>
          <a:p>
            <a:pPr>
              <a:buFontTx/>
              <a:buNone/>
            </a:pPr>
            <a:r>
              <a:rPr lang="ru-RU"/>
              <a:t>  </a:t>
            </a:r>
            <a:r>
              <a:rPr lang="ru-RU" sz="2400"/>
              <a:t>на первом уровне         1  = 2º вершин</a:t>
            </a:r>
          </a:p>
          <a:p>
            <a:pPr>
              <a:buFontTx/>
              <a:buNone/>
            </a:pPr>
            <a:r>
              <a:rPr lang="ru-RU" sz="2400"/>
              <a:t>  на втором уровне          2 = 2</a:t>
            </a:r>
            <a:r>
              <a:rPr lang="en-US" sz="2400"/>
              <a:t>¹</a:t>
            </a:r>
            <a:r>
              <a:rPr lang="ru-RU" sz="2400"/>
              <a:t> вершин</a:t>
            </a:r>
          </a:p>
          <a:p>
            <a:pPr>
              <a:buFontTx/>
              <a:buNone/>
            </a:pPr>
            <a:r>
              <a:rPr lang="ru-RU" sz="2400"/>
              <a:t>  на третьем уровне        4  = 2</a:t>
            </a:r>
            <a:r>
              <a:rPr lang="en-US" sz="2400"/>
              <a:t>²</a:t>
            </a:r>
            <a:r>
              <a:rPr lang="ru-RU" sz="2400"/>
              <a:t>  вершин</a:t>
            </a:r>
            <a:endParaRPr lang="en-US" sz="2400"/>
          </a:p>
          <a:p>
            <a:pPr>
              <a:buFontTx/>
              <a:buNone/>
            </a:pPr>
            <a:endParaRPr lang="ru-RU" sz="1600"/>
          </a:p>
          <a:p>
            <a:pPr>
              <a:buFontTx/>
              <a:buNone/>
            </a:pPr>
            <a:r>
              <a:rPr lang="en-US" sz="2400"/>
              <a:t>  </a:t>
            </a:r>
            <a:r>
              <a:rPr lang="ru-RU" sz="2400"/>
              <a:t>на </a:t>
            </a:r>
            <a:r>
              <a:rPr lang="en-US" sz="2400"/>
              <a:t>h</a:t>
            </a:r>
            <a:r>
              <a:rPr lang="ru-RU" sz="2400"/>
              <a:t> уровне                    2</a:t>
            </a:r>
            <a:r>
              <a:rPr lang="en-US" sz="2400" baseline="46000"/>
              <a:t>h-1 </a:t>
            </a:r>
            <a:r>
              <a:rPr lang="ru-RU" sz="2400"/>
              <a:t>вершин</a:t>
            </a:r>
          </a:p>
          <a:p>
            <a:pPr>
              <a:buFontTx/>
              <a:buNone/>
            </a:pPr>
            <a:r>
              <a:rPr lang="en-US"/>
              <a:t>   n</a:t>
            </a:r>
            <a:r>
              <a:rPr lang="en-US" baseline="-15000"/>
              <a:t>max</a:t>
            </a:r>
            <a:r>
              <a:rPr lang="en-US" baseline="-25000"/>
              <a:t> </a:t>
            </a:r>
            <a:r>
              <a:rPr lang="en-US"/>
              <a:t>= 1 + 2 + </a:t>
            </a:r>
            <a:r>
              <a:rPr lang="ru-RU"/>
              <a:t>... + 2</a:t>
            </a:r>
            <a:r>
              <a:rPr lang="en-US" baseline="40000"/>
              <a:t>h-1 </a:t>
            </a:r>
            <a:r>
              <a:rPr lang="en-US"/>
              <a:t>= 2</a:t>
            </a:r>
            <a:r>
              <a:rPr lang="en-US" baseline="40000"/>
              <a:t>h </a:t>
            </a:r>
            <a:r>
              <a:rPr lang="en-US" sz="2000" baseline="40000"/>
              <a:t>—</a:t>
            </a:r>
            <a:r>
              <a:rPr lang="ru-RU" sz="2000"/>
              <a:t> </a:t>
            </a:r>
            <a:r>
              <a:rPr lang="en-US"/>
              <a:t>1</a:t>
            </a:r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7350"/>
            <a:ext cx="9144000" cy="1417638"/>
          </a:xfrm>
        </p:spPr>
        <p:txBody>
          <a:bodyPr/>
          <a:lstStyle/>
          <a:p>
            <a:r>
              <a:rPr lang="ru-RU" sz="4000"/>
              <a:t>3.8.2. Некоторые свойства деревьев</a:t>
            </a: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971550" y="5157788"/>
            <a:ext cx="503238" cy="71437"/>
            <a:chOff x="839" y="3430"/>
            <a:chExt cx="317" cy="45"/>
          </a:xfrm>
        </p:grpSpPr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839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975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1111" y="3430"/>
              <a:ext cx="45" cy="45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84213" y="5013325"/>
            <a:ext cx="136683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18" grpId="0"/>
      <p:bldP spid="9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964612" cy="5864225"/>
          </a:xfrm>
        </p:spPr>
        <p:txBody>
          <a:bodyPr/>
          <a:lstStyle/>
          <a:p>
            <a:pPr>
              <a:buFontTx/>
              <a:buNone/>
            </a:pPr>
            <a:r>
              <a:rPr lang="ru-RU">
                <a:solidFill>
                  <a:srgbClr val="0000FF"/>
                </a:solidFill>
              </a:rPr>
              <a:t>   </a:t>
            </a:r>
            <a:r>
              <a:rPr lang="ru-RU" u="sng">
                <a:solidFill>
                  <a:srgbClr val="0000FF"/>
                </a:solidFill>
              </a:rPr>
              <a:t>Свойство 2</a:t>
            </a:r>
            <a:r>
              <a:rPr lang="ru-RU" i="1" u="sng">
                <a:solidFill>
                  <a:srgbClr val="0000FF"/>
                </a:solidFill>
              </a:rPr>
              <a:t>:</a:t>
            </a:r>
            <a:r>
              <a:rPr lang="ru-RU"/>
              <a:t> </a:t>
            </a:r>
          </a:p>
          <a:p>
            <a:pPr>
              <a:buFontTx/>
              <a:buNone/>
            </a:pPr>
            <a:r>
              <a:rPr lang="ru-RU"/>
              <a:t>   Минимально возможная высота двоичного дерева с </a:t>
            </a:r>
            <a:r>
              <a:rPr lang="en-US"/>
              <a:t>n</a:t>
            </a:r>
            <a:r>
              <a:rPr lang="ru-RU"/>
              <a:t> вершинами равна</a:t>
            </a:r>
          </a:p>
          <a:p>
            <a:pPr>
              <a:buFontTx/>
              <a:buNone/>
            </a:pPr>
            <a:endParaRPr lang="ru-RU" sz="1600"/>
          </a:p>
          <a:p>
            <a:pPr>
              <a:buFontTx/>
              <a:buNone/>
            </a:pPr>
            <a:r>
              <a:rPr lang="ru-RU" sz="4400">
                <a:solidFill>
                  <a:schemeClr val="hlink"/>
                </a:solidFill>
              </a:rPr>
              <a:t>    </a:t>
            </a:r>
            <a:r>
              <a:rPr lang="en-US" sz="4400">
                <a:solidFill>
                  <a:schemeClr val="hlink"/>
                </a:solidFill>
              </a:rPr>
              <a:t>h</a:t>
            </a:r>
            <a:r>
              <a:rPr lang="en-US" sz="4400" baseline="-25000">
                <a:solidFill>
                  <a:schemeClr val="hlink"/>
                </a:solidFill>
              </a:rPr>
              <a:t>min</a:t>
            </a:r>
            <a:r>
              <a:rPr lang="ru-RU" sz="4400">
                <a:solidFill>
                  <a:schemeClr val="hlink"/>
                </a:solidFill>
              </a:rPr>
              <a:t>(</a:t>
            </a:r>
            <a:r>
              <a:rPr lang="en-US" sz="4400">
                <a:solidFill>
                  <a:schemeClr val="hlink"/>
                </a:solidFill>
              </a:rPr>
              <a:t>n</a:t>
            </a:r>
            <a:r>
              <a:rPr lang="ru-RU" sz="4400">
                <a:solidFill>
                  <a:schemeClr val="hlink"/>
                </a:solidFill>
              </a:rPr>
              <a:t>) = </a:t>
            </a:r>
            <a:r>
              <a:rPr lang="ru-RU" sz="4400">
                <a:solidFill>
                  <a:schemeClr val="hlink"/>
                </a:solidFill>
                <a:sym typeface="Symbol" pitchFamily="18" charset="2"/>
              </a:rPr>
              <a:t></a:t>
            </a:r>
            <a:r>
              <a:rPr lang="en-US" sz="4400">
                <a:solidFill>
                  <a:schemeClr val="hlink"/>
                </a:solidFill>
              </a:rPr>
              <a:t>log</a:t>
            </a:r>
            <a:r>
              <a:rPr lang="ru-RU" sz="4400">
                <a:solidFill>
                  <a:schemeClr val="hlink"/>
                </a:solidFill>
              </a:rPr>
              <a:t>(</a:t>
            </a:r>
            <a:r>
              <a:rPr lang="en-US" sz="4400">
                <a:solidFill>
                  <a:schemeClr val="hlink"/>
                </a:solidFill>
              </a:rPr>
              <a:t>n</a:t>
            </a:r>
            <a:r>
              <a:rPr lang="ru-RU" sz="4400">
                <a:solidFill>
                  <a:schemeClr val="hlink"/>
                </a:solidFill>
              </a:rPr>
              <a:t>+1)</a:t>
            </a:r>
            <a:r>
              <a:rPr lang="ru-RU" sz="4400">
                <a:solidFill>
                  <a:schemeClr val="hlink"/>
                </a:solidFill>
                <a:sym typeface="Symbol" pitchFamily="18" charset="2"/>
              </a:rPr>
              <a:t></a:t>
            </a:r>
          </a:p>
          <a:p>
            <a:pPr>
              <a:buFontTx/>
              <a:buNone/>
            </a:pPr>
            <a:endParaRPr lang="en-US" sz="18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ru-RU" sz="1400">
              <a:solidFill>
                <a:schemeClr val="hlink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ru-RU" sz="2800">
                <a:sym typeface="Symbol" pitchFamily="18" charset="2"/>
              </a:rPr>
              <a:t>   </a:t>
            </a:r>
            <a:r>
              <a:rPr lang="ru-RU" u="sng">
                <a:sym typeface="Symbol" pitchFamily="18" charset="2"/>
              </a:rPr>
              <a:t>Доказательство:</a:t>
            </a:r>
            <a:r>
              <a:rPr lang="ru-RU" sz="2800" u="sng">
                <a:sym typeface="Symbol" pitchFamily="18" charset="2"/>
              </a:rPr>
              <a:t> </a:t>
            </a:r>
            <a:endParaRPr lang="en-US" sz="900" u="sng">
              <a:sym typeface="Symbol" pitchFamily="18" charset="2"/>
            </a:endParaRPr>
          </a:p>
          <a:p>
            <a:pPr>
              <a:buFontTx/>
              <a:buNone/>
            </a:pPr>
            <a:endParaRPr lang="ru-RU" sz="900" u="sng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</a:t>
            </a:r>
            <a:r>
              <a:rPr lang="ru-RU">
                <a:sym typeface="Symbol" pitchFamily="18" charset="2"/>
              </a:rPr>
              <a:t>Из свойства 1 имеем </a:t>
            </a:r>
            <a:r>
              <a:rPr lang="en-US">
                <a:sym typeface="Symbol" pitchFamily="18" charset="2"/>
              </a:rPr>
              <a:t>h = log </a:t>
            </a:r>
            <a:r>
              <a:rPr lang="ru-RU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n</a:t>
            </a:r>
            <a:r>
              <a:rPr lang="en-US" baseline="-25000">
                <a:sym typeface="Symbol" pitchFamily="18" charset="2"/>
              </a:rPr>
              <a:t>max</a:t>
            </a:r>
            <a:r>
              <a:rPr lang="en-US">
                <a:sym typeface="Symbol" pitchFamily="18" charset="2"/>
              </a:rPr>
              <a:t> + 1</a:t>
            </a:r>
            <a:r>
              <a:rPr lang="ru-RU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ru-RU"/>
              <a:t>Определение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450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3600"/>
              <a:t>   Двоичное дерево называют </a:t>
            </a:r>
            <a:r>
              <a:rPr lang="ru-RU" sz="3600">
                <a:solidFill>
                  <a:srgbClr val="FF0000"/>
                </a:solidFill>
              </a:rPr>
              <a:t>идеально сбалансированным (ИСД)</a:t>
            </a:r>
            <a:r>
              <a:rPr lang="ru-RU" sz="3600"/>
              <a:t>, если для каждой его вершины размеры левого и правого поддеревьев отличаются не более чем на 1.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3600"/>
          </a:p>
          <a:p>
            <a:pPr>
              <a:lnSpc>
                <a:spcPct val="90000"/>
              </a:lnSpc>
              <a:buFontTx/>
              <a:buNone/>
            </a:pPr>
            <a:r>
              <a:rPr lang="ru-RU" sz="3600"/>
              <a:t>   ИСД сбалансировано </a:t>
            </a:r>
            <a:r>
              <a:rPr lang="ru-RU" sz="3600" u="sng"/>
              <a:t>по количеству вершин.</a:t>
            </a:r>
          </a:p>
        </p:txBody>
      </p:sp>
    </p:spTree>
    <p:extLst>
      <p:ext uri="{BB962C8B-B14F-4D97-AF65-F5344CB8AC3E}">
        <p14:creationId xmlns:p14="http://schemas.microsoft.com/office/powerpoint/2010/main" val="35620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276225" y="2400300"/>
            <a:ext cx="3906838" cy="2647950"/>
            <a:chOff x="524" y="1635"/>
            <a:chExt cx="2461" cy="1668"/>
          </a:xfrm>
        </p:grpSpPr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955" y="2192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524" y="2885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1396" y="2889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2552" y="2883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2123" y="2198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1541" y="1635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803" y="2607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260" y="2610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2416" y="2604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1957" y="1928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 flipH="1">
              <a:off x="1260" y="1939"/>
              <a:ext cx="28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962" y="2191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4892675" y="2360613"/>
            <a:ext cx="3906838" cy="3729037"/>
            <a:chOff x="3124" y="477"/>
            <a:chExt cx="2461" cy="2349"/>
          </a:xfrm>
        </p:grpSpPr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4679" y="2412"/>
              <a:ext cx="433" cy="4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 flipH="1">
              <a:off x="5015" y="2138"/>
              <a:ext cx="302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374" name="Group 62"/>
            <p:cNvGrpSpPr>
              <a:grpSpLocks/>
            </p:cNvGrpSpPr>
            <p:nvPr/>
          </p:nvGrpSpPr>
          <p:grpSpPr bwMode="auto">
            <a:xfrm>
              <a:off x="3124" y="477"/>
              <a:ext cx="2461" cy="1668"/>
              <a:chOff x="524" y="1635"/>
              <a:chExt cx="2461" cy="1668"/>
            </a:xfrm>
          </p:grpSpPr>
          <p:sp>
            <p:nvSpPr>
              <p:cNvPr id="13375" name="Oval 63"/>
              <p:cNvSpPr>
                <a:spLocks noChangeArrowheads="1"/>
              </p:cNvSpPr>
              <p:nvPr/>
            </p:nvSpPr>
            <p:spPr bwMode="auto">
              <a:xfrm>
                <a:off x="955" y="2192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6" name="Oval 64"/>
              <p:cNvSpPr>
                <a:spLocks noChangeArrowheads="1"/>
              </p:cNvSpPr>
              <p:nvPr/>
            </p:nvSpPr>
            <p:spPr bwMode="auto">
              <a:xfrm>
                <a:off x="524" y="2885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7" name="Oval 65"/>
              <p:cNvSpPr>
                <a:spLocks noChangeArrowheads="1"/>
              </p:cNvSpPr>
              <p:nvPr/>
            </p:nvSpPr>
            <p:spPr bwMode="auto">
              <a:xfrm>
                <a:off x="1396" y="2889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8" name="Oval 66"/>
              <p:cNvSpPr>
                <a:spLocks noChangeArrowheads="1"/>
              </p:cNvSpPr>
              <p:nvPr/>
            </p:nvSpPr>
            <p:spPr bwMode="auto">
              <a:xfrm>
                <a:off x="2552" y="2883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79" name="Oval 67"/>
              <p:cNvSpPr>
                <a:spLocks noChangeArrowheads="1"/>
              </p:cNvSpPr>
              <p:nvPr/>
            </p:nvSpPr>
            <p:spPr bwMode="auto">
              <a:xfrm>
                <a:off x="2123" y="2198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80" name="Oval 68"/>
              <p:cNvSpPr>
                <a:spLocks noChangeArrowheads="1"/>
              </p:cNvSpPr>
              <p:nvPr/>
            </p:nvSpPr>
            <p:spPr bwMode="auto">
              <a:xfrm>
                <a:off x="1541" y="1635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81" name="Line 69"/>
              <p:cNvSpPr>
                <a:spLocks noChangeShapeType="1"/>
              </p:cNvSpPr>
              <p:nvPr/>
            </p:nvSpPr>
            <p:spPr bwMode="auto">
              <a:xfrm flipH="1">
                <a:off x="803" y="2607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2" name="Line 70"/>
              <p:cNvSpPr>
                <a:spLocks noChangeShapeType="1"/>
              </p:cNvSpPr>
              <p:nvPr/>
            </p:nvSpPr>
            <p:spPr bwMode="auto">
              <a:xfrm>
                <a:off x="1260" y="2610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3" name="Line 71"/>
              <p:cNvSpPr>
                <a:spLocks noChangeShapeType="1"/>
              </p:cNvSpPr>
              <p:nvPr/>
            </p:nvSpPr>
            <p:spPr bwMode="auto">
              <a:xfrm>
                <a:off x="2416" y="2604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4" name="Line 72"/>
              <p:cNvSpPr>
                <a:spLocks noChangeShapeType="1"/>
              </p:cNvSpPr>
              <p:nvPr/>
            </p:nvSpPr>
            <p:spPr bwMode="auto">
              <a:xfrm>
                <a:off x="1957" y="1928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5" name="Line 73"/>
              <p:cNvSpPr>
                <a:spLocks noChangeShapeType="1"/>
              </p:cNvSpPr>
              <p:nvPr/>
            </p:nvSpPr>
            <p:spPr bwMode="auto">
              <a:xfrm flipH="1">
                <a:off x="1260" y="1939"/>
                <a:ext cx="283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86" name="Oval 74"/>
              <p:cNvSpPr>
                <a:spLocks noChangeArrowheads="1"/>
              </p:cNvSpPr>
              <p:nvPr/>
            </p:nvSpPr>
            <p:spPr bwMode="auto">
              <a:xfrm>
                <a:off x="962" y="2191"/>
                <a:ext cx="433" cy="4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3395" name="Group 83"/>
          <p:cNvGrpSpPr>
            <a:grpSpLocks/>
          </p:cNvGrpSpPr>
          <p:nvPr/>
        </p:nvGrpSpPr>
        <p:grpSpPr bwMode="auto">
          <a:xfrm>
            <a:off x="3405188" y="2379663"/>
            <a:ext cx="539750" cy="539750"/>
            <a:chOff x="2484" y="1206"/>
            <a:chExt cx="340" cy="340"/>
          </a:xfrm>
        </p:grpSpPr>
        <p:sp>
          <p:nvSpPr>
            <p:cNvPr id="13393" name="Oval 81"/>
            <p:cNvSpPr>
              <a:spLocks noChangeArrowheads="1"/>
            </p:cNvSpPr>
            <p:nvPr/>
          </p:nvSpPr>
          <p:spPr bwMode="auto">
            <a:xfrm>
              <a:off x="2484" y="1206"/>
              <a:ext cx="340" cy="340"/>
            </a:xfrm>
            <a:prstGeom prst="ellipse">
              <a:avLst/>
            </a:prstGeom>
            <a:solidFill>
              <a:srgbClr val="D9ED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392" name="Group 80"/>
            <p:cNvGrpSpPr>
              <a:grpSpLocks/>
            </p:cNvGrpSpPr>
            <p:nvPr/>
          </p:nvGrpSpPr>
          <p:grpSpPr bwMode="auto">
            <a:xfrm>
              <a:off x="2540" y="1253"/>
              <a:ext cx="227" cy="227"/>
              <a:chOff x="2540" y="1253"/>
              <a:chExt cx="227" cy="227"/>
            </a:xfrm>
          </p:grpSpPr>
          <p:sp>
            <p:nvSpPr>
              <p:cNvPr id="13389" name="Line 77"/>
              <p:cNvSpPr>
                <a:spLocks noChangeShapeType="1"/>
              </p:cNvSpPr>
              <p:nvPr/>
            </p:nvSpPr>
            <p:spPr bwMode="auto">
              <a:xfrm>
                <a:off x="2653" y="125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90" name="Line 78"/>
              <p:cNvSpPr>
                <a:spLocks noChangeShapeType="1"/>
              </p:cNvSpPr>
              <p:nvPr/>
            </p:nvSpPr>
            <p:spPr bwMode="auto">
              <a:xfrm rot="5400000">
                <a:off x="2654" y="125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3396" name="Group 84"/>
          <p:cNvGrpSpPr>
            <a:grpSpLocks/>
          </p:cNvGrpSpPr>
          <p:nvPr/>
        </p:nvGrpSpPr>
        <p:grpSpPr bwMode="auto">
          <a:xfrm>
            <a:off x="8018463" y="2230438"/>
            <a:ext cx="539750" cy="539750"/>
            <a:chOff x="3626" y="715"/>
            <a:chExt cx="340" cy="340"/>
          </a:xfrm>
        </p:grpSpPr>
        <p:sp>
          <p:nvSpPr>
            <p:cNvPr id="13394" name="Oval 82"/>
            <p:cNvSpPr>
              <a:spLocks noChangeArrowheads="1"/>
            </p:cNvSpPr>
            <p:nvPr/>
          </p:nvSpPr>
          <p:spPr bwMode="auto">
            <a:xfrm>
              <a:off x="3626" y="715"/>
              <a:ext cx="340" cy="340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391" name="Line 79"/>
            <p:cNvSpPr>
              <a:spLocks noChangeShapeType="1"/>
            </p:cNvSpPr>
            <p:nvPr/>
          </p:nvSpPr>
          <p:spPr bwMode="auto">
            <a:xfrm rot="5400000">
              <a:off x="3796" y="770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397" name="AutoShape 85"/>
          <p:cNvSpPr>
            <a:spLocks noChangeArrowheads="1"/>
          </p:cNvSpPr>
          <p:nvPr/>
        </p:nvSpPr>
        <p:spPr bwMode="auto">
          <a:xfrm>
            <a:off x="-649288" y="2081213"/>
            <a:ext cx="5013326" cy="4776787"/>
          </a:xfrm>
          <a:prstGeom prst="star4">
            <a:avLst>
              <a:gd name="adj" fmla="val 46741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99" name="AutoShape 87"/>
          <p:cNvSpPr>
            <a:spLocks noChangeArrowheads="1"/>
          </p:cNvSpPr>
          <p:nvPr/>
        </p:nvSpPr>
        <p:spPr bwMode="auto">
          <a:xfrm>
            <a:off x="4398963" y="2081213"/>
            <a:ext cx="4578350" cy="4776787"/>
          </a:xfrm>
          <a:prstGeom prst="star4">
            <a:avLst>
              <a:gd name="adj" fmla="val 46741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943225" y="2079625"/>
            <a:ext cx="1328738" cy="93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7527925" y="2016125"/>
            <a:ext cx="1316038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97" grpId="0" animBg="1"/>
      <p:bldP spid="13399" grpId="0" animBg="1"/>
      <p:bldP spid="13400" grpId="0" animBg="1"/>
      <p:bldP spid="1340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1414</Words>
  <Application>Microsoft Office PowerPoint</Application>
  <PresentationFormat>Экран (4:3)</PresentationFormat>
  <Paragraphs>262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3.8. ДВОИЧНЫЕ ДЕРЕВЬЯ</vt:lpstr>
      <vt:lpstr>Определение (рекурсивное)</vt:lpstr>
      <vt:lpstr>Пример двоичного дерева</vt:lpstr>
      <vt:lpstr>Презентация PowerPoint</vt:lpstr>
      <vt:lpstr>Словарь</vt:lpstr>
      <vt:lpstr>3.8.2. Некоторые свойства деревьев</vt:lpstr>
      <vt:lpstr>Презентация PowerPoint</vt:lpstr>
      <vt:lpstr>Определение</vt:lpstr>
      <vt:lpstr>Пример</vt:lpstr>
      <vt:lpstr>Презентация PowerPoint</vt:lpstr>
      <vt:lpstr>  3.8.3.  Представление деревьев           в памяти компьютера</vt:lpstr>
      <vt:lpstr>Структура вершины дерева</vt:lpstr>
      <vt:lpstr>Графическое представление</vt:lpstr>
      <vt:lpstr>3.8.4. Основные операции с деревьями</vt:lpstr>
      <vt:lpstr>Основные операции с деревьями</vt:lpstr>
      <vt:lpstr>Презентация PowerPoint</vt:lpstr>
      <vt:lpstr>Пример. Обходы дерева</vt:lpstr>
      <vt:lpstr>Презентация PowerPoint</vt:lpstr>
      <vt:lpstr>3.9. Деревья поиска</vt:lpstr>
      <vt:lpstr>Презентация PowerPoint</vt:lpstr>
      <vt:lpstr>3.9.1. Поиск вершины с ключом Х</vt:lpstr>
      <vt:lpstr>Поиск вершины с ключом Х Алгоритм на псевдокоде</vt:lpstr>
      <vt:lpstr>Презентация PowerPoint</vt:lpstr>
      <vt:lpstr>Презентация PowerPoint</vt:lpstr>
      <vt:lpstr>1   2   3   4   5   6   7   8   9   10   11   12   13   14   15</vt:lpstr>
      <vt:lpstr>Презентация PowerPoint</vt:lpstr>
      <vt:lpstr>Презентация PowerPoint</vt:lpstr>
      <vt:lpstr>Случайные деревья поиска.</vt:lpstr>
      <vt:lpstr>Презентация PowerPoint</vt:lpstr>
      <vt:lpstr>Построение СДП</vt:lpstr>
      <vt:lpstr>B   9   2   4   1   7   E   F   A   D   C   3   5   8   6</vt:lpstr>
      <vt:lpstr>Презентация PowerPoint</vt:lpstr>
      <vt:lpstr>Презентация PowerPoint</vt:lpstr>
      <vt:lpstr>Презентация PowerPoint</vt:lpstr>
      <vt:lpstr>5’   1’   2’   4   3   2”  1”   6   5”   7</vt:lpstr>
      <vt:lpstr>Презентация PowerPoint</vt:lpstr>
      <vt:lpstr>Презентация PowerPoint</vt:lpstr>
      <vt:lpstr>Рекурсивная процедура добавления  в  случайное дерево поиска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И АЛГОРИТМЫ  ОБРАБОТКИ ДАННЫХ</dc:title>
  <dc:creator>Дарья</dc:creator>
  <cp:lastModifiedBy>днс</cp:lastModifiedBy>
  <cp:revision>140</cp:revision>
  <dcterms:created xsi:type="dcterms:W3CDTF">2012-11-08T07:18:46Z</dcterms:created>
  <dcterms:modified xsi:type="dcterms:W3CDTF">2014-09-15T04:04:31Z</dcterms:modified>
</cp:coreProperties>
</file>