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78" r:id="rId3"/>
    <p:sldId id="258" r:id="rId4"/>
    <p:sldId id="259" r:id="rId5"/>
    <p:sldId id="266" r:id="rId6"/>
    <p:sldId id="279" r:id="rId7"/>
    <p:sldId id="260" r:id="rId8"/>
    <p:sldId id="261" r:id="rId9"/>
    <p:sldId id="262" r:id="rId10"/>
    <p:sldId id="280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 autoAdjust="0"/>
    <p:restoredTop sz="93232" autoAdjust="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1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31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7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45B0-8919-4AEA-BABA-2A90F489EB6F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56D8-CB03-4D8E-98CF-19553A10A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83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21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12968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 smtClean="0"/>
              <a:t>ИСДП  </a:t>
            </a:r>
            <a:r>
              <a:rPr lang="ru-RU" sz="2800" dirty="0" smtClean="0"/>
              <a:t> 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 +</a:t>
            </a:r>
            <a:r>
              <a:rPr lang="ru-RU" sz="2800" dirty="0" smtClean="0"/>
              <a:t>  Обеспечивает минимальное среднее время поиска. </a:t>
            </a:r>
          </a:p>
          <a:p>
            <a:pPr marL="0" indent="0">
              <a:buNone/>
            </a:pPr>
            <a:r>
              <a:rPr lang="ru-RU" sz="2800" dirty="0" smtClean="0"/>
              <a:t>  </a:t>
            </a:r>
            <a:r>
              <a:rPr lang="ru-RU" sz="2800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  Перестройка дерева после случайного включения вершины – довольно сложная операция.</a:t>
            </a:r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/>
              <a:t>СДП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 +</a:t>
            </a:r>
            <a:r>
              <a:rPr lang="ru-RU" sz="2800" dirty="0" smtClean="0"/>
              <a:t>  Процедура построения достаточно проста.</a:t>
            </a:r>
          </a:p>
          <a:p>
            <a:pPr marL="0" indent="0">
              <a:buNone/>
            </a:pPr>
            <a:r>
              <a:rPr lang="ru-RU" sz="2800" dirty="0" smtClean="0"/>
              <a:t>  </a:t>
            </a:r>
            <a:r>
              <a:rPr lang="ru-RU" sz="2800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  Среднее время поиска на 39</a:t>
            </a:r>
            <a:r>
              <a:rPr lang="en-US" sz="2800" dirty="0" smtClean="0"/>
              <a:t>%</a:t>
            </a:r>
            <a:r>
              <a:rPr lang="ru-RU" sz="2800" dirty="0" smtClean="0"/>
              <a:t> больше, чем у ИСДП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(в худшем случае может выродиться в список).</a:t>
            </a:r>
          </a:p>
          <a:p>
            <a:pPr marL="0" indent="0">
              <a:buNone/>
            </a:pPr>
            <a:endParaRPr lang="ru-RU" sz="3000" dirty="0" smtClean="0"/>
          </a:p>
        </p:txBody>
      </p:sp>
    </p:spTree>
    <p:extLst>
      <p:ext uri="{BB962C8B-B14F-4D97-AF65-F5344CB8AC3E}">
        <p14:creationId xmlns:p14="http://schemas.microsoft.com/office/powerpoint/2010/main" val="2381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Пусть добавляется вершина в правое поддерево.</a:t>
            </a:r>
          </a:p>
          <a:p>
            <a:pPr marL="0" indent="0">
              <a:buNone/>
            </a:pPr>
            <a:r>
              <a:rPr lang="ru-RU" dirty="0" smtClean="0"/>
              <a:t>Возможны три случая:</a:t>
            </a:r>
          </a:p>
          <a:p>
            <a:pPr marL="514350" indent="-514350">
              <a:spcBef>
                <a:spcPts val="1800"/>
              </a:spcBef>
              <a:buAutoNum type="arabicParenR"/>
            </a:pPr>
            <a:r>
              <a:rPr lang="ru-RU" dirty="0" smtClean="0"/>
              <a:t>Если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&gt;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,</a:t>
            </a:r>
            <a:r>
              <a:rPr lang="en-US" dirty="0" smtClean="0"/>
              <a:t>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>
              <a:buFont typeface="Wingdings 2"/>
              <a:buAutoNum type="arabicParenR"/>
            </a:pPr>
            <a:r>
              <a:rPr lang="ru-RU" dirty="0" smtClean="0"/>
              <a:t>Если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=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,</a:t>
            </a:r>
            <a:r>
              <a:rPr lang="en-US" dirty="0" smtClean="0"/>
              <a:t>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&lt;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ru-RU" dirty="0" smtClean="0"/>
          </a:p>
          <a:p>
            <a:pPr marL="514350" indent="-514350">
              <a:buFont typeface="Wingdings 2"/>
              <a:buAutoNum type="arabicParenR"/>
            </a:pPr>
            <a:r>
              <a:rPr lang="ru-RU" dirty="0" smtClean="0"/>
              <a:t>Если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&lt;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,</a:t>
            </a:r>
            <a:r>
              <a:rPr lang="en-US" dirty="0" smtClean="0"/>
              <a:t>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sz="1600" dirty="0" err="1" smtClean="0"/>
              <a:t>L</a:t>
            </a:r>
            <a:r>
              <a:rPr lang="en-US" dirty="0" smtClean="0"/>
              <a:t> &lt; </a:t>
            </a:r>
            <a:r>
              <a:rPr lang="en-US" dirty="0" err="1" smtClean="0"/>
              <a:t>h</a:t>
            </a:r>
            <a:r>
              <a:rPr lang="en-US" sz="1600" dirty="0" err="1" smtClean="0"/>
              <a:t>R</a:t>
            </a:r>
            <a:r>
              <a:rPr lang="ru-RU" dirty="0" smtClean="0"/>
              <a:t>   - нарушение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баланса и дерево необходимо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перестроить.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Построение АВЛ-дерева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4" y="188640"/>
            <a:ext cx="8962933" cy="864096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Рассмотрим перестроение АВЛ-дерева 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на простых примерах</a:t>
            </a:r>
            <a:endParaRPr lang="ru-RU" sz="2800" dirty="0">
              <a:solidFill>
                <a:schemeClr val="tx1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613251" y="1569591"/>
            <a:ext cx="1551037" cy="1445121"/>
            <a:chOff x="6368173" y="1262957"/>
            <a:chExt cx="1551037" cy="144512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173" y="2127053"/>
              <a:ext cx="5429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663" y="1262957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235" y="212705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Прямая со стрелкой 11"/>
            <p:cNvCxnSpPr/>
            <p:nvPr/>
          </p:nvCxnSpPr>
          <p:spPr>
            <a:xfrm>
              <a:off x="7343146" y="1622997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endCxn id="4" idx="0"/>
            </p:cNvCxnSpPr>
            <p:nvPr/>
          </p:nvCxnSpPr>
          <p:spPr>
            <a:xfrm flipH="1">
              <a:off x="6639636" y="1625092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1300550" y="1236153"/>
            <a:ext cx="1666679" cy="2337409"/>
            <a:chOff x="1485819" y="1236153"/>
            <a:chExt cx="1666679" cy="2337409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19" y="2992537"/>
              <a:ext cx="5429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448" y="2098113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523" y="123615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Прямая со стрелкой 25"/>
            <p:cNvCxnSpPr>
              <a:endCxn id="24" idx="0"/>
            </p:cNvCxnSpPr>
            <p:nvPr/>
          </p:nvCxnSpPr>
          <p:spPr>
            <a:xfrm flipH="1">
              <a:off x="2290486" y="1561819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endCxn id="23" idx="0"/>
            </p:cNvCxnSpPr>
            <p:nvPr/>
          </p:nvCxnSpPr>
          <p:spPr>
            <a:xfrm flipH="1">
              <a:off x="1757282" y="2490576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3890" y="1413694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9834" y="2286657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ru-RU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52498" y="2175793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</a:t>
            </a:r>
            <a:r>
              <a:rPr lang="en-US" sz="2400" dirty="0" smtClean="0"/>
              <a:t>LL - </a:t>
            </a:r>
            <a:r>
              <a:rPr lang="ru-RU" sz="2400" dirty="0" smtClean="0"/>
              <a:t>поворот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5580112" y="4332360"/>
            <a:ext cx="1454900" cy="1587395"/>
            <a:chOff x="4639530" y="4263528"/>
            <a:chExt cx="1454900" cy="1587395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530" y="5269898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455" y="529339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8" name="Прямая со стрелкой 37"/>
            <p:cNvCxnSpPr>
              <a:endCxn id="36" idx="0"/>
            </p:cNvCxnSpPr>
            <p:nvPr/>
          </p:nvCxnSpPr>
          <p:spPr>
            <a:xfrm flipH="1">
              <a:off x="4939568" y="4733604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585" y="4263528"/>
              <a:ext cx="58102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0" name="Прямая со стрелкой 39"/>
            <p:cNvCxnSpPr/>
            <p:nvPr/>
          </p:nvCxnSpPr>
          <p:spPr>
            <a:xfrm>
              <a:off x="5494115" y="4778042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1403840" y="3919240"/>
            <a:ext cx="1120382" cy="2377034"/>
            <a:chOff x="1852047" y="3911637"/>
            <a:chExt cx="1120382" cy="2377034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047" y="4773597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114" y="3911637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Прямая со стрелкой 32"/>
            <p:cNvCxnSpPr>
              <a:endCxn id="28" idx="0"/>
            </p:cNvCxnSpPr>
            <p:nvPr/>
          </p:nvCxnSpPr>
          <p:spPr>
            <a:xfrm flipH="1">
              <a:off x="2152085" y="4237303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404" y="5726696"/>
              <a:ext cx="58102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Прямая со стрелкой 34"/>
            <p:cNvCxnSpPr/>
            <p:nvPr/>
          </p:nvCxnSpPr>
          <p:spPr>
            <a:xfrm>
              <a:off x="2284095" y="5207782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05984" y="4093925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ru-RU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77992" y="5361434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301699" y="4802207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r>
              <a:rPr lang="en-US" sz="2400" dirty="0"/>
              <a:t>R</a:t>
            </a:r>
            <a:r>
              <a:rPr lang="en-US" sz="2400" dirty="0" smtClean="0"/>
              <a:t> - </a:t>
            </a:r>
            <a:r>
              <a:rPr lang="ru-RU" sz="2400" dirty="0" smtClean="0"/>
              <a:t>поворот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351851" y="836712"/>
            <a:ext cx="1642095" cy="1422412"/>
            <a:chOff x="2857897" y="2582652"/>
            <a:chExt cx="1642095" cy="1422412"/>
          </a:xfrm>
        </p:grpSpPr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183" y="2582652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917" y="3481189"/>
              <a:ext cx="600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Прямая со стрелкой 29"/>
            <p:cNvCxnSpPr/>
            <p:nvPr/>
          </p:nvCxnSpPr>
          <p:spPr>
            <a:xfrm>
              <a:off x="3834953" y="3014197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897" y="3481189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2" name="Прямая со стрелкой 31"/>
            <p:cNvCxnSpPr/>
            <p:nvPr/>
          </p:nvCxnSpPr>
          <p:spPr>
            <a:xfrm flipH="1">
              <a:off x="3263850" y="3015469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1403648" y="641374"/>
            <a:ext cx="1536179" cy="2284338"/>
            <a:chOff x="251520" y="2420888"/>
            <a:chExt cx="1536179" cy="2284338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420888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890" y="3282814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181351"/>
              <a:ext cx="6000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Прямая со стрелкой 20"/>
            <p:cNvCxnSpPr/>
            <p:nvPr/>
          </p:nvCxnSpPr>
          <p:spPr>
            <a:xfrm>
              <a:off x="673001" y="2801435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1122660" y="3714359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259631" y="3616389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7583" y="2694880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921436" y="4068043"/>
            <a:ext cx="1151485" cy="2248108"/>
            <a:chOff x="4283968" y="4349244"/>
            <a:chExt cx="1151485" cy="224810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6073477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578" y="5192097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349244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" name="Прямая со стрелкой 25"/>
            <p:cNvCxnSpPr/>
            <p:nvPr/>
          </p:nvCxnSpPr>
          <p:spPr>
            <a:xfrm flipH="1">
              <a:off x="4671926" y="5600087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4738972" y="4750825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71356" y="5471755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59388" y="4607659"/>
              <a:ext cx="4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24821" y="1273584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RR - </a:t>
            </a:r>
            <a:r>
              <a:rPr lang="ru-RU" sz="2400" dirty="0" smtClean="0"/>
              <a:t>поворот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6588224" y="4620561"/>
            <a:ext cx="1641425" cy="1430156"/>
            <a:chOff x="7107039" y="4620561"/>
            <a:chExt cx="1641425" cy="1430156"/>
          </a:xfrm>
        </p:grpSpPr>
        <p:pic>
          <p:nvPicPr>
            <p:cNvPr id="3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4589" y="5526842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7039" y="5497413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448" y="4620561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8" name="Прямая со стрелкой 47"/>
            <p:cNvCxnSpPr/>
            <p:nvPr/>
          </p:nvCxnSpPr>
          <p:spPr>
            <a:xfrm>
              <a:off x="8108106" y="5051674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/>
            <p:nvPr/>
          </p:nvCxnSpPr>
          <p:spPr>
            <a:xfrm flipH="1">
              <a:off x="7537003" y="5052946"/>
              <a:ext cx="348034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974878" y="4595027"/>
            <a:ext cx="210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RL - </a:t>
            </a:r>
            <a:r>
              <a:rPr lang="ru-RU" sz="2400" dirty="0" smtClean="0"/>
              <a:t>поворот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i="1" dirty="0" smtClean="0"/>
              <a:t>Идея алгоритма построения АВЛ-дерева </a:t>
            </a:r>
          </a:p>
          <a:p>
            <a:pPr marL="0" indent="0">
              <a:buNone/>
            </a:pPr>
            <a:r>
              <a:rPr lang="ru-RU" sz="3200" dirty="0" smtClean="0"/>
              <a:t>Вначале </a:t>
            </a:r>
            <a:r>
              <a:rPr lang="ru-RU" sz="3200" b="1" i="1" dirty="0" smtClean="0"/>
              <a:t>добавим</a:t>
            </a:r>
            <a:r>
              <a:rPr lang="ru-RU" sz="3200" dirty="0" smtClean="0"/>
              <a:t> </a:t>
            </a:r>
            <a:r>
              <a:rPr lang="ru-RU" sz="3200" b="1" i="1" dirty="0" smtClean="0"/>
              <a:t>новую вершину</a:t>
            </a:r>
            <a:r>
              <a:rPr lang="ru-RU" sz="3200" dirty="0" smtClean="0"/>
              <a:t> в дерево так же </a:t>
            </a:r>
            <a:r>
              <a:rPr lang="ru-RU" sz="3200" b="1" i="1" dirty="0" smtClean="0"/>
              <a:t>как в случайное</a:t>
            </a:r>
            <a:r>
              <a:rPr lang="ru-RU" sz="3200" dirty="0" smtClean="0"/>
              <a:t>, т.е. проходим по пути поиска до нужного места включения в качестве листовой вершины. </a:t>
            </a:r>
          </a:p>
          <a:p>
            <a:pPr marL="0" indent="0">
              <a:buNone/>
            </a:pPr>
            <a:r>
              <a:rPr lang="ru-RU" b="1" i="1" dirty="0" smtClean="0"/>
              <a:t>Д</a:t>
            </a:r>
            <a:r>
              <a:rPr lang="ru-RU" sz="3200" b="1" i="1" dirty="0" smtClean="0"/>
              <a:t>вигаясь назад по пути поиска </a:t>
            </a:r>
            <a:r>
              <a:rPr lang="ru-RU" sz="3200" dirty="0" smtClean="0"/>
              <a:t>будем искать вершину, в которой нарушился баланс, т.е. высота левого и правого поддерева стала отличаться больше, чем на единицу.</a:t>
            </a:r>
          </a:p>
          <a:p>
            <a:pPr marL="0" indent="0">
              <a:buNone/>
            </a:pPr>
            <a:r>
              <a:rPr lang="ru-RU" sz="3200" dirty="0" smtClean="0"/>
              <a:t>Если такая вершина найдена, то </a:t>
            </a:r>
            <a:r>
              <a:rPr lang="ru-RU" sz="3200" b="1" i="1" dirty="0" smtClean="0"/>
              <a:t>изменим структуру дерева</a:t>
            </a:r>
            <a:r>
              <a:rPr lang="ru-RU" sz="3200" dirty="0" smtClean="0"/>
              <a:t> для восстановления баланса.</a:t>
            </a:r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988424" cy="79695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solidFill>
                  <a:schemeClr val="tx1"/>
                </a:solidFill>
              </a:rPr>
              <a:t>Задачи при перестроении АВЛ-дерева</a:t>
            </a:r>
            <a:endParaRPr lang="ru-RU" sz="3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052736"/>
                <a:ext cx="8352928" cy="580526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dirty="0" smtClean="0"/>
                  <a:t>1) Как осуществить движение назад по пути поиска?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2) Как определить нарушение баланса?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3) Как восстанавливать баланс?</a:t>
                </a:r>
              </a:p>
              <a:p>
                <a:pPr marL="0" indent="0">
                  <a:buNone/>
                </a:pPr>
                <a:r>
                  <a:rPr lang="ru-RU" sz="2800" b="1" i="1" u="sng" dirty="0" smtClean="0"/>
                  <a:t>Решение: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а) Использовать рекурсию, которая позволит хранить адреса всех пройденных вершин по пути поиска и автоматически в них возвращаться на обратном пути рекурсии.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б) введем в каждую вершину дополнительный показатель  баланса </a:t>
                </a:r>
                <a:r>
                  <a:rPr lang="en-US" sz="2800" dirty="0" smtClean="0"/>
                  <a:t>Balance</a:t>
                </a:r>
                <a:r>
                  <a:rPr lang="ru-RU" sz="2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1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18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ru-RU" sz="1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ru-RU" sz="1800" b="1" i="1" smtClean="0">
                                <a:latin typeface="Cambria Math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ru-RU" sz="1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L</m:t>
                                </m:r>
                              </m:sub>
                            </m:sSub>
                            <m:r>
                              <a:rPr lang="ru-RU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R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1" i="1" dirty="0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800" b="1" i="1" dirty="0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1800" b="1" i="1" dirty="0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1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ru-RU" sz="1800" b="1" i="0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L</m:t>
                                </m:r>
                              </m:sub>
                            </m:sSub>
                            <m:r>
                              <a:rPr lang="en-US" sz="1800" b="1" i="0" dirty="0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R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1" i="1" dirty="0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800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dirty="0" smtClean="0">
                                <a:latin typeface="Cambria Math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ru-RU" sz="1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L</m:t>
                                </m:r>
                              </m:sub>
                            </m:sSub>
                            <m:r>
                              <a:rPr lang="en-US" sz="1800" b="1" i="0" dirty="0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1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R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800" b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052736"/>
                <a:ext cx="8352928" cy="5805264"/>
              </a:xfrm>
              <a:blipFill rotWithShape="1">
                <a:blip r:embed="rId2"/>
                <a:stretch>
                  <a:fillRect l="-1533" t="-945" r="-1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76672"/>
            <a:ext cx="8352928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При включении новой вершины её баланс равен нулю. При движении назад по пути поиска </a:t>
            </a:r>
            <a:r>
              <a:rPr lang="ru-RU" sz="3200" i="1" dirty="0" smtClean="0"/>
              <a:t>показатель </a:t>
            </a:r>
            <a:r>
              <a:rPr lang="ru-RU" sz="3200" i="1" dirty="0"/>
              <a:t>б</a:t>
            </a:r>
            <a:r>
              <a:rPr lang="ru-RU" sz="3200" i="1" dirty="0" smtClean="0"/>
              <a:t>аланса для всех вершин пересчитывается</a:t>
            </a:r>
            <a:r>
              <a:rPr lang="ru-RU" sz="3200" dirty="0" smtClean="0"/>
              <a:t>, причем не нужно просматривать все поддеревья, только путь поиска.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b="1" dirty="0" smtClean="0"/>
              <a:t>Нарушение баланса возможно только в одной вершине и один поворот полностью восстанавливает структуру АВЛ-дерева.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Балансировка выполняется с помощью поворотов дерева</a:t>
            </a:r>
            <a:r>
              <a:rPr lang="ru-RU" dirty="0" smtClean="0"/>
              <a:t>: </a:t>
            </a:r>
            <a:r>
              <a:rPr lang="en-US" b="1" i="1" dirty="0" smtClean="0"/>
              <a:t>LL</a:t>
            </a:r>
            <a:r>
              <a:rPr lang="ru-RU" b="1" i="1" dirty="0" smtClean="0"/>
              <a:t>,</a:t>
            </a:r>
            <a:r>
              <a:rPr lang="en-US" b="1" i="1" dirty="0" smtClean="0"/>
              <a:t> LR</a:t>
            </a:r>
            <a:r>
              <a:rPr lang="ru-RU" b="1" i="1" dirty="0" smtClean="0"/>
              <a:t>,</a:t>
            </a:r>
            <a:r>
              <a:rPr lang="en-US" b="1" i="1" dirty="0" smtClean="0"/>
              <a:t> RL</a:t>
            </a:r>
            <a:r>
              <a:rPr lang="ru-RU" b="1" i="1" dirty="0" smtClean="0"/>
              <a:t>,</a:t>
            </a:r>
            <a:r>
              <a:rPr lang="en-US" b="1" i="1" dirty="0" smtClean="0"/>
              <a:t> RR</a:t>
            </a:r>
            <a:r>
              <a:rPr lang="ru-RU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47" y="2408410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03" y="1650603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50" y="2408410"/>
            <a:ext cx="807757" cy="175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5" y="3411033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411884" y="1912540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188506" y="1912540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884425" y="2874739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581995" y="287473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99" y="3396506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71998" y="4153261"/>
            <a:ext cx="233934" cy="220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22102" y="620688"/>
            <a:ext cx="71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LL – </a:t>
            </a:r>
            <a:r>
              <a:rPr lang="ru-RU" sz="2400" dirty="0" smtClean="0"/>
              <a:t>поворот    //</a:t>
            </a:r>
            <a:r>
              <a:rPr lang="en-US" sz="2400" dirty="0" smtClean="0"/>
              <a:t>RR – </a:t>
            </a:r>
            <a:r>
              <a:rPr lang="ru-RU" sz="2400" dirty="0" smtClean="0"/>
              <a:t>поворот симметричен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22585" y="4263479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 smtClean="0"/>
              <a:t>1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87177" y="4166470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213461" y="412645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16" y="1786201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193" y="2558057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76" y="2696949"/>
            <a:ext cx="659098" cy="143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Прямая со стрелкой 23"/>
          <p:cNvCxnSpPr/>
          <p:nvPr/>
        </p:nvCxnSpPr>
        <p:spPr>
          <a:xfrm flipH="1">
            <a:off x="6531482" y="2158884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719890" y="301259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193176" y="3005336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357667" y="2057664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13" y="3527103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6225537" y="4060251"/>
            <a:ext cx="479961" cy="220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92704" y="429706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 smtClean="0"/>
              <a:t>1</a:t>
            </a:r>
            <a:endParaRPr lang="ru-RU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934091" y="429706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24532" y="4280688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79" y="3527103"/>
            <a:ext cx="353767" cy="7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555776" y="1383159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329000" y="1721264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52" y="193594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884425" y="2326050"/>
            <a:ext cx="265522" cy="145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81747" y="1340768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7252490" y="1628800"/>
            <a:ext cx="301266" cy="145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0" y="2397605"/>
            <a:ext cx="333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3143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81" y="1875681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40" y="2529481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275856" y="3478356"/>
            <a:ext cx="2664296" cy="30469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LL-</a:t>
            </a:r>
            <a:r>
              <a:rPr lang="ru-RU" sz="2400" b="1" i="1" u="sng" dirty="0" smtClean="0"/>
              <a:t>поворот</a:t>
            </a:r>
          </a:p>
          <a:p>
            <a:endParaRPr lang="ru-RU" sz="2400" dirty="0" smtClean="0"/>
          </a:p>
          <a:p>
            <a:r>
              <a:rPr lang="en-US" sz="2400" dirty="0" smtClean="0"/>
              <a:t>q</a:t>
            </a:r>
            <a:r>
              <a:rPr lang="ru-RU" sz="2400" dirty="0" smtClean="0"/>
              <a:t> </a:t>
            </a:r>
            <a:r>
              <a:rPr lang="en-US" b="1" dirty="0" smtClean="0"/>
              <a:t>=</a:t>
            </a:r>
            <a:r>
              <a:rPr lang="ru-RU" dirty="0" smtClean="0"/>
              <a:t>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</a:p>
          <a:p>
            <a:r>
              <a:rPr lang="en-US" sz="2400" dirty="0" smtClean="0"/>
              <a:t>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</a:t>
            </a:r>
          </a:p>
          <a:p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= 0</a:t>
            </a:r>
            <a:endParaRPr lang="en-US" sz="2400" dirty="0" smtClean="0"/>
          </a:p>
          <a:p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</a:p>
          <a:p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p</a:t>
            </a:r>
          </a:p>
          <a:p>
            <a:r>
              <a:rPr lang="en-US" sz="2400" dirty="0" smtClean="0"/>
              <a:t>p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smtClean="0"/>
              <a:t> </a:t>
            </a:r>
            <a:r>
              <a:rPr lang="en-US" sz="2400" smtClean="0"/>
              <a:t>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/>
      <p:bldP spid="19" grpId="0"/>
      <p:bldP spid="29" grpId="0" animBg="1"/>
      <p:bldP spid="30" grpId="0"/>
      <p:bldP spid="31" grpId="0"/>
      <p:bldP spid="32" grpId="0"/>
      <p:bldP spid="34" grpId="0"/>
      <p:bldP spid="37" grpId="0"/>
      <p:bldP spid="41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2" y="2408410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14" y="3388210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52" y="2391020"/>
            <a:ext cx="1138604" cy="247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1033"/>
            <a:ext cx="611687" cy="133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1217625" y="3789040"/>
            <a:ext cx="174017" cy="491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763688" y="3789040"/>
            <a:ext cx="163713" cy="491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13360" y="2874739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110930" y="2874739"/>
            <a:ext cx="468207" cy="513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3" y="4293096"/>
            <a:ext cx="194327" cy="42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115616" y="4725144"/>
            <a:ext cx="233934" cy="220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28321" y="116632"/>
            <a:ext cx="710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LR – </a:t>
            </a:r>
            <a:r>
              <a:rPr lang="ru-RU" sz="2400" dirty="0" smtClean="0"/>
              <a:t>поворот    //</a:t>
            </a:r>
            <a:r>
              <a:rPr lang="en-US" sz="2400" dirty="0" smtClean="0"/>
              <a:t>RL – </a:t>
            </a:r>
            <a:r>
              <a:rPr lang="ru-RU" sz="2400" dirty="0" smtClean="0"/>
              <a:t>поворот симметричен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4580145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 smtClean="0"/>
              <a:t>1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28321" y="4950565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47868" y="4623519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11760" y="1383159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184984" y="1721264"/>
            <a:ext cx="301266" cy="86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536" y="193594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13360" y="2326050"/>
            <a:ext cx="265522" cy="145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91" y="1245046"/>
            <a:ext cx="3143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240881" y="681496"/>
            <a:ext cx="2627263" cy="60016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LR-</a:t>
            </a:r>
            <a:r>
              <a:rPr lang="ru-RU" sz="2400" b="1" i="1" u="sng" dirty="0" smtClean="0"/>
              <a:t>поворот</a:t>
            </a:r>
            <a:endParaRPr lang="en-US" sz="2400" b="1" i="1" u="sng" dirty="0" smtClean="0"/>
          </a:p>
          <a:p>
            <a:r>
              <a:rPr lang="en-US" sz="2400" dirty="0" smtClean="0"/>
              <a:t>q</a:t>
            </a:r>
            <a:r>
              <a:rPr lang="ru-RU" sz="2400" dirty="0" smtClean="0"/>
              <a:t> </a:t>
            </a:r>
            <a:r>
              <a:rPr lang="en-US" b="1" dirty="0" smtClean="0"/>
              <a:t>=</a:t>
            </a:r>
            <a:r>
              <a:rPr lang="ru-RU" dirty="0" smtClean="0"/>
              <a:t>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</a:p>
          <a:p>
            <a:r>
              <a:rPr lang="en-US" sz="2400" dirty="0" smtClean="0"/>
              <a:t>r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</a:p>
          <a:p>
            <a:r>
              <a:rPr lang="en-US" sz="2400" dirty="0" smtClean="0"/>
              <a:t>IF</a:t>
            </a:r>
            <a:r>
              <a:rPr lang="ru-RU" sz="2400" dirty="0" smtClean="0"/>
              <a:t> </a:t>
            </a:r>
            <a:r>
              <a:rPr lang="en-US" sz="2400" dirty="0" smtClean="0"/>
              <a:t>(r-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en-US" sz="2400" dirty="0" smtClean="0"/>
              <a:t>0)</a:t>
            </a:r>
          </a:p>
          <a:p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ELSE  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 </a:t>
            </a:r>
            <a:endParaRPr lang="ru-RU" sz="2400" dirty="0" smtClean="0"/>
          </a:p>
          <a:p>
            <a:r>
              <a:rPr lang="en-US" sz="2400" dirty="0" smtClean="0"/>
              <a:t> FI</a:t>
            </a:r>
          </a:p>
          <a:p>
            <a:r>
              <a:rPr lang="en-US" sz="2400" dirty="0" smtClean="0"/>
              <a:t>IF</a:t>
            </a:r>
            <a:r>
              <a:rPr lang="ru-RU" sz="2400" dirty="0" smtClean="0"/>
              <a:t> </a:t>
            </a:r>
            <a:r>
              <a:rPr lang="en-US" sz="2400" dirty="0" smtClean="0"/>
              <a:t>(r-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0)</a:t>
            </a:r>
          </a:p>
          <a:p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-1</a:t>
            </a:r>
          </a:p>
          <a:p>
            <a:r>
              <a:rPr lang="en-US" sz="2400" dirty="0" smtClean="0"/>
              <a:t>ELSE q-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 </a:t>
            </a:r>
            <a:endParaRPr lang="ru-RU" sz="2400" dirty="0" smtClean="0"/>
          </a:p>
          <a:p>
            <a:r>
              <a:rPr lang="en-US" sz="2400" dirty="0" smtClean="0"/>
              <a:t>FI</a:t>
            </a:r>
          </a:p>
          <a:p>
            <a:r>
              <a:rPr lang="en-US" sz="2400" dirty="0" smtClean="0"/>
              <a:t>q-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r</a:t>
            </a:r>
            <a:r>
              <a:rPr lang="ru-RU" sz="2400" dirty="0" smtClean="0"/>
              <a:t>-</a:t>
            </a:r>
            <a:r>
              <a:rPr lang="en-US" sz="2400" dirty="0" smtClean="0"/>
              <a:t>-&gt;Left</a:t>
            </a:r>
          </a:p>
          <a:p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r-</a:t>
            </a:r>
            <a:r>
              <a:rPr lang="ru-RU" sz="2400" dirty="0" smtClean="0"/>
              <a:t>-</a:t>
            </a:r>
            <a:r>
              <a:rPr lang="en-US" sz="2400" dirty="0" smtClean="0"/>
              <a:t>&gt;Right</a:t>
            </a:r>
          </a:p>
          <a:p>
            <a:r>
              <a:rPr lang="en-US" sz="2400" dirty="0" smtClean="0"/>
              <a:t>r-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q;</a:t>
            </a:r>
          </a:p>
          <a:p>
            <a:r>
              <a:rPr lang="en-US" sz="2400" dirty="0" smtClean="0"/>
              <a:t>r</a:t>
            </a:r>
            <a:r>
              <a:rPr lang="ru-RU" sz="2400" dirty="0" smtClean="0"/>
              <a:t>-</a:t>
            </a:r>
            <a:r>
              <a:rPr lang="en-US" sz="2400" dirty="0" smtClean="0"/>
              <a:t>-&gt;Right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p;</a:t>
            </a:r>
          </a:p>
          <a:p>
            <a:r>
              <a:rPr lang="en-US" sz="2400" dirty="0" smtClean="0"/>
              <a:t>p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r;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37" y="1544201"/>
            <a:ext cx="523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Прямая со стрелкой 47"/>
          <p:cNvCxnSpPr>
            <a:endCxn id="7" idx="0"/>
          </p:cNvCxnSpPr>
          <p:nvPr/>
        </p:nvCxnSpPr>
        <p:spPr>
          <a:xfrm flipH="1">
            <a:off x="940820" y="1916832"/>
            <a:ext cx="689356" cy="491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2058764" y="1916832"/>
            <a:ext cx="647905" cy="510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02197"/>
            <a:ext cx="194327" cy="42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539956" y="4653136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en-US" sz="1600" dirty="0" smtClean="0"/>
              <a:t>4</a:t>
            </a:r>
            <a:endParaRPr lang="ru-RU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14" y="2439023"/>
            <a:ext cx="190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42" y="3359540"/>
            <a:ext cx="333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940819" y="3193081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61" name="Прямая со стрелкой 60"/>
          <p:cNvCxnSpPr>
            <a:endCxn id="8" idx="1"/>
          </p:cNvCxnSpPr>
          <p:nvPr/>
        </p:nvCxnSpPr>
        <p:spPr>
          <a:xfrm>
            <a:off x="1115616" y="3527103"/>
            <a:ext cx="185498" cy="123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67" y="2369847"/>
            <a:ext cx="5238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67" y="1552776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60" y="3356992"/>
            <a:ext cx="544271" cy="118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85" y="3344765"/>
            <a:ext cx="611687" cy="133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Прямая со стрелкой 71"/>
          <p:cNvCxnSpPr>
            <a:endCxn id="69" idx="0"/>
          </p:cNvCxnSpPr>
          <p:nvPr/>
        </p:nvCxnSpPr>
        <p:spPr>
          <a:xfrm flipH="1">
            <a:off x="6043329" y="2836176"/>
            <a:ext cx="299066" cy="508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6654215" y="2836176"/>
            <a:ext cx="364726" cy="562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20" y="3433551"/>
            <a:ext cx="416565" cy="90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Прямоугольник 74"/>
          <p:cNvSpPr/>
          <p:nvPr/>
        </p:nvSpPr>
        <p:spPr>
          <a:xfrm>
            <a:off x="6853228" y="4297647"/>
            <a:ext cx="272212" cy="283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724128" y="4541582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 smtClean="0"/>
              <a:t>1</a:t>
            </a:r>
            <a:endParaRPr lang="ru-R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647899" y="4638327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2</a:t>
            </a:r>
            <a:endParaRPr lang="ru-R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239783" y="4562946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ru-RU" sz="1600" dirty="0"/>
              <a:t>3</a:t>
            </a:r>
            <a:endParaRPr lang="ru-RU" sz="1200" dirty="0"/>
          </a:p>
        </p:txBody>
      </p:sp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27" y="2400923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508" y="2375076"/>
            <a:ext cx="523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Прямая со стрелкой 86"/>
          <p:cNvCxnSpPr/>
          <p:nvPr/>
        </p:nvCxnSpPr>
        <p:spPr>
          <a:xfrm flipH="1">
            <a:off x="6508321" y="1878269"/>
            <a:ext cx="427419" cy="512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7364328" y="1878269"/>
            <a:ext cx="441356" cy="548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35029" y="4623519"/>
            <a:ext cx="59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</a:t>
            </a:r>
            <a:r>
              <a:rPr lang="en-US" sz="1600" dirty="0" smtClean="0"/>
              <a:t>4</a:t>
            </a:r>
            <a:endParaRPr lang="ru-RU" sz="1200" dirty="0"/>
          </a:p>
        </p:txBody>
      </p:sp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43" y="2279822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6" name="Прямая со стрелкой 95"/>
          <p:cNvCxnSpPr/>
          <p:nvPr/>
        </p:nvCxnSpPr>
        <p:spPr>
          <a:xfrm flipH="1">
            <a:off x="7429292" y="2852936"/>
            <a:ext cx="348034" cy="536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8126862" y="2852936"/>
            <a:ext cx="468207" cy="513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81" y="3396538"/>
            <a:ext cx="544271" cy="118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34" y="1403004"/>
            <a:ext cx="295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0" grpId="0"/>
      <p:bldP spid="34" grpId="0"/>
      <p:bldP spid="36" grpId="0"/>
      <p:bldP spid="46" grpId="0" animBg="1"/>
      <p:bldP spid="56" grpId="0"/>
      <p:bldP spid="60" grpId="0"/>
      <p:bldP spid="75" grpId="0" animBg="1"/>
      <p:bldP spid="76" grpId="0"/>
      <p:bldP spid="77" grpId="0"/>
      <p:bldP spid="78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9546"/>
            <a:ext cx="8604448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Введем логическую переменную </a:t>
            </a:r>
            <a:r>
              <a:rPr lang="en-US" sz="2400" dirty="0" err="1" smtClean="0"/>
              <a:t>Rost</a:t>
            </a:r>
            <a:r>
              <a:rPr lang="ru-RU" sz="2400" dirty="0" smtClean="0"/>
              <a:t> которая будет показывать, что дерево увеличилось  ( </a:t>
            </a:r>
            <a:r>
              <a:rPr lang="en-US" sz="2400" dirty="0" err="1" smtClean="0"/>
              <a:t>Rost</a:t>
            </a:r>
            <a:r>
              <a:rPr lang="ru-RU" sz="2400" dirty="0" smtClean="0"/>
              <a:t> =да)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i="1" u="sng" dirty="0" smtClean="0"/>
              <a:t>Добавить АВЛ</a:t>
            </a:r>
            <a:r>
              <a:rPr lang="en-US" sz="2400" i="1" u="sng" dirty="0" smtClean="0"/>
              <a:t> (</a:t>
            </a:r>
            <a:r>
              <a:rPr lang="ru-RU" sz="2400" i="1" u="sng" dirty="0" smtClean="0"/>
              <a:t> </a:t>
            </a:r>
            <a:r>
              <a:rPr lang="en-US" sz="2400" i="1" u="sng" dirty="0" smtClean="0"/>
              <a:t>D</a:t>
            </a:r>
            <a:r>
              <a:rPr lang="ru-RU" sz="2400" i="1" u="sng" dirty="0" smtClean="0"/>
              <a:t> </a:t>
            </a:r>
            <a:r>
              <a:rPr lang="en-US" sz="2400" i="1" u="sng" dirty="0" smtClean="0"/>
              <a:t>-</a:t>
            </a:r>
            <a:r>
              <a:rPr lang="ru-RU" sz="2400" i="1" u="sng" dirty="0" smtClean="0"/>
              <a:t> данные</a:t>
            </a:r>
            <a:r>
              <a:rPr lang="en-US" sz="2400" i="1" u="sng" dirty="0" smtClean="0"/>
              <a:t>, </a:t>
            </a:r>
            <a:r>
              <a:rPr lang="ru-RU" sz="2400" i="1" u="sng" dirty="0" smtClean="0"/>
              <a:t> </a:t>
            </a:r>
            <a:r>
              <a:rPr lang="en-US" sz="2400" i="1" u="sng" dirty="0" smtClean="0"/>
              <a:t>vertex*&amp;p</a:t>
            </a:r>
            <a:r>
              <a:rPr lang="ru-RU" sz="2400" i="1" u="sng" dirty="0" smtClean="0"/>
              <a:t> </a:t>
            </a:r>
            <a:r>
              <a:rPr lang="en-US" sz="2400" i="1" u="sng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IF</a:t>
            </a:r>
            <a:r>
              <a:rPr lang="ru-RU" sz="2400" dirty="0" smtClean="0"/>
              <a:t> </a:t>
            </a:r>
            <a:r>
              <a:rPr lang="en-US" sz="2400" dirty="0" smtClean="0"/>
              <a:t>(p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NULL) </a:t>
            </a:r>
            <a:r>
              <a:rPr lang="ru-RU" sz="2400" dirty="0" smtClean="0"/>
              <a:t>память</a:t>
            </a:r>
            <a:r>
              <a:rPr lang="en-US" sz="2400" dirty="0" smtClean="0"/>
              <a:t> (p);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p-</a:t>
            </a:r>
            <a:r>
              <a:rPr lang="ru-RU" sz="2400" dirty="0" smtClean="0"/>
              <a:t>-</a:t>
            </a:r>
            <a:r>
              <a:rPr lang="en-US" sz="2400" dirty="0" smtClean="0"/>
              <a:t>&gt;Data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D;    p</a:t>
            </a:r>
            <a:r>
              <a:rPr lang="ru-RU" sz="2400" dirty="0" smtClean="0"/>
              <a:t>-</a:t>
            </a:r>
            <a:r>
              <a:rPr lang="en-US" sz="2400" dirty="0" smtClean="0"/>
              <a:t>-&gt;Left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NULL;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p</a:t>
            </a:r>
            <a:r>
              <a:rPr lang="ru-RU" sz="2400" dirty="0" smtClean="0"/>
              <a:t>-</a:t>
            </a:r>
            <a:r>
              <a:rPr lang="en-US" sz="2400" dirty="0" smtClean="0"/>
              <a:t>-&gt;Right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NULL;  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0; 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да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ELSE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&gt;Data</a:t>
            </a:r>
            <a:r>
              <a:rPr lang="ru-RU" sz="2400" dirty="0" smtClean="0"/>
              <a:t> </a:t>
            </a:r>
            <a:r>
              <a:rPr lang="en-US" sz="2400" dirty="0" smtClean="0"/>
              <a:t> &gt;</a:t>
            </a:r>
            <a:r>
              <a:rPr lang="ru-RU" sz="2400" dirty="0" smtClean="0"/>
              <a:t> </a:t>
            </a:r>
            <a:r>
              <a:rPr lang="en-US" sz="2400" dirty="0" smtClean="0"/>
              <a:t>D) </a:t>
            </a:r>
            <a:r>
              <a:rPr lang="ru-RU" sz="2400" b="1" dirty="0" smtClean="0"/>
              <a:t>Добавить АВЛ </a:t>
            </a:r>
            <a:r>
              <a:rPr lang="en-US" sz="2400" dirty="0" smtClean="0"/>
              <a:t>(D, p</a:t>
            </a:r>
            <a:r>
              <a:rPr lang="ru-RU" sz="2400" dirty="0" smtClean="0"/>
              <a:t>-</a:t>
            </a:r>
            <a:r>
              <a:rPr lang="en-US" sz="2400" dirty="0" smtClean="0"/>
              <a:t>-&gt;Left)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IF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да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0) 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0;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нет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ru-RU" sz="2400" dirty="0" smtClean="0"/>
              <a:t> </a:t>
            </a:r>
            <a:r>
              <a:rPr lang="en-US" sz="2400" dirty="0" smtClean="0"/>
              <a:t>   ELSE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0)  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ELSE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en-US" sz="2400" dirty="0" smtClean="0"/>
              <a:t>0)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en-US" sz="2400" b="1" dirty="0" smtClean="0"/>
              <a:t>LL-</a:t>
            </a:r>
            <a:r>
              <a:rPr lang="ru-RU" sz="2400" b="1" dirty="0" smtClean="0"/>
              <a:t>поворот</a:t>
            </a:r>
            <a:r>
              <a:rPr lang="en-US" sz="2400" dirty="0" smtClean="0"/>
              <a:t>&gt;</a:t>
            </a:r>
            <a:r>
              <a:rPr lang="ru-RU" sz="2400" dirty="0" smtClean="0"/>
              <a:t>  </a:t>
            </a:r>
            <a:r>
              <a:rPr lang="en-US" sz="2400" dirty="0" err="1" smtClean="0"/>
              <a:t>Rost</a:t>
            </a:r>
            <a:r>
              <a:rPr lang="en-US" sz="2400" dirty="0" smtClean="0"/>
              <a:t>=</a:t>
            </a:r>
            <a:r>
              <a:rPr lang="ru-RU" sz="2400" dirty="0" smtClean="0"/>
              <a:t>нет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</a:t>
            </a:r>
            <a:r>
              <a:rPr lang="ru-RU" sz="2400" dirty="0" smtClean="0"/>
              <a:t>               </a:t>
            </a:r>
            <a:r>
              <a:rPr lang="en-US" sz="2400" dirty="0" smtClean="0"/>
              <a:t>ELSE           </a:t>
            </a:r>
            <a:r>
              <a:rPr lang="ru-RU" sz="2400" dirty="0" smtClean="0"/>
              <a:t> </a:t>
            </a:r>
            <a:r>
              <a:rPr lang="en-US" sz="2400" dirty="0" smtClean="0"/>
              <a:t> &lt;</a:t>
            </a:r>
            <a:r>
              <a:rPr lang="en-US" sz="2400" b="1" dirty="0" smtClean="0"/>
              <a:t>LR-</a:t>
            </a:r>
            <a:r>
              <a:rPr lang="ru-RU" sz="2400" b="1" dirty="0" smtClean="0"/>
              <a:t>поворот</a:t>
            </a:r>
            <a:r>
              <a:rPr lang="en-US" sz="2400" dirty="0" smtClean="0"/>
              <a:t>&gt;</a:t>
            </a:r>
            <a:r>
              <a:rPr lang="ru-RU" sz="2400" dirty="0" smtClean="0"/>
              <a:t>  </a:t>
            </a:r>
            <a:r>
              <a:rPr lang="en-US" sz="2400" dirty="0" err="1" smtClean="0"/>
              <a:t>Rost</a:t>
            </a:r>
            <a:r>
              <a:rPr lang="en-US" sz="2400" dirty="0" smtClean="0"/>
              <a:t>=</a:t>
            </a:r>
            <a:r>
              <a:rPr lang="ru-RU" sz="2400" dirty="0"/>
              <a:t>нет</a:t>
            </a:r>
            <a:endParaRPr lang="en-US" sz="24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</a:t>
            </a:r>
            <a:r>
              <a:rPr lang="ru-RU" sz="2400" dirty="0" smtClean="0"/>
              <a:t>         </a:t>
            </a:r>
            <a:r>
              <a:rPr lang="en-US" sz="2400" dirty="0" smtClean="0"/>
              <a:t>FI     </a:t>
            </a:r>
            <a:endParaRPr lang="ru-RU" sz="2400" dirty="0" smtClean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    </a:t>
            </a:r>
            <a:r>
              <a:rPr lang="en-US" sz="2400" dirty="0" smtClean="0"/>
              <a:t> </a:t>
            </a:r>
            <a:r>
              <a:rPr lang="ru-RU" sz="2400" dirty="0" smtClean="0"/>
              <a:t>     </a:t>
            </a:r>
            <a:r>
              <a:rPr lang="en-US" sz="2400" dirty="0" smtClean="0"/>
              <a:t> FI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</a:t>
            </a:r>
            <a:r>
              <a:rPr lang="ru-RU" sz="2400" dirty="0" smtClean="0"/>
              <a:t>  </a:t>
            </a:r>
            <a:r>
              <a:rPr lang="en-US" sz="2400" dirty="0" smtClean="0"/>
              <a:t> FI </a:t>
            </a:r>
            <a:endParaRPr lang="ru-RU" sz="2400" dirty="0" smtClean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ru-RU" sz="2400" dirty="0" smtClean="0"/>
              <a:t>                </a:t>
            </a:r>
            <a:r>
              <a:rPr lang="en-US" sz="2400" dirty="0" smtClean="0"/>
              <a:t>FI 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973662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ELSE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&gt;Data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en-US" sz="2400" dirty="0" smtClean="0"/>
              <a:t>D) </a:t>
            </a:r>
            <a:r>
              <a:rPr lang="ru-RU" sz="2400" b="1" dirty="0"/>
              <a:t>Добавить </a:t>
            </a:r>
            <a:r>
              <a:rPr lang="ru-RU" sz="2400" b="1" dirty="0" smtClean="0"/>
              <a:t>АВЛ </a:t>
            </a:r>
            <a:r>
              <a:rPr lang="en-US" sz="2400" dirty="0" smtClean="0"/>
              <a:t>(</a:t>
            </a:r>
            <a:r>
              <a:rPr lang="en-US" sz="2400" dirty="0"/>
              <a:t>D,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&gt;Right)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IF (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да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IF</a:t>
            </a:r>
            <a:r>
              <a:rPr lang="ru-RU" sz="2400" dirty="0" smtClean="0"/>
              <a:t> </a:t>
            </a:r>
            <a:r>
              <a:rPr lang="en-US" sz="2400" dirty="0" smtClean="0"/>
              <a:t>(p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 </a:t>
            </a:r>
            <a:r>
              <a:rPr lang="en-US" sz="2400" dirty="0" smtClean="0"/>
              <a:t>0) p</a:t>
            </a:r>
            <a:r>
              <a:rPr lang="ru-RU" sz="2400" dirty="0" smtClean="0"/>
              <a:t>-</a:t>
            </a:r>
            <a:r>
              <a:rPr lang="en-US" sz="2400" dirty="0" smtClean="0"/>
              <a:t>-&gt;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0;</a:t>
            </a:r>
            <a:r>
              <a:rPr lang="ru-RU" sz="2400" dirty="0" smtClean="0"/>
              <a:t> 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нет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ELSE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0) 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1;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да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ELSE IF</a:t>
            </a:r>
            <a:r>
              <a:rPr lang="ru-RU" sz="2400" dirty="0" smtClean="0"/>
              <a:t> </a:t>
            </a:r>
            <a:r>
              <a:rPr lang="en-US" sz="2400" dirty="0" smtClean="0"/>
              <a:t>(p</a:t>
            </a:r>
            <a:r>
              <a:rPr lang="ru-RU" sz="2400" dirty="0" smtClean="0"/>
              <a:t>-</a:t>
            </a:r>
            <a:r>
              <a:rPr lang="en-US" sz="2400" dirty="0" smtClean="0"/>
              <a:t>-&gt;Right-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0) &lt;</a:t>
            </a:r>
            <a:r>
              <a:rPr lang="en-US" sz="2400" b="1" dirty="0" smtClean="0"/>
              <a:t>RR-</a:t>
            </a:r>
            <a:r>
              <a:rPr lang="ru-RU" sz="2400" b="1" dirty="0" smtClean="0"/>
              <a:t>поворот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нет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</a:t>
            </a:r>
            <a:r>
              <a:rPr lang="ru-RU" sz="2400" dirty="0" smtClean="0"/>
              <a:t>                     </a:t>
            </a:r>
            <a:r>
              <a:rPr lang="en-US" sz="2400" dirty="0" smtClean="0"/>
              <a:t>ELSE             &lt;</a:t>
            </a:r>
            <a:r>
              <a:rPr lang="en-US" sz="2400" b="1" dirty="0" smtClean="0"/>
              <a:t>RL-</a:t>
            </a:r>
            <a:r>
              <a:rPr lang="ru-RU" sz="2400" b="1" dirty="0" smtClean="0"/>
              <a:t>поворот</a:t>
            </a:r>
            <a:r>
              <a:rPr lang="en-US" sz="2400" dirty="0" smtClean="0"/>
              <a:t>&gt;</a:t>
            </a:r>
            <a:r>
              <a:rPr lang="ru-RU" sz="2400" dirty="0" smtClean="0"/>
              <a:t>  </a:t>
            </a:r>
            <a:r>
              <a:rPr lang="en-US" sz="2400" dirty="0" err="1" smtClean="0"/>
              <a:t>Rost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нет 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                                     </a:t>
            </a:r>
            <a:r>
              <a:rPr lang="en-US" sz="2400" dirty="0" smtClean="0"/>
              <a:t>FI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FI</a:t>
            </a:r>
          </a:p>
          <a:p>
            <a:pPr marL="0" indent="0">
              <a:buNone/>
            </a:pPr>
            <a:r>
              <a:rPr lang="en-US" sz="2400" dirty="0" smtClean="0"/>
              <a:t>                 FI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</a:t>
            </a:r>
            <a:r>
              <a:rPr lang="en-US" sz="2400" dirty="0" smtClean="0"/>
              <a:t>FI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ELSE   &lt; </a:t>
            </a:r>
            <a:r>
              <a:rPr lang="ru-RU" sz="2400" dirty="0" smtClean="0"/>
              <a:t>Вершина есть в дереве</a:t>
            </a:r>
            <a:r>
              <a:rPr lang="en-US" sz="2400" dirty="0" smtClean="0"/>
              <a:t> &gt;</a:t>
            </a:r>
          </a:p>
          <a:p>
            <a:pPr marL="0" indent="0">
              <a:buNone/>
            </a:pPr>
            <a:r>
              <a:rPr lang="en-US" sz="2400" dirty="0" smtClean="0"/>
              <a:t>          FI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FI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АВЛ-деревья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85740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Возможное промежуточное решение - ввести менее строгий критерий сбалансированности.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Определение предложено в 1962 году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b="1" dirty="0" smtClean="0"/>
              <a:t>Г.М. Адельсон-Вельским </a:t>
            </a:r>
            <a:r>
              <a:rPr lang="ru-RU" dirty="0" smtClean="0"/>
              <a:t>и </a:t>
            </a:r>
            <a:r>
              <a:rPr lang="ru-RU" b="1" dirty="0" smtClean="0"/>
              <a:t>Е.М. Ландисом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Они предложили балансировать дерево по </a:t>
            </a:r>
            <a:r>
              <a:rPr lang="ru-RU" b="1" i="1" dirty="0" smtClean="0"/>
              <a:t>высоте</a:t>
            </a:r>
            <a:r>
              <a:rPr lang="ru-RU" dirty="0" smtClean="0"/>
              <a:t>, а не по размеру.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0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75" y="1836416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7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65" y="184518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65" y="106007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75" y="1855465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Прямая со стрелкой 73"/>
          <p:cNvCxnSpPr/>
          <p:nvPr/>
        </p:nvCxnSpPr>
        <p:spPr>
          <a:xfrm flipH="1">
            <a:off x="2773702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1619672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4796970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7" y="2227621"/>
            <a:ext cx="1878881" cy="161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09" y="2651001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0" name="Прямая со стрелкой 79"/>
          <p:cNvCxnSpPr/>
          <p:nvPr/>
        </p:nvCxnSpPr>
        <p:spPr>
          <a:xfrm flipH="1">
            <a:off x="2017708" y="2262382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39" y="2714444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Прямая со стрелкой 81"/>
          <p:cNvCxnSpPr/>
          <p:nvPr/>
        </p:nvCxnSpPr>
        <p:spPr>
          <a:xfrm>
            <a:off x="2843808" y="2297238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33" y="343937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Прямая со стрелкой 83"/>
          <p:cNvCxnSpPr/>
          <p:nvPr/>
        </p:nvCxnSpPr>
        <p:spPr>
          <a:xfrm>
            <a:off x="3738915" y="306896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20389" y="4783364"/>
            <a:ext cx="4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</a:t>
            </a:r>
            <a:endParaRPr lang="ru-RU" dirty="0"/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01" y="263691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3641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70" y="1098191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91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6" name="Прямая со стрелкой 95"/>
          <p:cNvCxnSpPr/>
          <p:nvPr/>
        </p:nvCxnSpPr>
        <p:spPr>
          <a:xfrm flipH="1">
            <a:off x="5906140" y="222523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6721937" y="2264174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04" y="2304026"/>
            <a:ext cx="1935763" cy="16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593" y="3549809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124" y="4411675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1" name="Прямая со стрелкой 100"/>
          <p:cNvCxnSpPr/>
          <p:nvPr/>
        </p:nvCxnSpPr>
        <p:spPr>
          <a:xfrm>
            <a:off x="7435328" y="3140968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7957859" y="399999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25" y="4855938"/>
            <a:ext cx="571171" cy="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4206690" y="4790763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</a:t>
            </a:r>
            <a:endParaRPr lang="ru-RU" dirty="0"/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11427"/>
            <a:ext cx="571171" cy="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4162525" y="4916059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5" grpId="0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75" y="1855465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2773702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796970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09" y="2651001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017708" y="2262382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86" y="3561607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81" y="198884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70" y="1098191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15" y="2708920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H="1">
            <a:off x="5767137" y="237765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08" y="2841527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46" y="3528165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Прямая со стрелкой 16"/>
          <p:cNvCxnSpPr/>
          <p:nvPr/>
        </p:nvCxnSpPr>
        <p:spPr>
          <a:xfrm>
            <a:off x="7313317" y="3221386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158365" y="96705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6569757" y="242984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6665245" y="3241752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14" y="4387603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Прямая со стрелкой 22"/>
          <p:cNvCxnSpPr/>
          <p:nvPr/>
        </p:nvCxnSpPr>
        <p:spPr>
          <a:xfrm flipH="1">
            <a:off x="5983161" y="403384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78648" y="5512353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RL</a:t>
            </a:r>
            <a:endParaRPr lang="ru-RU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079" y="5452231"/>
            <a:ext cx="571171" cy="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015" y="2081238"/>
            <a:ext cx="3881406" cy="29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71" y="1988840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69" y="2670329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3480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03" y="2708920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25" y="3284215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17" y="333480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8938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3745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Прямая со стрелкой 34"/>
          <p:cNvCxnSpPr/>
          <p:nvPr/>
        </p:nvCxnSpPr>
        <p:spPr>
          <a:xfrm>
            <a:off x="7445204" y="3087986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6708254" y="3140968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5930151" y="369723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30" idx="0"/>
          </p:cNvCxnSpPr>
          <p:nvPr/>
        </p:nvCxnSpPr>
        <p:spPr>
          <a:xfrm>
            <a:off x="6509100" y="2499653"/>
            <a:ext cx="743766" cy="2092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5382817" y="2499653"/>
            <a:ext cx="790383" cy="2896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358168" y="3140968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4645204" y="3140968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57141" y="5507940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/>
          <p:cNvSpPr txBox="1"/>
          <p:nvPr/>
        </p:nvSpPr>
        <p:spPr>
          <a:xfrm>
            <a:off x="3878648" y="5512353"/>
            <a:ext cx="49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L</a:t>
            </a:r>
            <a:endParaRPr lang="ru-RU" dirty="0"/>
          </a:p>
        </p:txBody>
      </p:sp>
      <p:sp>
        <p:nvSpPr>
          <p:cNvPr id="68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89" y="249289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67" y="182823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064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22" y="319315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17" y="3227065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1876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54" y="3861048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11" y="3774957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68" y="458159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Прямая со стрелкой 84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71" idx="0"/>
          </p:cNvCxnSpPr>
          <p:nvPr/>
        </p:nvCxnSpPr>
        <p:spPr>
          <a:xfrm>
            <a:off x="2852936" y="2212175"/>
            <a:ext cx="838399" cy="208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endCxn id="72" idx="0"/>
          </p:cNvCxnSpPr>
          <p:nvPr/>
        </p:nvCxnSpPr>
        <p:spPr>
          <a:xfrm flipH="1">
            <a:off x="1451002" y="2238268"/>
            <a:ext cx="954872" cy="254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2699792" y="4313462"/>
            <a:ext cx="261265" cy="339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endCxn id="78" idx="0"/>
          </p:cNvCxnSpPr>
          <p:nvPr/>
        </p:nvCxnSpPr>
        <p:spPr>
          <a:xfrm>
            <a:off x="3862830" y="2924944"/>
            <a:ext cx="337125" cy="302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3149866" y="2924944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1612556" y="2924944"/>
            <a:ext cx="337125" cy="302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 flipH="1">
            <a:off x="899592" y="2924944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>
            <a:off x="3204050" y="3573016"/>
            <a:ext cx="337125" cy="302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 flipH="1">
            <a:off x="2555978" y="3579773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6701422" cy="574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27" y="328498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91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81" y="1870917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33929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58" y="2592800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77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69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13" y="4011702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14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34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18" y="326516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52" y="3356992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27" y="4077072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8311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9" name="Прямая со стрелкой 128"/>
          <p:cNvCxnSpPr>
            <a:endCxn id="120" idx="0"/>
          </p:cNvCxnSpPr>
          <p:nvPr/>
        </p:nvCxnSpPr>
        <p:spPr>
          <a:xfrm>
            <a:off x="4795068" y="1412776"/>
            <a:ext cx="1945272" cy="564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endCxn id="117" idx="0"/>
          </p:cNvCxnSpPr>
          <p:nvPr/>
        </p:nvCxnSpPr>
        <p:spPr>
          <a:xfrm flipH="1">
            <a:off x="2360769" y="1438869"/>
            <a:ext cx="1987237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>
            <a:off x="2554850" y="2212175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>
            <a:off x="1319684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>
            <a:off x="6941148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H="1">
            <a:off x="6228184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>
            <a:off x="1424271" y="29453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flipH="1">
            <a:off x="635519" y="29453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 flipH="1">
            <a:off x="5450081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H="1">
            <a:off x="2912472" y="3007073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/>
          <p:nvPr/>
        </p:nvCxnSpPr>
        <p:spPr>
          <a:xfrm>
            <a:off x="3595863" y="2971388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 flipH="1">
            <a:off x="3857128" y="3730766"/>
            <a:ext cx="244828" cy="404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>
            <a:off x="2987824" y="3737862"/>
            <a:ext cx="261265" cy="3974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/>
          <p:nvPr/>
        </p:nvCxnSpPr>
        <p:spPr>
          <a:xfrm>
            <a:off x="4409509" y="372367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Определение</a:t>
            </a:r>
            <a:r>
              <a:rPr lang="ru-RU" sz="2800" dirty="0" smtClean="0"/>
              <a:t>.   Дерево поиска называется 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АВЛ-деревом</a:t>
            </a:r>
            <a:r>
              <a:rPr lang="ru-RU" sz="2800" dirty="0" smtClean="0"/>
              <a:t>, если для каждой его вершины высоты левого и правого поддеревьев отличается не больше, чем на единицу.</a:t>
            </a:r>
          </a:p>
          <a:p>
            <a:pPr marL="0" indent="0">
              <a:buNone/>
            </a:pPr>
            <a:r>
              <a:rPr lang="ru-RU" sz="2800" i="1" u="sng" dirty="0" smtClean="0"/>
              <a:t>Замечание</a:t>
            </a:r>
            <a:r>
              <a:rPr lang="ru-RU" sz="2800" dirty="0" smtClean="0"/>
              <a:t>: </a:t>
            </a:r>
          </a:p>
          <a:p>
            <a:pPr marL="0" indent="0">
              <a:buNone/>
            </a:pPr>
            <a:r>
              <a:rPr lang="ru-RU" sz="2800" dirty="0" smtClean="0"/>
              <a:t>1) ИСДП является также и АВЛ-деревом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                             </a:t>
            </a:r>
            <a:r>
              <a:rPr lang="ru-RU" sz="2800" i="1" dirty="0" smtClean="0">
                <a:solidFill>
                  <a:srgbClr val="FF0000"/>
                </a:solidFill>
              </a:rPr>
              <a:t>верно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2) АВЛ-дерево является также и ИСДП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                                                                     </a:t>
            </a:r>
            <a:r>
              <a:rPr lang="ru-RU" sz="2800" i="1" dirty="0" smtClean="0">
                <a:solidFill>
                  <a:srgbClr val="FF0000"/>
                </a:solidFill>
              </a:rPr>
              <a:t>не верно</a:t>
            </a:r>
          </a:p>
          <a:p>
            <a:pPr marL="0" indent="0">
              <a:buNone/>
            </a:pPr>
            <a:r>
              <a:rPr lang="ru-RU" sz="2800" i="1" dirty="0" smtClean="0"/>
              <a:t>Преимущества:</a:t>
            </a:r>
          </a:p>
          <a:p>
            <a:pPr marL="0" indent="0">
              <a:buNone/>
            </a:pPr>
            <a:r>
              <a:rPr lang="ru-RU" sz="2800" dirty="0" smtClean="0"/>
              <a:t>1)   Определение сбалансированности простое;</a:t>
            </a:r>
          </a:p>
          <a:p>
            <a:pPr marL="0" indent="0">
              <a:buNone/>
            </a:pPr>
            <a:r>
              <a:rPr lang="ru-RU" sz="2800" dirty="0" smtClean="0"/>
              <a:t>2)   Приводит к простой процедуре перестройки дерева;</a:t>
            </a:r>
          </a:p>
          <a:p>
            <a:pPr marL="0" indent="0">
              <a:buNone/>
            </a:pPr>
            <a:r>
              <a:rPr lang="ru-RU" sz="2800" dirty="0" smtClean="0"/>
              <a:t>3)    Среднее время поиска близко к ИСДП.</a:t>
            </a:r>
          </a:p>
        </p:txBody>
      </p:sp>
    </p:spTree>
    <p:extLst>
      <p:ext uri="{BB962C8B-B14F-4D97-AF65-F5344CB8AC3E}">
        <p14:creationId xmlns:p14="http://schemas.microsoft.com/office/powerpoint/2010/main" val="2381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604457" y="2564135"/>
            <a:ext cx="2182659" cy="2202084"/>
            <a:chOff x="2041425" y="1484784"/>
            <a:chExt cx="1625150" cy="16396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484784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637" y="207741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425" y="207741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106" y="278092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477" y="278092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Прямая соединительная линия 15"/>
            <p:cNvCxnSpPr>
              <a:stCxn id="6" idx="0"/>
              <a:endCxn id="1026" idx="1"/>
            </p:cNvCxnSpPr>
            <p:nvPr/>
          </p:nvCxnSpPr>
          <p:spPr>
            <a:xfrm flipV="1">
              <a:off x="2213160" y="1656519"/>
              <a:ext cx="270608" cy="420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8" idx="0"/>
              <a:endCxn id="5" idx="1"/>
            </p:cNvCxnSpPr>
            <p:nvPr/>
          </p:nvCxnSpPr>
          <p:spPr>
            <a:xfrm flipV="1">
              <a:off x="2836212" y="2249154"/>
              <a:ext cx="143425" cy="5317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7" idx="0"/>
              <a:endCxn id="5" idx="3"/>
            </p:cNvCxnSpPr>
            <p:nvPr/>
          </p:nvCxnSpPr>
          <p:spPr>
            <a:xfrm flipH="1" flipV="1">
              <a:off x="3323106" y="2249154"/>
              <a:ext cx="171735" cy="5317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5" idx="0"/>
              <a:endCxn id="1026" idx="3"/>
            </p:cNvCxnSpPr>
            <p:nvPr/>
          </p:nvCxnSpPr>
          <p:spPr>
            <a:xfrm flipH="1" flipV="1">
              <a:off x="2827237" y="1656519"/>
              <a:ext cx="324135" cy="420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5393110" y="2409119"/>
            <a:ext cx="2765357" cy="2724300"/>
            <a:chOff x="5580112" y="1556792"/>
            <a:chExt cx="2232248" cy="219910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521" y="155679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6040" y="211258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132856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891" y="2852936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262" y="2852935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742" y="283682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131" y="341242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" name="Прямая соединительная линия 26"/>
            <p:cNvCxnSpPr>
              <a:stCxn id="11" idx="0"/>
              <a:endCxn id="9" idx="1"/>
            </p:cNvCxnSpPr>
            <p:nvPr/>
          </p:nvCxnSpPr>
          <p:spPr>
            <a:xfrm flipV="1">
              <a:off x="5751847" y="1728527"/>
              <a:ext cx="589674" cy="4043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5" idx="0"/>
              <a:endCxn id="14" idx="1"/>
            </p:cNvCxnSpPr>
            <p:nvPr/>
          </p:nvCxnSpPr>
          <p:spPr>
            <a:xfrm flipV="1">
              <a:off x="5767866" y="3008555"/>
              <a:ext cx="204876" cy="403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0" idx="1"/>
            </p:cNvCxnSpPr>
            <p:nvPr/>
          </p:nvCxnSpPr>
          <p:spPr>
            <a:xfrm flipV="1">
              <a:off x="6981997" y="2284315"/>
              <a:ext cx="154043" cy="568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0" idx="0"/>
              <a:endCxn id="9" idx="3"/>
            </p:cNvCxnSpPr>
            <p:nvPr/>
          </p:nvCxnSpPr>
          <p:spPr>
            <a:xfrm flipH="1" flipV="1">
              <a:off x="6684990" y="1728527"/>
              <a:ext cx="622785" cy="3840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2" idx="0"/>
              <a:endCxn id="10" idx="3"/>
            </p:cNvCxnSpPr>
            <p:nvPr/>
          </p:nvCxnSpPr>
          <p:spPr>
            <a:xfrm flipH="1" flipV="1">
              <a:off x="7479509" y="2284315"/>
              <a:ext cx="161117" cy="5686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4" idx="0"/>
              <a:endCxn id="11" idx="3"/>
            </p:cNvCxnSpPr>
            <p:nvPr/>
          </p:nvCxnSpPr>
          <p:spPr>
            <a:xfrm flipH="1" flipV="1">
              <a:off x="5923581" y="2304591"/>
              <a:ext cx="220896" cy="5322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681385" y="5589240"/>
            <a:ext cx="224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АВЛ-дерево</a:t>
            </a:r>
            <a:endParaRPr lang="ru-RU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5542099" y="5589240"/>
            <a:ext cx="291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</a:t>
            </a:r>
            <a:r>
              <a:rPr lang="ru-RU" sz="2800" dirty="0" smtClean="0"/>
              <a:t>е АВЛ-дерево</a:t>
            </a:r>
            <a:endParaRPr lang="ru-RU" sz="2800" dirty="0"/>
          </a:p>
        </p:txBody>
      </p:sp>
      <p:sp>
        <p:nvSpPr>
          <p:cNvPr id="3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Какое дерево является АВЛ-деревом?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81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«Плохие» АВЛ-деревья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68760"/>
            <a:ext cx="8352928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Адельсон-Вельский и Ландис доказали </a:t>
            </a:r>
            <a:r>
              <a:rPr lang="ru-RU" sz="3200" b="1" dirty="0" smtClean="0"/>
              <a:t>теорему</a:t>
            </a:r>
            <a:r>
              <a:rPr lang="ru-RU" sz="3200" dirty="0" smtClean="0"/>
              <a:t> которая, гарантирует, что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dirty="0" smtClean="0"/>
              <a:t>АВЛ-дерево никогда не будет по высоте превышать ИСДП больше, чем на 45% независимо от количества вершин:</a:t>
            </a:r>
          </a:p>
          <a:p>
            <a:pPr marL="0" indent="0">
              <a:buNone/>
            </a:pPr>
            <a:r>
              <a:rPr lang="ru-RU" sz="3200" dirty="0" smtClean="0"/>
              <a:t>  </a:t>
            </a:r>
          </a:p>
          <a:p>
            <a:pPr marL="0" indent="0">
              <a:buNone/>
            </a:pPr>
            <a:r>
              <a:rPr lang="ru-RU" sz="3200" dirty="0" smtClean="0"/>
              <a:t>    </a:t>
            </a:r>
            <a:r>
              <a:rPr lang="en-US" sz="3200" dirty="0" smtClean="0"/>
              <a:t>log</a:t>
            </a:r>
            <a:r>
              <a:rPr lang="ru-RU" sz="3200" dirty="0"/>
              <a:t>(</a:t>
            </a:r>
            <a:r>
              <a:rPr lang="en-US" sz="3200" i="1" dirty="0"/>
              <a:t>n</a:t>
            </a:r>
            <a:r>
              <a:rPr lang="ru-RU" sz="3200" dirty="0"/>
              <a:t>+1) ≤ </a:t>
            </a:r>
            <a:r>
              <a:rPr lang="en-US" sz="3200" dirty="0"/>
              <a:t>h</a:t>
            </a:r>
            <a:r>
              <a:rPr lang="ru-RU" sz="3200" baseline="-25000" dirty="0"/>
              <a:t>АВЛ</a:t>
            </a:r>
            <a:r>
              <a:rPr lang="ru-RU" sz="3200" dirty="0"/>
              <a:t>(</a:t>
            </a:r>
            <a:r>
              <a:rPr lang="en-US" sz="3200" i="1" dirty="0"/>
              <a:t>n</a:t>
            </a:r>
            <a:r>
              <a:rPr lang="ru-RU" sz="3200" dirty="0"/>
              <a:t>) &lt; 1,44 </a:t>
            </a:r>
            <a:r>
              <a:rPr lang="en-US" sz="3200" dirty="0"/>
              <a:t>log</a:t>
            </a:r>
            <a:r>
              <a:rPr lang="ru-RU" sz="3200" dirty="0"/>
              <a:t>(</a:t>
            </a:r>
            <a:r>
              <a:rPr lang="en-US" sz="3200" i="1" dirty="0"/>
              <a:t>n</a:t>
            </a:r>
            <a:r>
              <a:rPr lang="ru-RU" sz="3200" dirty="0"/>
              <a:t>+2) – 0,328 </a:t>
            </a:r>
            <a:endParaRPr lang="ru-RU" sz="3200" dirty="0" smtClean="0"/>
          </a:p>
          <a:p>
            <a:pPr marL="0" indent="0">
              <a:buNone/>
            </a:pPr>
            <a:r>
              <a:rPr lang="ru-RU" sz="1400" dirty="0" smtClean="0"/>
              <a:t>      Лучший случай ИСДП                                                         Плохие АВЛ-деревья</a:t>
            </a:r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 smtClean="0"/>
              <a:t>Определение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b="1" i="1" dirty="0" smtClean="0"/>
              <a:t>Плохим</a:t>
            </a:r>
            <a:r>
              <a:rPr lang="ru-RU" dirty="0"/>
              <a:t>» будем называть АВЛ-дерево, которое имеет наименьшее чисто вершин при фиксированной </a:t>
            </a:r>
            <a:r>
              <a:rPr lang="ru-RU" dirty="0" smtClean="0"/>
              <a:t>высоте.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Какова структура «плохого» АВЛ-дерева?</a:t>
            </a:r>
            <a:endParaRPr lang="ru-RU" dirty="0"/>
          </a:p>
          <a:p>
            <a:pPr marL="0" indent="0">
              <a:spcBef>
                <a:spcPts val="1800"/>
              </a:spcBef>
              <a:buNone/>
            </a:pPr>
            <a:r>
              <a:rPr lang="ru-RU" i="1" u="sng" dirty="0" smtClean="0"/>
              <a:t>Построение</a:t>
            </a:r>
            <a:r>
              <a:rPr lang="ru-RU" dirty="0" smtClean="0"/>
              <a:t>:  </a:t>
            </a:r>
            <a:r>
              <a:rPr lang="ru-RU" dirty="0"/>
              <a:t>возьмем </a:t>
            </a:r>
            <a:r>
              <a:rPr lang="ru-RU" dirty="0" smtClean="0"/>
              <a:t>фиксированную высоту </a:t>
            </a:r>
            <a:r>
              <a:rPr lang="en-US" dirty="0" smtClean="0"/>
              <a:t>h </a:t>
            </a:r>
            <a:r>
              <a:rPr lang="ru-RU" dirty="0" smtClean="0"/>
              <a:t>и построим АВЛ-дерево с минимальным количеством вершин.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Обозначим такое дерева через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h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Тогда </a:t>
            </a:r>
            <a:r>
              <a:rPr lang="en-US" b="1" dirty="0" smtClean="0"/>
              <a:t>T</a:t>
            </a:r>
            <a:r>
              <a:rPr lang="ru-RU" b="1" baseline="-25000" dirty="0" smtClean="0"/>
              <a:t>0</a:t>
            </a:r>
            <a:r>
              <a:rPr lang="ru-RU" baseline="-25000" dirty="0" smtClean="0"/>
              <a:t> </a:t>
            </a:r>
            <a:r>
              <a:rPr lang="ru-RU" dirty="0" smtClean="0"/>
              <a:t>– пустое дерево, 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ru-RU" baseline="-25000" dirty="0" smtClean="0"/>
              <a:t>  </a:t>
            </a:r>
            <a:r>
              <a:rPr lang="ru-RU" dirty="0" smtClean="0"/>
              <a:t>- дерево с одной вершиной и т.д.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5"/>
            <a:ext cx="8712968" cy="3760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h</a:t>
            </a:r>
            <a:r>
              <a:rPr lang="ru-RU" sz="3200" dirty="0" smtClean="0"/>
              <a:t>=1                             </a:t>
            </a:r>
            <a:r>
              <a:rPr lang="en-US" sz="3200" dirty="0" smtClean="0"/>
              <a:t>h</a:t>
            </a:r>
            <a:r>
              <a:rPr lang="ru-RU" sz="3200" dirty="0" smtClean="0"/>
              <a:t>=2                                   </a:t>
            </a:r>
            <a:r>
              <a:rPr lang="en-US" sz="3200" dirty="0" smtClean="0"/>
              <a:t>h</a:t>
            </a:r>
            <a:r>
              <a:rPr lang="ru-RU" sz="3200" dirty="0" smtClean="0"/>
              <a:t>=3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3200" dirty="0" smtClean="0"/>
              <a:t>  </a:t>
            </a:r>
            <a:r>
              <a:rPr lang="ru-RU" dirty="0" smtClean="0"/>
              <a:t>              </a:t>
            </a:r>
            <a:r>
              <a:rPr lang="ru-RU" sz="3200" dirty="0" smtClean="0"/>
              <a:t> </a:t>
            </a:r>
            <a:r>
              <a:rPr lang="en-US" sz="3200" dirty="0" smtClean="0"/>
              <a:t>h</a:t>
            </a:r>
            <a:r>
              <a:rPr lang="ru-RU" sz="3200" dirty="0" smtClean="0"/>
              <a:t>=4                                              </a:t>
            </a:r>
            <a:r>
              <a:rPr lang="en-US" sz="3200" dirty="0"/>
              <a:t>h</a:t>
            </a:r>
            <a:r>
              <a:rPr lang="ru-RU" sz="3200" dirty="0" smtClean="0"/>
              <a:t>=5</a:t>
            </a: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600" dirty="0" smtClean="0"/>
              <a:t>          </a:t>
            </a:r>
            <a:endParaRPr lang="ru-RU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70" y="1412776"/>
            <a:ext cx="343469" cy="34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3108813" y="1229894"/>
            <a:ext cx="1033090" cy="758946"/>
            <a:chOff x="2962846" y="1988840"/>
            <a:chExt cx="1033090" cy="7589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467" y="198884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846" y="240431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Прямая соединительная линия 6"/>
            <p:cNvCxnSpPr>
              <a:stCxn id="6" idx="0"/>
              <a:endCxn id="5" idx="1"/>
            </p:cNvCxnSpPr>
            <p:nvPr/>
          </p:nvCxnSpPr>
          <p:spPr>
            <a:xfrm flipV="1">
              <a:off x="3134581" y="2160575"/>
              <a:ext cx="517886" cy="2437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5843166" y="1252189"/>
            <a:ext cx="2617265" cy="1152128"/>
            <a:chOff x="5843166" y="2060848"/>
            <a:chExt cx="2617265" cy="115212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787" y="245403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166" y="286950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Прямая соединительная линия 10"/>
            <p:cNvCxnSpPr>
              <a:stCxn id="10" idx="0"/>
              <a:endCxn id="9" idx="1"/>
            </p:cNvCxnSpPr>
            <p:nvPr/>
          </p:nvCxnSpPr>
          <p:spPr>
            <a:xfrm flipV="1">
              <a:off x="6014901" y="2625765"/>
              <a:ext cx="517886" cy="2437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875" y="206084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Прямая соединительная линия 12"/>
            <p:cNvCxnSpPr>
              <a:stCxn id="9" idx="0"/>
              <a:endCxn id="12" idx="1"/>
            </p:cNvCxnSpPr>
            <p:nvPr/>
          </p:nvCxnSpPr>
          <p:spPr>
            <a:xfrm flipV="1">
              <a:off x="6704522" y="2232583"/>
              <a:ext cx="620353" cy="221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6962" y="2454029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Прямая соединительная линия 15"/>
            <p:cNvCxnSpPr>
              <a:stCxn id="15" idx="0"/>
              <a:endCxn id="12" idx="3"/>
            </p:cNvCxnSpPr>
            <p:nvPr/>
          </p:nvCxnSpPr>
          <p:spPr>
            <a:xfrm flipH="1" flipV="1">
              <a:off x="7668344" y="2232583"/>
              <a:ext cx="620353" cy="221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585725" y="3984453"/>
            <a:ext cx="2180289" cy="2087213"/>
            <a:chOff x="303479" y="4248808"/>
            <a:chExt cx="2180289" cy="2087213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39" y="540534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79" y="5992552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Прямая соединительная линия 20"/>
            <p:cNvCxnSpPr>
              <a:stCxn id="20" idx="0"/>
              <a:endCxn id="19" idx="1"/>
            </p:cNvCxnSpPr>
            <p:nvPr/>
          </p:nvCxnSpPr>
          <p:spPr>
            <a:xfrm flipV="1">
              <a:off x="475214" y="5577076"/>
              <a:ext cx="224925" cy="4154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38" y="4840424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Прямая соединительная линия 22"/>
            <p:cNvCxnSpPr>
              <a:stCxn id="19" idx="0"/>
              <a:endCxn id="22" idx="1"/>
            </p:cNvCxnSpPr>
            <p:nvPr/>
          </p:nvCxnSpPr>
          <p:spPr>
            <a:xfrm flipV="1">
              <a:off x="871874" y="5012159"/>
              <a:ext cx="179764" cy="393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373" y="5381501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" name="Прямая соединительная линия 24"/>
            <p:cNvCxnSpPr>
              <a:stCxn id="24" idx="0"/>
              <a:endCxn id="22" idx="3"/>
            </p:cNvCxnSpPr>
            <p:nvPr/>
          </p:nvCxnSpPr>
          <p:spPr>
            <a:xfrm flipH="1" flipV="1">
              <a:off x="1395107" y="5012159"/>
              <a:ext cx="165001" cy="369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999" y="4248808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2" name="Прямая соединительная линия 31"/>
            <p:cNvCxnSpPr>
              <a:stCxn id="22" idx="0"/>
              <a:endCxn id="31" idx="1"/>
            </p:cNvCxnSpPr>
            <p:nvPr/>
          </p:nvCxnSpPr>
          <p:spPr>
            <a:xfrm flipV="1">
              <a:off x="1223373" y="4420543"/>
              <a:ext cx="423626" cy="419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299" y="4813723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4" name="Прямая соединительная линия 33"/>
            <p:cNvCxnSpPr>
              <a:stCxn id="33" idx="0"/>
              <a:endCxn id="31" idx="3"/>
            </p:cNvCxnSpPr>
            <p:nvPr/>
          </p:nvCxnSpPr>
          <p:spPr>
            <a:xfrm flipH="1" flipV="1">
              <a:off x="1990468" y="4420543"/>
              <a:ext cx="321566" cy="3931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251" y="5405340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Прямая соединительная линия 36"/>
            <p:cNvCxnSpPr>
              <a:stCxn id="36" idx="0"/>
              <a:endCxn id="33" idx="1"/>
            </p:cNvCxnSpPr>
            <p:nvPr/>
          </p:nvCxnSpPr>
          <p:spPr>
            <a:xfrm flipV="1">
              <a:off x="1879986" y="4985458"/>
              <a:ext cx="260313" cy="419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>
            <a:off x="4687716" y="3921015"/>
            <a:ext cx="3555461" cy="2388198"/>
            <a:chOff x="4485189" y="3785828"/>
            <a:chExt cx="3555461" cy="2388198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189" y="5830557"/>
              <a:ext cx="343469" cy="34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Группа 16"/>
            <p:cNvGrpSpPr/>
            <p:nvPr/>
          </p:nvGrpSpPr>
          <p:grpSpPr>
            <a:xfrm>
              <a:off x="4656924" y="3785828"/>
              <a:ext cx="3383726" cy="2044729"/>
              <a:chOff x="3192701" y="4259954"/>
              <a:chExt cx="3383726" cy="2044729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4435" y="5810688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4" name="Прямая соединительная линия 43"/>
              <p:cNvCxnSpPr>
                <a:stCxn id="43" idx="0"/>
                <a:endCxn id="42" idx="1"/>
              </p:cNvCxnSpPr>
              <p:nvPr/>
            </p:nvCxnSpPr>
            <p:spPr>
              <a:xfrm flipV="1">
                <a:off x="3192701" y="5982423"/>
                <a:ext cx="171734" cy="3222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5934" y="5245771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6" name="Прямая соединительная линия 45"/>
              <p:cNvCxnSpPr>
                <a:stCxn id="42" idx="0"/>
                <a:endCxn id="45" idx="1"/>
              </p:cNvCxnSpPr>
              <p:nvPr/>
            </p:nvCxnSpPr>
            <p:spPr>
              <a:xfrm flipV="1">
                <a:off x="3536170" y="5417506"/>
                <a:ext cx="179764" cy="3931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2669" y="5786848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8" name="Прямая соединительная линия 47"/>
              <p:cNvCxnSpPr>
                <a:stCxn id="47" idx="0"/>
                <a:endCxn id="45" idx="3"/>
              </p:cNvCxnSpPr>
              <p:nvPr/>
            </p:nvCxnSpPr>
            <p:spPr>
              <a:xfrm flipH="1" flipV="1">
                <a:off x="4059403" y="5417506"/>
                <a:ext cx="165001" cy="3693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295" y="4654155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0" name="Прямая соединительная линия 49"/>
              <p:cNvCxnSpPr>
                <a:stCxn id="45" idx="0"/>
                <a:endCxn id="49" idx="1"/>
              </p:cNvCxnSpPr>
              <p:nvPr/>
            </p:nvCxnSpPr>
            <p:spPr>
              <a:xfrm flipV="1">
                <a:off x="3887669" y="4825890"/>
                <a:ext cx="423626" cy="4198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4595" y="5219070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2" name="Прямая соединительная линия 51"/>
              <p:cNvCxnSpPr>
                <a:stCxn id="51" idx="0"/>
                <a:endCxn id="49" idx="3"/>
              </p:cNvCxnSpPr>
              <p:nvPr/>
            </p:nvCxnSpPr>
            <p:spPr>
              <a:xfrm flipH="1" flipV="1">
                <a:off x="4654764" y="4825890"/>
                <a:ext cx="321566" cy="3931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2547" y="5810687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Прямая соединительная линия 53"/>
              <p:cNvCxnSpPr>
                <a:stCxn id="53" idx="0"/>
                <a:endCxn id="51" idx="1"/>
              </p:cNvCxnSpPr>
              <p:nvPr/>
            </p:nvCxnSpPr>
            <p:spPr>
              <a:xfrm flipV="1">
                <a:off x="4544282" y="5390805"/>
                <a:ext cx="260313" cy="4198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345" y="4259954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6" name="Прямая соединительная линия 55"/>
              <p:cNvCxnSpPr>
                <a:endCxn id="55" idx="1"/>
              </p:cNvCxnSpPr>
              <p:nvPr/>
            </p:nvCxnSpPr>
            <p:spPr>
              <a:xfrm flipV="1">
                <a:off x="4499992" y="4431689"/>
                <a:ext cx="620353" cy="2214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>
                <a:endCxn id="55" idx="3"/>
              </p:cNvCxnSpPr>
              <p:nvPr/>
            </p:nvCxnSpPr>
            <p:spPr>
              <a:xfrm flipH="1" flipV="1">
                <a:off x="5463814" y="4431689"/>
                <a:ext cx="620353" cy="2214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4724" y="5218053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064" y="5805264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0" name="Прямая соединительная линия 59"/>
              <p:cNvCxnSpPr>
                <a:stCxn id="59" idx="0"/>
                <a:endCxn id="58" idx="1"/>
              </p:cNvCxnSpPr>
              <p:nvPr/>
            </p:nvCxnSpPr>
            <p:spPr>
              <a:xfrm flipV="1">
                <a:off x="5319799" y="5389788"/>
                <a:ext cx="224925" cy="4154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6223" y="4653136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2" name="Прямая соединительная линия 61"/>
              <p:cNvCxnSpPr>
                <a:stCxn id="58" idx="0"/>
                <a:endCxn id="61" idx="1"/>
              </p:cNvCxnSpPr>
              <p:nvPr/>
            </p:nvCxnSpPr>
            <p:spPr>
              <a:xfrm flipV="1">
                <a:off x="5716459" y="4824871"/>
                <a:ext cx="179764" cy="3931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2958" y="5194213"/>
                <a:ext cx="343469" cy="3434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4" name="Прямая соединительная линия 63"/>
              <p:cNvCxnSpPr>
                <a:stCxn id="63" idx="0"/>
                <a:endCxn id="61" idx="3"/>
              </p:cNvCxnSpPr>
              <p:nvPr/>
            </p:nvCxnSpPr>
            <p:spPr>
              <a:xfrm flipH="1" flipV="1">
                <a:off x="6239692" y="4824871"/>
                <a:ext cx="165001" cy="3693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/>
          <p:cNvSpPr txBox="1"/>
          <p:nvPr/>
        </p:nvSpPr>
        <p:spPr>
          <a:xfrm>
            <a:off x="585725" y="2196153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</a:t>
            </a:r>
            <a:r>
              <a:rPr lang="ru-RU" sz="3200" baseline="-250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20668" y="2204864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</a:t>
            </a:r>
            <a:r>
              <a:rPr lang="ru-RU" sz="3200" baseline="-25000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88589" y="2232581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</a:t>
            </a:r>
            <a:r>
              <a:rPr lang="ru-RU" sz="3200" baseline="-25000" dirty="0" smtClean="0"/>
              <a:t>3</a:t>
            </a:r>
            <a:endParaRPr lang="ru-RU" sz="32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83197" y="6016825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</a:t>
            </a:r>
            <a:r>
              <a:rPr lang="ru-RU" sz="3200" baseline="-25000" dirty="0" smtClean="0"/>
              <a:t>5</a:t>
            </a:r>
            <a:endParaRPr lang="ru-RU" sz="32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1492652" y="5965744"/>
            <a:ext cx="88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</a:t>
            </a:r>
            <a:r>
              <a:rPr lang="ru-RU" sz="3200" baseline="-25000" dirty="0" smtClean="0"/>
              <a:t>4</a:t>
            </a:r>
            <a:endParaRPr lang="ru-R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712968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Заметим, что</a:t>
            </a:r>
          </a:p>
          <a:p>
            <a:pPr marL="0" indent="0">
              <a:buNone/>
            </a:pPr>
            <a:r>
              <a:rPr lang="ru-RU" sz="3200" dirty="0" smtClean="0"/>
              <a:t>      Т</a:t>
            </a:r>
            <a:r>
              <a:rPr lang="ru-RU" sz="1800" dirty="0" smtClean="0"/>
              <a:t>3 </a:t>
            </a:r>
            <a:r>
              <a:rPr lang="ru-RU" sz="3200" dirty="0" smtClean="0"/>
              <a:t>=</a:t>
            </a:r>
            <a:r>
              <a:rPr lang="ru-RU" sz="1800" dirty="0"/>
              <a:t> </a:t>
            </a:r>
            <a:r>
              <a:rPr lang="ru-RU" sz="3200" dirty="0" smtClean="0"/>
              <a:t>Т</a:t>
            </a:r>
            <a:r>
              <a:rPr lang="ru-RU" sz="1800" dirty="0" smtClean="0"/>
              <a:t>2</a:t>
            </a:r>
            <a:r>
              <a:rPr lang="ru-RU" sz="3200" dirty="0" smtClean="0"/>
              <a:t>+Т</a:t>
            </a:r>
            <a:r>
              <a:rPr lang="ru-RU" sz="1800" dirty="0" smtClean="0"/>
              <a:t>1 </a:t>
            </a:r>
            <a:r>
              <a:rPr lang="ru-RU" sz="3200" dirty="0" smtClean="0"/>
              <a:t>+1;</a:t>
            </a:r>
            <a:r>
              <a:rPr lang="ru-RU" sz="1800" dirty="0" smtClean="0"/>
              <a:t>          </a:t>
            </a:r>
            <a:r>
              <a:rPr lang="ru-RU" sz="3200" dirty="0" smtClean="0"/>
              <a:t>Т</a:t>
            </a:r>
            <a:r>
              <a:rPr lang="ru-RU" sz="1800" dirty="0" smtClean="0"/>
              <a:t>4 </a:t>
            </a:r>
            <a:r>
              <a:rPr lang="ru-RU" sz="3200" dirty="0"/>
              <a:t>=</a:t>
            </a:r>
            <a:r>
              <a:rPr lang="ru-RU" sz="1800" dirty="0"/>
              <a:t> </a:t>
            </a:r>
            <a:r>
              <a:rPr lang="ru-RU" sz="3200" dirty="0" smtClean="0"/>
              <a:t>Т</a:t>
            </a:r>
            <a:r>
              <a:rPr lang="ru-RU" sz="1800" dirty="0" smtClean="0"/>
              <a:t>2</a:t>
            </a:r>
            <a:r>
              <a:rPr lang="ru-RU" sz="3200" dirty="0" smtClean="0"/>
              <a:t>+Т</a:t>
            </a:r>
            <a:r>
              <a:rPr lang="ru-RU" sz="1800" dirty="0" smtClean="0"/>
              <a:t>3 </a:t>
            </a:r>
            <a:r>
              <a:rPr lang="ru-RU" sz="3200" dirty="0" smtClean="0"/>
              <a:t>+1;      Т</a:t>
            </a:r>
            <a:r>
              <a:rPr lang="ru-RU" sz="1800" dirty="0" smtClean="0"/>
              <a:t>5 </a:t>
            </a:r>
            <a:r>
              <a:rPr lang="ru-RU" sz="3200" dirty="0"/>
              <a:t>=</a:t>
            </a:r>
            <a:r>
              <a:rPr lang="ru-RU" sz="1800" dirty="0"/>
              <a:t> </a:t>
            </a:r>
            <a:r>
              <a:rPr lang="ru-RU" sz="3200" dirty="0" smtClean="0"/>
              <a:t>Т</a:t>
            </a:r>
            <a:r>
              <a:rPr lang="ru-RU" sz="1800" dirty="0" smtClean="0"/>
              <a:t>3</a:t>
            </a:r>
            <a:r>
              <a:rPr lang="ru-RU" sz="3200" dirty="0" smtClean="0"/>
              <a:t>+Т</a:t>
            </a:r>
            <a:r>
              <a:rPr lang="ru-RU" sz="1800" dirty="0" smtClean="0"/>
              <a:t>4</a:t>
            </a:r>
            <a:r>
              <a:rPr lang="ru-RU" sz="3200" dirty="0" smtClean="0"/>
              <a:t>+1.</a:t>
            </a:r>
          </a:p>
          <a:p>
            <a:pPr marL="0" indent="0">
              <a:buNone/>
            </a:pPr>
            <a:r>
              <a:rPr lang="ru-RU" sz="3200" dirty="0"/>
              <a:t>Для </a:t>
            </a:r>
            <a:r>
              <a:rPr lang="ru-RU" sz="3200" dirty="0" smtClean="0"/>
              <a:t>построения Т</a:t>
            </a:r>
            <a:r>
              <a:rPr lang="en-US" sz="1800" dirty="0"/>
              <a:t>h</a:t>
            </a:r>
            <a:r>
              <a:rPr lang="ru-RU" sz="1800" dirty="0" smtClean="0"/>
              <a:t> </a:t>
            </a:r>
            <a:r>
              <a:rPr lang="ru-RU" sz="3200" dirty="0" smtClean="0"/>
              <a:t>для </a:t>
            </a:r>
            <a:r>
              <a:rPr lang="en-US" sz="3200" dirty="0" smtClean="0"/>
              <a:t>h&gt;1 </a:t>
            </a:r>
            <a:r>
              <a:rPr lang="ru-RU" sz="3200" dirty="0" smtClean="0"/>
              <a:t>берем корень и два поддерева с минимальным количеством вершин </a:t>
            </a:r>
            <a:r>
              <a:rPr lang="en-US" sz="3200" dirty="0" smtClean="0"/>
              <a:t>- </a:t>
            </a:r>
            <a:r>
              <a:rPr lang="ru-RU" sz="3200" dirty="0" smtClean="0"/>
              <a:t>высотой </a:t>
            </a:r>
            <a:r>
              <a:rPr lang="ru-RU" sz="3200" dirty="0"/>
              <a:t>Т</a:t>
            </a:r>
            <a:r>
              <a:rPr lang="en-US" sz="1800" dirty="0" smtClean="0"/>
              <a:t>h</a:t>
            </a:r>
            <a:r>
              <a:rPr lang="ru-RU" sz="1800" dirty="0" smtClean="0"/>
              <a:t>-1 </a:t>
            </a:r>
            <a:r>
              <a:rPr lang="ru-RU" sz="3200" dirty="0" smtClean="0"/>
              <a:t>и </a:t>
            </a:r>
            <a:r>
              <a:rPr lang="ru-RU" sz="3200" dirty="0"/>
              <a:t>Т</a:t>
            </a:r>
            <a:r>
              <a:rPr lang="en-US" sz="1800" dirty="0"/>
              <a:t>h</a:t>
            </a:r>
            <a:r>
              <a:rPr lang="ru-RU" sz="1800" dirty="0" smtClean="0"/>
              <a:t>-2 </a:t>
            </a:r>
            <a:endParaRPr lang="ru-RU" sz="3200" dirty="0" smtClean="0"/>
          </a:p>
          <a:p>
            <a:pPr marL="0" indent="0" algn="ctr">
              <a:buNone/>
            </a:pPr>
            <a:r>
              <a:rPr lang="ru-RU" sz="3200" dirty="0"/>
              <a:t>Т</a:t>
            </a:r>
            <a:r>
              <a:rPr lang="en-US" sz="1800" dirty="0"/>
              <a:t>h</a:t>
            </a:r>
            <a:r>
              <a:rPr lang="ru-RU" sz="1800" dirty="0"/>
              <a:t> </a:t>
            </a:r>
            <a:r>
              <a:rPr lang="en-US" sz="1800" dirty="0" smtClean="0"/>
              <a:t> </a:t>
            </a:r>
            <a:r>
              <a:rPr lang="ru-RU" sz="3200" dirty="0" smtClean="0"/>
              <a:t>=</a:t>
            </a:r>
            <a:r>
              <a:rPr lang="en-US" sz="3200" dirty="0" smtClean="0"/>
              <a:t> &lt;</a:t>
            </a:r>
            <a:r>
              <a:rPr lang="ru-RU" sz="4800" dirty="0" smtClean="0"/>
              <a:t> </a:t>
            </a:r>
            <a:r>
              <a:rPr lang="ru-RU" sz="3200" dirty="0"/>
              <a:t>Т</a:t>
            </a:r>
            <a:r>
              <a:rPr lang="en-US" sz="1800" dirty="0"/>
              <a:t>h</a:t>
            </a:r>
            <a:r>
              <a:rPr lang="ru-RU" sz="1800" dirty="0" smtClean="0"/>
              <a:t>-1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ru-RU" sz="3200" dirty="0" smtClean="0"/>
              <a:t>х,</a:t>
            </a:r>
            <a:r>
              <a:rPr lang="en-US" sz="3200" dirty="0" smtClean="0"/>
              <a:t> </a:t>
            </a:r>
            <a:r>
              <a:rPr lang="ru-RU" sz="3200" dirty="0" smtClean="0"/>
              <a:t>Т</a:t>
            </a:r>
            <a:r>
              <a:rPr lang="en-US" sz="1800" dirty="0"/>
              <a:t>h</a:t>
            </a:r>
            <a:r>
              <a:rPr lang="ru-RU" sz="1800" dirty="0"/>
              <a:t>-2 </a:t>
            </a:r>
            <a:r>
              <a:rPr lang="en-US" sz="1800" dirty="0" smtClean="0"/>
              <a:t> </a:t>
            </a:r>
            <a:r>
              <a:rPr lang="en-US" sz="3200" dirty="0" smtClean="0"/>
              <a:t>&gt;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Алгоритм </a:t>
            </a:r>
            <a:r>
              <a:rPr lang="ru-RU" dirty="0" smtClean="0"/>
              <a:t>построения «плохих» АВЛ-деревьев </a:t>
            </a:r>
            <a:r>
              <a:rPr lang="ru-RU" sz="3200" dirty="0" smtClean="0"/>
              <a:t>напоминает построение чисел Фибоначчи, поэтому иногда их называют </a:t>
            </a:r>
            <a:r>
              <a:rPr lang="ru-RU" sz="3200" b="1" dirty="0" smtClean="0"/>
              <a:t>деревья Фибоначчи</a:t>
            </a:r>
            <a:r>
              <a:rPr lang="ru-RU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Построение АВЛ-дерева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Рассмотрим, что может произойти при включении в сбалансированное по высоте дерево новой вершины.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Пусть добавляется вершина в левое поддерево.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Возможны три случая:</a:t>
            </a:r>
          </a:p>
          <a:p>
            <a:pPr marL="514350" indent="-514350">
              <a:spcBef>
                <a:spcPts val="1800"/>
              </a:spcBef>
              <a:buAutoNum type="arabicParenR"/>
            </a:pPr>
            <a:r>
              <a:rPr lang="ru-RU" sz="2800" dirty="0" smtClean="0"/>
              <a:t>Если </a:t>
            </a:r>
            <a:r>
              <a:rPr lang="en-US" sz="2800" dirty="0" err="1" smtClean="0"/>
              <a:t>h</a:t>
            </a:r>
            <a:r>
              <a:rPr lang="en-US" sz="1400" dirty="0" err="1" smtClean="0"/>
              <a:t>L</a:t>
            </a:r>
            <a:r>
              <a:rPr lang="en-US" sz="2800" dirty="0" smtClean="0"/>
              <a:t> &lt; </a:t>
            </a:r>
            <a:r>
              <a:rPr lang="en-US" sz="2800" dirty="0" err="1" smtClean="0"/>
              <a:t>h</a:t>
            </a:r>
            <a:r>
              <a:rPr lang="en-US" sz="1400" dirty="0" err="1" smtClean="0"/>
              <a:t>R</a:t>
            </a:r>
            <a:r>
              <a:rPr lang="ru-RU" sz="2800" dirty="0" smtClean="0"/>
              <a:t> ,</a:t>
            </a:r>
            <a:r>
              <a:rPr lang="en-US" sz="2800" dirty="0" smtClean="0"/>
              <a:t> </a:t>
            </a:r>
            <a:r>
              <a:rPr lang="ru-RU" sz="2800" dirty="0" smtClean="0"/>
              <a:t>то</a:t>
            </a:r>
            <a:r>
              <a:rPr lang="en-US" sz="2800" dirty="0" smtClean="0"/>
              <a:t>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</a:t>
            </a:r>
            <a:endParaRPr lang="en-US" sz="2800" dirty="0" smtClean="0"/>
          </a:p>
          <a:p>
            <a:pPr marL="514350" indent="-514350">
              <a:buFont typeface="Wingdings 2"/>
              <a:buAutoNum type="arabicParenR"/>
            </a:pPr>
            <a:r>
              <a:rPr lang="ru-RU" sz="2800" dirty="0"/>
              <a:t>Если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,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&gt;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</a:t>
            </a:r>
            <a:r>
              <a:rPr lang="en-US" sz="2800" dirty="0" smtClean="0"/>
              <a:t>  </a:t>
            </a:r>
            <a:endParaRPr lang="ru-RU" sz="2800" dirty="0" smtClean="0"/>
          </a:p>
          <a:p>
            <a:pPr marL="514350" indent="-514350">
              <a:buFont typeface="Wingdings 2"/>
              <a:buAutoNum type="arabicParenR"/>
            </a:pPr>
            <a:r>
              <a:rPr lang="ru-RU" sz="2800" dirty="0"/>
              <a:t>Если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&gt;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,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en-US" sz="2800" dirty="0" err="1"/>
              <a:t>h</a:t>
            </a:r>
            <a:r>
              <a:rPr lang="en-US" sz="1400" dirty="0" err="1"/>
              <a:t>L</a:t>
            </a:r>
            <a:r>
              <a:rPr lang="en-US" sz="2800" dirty="0"/>
              <a:t> </a:t>
            </a:r>
            <a:r>
              <a:rPr lang="en-US" sz="2800" dirty="0" smtClean="0"/>
              <a:t>&gt; </a:t>
            </a:r>
            <a:r>
              <a:rPr lang="en-US" sz="2800" dirty="0" err="1"/>
              <a:t>h</a:t>
            </a:r>
            <a:r>
              <a:rPr lang="en-US" sz="1400" dirty="0" err="1"/>
              <a:t>R</a:t>
            </a:r>
            <a:r>
              <a:rPr lang="ru-RU" sz="2800" dirty="0"/>
              <a:t> </a:t>
            </a:r>
            <a:r>
              <a:rPr lang="ru-RU" sz="2800" dirty="0" smtClean="0"/>
              <a:t>  - нарушение баланса и        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дерево необходимо перестроить.</a:t>
            </a:r>
          </a:p>
          <a:p>
            <a:pPr marL="0" indent="0">
              <a:buNone/>
            </a:pPr>
            <a:endParaRPr lang="ru-RU" sz="2800" dirty="0"/>
          </a:p>
          <a:p>
            <a:pPr marL="514350" indent="-514350">
              <a:buFont typeface="Wingdings 2"/>
              <a:buAutoNum type="arabicParenR"/>
            </a:pPr>
            <a:endParaRPr lang="ru-RU" sz="3200" dirty="0"/>
          </a:p>
          <a:p>
            <a:pPr marL="514350" indent="-514350">
              <a:buAutoNum type="arabicParenR"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0839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1270</Words>
  <Application>Microsoft Office PowerPoint</Application>
  <PresentationFormat>Экран (4:3)</PresentationFormat>
  <Paragraphs>191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АВЛ-деревья</vt:lpstr>
      <vt:lpstr>Презентация PowerPoint</vt:lpstr>
      <vt:lpstr>Какое дерево является АВЛ-деревом?</vt:lpstr>
      <vt:lpstr>«Плохие» АВЛ-деревья</vt:lpstr>
      <vt:lpstr>Презентация PowerPoint</vt:lpstr>
      <vt:lpstr>Презентация PowerPoint</vt:lpstr>
      <vt:lpstr>Презентация PowerPoint</vt:lpstr>
      <vt:lpstr>Построение АВЛ-дерева</vt:lpstr>
      <vt:lpstr>Построение АВЛ-дерева</vt:lpstr>
      <vt:lpstr>Рассмотрим перестроение АВЛ-дерева  на простых примерах</vt:lpstr>
      <vt:lpstr>Презентация PowerPoint</vt:lpstr>
      <vt:lpstr>Презентация PowerPoint</vt:lpstr>
      <vt:lpstr>Задачи при перестроении АВЛ-дерева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   9   2   4   1   7   E   F   A   D   C   3   5   8   6</vt:lpstr>
      <vt:lpstr>B   9   2   4   1   7   E   F   A   D   C   3   5   8   6</vt:lpstr>
      <vt:lpstr>B   9   2   4   1   7   E   F   A   D   C   3   5   8   6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87</cp:revision>
  <dcterms:created xsi:type="dcterms:W3CDTF">2012-11-10T16:42:14Z</dcterms:created>
  <dcterms:modified xsi:type="dcterms:W3CDTF">2015-11-16T15:43:24Z</dcterms:modified>
</cp:coreProperties>
</file>