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61" r:id="rId4"/>
    <p:sldId id="273" r:id="rId5"/>
    <p:sldId id="274" r:id="rId6"/>
    <p:sldId id="257" r:id="rId7"/>
    <p:sldId id="258" r:id="rId8"/>
    <p:sldId id="262" r:id="rId9"/>
    <p:sldId id="259" r:id="rId10"/>
    <p:sldId id="260" r:id="rId11"/>
    <p:sldId id="263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6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2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04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2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0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6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71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78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62BA-279C-4E22-AA98-65C773BC2D25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8BD2-BCD7-4365-BE77-C302C6982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46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 /><Relationship Id="rId13" Type="http://schemas.openxmlformats.org/officeDocument/2006/relationships/image" Target="../media/image15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12" Type="http://schemas.openxmlformats.org/officeDocument/2006/relationships/image" Target="../media/image14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11" Type="http://schemas.openxmlformats.org/officeDocument/2006/relationships/image" Target="../media/image13.png" /><Relationship Id="rId5" Type="http://schemas.openxmlformats.org/officeDocument/2006/relationships/image" Target="../media/image7.png" /><Relationship Id="rId10" Type="http://schemas.openxmlformats.org/officeDocument/2006/relationships/image" Target="../media/image12.png" /><Relationship Id="rId4" Type="http://schemas.openxmlformats.org/officeDocument/2006/relationships/image" Target="../media/image6.png" /><Relationship Id="rId9" Type="http://schemas.openxmlformats.org/officeDocument/2006/relationships/image" Target="../media/image11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 /><Relationship Id="rId13" Type="http://schemas.openxmlformats.org/officeDocument/2006/relationships/image" Target="../media/image27.png" /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12" Type="http://schemas.openxmlformats.org/officeDocument/2006/relationships/image" Target="../media/image26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0.png" /><Relationship Id="rId11" Type="http://schemas.openxmlformats.org/officeDocument/2006/relationships/image" Target="../media/image25.png" /><Relationship Id="rId5" Type="http://schemas.openxmlformats.org/officeDocument/2006/relationships/image" Target="../media/image19.png" /><Relationship Id="rId10" Type="http://schemas.openxmlformats.org/officeDocument/2006/relationships/image" Target="../media/image24.png" /><Relationship Id="rId4" Type="http://schemas.openxmlformats.org/officeDocument/2006/relationships/image" Target="../media/image18.png" /><Relationship Id="rId9" Type="http://schemas.openxmlformats.org/officeDocument/2006/relationships/image" Target="../media/image23.png" /><Relationship Id="rId14" Type="http://schemas.openxmlformats.org/officeDocument/2006/relationships/image" Target="../media/image28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68952" cy="79695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Удаление вершин из АВЛ-дерева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352928" cy="547260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ru-RU" sz="3200" dirty="0"/>
              <a:t>Процесс немного более сложный, чем добавление. 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3200" dirty="0"/>
              <a:t>Хотя </a:t>
            </a:r>
            <a:r>
              <a:rPr lang="ru-RU" sz="3200" u="sng" dirty="0"/>
              <a:t>алгоритм операции балансировки </a:t>
            </a:r>
            <a:r>
              <a:rPr lang="ru-RU" sz="3200" i="1" dirty="0"/>
              <a:t>остается тем же</a:t>
            </a:r>
            <a:r>
              <a:rPr lang="ru-RU" sz="3200" dirty="0"/>
              <a:t>, что и при включении вершин.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3200" dirty="0"/>
              <a:t>Балансировка по-прежнему выполняется с помощью одного из четырех поворотов вершин:</a:t>
            </a:r>
          </a:p>
          <a:p>
            <a:pPr marL="0" indent="0" algn="ctr">
              <a:buNone/>
            </a:pPr>
            <a:r>
              <a:rPr lang="en-US" b="1" dirty="0"/>
              <a:t>LL</a:t>
            </a:r>
            <a:r>
              <a:rPr lang="ru-RU" b="1" dirty="0"/>
              <a:t>,</a:t>
            </a:r>
            <a:r>
              <a:rPr lang="en-US" b="1" dirty="0"/>
              <a:t> LR</a:t>
            </a:r>
            <a:r>
              <a:rPr lang="ru-RU" b="1" dirty="0"/>
              <a:t>,</a:t>
            </a:r>
            <a:r>
              <a:rPr lang="en-US" b="1" dirty="0"/>
              <a:t> RL</a:t>
            </a:r>
            <a:r>
              <a:rPr lang="ru-RU" b="1" dirty="0"/>
              <a:t>,</a:t>
            </a:r>
            <a:r>
              <a:rPr lang="en-US" b="1" dirty="0"/>
              <a:t> RR</a:t>
            </a:r>
            <a:r>
              <a:rPr lang="ru-RU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4383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568952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u="sng" dirty="0"/>
              <a:t>DELETE (x, vertex *&amp;p)</a:t>
            </a:r>
          </a:p>
          <a:p>
            <a:pPr marL="0" indent="0">
              <a:buNone/>
            </a:pPr>
            <a:r>
              <a:rPr lang="en-US" sz="2400" dirty="0"/>
              <a:t>IF (p = NULL)</a:t>
            </a:r>
          </a:p>
          <a:p>
            <a:pPr marL="0" indent="0">
              <a:buNone/>
            </a:pPr>
            <a:r>
              <a:rPr lang="en-US" sz="2400" dirty="0"/>
              <a:t>ELSE IF (x &lt; p--&gt;Data)   DELETE (x, p--&gt;Left)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IF  </a:t>
            </a:r>
            <a:r>
              <a:rPr lang="ru-RU" sz="2400" i="1" dirty="0"/>
              <a:t>Умен</a:t>
            </a:r>
            <a:r>
              <a:rPr lang="en-US" sz="2400" i="1" dirty="0"/>
              <a:t>=</a:t>
            </a:r>
            <a:r>
              <a:rPr lang="ru-RU" sz="2400" i="1" dirty="0"/>
              <a:t>да </a:t>
            </a:r>
            <a:r>
              <a:rPr lang="en-US" sz="2400" i="1" dirty="0"/>
              <a:t> </a:t>
            </a:r>
            <a:r>
              <a:rPr lang="en-US" sz="2400" dirty="0"/>
              <a:t>BL(p)  FI</a:t>
            </a:r>
          </a:p>
          <a:p>
            <a:pPr marL="0" indent="0">
              <a:buNone/>
            </a:pPr>
            <a:r>
              <a:rPr lang="en-US" sz="2400" dirty="0"/>
              <a:t>         ELSE IF (x &gt; p--&gt;Data)   DELETE (x, p--&gt;Right)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IF  </a:t>
            </a:r>
            <a:r>
              <a:rPr lang="ru-RU" sz="2400" i="1" dirty="0"/>
              <a:t>Умен</a:t>
            </a:r>
            <a:r>
              <a:rPr lang="en-US" sz="2400" i="1" dirty="0"/>
              <a:t>=</a:t>
            </a:r>
            <a:r>
              <a:rPr lang="ru-RU" sz="2400" i="1" dirty="0"/>
              <a:t>да </a:t>
            </a:r>
            <a:r>
              <a:rPr lang="en-US" sz="2400" i="1" dirty="0"/>
              <a:t>  </a:t>
            </a:r>
            <a:r>
              <a:rPr lang="en-US" sz="2400" dirty="0"/>
              <a:t>BR(p)  FI</a:t>
            </a:r>
          </a:p>
          <a:p>
            <a:pPr marL="0" indent="0">
              <a:buNone/>
            </a:pPr>
            <a:r>
              <a:rPr lang="en-US" sz="2400" dirty="0"/>
              <a:t>ELSE  q = p</a:t>
            </a:r>
          </a:p>
          <a:p>
            <a:pPr marL="0" indent="0">
              <a:buNone/>
            </a:pPr>
            <a:r>
              <a:rPr lang="en-US" sz="2400" dirty="0"/>
              <a:t>           IF (q--&gt;Left = NULL) p = q--&gt;Right,  </a:t>
            </a:r>
            <a:r>
              <a:rPr lang="ru-RU" sz="2400" i="1" dirty="0"/>
              <a:t>Умен</a:t>
            </a:r>
            <a:r>
              <a:rPr lang="en-US" sz="2400" i="1" dirty="0"/>
              <a:t>=</a:t>
            </a:r>
            <a:r>
              <a:rPr lang="ru-RU" sz="2400" i="1" dirty="0"/>
              <a:t>да 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    ELSE IF (q--&gt;Right = NULL) p = q--&gt;Left,  </a:t>
            </a:r>
            <a:r>
              <a:rPr lang="ru-RU" sz="2400" i="1" dirty="0"/>
              <a:t>Умен</a:t>
            </a:r>
            <a:r>
              <a:rPr lang="en-US" sz="2400" i="1" dirty="0"/>
              <a:t>=</a:t>
            </a:r>
            <a:r>
              <a:rPr lang="ru-RU" sz="2400" i="1" dirty="0"/>
              <a:t>да</a:t>
            </a:r>
            <a:endParaRPr lang="en-US" sz="2400" i="1" dirty="0"/>
          </a:p>
          <a:p>
            <a:pPr marL="0" indent="0">
              <a:buNone/>
            </a:pPr>
            <a:r>
              <a:rPr lang="ru-RU" sz="2400" i="1" dirty="0"/>
              <a:t> </a:t>
            </a:r>
            <a:r>
              <a:rPr lang="en-US" sz="2400" dirty="0"/>
              <a:t>          ELSE  del (q--&gt;Left)</a:t>
            </a:r>
          </a:p>
          <a:p>
            <a:pPr marL="0" indent="0">
              <a:buNone/>
            </a:pPr>
            <a:r>
              <a:rPr lang="en-US" sz="2400" dirty="0"/>
              <a:t>                      IF  </a:t>
            </a:r>
            <a:r>
              <a:rPr lang="ru-RU" sz="2400" i="1" dirty="0"/>
              <a:t>Умен</a:t>
            </a:r>
            <a:r>
              <a:rPr lang="en-US" sz="2400" i="1" dirty="0"/>
              <a:t>=</a:t>
            </a:r>
            <a:r>
              <a:rPr lang="ru-RU" sz="2400" i="1" dirty="0"/>
              <a:t>да </a:t>
            </a:r>
            <a:r>
              <a:rPr lang="en-US" sz="2400" i="1" dirty="0"/>
              <a:t> </a:t>
            </a:r>
            <a:r>
              <a:rPr lang="en-US" sz="2400" dirty="0"/>
              <a:t>BL(p)  FI</a:t>
            </a:r>
          </a:p>
          <a:p>
            <a:pPr marL="0" indent="0">
              <a:buNone/>
            </a:pPr>
            <a:r>
              <a:rPr lang="en-US" sz="2400" dirty="0"/>
              <a:t>           FI</a:t>
            </a:r>
          </a:p>
          <a:p>
            <a:pPr marL="0" indent="0">
              <a:buNone/>
            </a:pPr>
            <a:r>
              <a:rPr lang="en-US" sz="2400" dirty="0"/>
              <a:t>free(q)</a:t>
            </a:r>
          </a:p>
          <a:p>
            <a:pPr marL="0" indent="0">
              <a:buNone/>
            </a:pPr>
            <a:r>
              <a:rPr lang="en-US" sz="2400" dirty="0"/>
              <a:t>FI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25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u="sng" dirty="0"/>
              <a:t>Функция </a:t>
            </a:r>
            <a:r>
              <a:rPr lang="en-US" sz="3200" b="1" u="sng" dirty="0"/>
              <a:t>del</a:t>
            </a:r>
            <a:r>
              <a:rPr lang="en-US" sz="3200" u="sng" dirty="0"/>
              <a:t> </a:t>
            </a:r>
            <a:r>
              <a:rPr lang="ru-RU" sz="3200" u="sng" dirty="0"/>
              <a:t>удаляет вершину, имеющую два поддерева</a:t>
            </a:r>
            <a:r>
              <a:rPr lang="ru-RU" sz="3200" dirty="0"/>
              <a:t>, т.е. заменяет ее на самую большую (правую) вершину из левого поддерева.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b="1" i="1" u="sng" dirty="0"/>
              <a:t>del</a:t>
            </a:r>
            <a:r>
              <a:rPr lang="ru-RU" sz="3200" b="1" i="1" u="sng" dirty="0"/>
              <a:t> </a:t>
            </a:r>
            <a:r>
              <a:rPr lang="en-US" sz="3200" b="1" i="1" u="sng" dirty="0"/>
              <a:t>(vertex *&amp;r)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/>
              <a:t>IF</a:t>
            </a:r>
            <a:r>
              <a:rPr lang="ru-RU" sz="3200" dirty="0"/>
              <a:t> </a:t>
            </a:r>
            <a:r>
              <a:rPr lang="en-US" sz="3200" dirty="0"/>
              <a:t>(r-</a:t>
            </a:r>
            <a:r>
              <a:rPr lang="ru-RU" sz="3200" dirty="0"/>
              <a:t>-</a:t>
            </a:r>
            <a:r>
              <a:rPr lang="en-US" sz="3200" dirty="0"/>
              <a:t>&gt;Right</a:t>
            </a:r>
            <a:r>
              <a:rPr lang="ru-RU" sz="3200" dirty="0"/>
              <a:t> </a:t>
            </a:r>
            <a:r>
              <a:rPr lang="en-US" sz="3200" dirty="0"/>
              <a:t>!=</a:t>
            </a:r>
            <a:r>
              <a:rPr lang="ru-RU" sz="3200" dirty="0"/>
              <a:t> </a:t>
            </a:r>
            <a:r>
              <a:rPr lang="en-US" sz="3200" dirty="0"/>
              <a:t>NULL) </a:t>
            </a:r>
            <a:r>
              <a:rPr lang="ru-RU" sz="3200" dirty="0"/>
              <a:t> </a:t>
            </a:r>
            <a:r>
              <a:rPr lang="en-US" sz="3200" dirty="0"/>
              <a:t>del</a:t>
            </a:r>
            <a:r>
              <a:rPr lang="ru-RU" sz="3200" dirty="0"/>
              <a:t> </a:t>
            </a:r>
            <a:r>
              <a:rPr lang="en-US" sz="3200" dirty="0"/>
              <a:t>(r-&gt;Right)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                      </a:t>
            </a:r>
            <a:r>
              <a:rPr lang="ru-RU" sz="3200" dirty="0"/>
              <a:t>                  </a:t>
            </a:r>
            <a:r>
              <a:rPr lang="en-US" sz="3200" dirty="0"/>
              <a:t>IF </a:t>
            </a:r>
            <a:r>
              <a:rPr lang="ru-RU" sz="3200" i="1" dirty="0"/>
              <a:t>Умен</a:t>
            </a:r>
            <a:r>
              <a:rPr lang="en-US" sz="3200" i="1" dirty="0"/>
              <a:t>=</a:t>
            </a:r>
            <a:r>
              <a:rPr lang="ru-RU" sz="3200" i="1" dirty="0"/>
              <a:t>да </a:t>
            </a:r>
            <a:r>
              <a:rPr lang="en-US" sz="3200" dirty="0"/>
              <a:t>BR(r) 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ELSE q--&gt;Data = r--&gt;Data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          q =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          r = r--&gt;Left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         </a:t>
            </a:r>
            <a:r>
              <a:rPr lang="ru-RU" sz="3200" i="1" dirty="0"/>
              <a:t>Умен</a:t>
            </a:r>
            <a:r>
              <a:rPr lang="en-US" sz="3200" i="1" dirty="0"/>
              <a:t> = </a:t>
            </a:r>
            <a:r>
              <a:rPr lang="ru-RU" sz="3200" i="1" dirty="0"/>
              <a:t>да </a:t>
            </a:r>
            <a:endParaRPr lang="en-US" sz="320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FI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322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7504" y="183778"/>
            <a:ext cx="8856984" cy="79695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/>
                </a:solidFill>
              </a:rPr>
              <a:t>B   9   2   4   1   7   E   F   A   D   C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00" y="1332301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79" y="2772461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39" y="2811442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929" y="212409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8710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29" y="356454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25" y="2230184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17" y="2818080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60" y="3499179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62" y="287026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82" y="35183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>
            <a:endCxn id="11" idx="0"/>
          </p:cNvCxnSpPr>
          <p:nvPr/>
        </p:nvCxnSpPr>
        <p:spPr>
          <a:xfrm>
            <a:off x="5227116" y="1665952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8" idx="0"/>
          </p:cNvCxnSpPr>
          <p:nvPr/>
        </p:nvCxnSpPr>
        <p:spPr>
          <a:xfrm flipH="1">
            <a:off x="2792817" y="1692045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986898" y="2465351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1751732" y="2491444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7373196" y="2621851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6660232" y="2621851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067567" y="3198486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5882129" y="317812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491880" y="3218243"/>
            <a:ext cx="244828" cy="404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044261" y="3211147"/>
            <a:ext cx="406618" cy="353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724300" y="1908069"/>
            <a:ext cx="261937" cy="16102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4644008" y="1332301"/>
            <a:ext cx="655216" cy="523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7" y="1196752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79" y="2772461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39" y="2811442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929" y="212409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8710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29" y="356454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25" y="2230184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17" y="2818080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07" y="141277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62" y="287026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82" y="35183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Прямая со стрелкой 80"/>
          <p:cNvCxnSpPr>
            <a:endCxn id="76" idx="0"/>
          </p:cNvCxnSpPr>
          <p:nvPr/>
        </p:nvCxnSpPr>
        <p:spPr>
          <a:xfrm>
            <a:off x="5227116" y="1665952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73" idx="0"/>
          </p:cNvCxnSpPr>
          <p:nvPr/>
        </p:nvCxnSpPr>
        <p:spPr>
          <a:xfrm flipH="1">
            <a:off x="2792817" y="1692045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>
            <a:off x="2986898" y="2465351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1751732" y="2491444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7373196" y="2621851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6660232" y="2621851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1067567" y="3198486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H="1">
            <a:off x="5882129" y="317812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flipH="1">
            <a:off x="3491880" y="3218243"/>
            <a:ext cx="244828" cy="404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H="1">
            <a:off x="3547633" y="2742041"/>
            <a:ext cx="655216" cy="523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 flipV="1">
            <a:off x="2986898" y="2684238"/>
            <a:ext cx="311745" cy="922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39" y="2811442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929" y="212409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8710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03" y="276500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25" y="2230184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17" y="2818080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07" y="141277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62" y="287026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82" y="35183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" name="Прямая со стрелкой 101"/>
          <p:cNvCxnSpPr>
            <a:endCxn id="97" idx="0"/>
          </p:cNvCxnSpPr>
          <p:nvPr/>
        </p:nvCxnSpPr>
        <p:spPr>
          <a:xfrm>
            <a:off x="5227116" y="1665952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94" idx="0"/>
          </p:cNvCxnSpPr>
          <p:nvPr/>
        </p:nvCxnSpPr>
        <p:spPr>
          <a:xfrm flipH="1">
            <a:off x="2792817" y="1692045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>
          <a:xfrm>
            <a:off x="2986898" y="2465351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 flipH="1">
            <a:off x="1751732" y="2491444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7373196" y="2621851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H="1">
            <a:off x="6660232" y="2621851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H="1">
            <a:off x="1067567" y="3198486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5882129" y="317812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flipH="1" flipV="1">
            <a:off x="1450040" y="2721959"/>
            <a:ext cx="449280" cy="707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95" idx="1"/>
          </p:cNvCxnSpPr>
          <p:nvPr/>
        </p:nvCxnSpPr>
        <p:spPr>
          <a:xfrm rot="10800000" flipH="1">
            <a:off x="683568" y="2357455"/>
            <a:ext cx="1832110" cy="1510638"/>
          </a:xfrm>
          <a:prstGeom prst="bentConnector3">
            <a:avLst>
              <a:gd name="adj1" fmla="val -1247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92" y="2086941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98" y="2818344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66" y="272785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388" y="2193032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780" y="2780928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70" y="1375624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25" y="283311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45" y="348118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1" name="Прямая со стрелкой 120"/>
          <p:cNvCxnSpPr>
            <a:endCxn id="116" idx="0"/>
          </p:cNvCxnSpPr>
          <p:nvPr/>
        </p:nvCxnSpPr>
        <p:spPr>
          <a:xfrm>
            <a:off x="5156579" y="1628800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endCxn id="113" idx="0"/>
          </p:cNvCxnSpPr>
          <p:nvPr/>
        </p:nvCxnSpPr>
        <p:spPr>
          <a:xfrm flipH="1">
            <a:off x="2722280" y="1654893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2916361" y="2428199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 flipH="1">
            <a:off x="1681195" y="2454292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/>
          <p:nvPr/>
        </p:nvCxnSpPr>
        <p:spPr>
          <a:xfrm>
            <a:off x="7302659" y="2584699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>
            <a:off x="6589695" y="2584699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/>
          <p:nvPr/>
        </p:nvCxnSpPr>
        <p:spPr>
          <a:xfrm flipH="1">
            <a:off x="5811592" y="314096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flipH="1" flipV="1">
            <a:off x="2505956" y="1984740"/>
            <a:ext cx="449280" cy="707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 flipV="1">
            <a:off x="3140770" y="2320303"/>
            <a:ext cx="575128" cy="3267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8" y="1239934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18344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520" y="201390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22" y="2193032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14" y="2780928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04" y="1375624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859" y="283311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779" y="348118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9" name="Прямая со стрелкой 138"/>
          <p:cNvCxnSpPr>
            <a:endCxn id="134" idx="0"/>
          </p:cNvCxnSpPr>
          <p:nvPr/>
        </p:nvCxnSpPr>
        <p:spPr>
          <a:xfrm>
            <a:off x="5102813" y="1628800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 flipH="1">
            <a:off x="2668514" y="1654893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H="1">
            <a:off x="1627429" y="2454292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/>
          <p:nvPr/>
        </p:nvCxnSpPr>
        <p:spPr>
          <a:xfrm>
            <a:off x="7248893" y="2584699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 flipH="1">
            <a:off x="6535929" y="2584699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/>
          <p:nvPr/>
        </p:nvCxnSpPr>
        <p:spPr>
          <a:xfrm flipH="1">
            <a:off x="5757826" y="314096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/>
          <p:nvPr/>
        </p:nvCxnSpPr>
        <p:spPr>
          <a:xfrm flipH="1" flipV="1">
            <a:off x="2322520" y="1844824"/>
            <a:ext cx="449280" cy="707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/>
          <p:nvPr/>
        </p:nvCxnSpPr>
        <p:spPr>
          <a:xfrm flipV="1">
            <a:off x="1840657" y="1779563"/>
            <a:ext cx="2905528" cy="1361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74" y="1196752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08" y="196096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833" y="2193032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25" y="2780928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15" y="1375624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70" y="283311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90" y="3481189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Прямая со стрелкой 153"/>
          <p:cNvCxnSpPr>
            <a:endCxn id="149" idx="0"/>
          </p:cNvCxnSpPr>
          <p:nvPr/>
        </p:nvCxnSpPr>
        <p:spPr>
          <a:xfrm>
            <a:off x="5092024" y="1628800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/>
          <p:nvPr/>
        </p:nvCxnSpPr>
        <p:spPr>
          <a:xfrm flipH="1">
            <a:off x="2657725" y="1654893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/>
          <p:nvPr/>
        </p:nvCxnSpPr>
        <p:spPr>
          <a:xfrm>
            <a:off x="7238104" y="2584699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/>
          <p:nvPr/>
        </p:nvCxnSpPr>
        <p:spPr>
          <a:xfrm flipH="1">
            <a:off x="6525140" y="2584699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/>
          <p:nvPr/>
        </p:nvCxnSpPr>
        <p:spPr>
          <a:xfrm flipH="1">
            <a:off x="5747037" y="314096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/>
          <p:nvPr/>
        </p:nvCxnSpPr>
        <p:spPr>
          <a:xfrm flipH="1" flipV="1">
            <a:off x="2319380" y="1877658"/>
            <a:ext cx="449280" cy="707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833" y="2173122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25" y="2761018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82" y="195449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17" y="1429424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6" y="266259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6" name="Прямая со стрелкой 165"/>
          <p:cNvCxnSpPr>
            <a:endCxn id="161" idx="0"/>
          </p:cNvCxnSpPr>
          <p:nvPr/>
        </p:nvCxnSpPr>
        <p:spPr>
          <a:xfrm>
            <a:off x="5092024" y="1608890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/>
          <p:nvPr/>
        </p:nvCxnSpPr>
        <p:spPr>
          <a:xfrm>
            <a:off x="7238104" y="2564789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/>
          <p:nvPr/>
        </p:nvCxnSpPr>
        <p:spPr>
          <a:xfrm flipV="1">
            <a:off x="6805912" y="2088177"/>
            <a:ext cx="468124" cy="664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/>
          <p:nvPr/>
        </p:nvCxnSpPr>
        <p:spPr>
          <a:xfrm>
            <a:off x="2685028" y="2445101"/>
            <a:ext cx="342014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/>
          <p:nvPr/>
        </p:nvCxnSpPr>
        <p:spPr>
          <a:xfrm flipH="1">
            <a:off x="2694511" y="1608890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/>
          <p:nvPr/>
        </p:nvCxnSpPr>
        <p:spPr>
          <a:xfrm flipH="1" flipV="1">
            <a:off x="5041788" y="1891006"/>
            <a:ext cx="2273200" cy="1205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6" y="1124744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913" y="2053113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75" y="194148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10" y="1416414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59" y="264958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7" name="Прямая со стрелкой 176"/>
          <p:cNvCxnSpPr/>
          <p:nvPr/>
        </p:nvCxnSpPr>
        <p:spPr>
          <a:xfrm>
            <a:off x="5078817" y="1595880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/>
          <p:nvPr/>
        </p:nvCxnSpPr>
        <p:spPr>
          <a:xfrm flipV="1">
            <a:off x="6950927" y="1890332"/>
            <a:ext cx="468124" cy="664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/>
          <p:nvPr/>
        </p:nvCxnSpPr>
        <p:spPr>
          <a:xfrm>
            <a:off x="2671821" y="2432091"/>
            <a:ext cx="342014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/>
          <p:nvPr/>
        </p:nvCxnSpPr>
        <p:spPr>
          <a:xfrm flipH="1">
            <a:off x="2681304" y="1595880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3" y="1219153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81" y="193784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16" y="141277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5" y="264594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5" name="Прямая со стрелкой 184"/>
          <p:cNvCxnSpPr/>
          <p:nvPr/>
        </p:nvCxnSpPr>
        <p:spPr>
          <a:xfrm>
            <a:off x="2685027" y="2428453"/>
            <a:ext cx="342014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/>
          <p:nvPr/>
        </p:nvCxnSpPr>
        <p:spPr>
          <a:xfrm flipH="1">
            <a:off x="2694510" y="1592242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220074" cy="33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94" y="19797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07" y="2077864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01" y="1372174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1" name="Прямая со стрелкой 190"/>
          <p:cNvCxnSpPr/>
          <p:nvPr/>
        </p:nvCxnSpPr>
        <p:spPr>
          <a:xfrm flipH="1">
            <a:off x="2604323" y="1634112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/>
          <p:nvPr/>
        </p:nvCxnSpPr>
        <p:spPr>
          <a:xfrm>
            <a:off x="5136989" y="1634112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374387" y="4211796"/>
            <a:ext cx="5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</a:t>
            </a:r>
            <a:endParaRPr lang="ru-RU" dirty="0"/>
          </a:p>
        </p:txBody>
      </p:sp>
      <p:sp>
        <p:nvSpPr>
          <p:cNvPr id="194" name="TextBox 193"/>
          <p:cNvSpPr txBox="1"/>
          <p:nvPr/>
        </p:nvSpPr>
        <p:spPr>
          <a:xfrm>
            <a:off x="4274721" y="4644482"/>
            <a:ext cx="5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97" y="4211796"/>
            <a:ext cx="809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497"/>
            <a:ext cx="8096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5" name="Объект 2"/>
          <p:cNvSpPr>
            <a:spLocks noGrp="1"/>
          </p:cNvSpPr>
          <p:nvPr>
            <p:ph idx="1"/>
          </p:nvPr>
        </p:nvSpPr>
        <p:spPr>
          <a:xfrm>
            <a:off x="406698" y="4725144"/>
            <a:ext cx="8352928" cy="1937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i="1" u="sng" dirty="0"/>
              <a:t>Замечание</a:t>
            </a:r>
            <a:r>
              <a:rPr lang="ru-RU" sz="3000" dirty="0"/>
              <a:t>: «По экспериментальным оценкам </a:t>
            </a:r>
            <a:r>
              <a:rPr lang="ru-RU" sz="3000" u="sng" dirty="0"/>
              <a:t>на каждые два включения</a:t>
            </a:r>
            <a:r>
              <a:rPr lang="ru-RU" sz="3000" dirty="0"/>
              <a:t> встречается </a:t>
            </a:r>
            <a:r>
              <a:rPr lang="ru-RU" sz="3000" b="1" i="1" dirty="0"/>
              <a:t>один поворот</a:t>
            </a:r>
            <a:r>
              <a:rPr lang="ru-RU" sz="3000" dirty="0"/>
              <a:t>, а </a:t>
            </a:r>
            <a:r>
              <a:rPr lang="ru-RU" sz="3000" u="sng" dirty="0"/>
              <a:t>при исключении </a:t>
            </a:r>
            <a:r>
              <a:rPr lang="ru-RU" sz="3000" dirty="0"/>
              <a:t>поворот происходит </a:t>
            </a:r>
            <a:r>
              <a:rPr lang="ru-RU" sz="3000" b="1" i="1" dirty="0"/>
              <a:t>в одном случае из пяти</a:t>
            </a:r>
            <a:r>
              <a:rPr lang="ru-RU" sz="3000" dirty="0"/>
              <a:t>». </a:t>
            </a:r>
            <a:r>
              <a:rPr lang="ru-RU" sz="3000" dirty="0" err="1"/>
              <a:t>Н.Вирт</a:t>
            </a:r>
            <a:r>
              <a:rPr lang="ru-RU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6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3" grpId="0"/>
      <p:bldP spid="194" grpId="0"/>
      <p:bldP spid="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Трудоемкость работы с АВЛ-деревьями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    </a:t>
            </a:r>
            <a:r>
              <a:rPr lang="ru-RU" sz="3200" b="1" dirty="0"/>
              <a:t>Поиск элемента </a:t>
            </a:r>
            <a:r>
              <a:rPr lang="ru-RU" sz="3200" dirty="0"/>
              <a:t>с заданным ключом, </a:t>
            </a:r>
            <a:r>
              <a:rPr lang="ru-RU" sz="3200" b="1" dirty="0"/>
              <a:t>включение элемента</a:t>
            </a:r>
            <a:r>
              <a:rPr lang="ru-RU" sz="3200" dirty="0"/>
              <a:t>, </a:t>
            </a:r>
            <a:r>
              <a:rPr lang="ru-RU" sz="3200" b="1" dirty="0"/>
              <a:t>удаление элемента  </a:t>
            </a:r>
            <a:r>
              <a:rPr lang="ru-RU" sz="3200" dirty="0"/>
              <a:t>– все операции производятся в худшем случае за </a:t>
            </a:r>
            <a:r>
              <a:rPr lang="en-US" sz="3600" b="1" dirty="0"/>
              <a:t>O(log</a:t>
            </a:r>
            <a:r>
              <a:rPr lang="en-US" sz="1600" b="1" dirty="0"/>
              <a:t>2</a:t>
            </a:r>
            <a:r>
              <a:rPr lang="en-US" sz="3600" b="1" dirty="0"/>
              <a:t>n)</a:t>
            </a:r>
            <a:r>
              <a:rPr lang="en-US" sz="3600" dirty="0"/>
              <a:t> </a:t>
            </a:r>
            <a:r>
              <a:rPr lang="ru-RU" sz="3200" dirty="0"/>
              <a:t>операций сравнения.</a:t>
            </a:r>
          </a:p>
          <a:p>
            <a:pPr marL="0" indent="0">
              <a:buNone/>
            </a:pPr>
            <a:r>
              <a:rPr lang="ru-RU" sz="3200" dirty="0"/>
              <a:t>    </a:t>
            </a:r>
            <a:r>
              <a:rPr lang="ru-RU" sz="3200" u="sng" dirty="0"/>
              <a:t>Отличия между процедурой включения и удаления</a:t>
            </a:r>
            <a:r>
              <a:rPr lang="ru-RU" sz="3200" dirty="0"/>
              <a:t>: включение может привести самое большое к одному повороту, а удаление может потребовать повороты во всех вершинах по пути поиска. </a:t>
            </a:r>
          </a:p>
          <a:p>
            <a:pPr marL="0" indent="0">
              <a:buNone/>
            </a:pPr>
            <a:r>
              <a:rPr lang="ru-RU" b="1" dirty="0"/>
              <a:t>Наихудший случай с точки зрения количества поворотов</a:t>
            </a:r>
            <a:r>
              <a:rPr lang="ru-RU" dirty="0"/>
              <a:t> – удаление самой правой вершины у</a:t>
            </a:r>
            <a:r>
              <a:rPr lang="ru-RU" sz="3200" dirty="0"/>
              <a:t> плохого АВЛ-дерева </a:t>
            </a:r>
            <a:r>
              <a:rPr lang="ru-RU" dirty="0"/>
              <a:t>(</a:t>
            </a:r>
            <a:r>
              <a:rPr lang="ru-RU" sz="3200" dirty="0"/>
              <a:t>дерева Фибоначчи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6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270" y="332656"/>
            <a:ext cx="1709570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Т</a:t>
            </a:r>
            <a:r>
              <a:rPr lang="ru-RU" sz="1800" dirty="0"/>
              <a:t>5</a:t>
            </a:r>
            <a:r>
              <a:rPr lang="ru-RU" sz="3200" dirty="0"/>
              <a:t> : Н=5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9464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3" y="3615040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53" y="2653998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87" y="3622664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09" y="2168081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61" y="3668386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67" y="2714225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42" y="1418081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87" y="3916249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25" y="3094072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75" y="2138161"/>
            <a:ext cx="5810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90" y="3027398"/>
            <a:ext cx="676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5313125" y="1765380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275856" y="1765380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1380808" y="3078746"/>
            <a:ext cx="396033" cy="615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356208" y="2430018"/>
            <a:ext cx="639728" cy="410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043425" y="312639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4" idx="0"/>
          </p:cNvCxnSpPr>
          <p:nvPr/>
        </p:nvCxnSpPr>
        <p:spPr>
          <a:xfrm flipH="1">
            <a:off x="739007" y="4007503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5998419" y="2604062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156307" y="2595350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412830" y="3531454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2043425" y="2410969"/>
            <a:ext cx="819262" cy="33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3707904" y="3068960"/>
            <a:ext cx="251304" cy="646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>
            <a:off x="7668344" y="3094072"/>
            <a:ext cx="412454" cy="5998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84084" y="2521312"/>
            <a:ext cx="325515" cy="36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60675" y="3438317"/>
            <a:ext cx="325515" cy="36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6" y="1091369"/>
            <a:ext cx="8605475" cy="469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464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81" y="3615040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61" y="2653998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95" y="3622664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17" y="2168081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64" y="3668386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75" y="2714225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50" y="1418081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47" y="3000631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59" y="3036922"/>
            <a:ext cx="5810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57" y="2046099"/>
            <a:ext cx="676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1" name="Прямая со стрелкой 110"/>
          <p:cNvCxnSpPr/>
          <p:nvPr/>
        </p:nvCxnSpPr>
        <p:spPr>
          <a:xfrm>
            <a:off x="5385133" y="1765380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>
            <a:off x="3347864" y="1765380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>
            <a:off x="1452816" y="3078746"/>
            <a:ext cx="396033" cy="615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3428216" y="2430018"/>
            <a:ext cx="639728" cy="410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>
            <a:off x="2115433" y="312639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endCxn id="100" idx="0"/>
          </p:cNvCxnSpPr>
          <p:nvPr/>
        </p:nvCxnSpPr>
        <p:spPr>
          <a:xfrm flipH="1">
            <a:off x="811015" y="4007503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 flipH="1">
            <a:off x="6070427" y="2604062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>
            <a:off x="7228315" y="2595350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2115433" y="2410969"/>
            <a:ext cx="819262" cy="33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3722052" y="3077120"/>
            <a:ext cx="273884" cy="6452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676072" y="1612710"/>
            <a:ext cx="325515" cy="36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167924" y="2107604"/>
            <a:ext cx="325515" cy="36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2" y="1184506"/>
            <a:ext cx="8605475" cy="469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36641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53" y="2642217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17" y="2046099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98" y="2730543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49" y="1455084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75" y="3875076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90" y="2982955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70" y="2162721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01" y="3955776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47" y="3974826"/>
            <a:ext cx="5810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25" y="2973061"/>
            <a:ext cx="676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8" name="Прямая со стрелкой 177"/>
          <p:cNvCxnSpPr/>
          <p:nvPr/>
        </p:nvCxnSpPr>
        <p:spPr>
          <a:xfrm>
            <a:off x="5385133" y="1765380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/>
          <p:nvPr/>
        </p:nvCxnSpPr>
        <p:spPr>
          <a:xfrm flipH="1">
            <a:off x="3347864" y="1765380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/>
          <p:nvPr/>
        </p:nvCxnSpPr>
        <p:spPr>
          <a:xfrm flipH="1">
            <a:off x="5343697" y="3340555"/>
            <a:ext cx="396033" cy="615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/>
          <p:nvPr/>
        </p:nvCxnSpPr>
        <p:spPr>
          <a:xfrm>
            <a:off x="3428216" y="2430018"/>
            <a:ext cx="639728" cy="410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/>
          <p:nvPr/>
        </p:nvCxnSpPr>
        <p:spPr>
          <a:xfrm>
            <a:off x="8172400" y="356626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endCxn id="167" idx="0"/>
          </p:cNvCxnSpPr>
          <p:nvPr/>
        </p:nvCxnSpPr>
        <p:spPr>
          <a:xfrm flipH="1">
            <a:off x="1459087" y="3034680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/>
          <p:nvPr/>
        </p:nvCxnSpPr>
        <p:spPr>
          <a:xfrm flipH="1">
            <a:off x="6070427" y="2604062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/>
          <p:nvPr/>
        </p:nvCxnSpPr>
        <p:spPr>
          <a:xfrm>
            <a:off x="7228315" y="2595350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/>
          <p:nvPr/>
        </p:nvCxnSpPr>
        <p:spPr>
          <a:xfrm flipH="1">
            <a:off x="2115433" y="2410969"/>
            <a:ext cx="819262" cy="33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/>
          <p:nvPr/>
        </p:nvCxnSpPr>
        <p:spPr>
          <a:xfrm flipH="1">
            <a:off x="7458217" y="3551454"/>
            <a:ext cx="316104" cy="5513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4" grpId="0"/>
      <p:bldP spid="76" grpId="0"/>
      <p:bldP spid="164" grpId="0"/>
      <p:bldP spid="1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264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Если </a:t>
            </a:r>
            <a:r>
              <a:rPr lang="ru-RU" u="sng" dirty="0"/>
              <a:t>при добавлении вершины</a:t>
            </a:r>
            <a:r>
              <a:rPr lang="ru-RU" dirty="0"/>
              <a:t> название поворота определяется </a:t>
            </a:r>
            <a:r>
              <a:rPr lang="ru-RU" b="1" i="1" dirty="0"/>
              <a:t>путем от вершины в которой нарушен баланс, к добавленной</a:t>
            </a:r>
            <a:r>
              <a:rPr lang="ru-RU" dirty="0"/>
              <a:t>, то при удалении картина симметрична.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Если удалена вершина </a:t>
            </a:r>
            <a:r>
              <a:rPr lang="ru-RU" u="sng" dirty="0"/>
              <a:t>из левого поддерева</a:t>
            </a:r>
            <a:r>
              <a:rPr lang="ru-RU" dirty="0"/>
              <a:t>, потребуется </a:t>
            </a:r>
            <a:r>
              <a:rPr lang="ru-RU" b="1" dirty="0"/>
              <a:t>один из правых поворотов </a:t>
            </a:r>
          </a:p>
          <a:p>
            <a:pPr marL="0" indent="0" algn="just">
              <a:buNone/>
            </a:pPr>
            <a:r>
              <a:rPr lang="ru-RU" b="1" dirty="0"/>
              <a:t>				( </a:t>
            </a:r>
            <a:r>
              <a:rPr lang="en-US" b="1" dirty="0"/>
              <a:t>RR</a:t>
            </a:r>
            <a:r>
              <a:rPr lang="ru-RU" b="1" dirty="0"/>
              <a:t> или</a:t>
            </a:r>
            <a:r>
              <a:rPr lang="en-US" b="1" dirty="0"/>
              <a:t> RL</a:t>
            </a:r>
            <a:r>
              <a:rPr lang="ru-RU" b="1" dirty="0"/>
              <a:t> ), </a:t>
            </a:r>
          </a:p>
          <a:p>
            <a:pPr marL="0" indent="0" algn="just">
              <a:buNone/>
            </a:pPr>
            <a:r>
              <a:rPr lang="ru-RU" dirty="0"/>
              <a:t>а при удалении </a:t>
            </a:r>
            <a:r>
              <a:rPr lang="ru-RU" u="sng" dirty="0"/>
              <a:t>из правого поддерева </a:t>
            </a:r>
            <a:r>
              <a:rPr lang="ru-RU" dirty="0"/>
              <a:t>потребуется </a:t>
            </a:r>
            <a:r>
              <a:rPr lang="ru-RU" b="1" dirty="0"/>
              <a:t>один из левых поворотов </a:t>
            </a:r>
          </a:p>
          <a:p>
            <a:pPr marL="0" indent="0" algn="just">
              <a:buNone/>
            </a:pPr>
            <a:r>
              <a:rPr lang="ru-RU" b="1" dirty="0"/>
              <a:t>				( </a:t>
            </a:r>
            <a:r>
              <a:rPr lang="en-US" b="1" dirty="0"/>
              <a:t>LL </a:t>
            </a:r>
            <a:r>
              <a:rPr lang="ru-RU" b="1" dirty="0"/>
              <a:t>или </a:t>
            </a:r>
            <a:r>
              <a:rPr lang="en-US" b="1" dirty="0"/>
              <a:t>LR</a:t>
            </a:r>
            <a:r>
              <a:rPr lang="ru-RU" b="1" dirty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36790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7969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Идея алгоритма: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32859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sz="3200" dirty="0"/>
              <a:t>Удаляем вершину так же, как </a:t>
            </a:r>
            <a:r>
              <a:rPr lang="ru-RU" dirty="0"/>
              <a:t>это делалось </a:t>
            </a:r>
            <a:r>
              <a:rPr lang="ru-RU" sz="3200" dirty="0"/>
              <a:t>для случайного дерева поиска (СДП);</a:t>
            </a:r>
          </a:p>
          <a:p>
            <a:pPr marL="514350" indent="-514350">
              <a:buAutoNum type="arabicPeriod"/>
            </a:pPr>
            <a:r>
              <a:rPr lang="ru-RU" sz="3200" dirty="0"/>
              <a:t>Двигаясь назад по пути поиска от удаленной вершины к корню дерева, будем пересчитывать баланс каждой вершины и при необходимости восстанавливать с помощью поворотов.</a:t>
            </a:r>
          </a:p>
          <a:p>
            <a:pPr marL="0" indent="0">
              <a:buNone/>
            </a:pPr>
            <a:r>
              <a:rPr lang="ru-RU" sz="3200" u="sng" dirty="0"/>
              <a:t>Нарушение баланса </a:t>
            </a:r>
            <a:r>
              <a:rPr lang="ru-RU" sz="3200" dirty="0"/>
              <a:t>возможно </a:t>
            </a:r>
            <a:r>
              <a:rPr lang="ru-RU" sz="3200" b="1" dirty="0"/>
              <a:t>в нескольких вершинах</a:t>
            </a:r>
            <a:r>
              <a:rPr lang="ru-RU" sz="3200" dirty="0"/>
              <a:t>, в худшем случае </a:t>
            </a:r>
            <a:r>
              <a:rPr lang="ru-RU" dirty="0"/>
              <a:t>- во</a:t>
            </a:r>
            <a:r>
              <a:rPr lang="ru-RU" sz="3200" dirty="0"/>
              <a:t> всех вершинах по пути поиска.</a:t>
            </a:r>
          </a:p>
        </p:txBody>
      </p:sp>
    </p:spTree>
    <p:extLst>
      <p:ext uri="{BB962C8B-B14F-4D97-AF65-F5344CB8AC3E}">
        <p14:creationId xmlns:p14="http://schemas.microsoft.com/office/powerpoint/2010/main" val="38525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176" y="81372"/>
            <a:ext cx="8856984" cy="568714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/>
              <a:t>Если удаляемая вершина не имеет поддеревьев: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Если на удаляемой вершине одно поддерево: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Если вершина имеет два поддерева: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489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76" y="278092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4397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71" y="2132856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20036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869" y="2204864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25" y="3371081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76" y="4523209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17" y="50653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Равнобедренный треугольник 3"/>
          <p:cNvSpPr/>
          <p:nvPr/>
        </p:nvSpPr>
        <p:spPr>
          <a:xfrm>
            <a:off x="3419872" y="6021288"/>
            <a:ext cx="378111" cy="5760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4625937" y="6021288"/>
            <a:ext cx="378111" cy="5760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97" y="634777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>
            <a:off x="5345613" y="99091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Умножение 4"/>
          <p:cNvSpPr/>
          <p:nvPr/>
        </p:nvSpPr>
        <p:spPr>
          <a:xfrm rot="1905899">
            <a:off x="5304869" y="854238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5868144" y="1142270"/>
            <a:ext cx="432048" cy="630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66058" y="2579109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666058" y="3167063"/>
            <a:ext cx="487151" cy="405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220072" y="2527948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6012160" y="3183064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Умножение 28"/>
          <p:cNvSpPr/>
          <p:nvPr/>
        </p:nvSpPr>
        <p:spPr>
          <a:xfrm rot="1905899">
            <a:off x="5189937" y="2366406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0" name="Умножение 29"/>
          <p:cNvSpPr/>
          <p:nvPr/>
        </p:nvSpPr>
        <p:spPr>
          <a:xfrm rot="1905899">
            <a:off x="5970287" y="3014478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endCxn id="5126" idx="0"/>
          </p:cNvCxnSpPr>
          <p:nvPr/>
        </p:nvCxnSpPr>
        <p:spPr>
          <a:xfrm>
            <a:off x="5341146" y="2448896"/>
            <a:ext cx="1456058" cy="871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56278" y="4876204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332500" y="5471091"/>
            <a:ext cx="482492" cy="5501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3623251" y="5471507"/>
            <a:ext cx="391495" cy="549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Умножение 38"/>
          <p:cNvSpPr/>
          <p:nvPr/>
        </p:nvSpPr>
        <p:spPr>
          <a:xfrm rot="1905899">
            <a:off x="2597649" y="2403362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0" name="Умножение 39"/>
          <p:cNvSpPr/>
          <p:nvPr/>
        </p:nvSpPr>
        <p:spPr>
          <a:xfrm rot="7894647">
            <a:off x="2738717" y="3051435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41" name="Соединительная линия уступом 40"/>
          <p:cNvCxnSpPr>
            <a:stCxn id="5127" idx="2"/>
            <a:endCxn id="5128" idx="0"/>
          </p:cNvCxnSpPr>
          <p:nvPr/>
        </p:nvCxnSpPr>
        <p:spPr>
          <a:xfrm rot="5400000">
            <a:off x="2192214" y="3065438"/>
            <a:ext cx="604242" cy="7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8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5" grpId="0" animBg="1"/>
      <p:bldP spid="29" grpId="0" animBg="1"/>
      <p:bldP spid="30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Правила удаления: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а) На место удаляемой вершины ставится </a:t>
            </a:r>
            <a:r>
              <a:rPr lang="ru-RU" sz="3200" i="1" dirty="0"/>
              <a:t>наибольшая вершина из её левого поддерева</a:t>
            </a:r>
            <a:r>
              <a:rPr lang="ru-RU" sz="3200" dirty="0"/>
              <a:t>, т.е. самая правая вершина из левого поддерева, не имеющая правого поддерева.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/>
              <a:t>б) На место удаляемой вершины ставится </a:t>
            </a:r>
            <a:r>
              <a:rPr lang="ru-RU" sz="3200" i="1" dirty="0"/>
              <a:t>наименьшая вершина из её правого поддерева</a:t>
            </a:r>
            <a:r>
              <a:rPr lang="ru-RU" sz="3200" dirty="0"/>
              <a:t>, т.е. самая левая вершина из её правого поддерева, не имеющая левого поддерева.</a:t>
            </a:r>
          </a:p>
          <a:p>
            <a:pPr marL="0" indent="0">
              <a:buNone/>
            </a:pPr>
            <a:r>
              <a:rPr lang="ru-RU" sz="3200" dirty="0"/>
              <a:t>Будем строить алгоритмы на правиле «а»</a:t>
            </a:r>
          </a:p>
        </p:txBody>
      </p:sp>
    </p:spTree>
    <p:extLst>
      <p:ext uri="{BB962C8B-B14F-4D97-AF65-F5344CB8AC3E}">
        <p14:creationId xmlns:p14="http://schemas.microsoft.com/office/powerpoint/2010/main" val="31253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Как и в случае добавления вершин, </a:t>
            </a:r>
            <a:r>
              <a:rPr lang="ru-RU" u="sng" dirty="0"/>
              <a:t>введем логическую переменную </a:t>
            </a:r>
            <a:r>
              <a:rPr lang="ru-RU" i="1" u="sng" dirty="0"/>
              <a:t>Умен</a:t>
            </a:r>
            <a:r>
              <a:rPr lang="ru-RU" dirty="0"/>
              <a:t>, показывающую, уменьшилась ли высота поддерева.</a:t>
            </a:r>
          </a:p>
          <a:p>
            <a:pPr marL="0" indent="0">
              <a:buNone/>
            </a:pPr>
            <a:r>
              <a:rPr lang="ru-RU" dirty="0"/>
              <a:t>Балансировка производится только, когда </a:t>
            </a:r>
            <a:r>
              <a:rPr lang="ru-RU" b="1" i="1" dirty="0"/>
              <a:t>Умен=истина</a:t>
            </a:r>
            <a:r>
              <a:rPr lang="ru-RU" i="1" dirty="0"/>
              <a:t>. Это </a:t>
            </a:r>
            <a:r>
              <a:rPr lang="ru-RU" i="1" u="sng" dirty="0"/>
              <a:t>значение присваивается</a:t>
            </a:r>
            <a:r>
              <a:rPr lang="ru-RU" i="1" dirty="0"/>
              <a:t>, если: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b="1" i="1" dirty="0"/>
              <a:t>1. Обнаружена и удалена вершина;</a:t>
            </a:r>
          </a:p>
          <a:p>
            <a:pPr marL="0" indent="0">
              <a:buNone/>
            </a:pPr>
            <a:r>
              <a:rPr lang="ru-RU" b="1" i="1" dirty="0"/>
              <a:t>2. Уменьшилась высота в ходе балансировки.</a:t>
            </a:r>
          </a:p>
          <a:p>
            <a:pPr marL="0" indent="0">
              <a:buNone/>
            </a:pPr>
            <a:r>
              <a:rPr lang="ru-RU" dirty="0"/>
              <a:t>Введем </a:t>
            </a:r>
            <a:r>
              <a:rPr lang="ru-RU" u="sng" dirty="0"/>
              <a:t>две симметричные процедуры балансировки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b="1" dirty="0"/>
              <a:t>BL</a:t>
            </a:r>
            <a:r>
              <a:rPr lang="ru-RU" dirty="0"/>
              <a:t> – при удалении из левого поддерева,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BR</a:t>
            </a:r>
            <a:r>
              <a:rPr lang="ru-RU" dirty="0"/>
              <a:t> – при удалении из правого поддерева. 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777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616" y="259630"/>
            <a:ext cx="8568952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u="sng" dirty="0"/>
              <a:t>BL</a:t>
            </a:r>
            <a:r>
              <a:rPr lang="ru-RU" sz="3000" b="1" u="sng" dirty="0"/>
              <a:t> </a:t>
            </a:r>
            <a:r>
              <a:rPr lang="en-US" sz="3000" b="1" u="sng" dirty="0"/>
              <a:t>(</a:t>
            </a:r>
            <a:r>
              <a:rPr lang="ru-RU" sz="3000" b="1" u="sng" dirty="0"/>
              <a:t> </a:t>
            </a:r>
            <a:r>
              <a:rPr lang="en-US" sz="3000" b="1" u="sng" dirty="0"/>
              <a:t>Vertex</a:t>
            </a:r>
            <a:r>
              <a:rPr lang="ru-RU" sz="3000" b="1" u="sng" dirty="0"/>
              <a:t> </a:t>
            </a:r>
            <a:r>
              <a:rPr lang="en-US" sz="3000" b="1" u="sng" dirty="0"/>
              <a:t>*&amp;p</a:t>
            </a:r>
            <a:r>
              <a:rPr lang="ru-RU" sz="3000" b="1" u="sng" dirty="0"/>
              <a:t> </a:t>
            </a:r>
            <a:r>
              <a:rPr lang="en-US" sz="3000" b="1" u="sng" dirty="0"/>
              <a:t>)</a:t>
            </a:r>
          </a:p>
          <a:p>
            <a:pPr marL="0" indent="0">
              <a:buNone/>
            </a:pPr>
            <a:r>
              <a:rPr lang="en-US" sz="3000" dirty="0"/>
              <a:t>IF(p-</a:t>
            </a:r>
            <a:r>
              <a:rPr lang="ru-RU" sz="3000" dirty="0"/>
              <a:t>-</a:t>
            </a:r>
            <a:r>
              <a:rPr lang="en-US" sz="3000" dirty="0"/>
              <a:t>&gt;</a:t>
            </a:r>
            <a:r>
              <a:rPr lang="en-US" sz="3000" dirty="0" err="1"/>
              <a:t>Bal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-</a:t>
            </a:r>
            <a:r>
              <a:rPr lang="en-US" sz="3000" dirty="0"/>
              <a:t>1) p-</a:t>
            </a:r>
            <a:r>
              <a:rPr lang="ru-RU" sz="3000" dirty="0"/>
              <a:t>-</a:t>
            </a:r>
            <a:r>
              <a:rPr lang="en-US" sz="3000" dirty="0"/>
              <a:t>&gt;</a:t>
            </a:r>
            <a:r>
              <a:rPr lang="en-US" sz="3000" dirty="0" err="1"/>
              <a:t>Bal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</a:t>
            </a:r>
            <a:r>
              <a:rPr lang="en-US" sz="3000" dirty="0"/>
              <a:t>0</a:t>
            </a:r>
          </a:p>
          <a:p>
            <a:pPr marL="0" indent="0">
              <a:buNone/>
            </a:pPr>
            <a:r>
              <a:rPr lang="en-US" sz="3000" dirty="0"/>
              <a:t>ELSE  IF(p</a:t>
            </a:r>
            <a:r>
              <a:rPr lang="ru-RU" sz="3000" dirty="0"/>
              <a:t>-</a:t>
            </a:r>
            <a:r>
              <a:rPr lang="en-US" sz="3000" dirty="0"/>
              <a:t>-&gt;</a:t>
            </a:r>
            <a:r>
              <a:rPr lang="en-US" sz="3000" dirty="0" err="1"/>
              <a:t>Bal</a:t>
            </a:r>
            <a:r>
              <a:rPr lang="ru-RU" sz="3000" dirty="0"/>
              <a:t> = 0</a:t>
            </a:r>
            <a:r>
              <a:rPr lang="en-US" sz="3000" dirty="0"/>
              <a:t>) p-&gt;</a:t>
            </a:r>
            <a:r>
              <a:rPr lang="en-US" sz="3000" dirty="0" err="1"/>
              <a:t>Bal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</a:t>
            </a:r>
            <a:r>
              <a:rPr lang="en-US" sz="3000" dirty="0"/>
              <a:t>1, </a:t>
            </a:r>
            <a:r>
              <a:rPr lang="ru-RU" sz="3000" i="1" dirty="0"/>
              <a:t>умен</a:t>
            </a:r>
            <a:r>
              <a:rPr lang="en-US" sz="3000" dirty="0"/>
              <a:t>=</a:t>
            </a:r>
            <a:r>
              <a:rPr lang="ru-RU" sz="3000" dirty="0"/>
              <a:t>нет</a:t>
            </a:r>
          </a:p>
          <a:p>
            <a:pPr marL="0" indent="0">
              <a:buNone/>
            </a:pPr>
            <a:r>
              <a:rPr lang="en-US" sz="3000" dirty="0"/>
              <a:t>ELSE  IF</a:t>
            </a:r>
            <a:r>
              <a:rPr lang="ru-RU" sz="3000" dirty="0"/>
              <a:t> </a:t>
            </a:r>
            <a:r>
              <a:rPr lang="en-US" sz="3000" dirty="0"/>
              <a:t>(p-</a:t>
            </a:r>
            <a:r>
              <a:rPr lang="ru-RU" sz="3000" dirty="0"/>
              <a:t>-</a:t>
            </a:r>
            <a:r>
              <a:rPr lang="en-US" sz="3000" dirty="0"/>
              <a:t>&gt;</a:t>
            </a:r>
            <a:r>
              <a:rPr lang="en-US" sz="3000" dirty="0" err="1"/>
              <a:t>Bal</a:t>
            </a:r>
            <a:r>
              <a:rPr lang="ru-RU" sz="3000" dirty="0"/>
              <a:t> = </a:t>
            </a:r>
            <a:r>
              <a:rPr lang="en-US" sz="3000" dirty="0"/>
              <a:t>1) </a:t>
            </a:r>
          </a:p>
          <a:p>
            <a:pPr marL="0" indent="0">
              <a:buNone/>
            </a:pPr>
            <a:r>
              <a:rPr lang="en-US" sz="3000" dirty="0"/>
              <a:t>                IF</a:t>
            </a:r>
            <a:r>
              <a:rPr lang="ru-RU" sz="3000" dirty="0"/>
              <a:t> </a:t>
            </a:r>
            <a:r>
              <a:rPr lang="en-US" sz="3000" dirty="0"/>
              <a:t>(p</a:t>
            </a:r>
            <a:r>
              <a:rPr lang="ru-RU" sz="3000" dirty="0"/>
              <a:t>-</a:t>
            </a:r>
            <a:r>
              <a:rPr lang="en-US" sz="3000" dirty="0"/>
              <a:t>-&gt;Right</a:t>
            </a:r>
            <a:r>
              <a:rPr lang="ru-RU" sz="3000" dirty="0"/>
              <a:t>-</a:t>
            </a:r>
            <a:r>
              <a:rPr lang="en-US" sz="3000" dirty="0"/>
              <a:t>-&gt;</a:t>
            </a:r>
            <a:r>
              <a:rPr lang="en-US" sz="3000" dirty="0" err="1"/>
              <a:t>Bal</a:t>
            </a:r>
            <a:r>
              <a:rPr lang="ru-RU" sz="3000" dirty="0"/>
              <a:t> </a:t>
            </a:r>
            <a:r>
              <a:rPr lang="en-US" sz="3000" dirty="0"/>
              <a:t>&gt;=</a:t>
            </a:r>
            <a:r>
              <a:rPr lang="ru-RU" sz="3000" dirty="0"/>
              <a:t> </a:t>
            </a:r>
            <a:r>
              <a:rPr lang="en-US" sz="3000" dirty="0"/>
              <a:t>0) &lt;RR1-</a:t>
            </a:r>
            <a:r>
              <a:rPr lang="ru-RU" sz="3000" dirty="0"/>
              <a:t>поворот</a:t>
            </a:r>
            <a:r>
              <a:rPr lang="en-US" sz="3000" dirty="0"/>
              <a:t>&gt;</a:t>
            </a:r>
          </a:p>
          <a:p>
            <a:pPr marL="0" indent="0">
              <a:buNone/>
            </a:pPr>
            <a:r>
              <a:rPr lang="en-US" sz="3000" dirty="0"/>
              <a:t>                ELSE                            &lt;RL-</a:t>
            </a:r>
            <a:r>
              <a:rPr lang="ru-RU" sz="3000" dirty="0"/>
              <a:t>поворот</a:t>
            </a:r>
            <a:r>
              <a:rPr lang="en-US" sz="3000" dirty="0"/>
              <a:t>&gt;</a:t>
            </a:r>
            <a:endParaRPr lang="ru-RU" sz="3000" dirty="0"/>
          </a:p>
          <a:p>
            <a:pPr marL="0" indent="0">
              <a:buNone/>
            </a:pPr>
            <a:r>
              <a:rPr lang="en-US" sz="3000" dirty="0"/>
              <a:t>                FI  </a:t>
            </a:r>
          </a:p>
          <a:p>
            <a:pPr marL="0" indent="0">
              <a:buNone/>
            </a:pPr>
            <a:r>
              <a:rPr lang="en-US" sz="3000" dirty="0"/>
              <a:t>           FI </a:t>
            </a:r>
          </a:p>
          <a:p>
            <a:pPr marL="0" indent="0">
              <a:buNone/>
            </a:pPr>
            <a:r>
              <a:rPr lang="en-US" sz="3000" dirty="0"/>
              <a:t> FI</a:t>
            </a:r>
            <a:endParaRPr lang="ru-RU" sz="30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25" y="4144948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724" y="3580031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Прямая соединительная линия 36"/>
          <p:cNvCxnSpPr>
            <a:stCxn id="35" idx="0"/>
            <a:endCxn id="36" idx="1"/>
          </p:cNvCxnSpPr>
          <p:nvPr/>
        </p:nvCxnSpPr>
        <p:spPr>
          <a:xfrm flipV="1">
            <a:off x="7904960" y="3751766"/>
            <a:ext cx="179764" cy="393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459" y="4121108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Прямая соединительная линия 38"/>
          <p:cNvCxnSpPr>
            <a:stCxn id="38" idx="0"/>
            <a:endCxn id="36" idx="3"/>
          </p:cNvCxnSpPr>
          <p:nvPr/>
        </p:nvCxnSpPr>
        <p:spPr>
          <a:xfrm flipH="1" flipV="1">
            <a:off x="8428193" y="3751766"/>
            <a:ext cx="165001" cy="369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36652" y="32106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7733225" y="3497350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7668344" y="4093643"/>
            <a:ext cx="460127" cy="415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>
            <a:off x="3347864" y="5151130"/>
            <a:ext cx="2798891" cy="1500001"/>
            <a:chOff x="919768" y="4880309"/>
            <a:chExt cx="2798891" cy="150000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355" y="5471925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716" y="488030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Прямая соединительная линия 54"/>
            <p:cNvCxnSpPr>
              <a:stCxn id="53" idx="0"/>
              <a:endCxn id="54" idx="1"/>
            </p:cNvCxnSpPr>
            <p:nvPr/>
          </p:nvCxnSpPr>
          <p:spPr>
            <a:xfrm flipV="1">
              <a:off x="1154090" y="5052044"/>
              <a:ext cx="423626" cy="419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016" y="5445224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" name="Прямая соединительная линия 56"/>
            <p:cNvCxnSpPr>
              <a:stCxn id="56" idx="0"/>
              <a:endCxn id="54" idx="3"/>
            </p:cNvCxnSpPr>
            <p:nvPr/>
          </p:nvCxnSpPr>
          <p:spPr>
            <a:xfrm flipH="1" flipV="1">
              <a:off x="1921185" y="5052044"/>
              <a:ext cx="321566" cy="393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968" y="6036841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9" name="Прямая соединительная линия 58"/>
            <p:cNvCxnSpPr>
              <a:stCxn id="58" idx="0"/>
              <a:endCxn id="56" idx="1"/>
            </p:cNvCxnSpPr>
            <p:nvPr/>
          </p:nvCxnSpPr>
          <p:spPr>
            <a:xfrm flipV="1">
              <a:off x="1810703" y="5616959"/>
              <a:ext cx="260313" cy="419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484" y="600757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1" name="Прямая соединительная линия 60"/>
            <p:cNvCxnSpPr>
              <a:stCxn id="60" idx="0"/>
            </p:cNvCxnSpPr>
            <p:nvPr/>
          </p:nvCxnSpPr>
          <p:spPr>
            <a:xfrm flipH="1" flipV="1">
              <a:off x="2421218" y="5638236"/>
              <a:ext cx="165001" cy="369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757953" y="5037731"/>
              <a:ext cx="96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p-Right</a:t>
              </a:r>
              <a:endParaRPr lang="ru-RU" dirty="0"/>
            </a:p>
          </p:txBody>
        </p:sp>
        <p:cxnSp>
          <p:nvCxnSpPr>
            <p:cNvPr id="64" name="Прямая со стрелкой 63"/>
            <p:cNvCxnSpPr/>
            <p:nvPr/>
          </p:nvCxnSpPr>
          <p:spPr>
            <a:xfrm flipH="1">
              <a:off x="2414486" y="5305614"/>
              <a:ext cx="343467" cy="1663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19768" y="5406998"/>
              <a:ext cx="460127" cy="4154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494523" y="537219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67544" y="5160252"/>
            <a:ext cx="2736304" cy="1563297"/>
            <a:chOff x="3358619" y="4940150"/>
            <a:chExt cx="2736304" cy="1563297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619" y="5531766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980" y="494015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2" name="Прямая соединительная линия 71"/>
            <p:cNvCxnSpPr>
              <a:stCxn id="70" idx="0"/>
              <a:endCxn id="71" idx="1"/>
            </p:cNvCxnSpPr>
            <p:nvPr/>
          </p:nvCxnSpPr>
          <p:spPr>
            <a:xfrm flipV="1">
              <a:off x="3530354" y="5111885"/>
              <a:ext cx="423626" cy="419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280" y="5505065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Прямая соединительная линия 73"/>
            <p:cNvCxnSpPr>
              <a:stCxn id="73" idx="0"/>
              <a:endCxn id="71" idx="3"/>
            </p:cNvCxnSpPr>
            <p:nvPr/>
          </p:nvCxnSpPr>
          <p:spPr>
            <a:xfrm flipH="1" flipV="1">
              <a:off x="4297449" y="5111885"/>
              <a:ext cx="321566" cy="393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134217" y="5097572"/>
              <a:ext cx="96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p-Right</a:t>
              </a:r>
              <a:endParaRPr lang="ru-RU" dirty="0"/>
            </a:p>
          </p:txBody>
        </p:sp>
        <p:cxnSp>
          <p:nvCxnSpPr>
            <p:cNvPr id="78" name="Прямая со стрелкой 77"/>
            <p:cNvCxnSpPr/>
            <p:nvPr/>
          </p:nvCxnSpPr>
          <p:spPr>
            <a:xfrm flipH="1">
              <a:off x="4790750" y="5365455"/>
              <a:ext cx="343467" cy="1663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458232" y="501814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ru-RU" dirty="0"/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342" y="615997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3" name="Прямая соединительная линия 82"/>
            <p:cNvCxnSpPr>
              <a:stCxn id="82" idx="0"/>
            </p:cNvCxnSpPr>
            <p:nvPr/>
          </p:nvCxnSpPr>
          <p:spPr>
            <a:xfrm flipH="1" flipV="1">
              <a:off x="4750076" y="5790636"/>
              <a:ext cx="165001" cy="369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798779" y="565093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804248" y="35332"/>
            <a:ext cx="1884854" cy="1881500"/>
            <a:chOff x="6804248" y="35332"/>
            <a:chExt cx="1884854" cy="1881500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837" y="969581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177" y="1556792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7083379" y="1213324"/>
              <a:ext cx="224925" cy="4154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404664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4" name="Прямая соединительная линия 23"/>
            <p:cNvCxnSpPr>
              <a:stCxn id="20" idx="0"/>
              <a:endCxn id="23" idx="1"/>
            </p:cNvCxnSpPr>
            <p:nvPr/>
          </p:nvCxnSpPr>
          <p:spPr>
            <a:xfrm flipV="1">
              <a:off x="7416572" y="576399"/>
              <a:ext cx="179764" cy="393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071" y="945741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Прямая соединительная линия 25"/>
            <p:cNvCxnSpPr>
              <a:stCxn id="25" idx="0"/>
              <a:endCxn id="23" idx="3"/>
            </p:cNvCxnSpPr>
            <p:nvPr/>
          </p:nvCxnSpPr>
          <p:spPr>
            <a:xfrm flipH="1" flipV="1">
              <a:off x="7939805" y="576399"/>
              <a:ext cx="165001" cy="369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48264" y="3533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7244837" y="321983"/>
              <a:ext cx="343469" cy="826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6804248" y="1501355"/>
              <a:ext cx="460127" cy="4154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870328" y="178657"/>
              <a:ext cx="818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/>
                <a:t>-1  0   </a:t>
              </a:r>
            </a:p>
          </p:txBody>
        </p:sp>
        <p:cxnSp>
          <p:nvCxnSpPr>
            <p:cNvPr id="50" name="Прямая соединительная линия 49"/>
            <p:cNvCxnSpPr/>
            <p:nvPr/>
          </p:nvCxnSpPr>
          <p:spPr>
            <a:xfrm>
              <a:off x="7933071" y="219998"/>
              <a:ext cx="298317" cy="25859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8180632" y="3120265"/>
            <a:ext cx="58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0   1</a:t>
            </a: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8186008" y="3141781"/>
            <a:ext cx="298317" cy="25859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7145" y="4659523"/>
            <a:ext cx="4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1062905" y="4900518"/>
            <a:ext cx="268736" cy="256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390965" y="5680205"/>
            <a:ext cx="460127" cy="415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1640" y="58772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31640" y="49411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35896" y="4659523"/>
            <a:ext cx="4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cxnSp>
        <p:nvCxnSpPr>
          <p:cNvPr id="81" name="Прямая со стрелкой 80"/>
          <p:cNvCxnSpPr/>
          <p:nvPr/>
        </p:nvCxnSpPr>
        <p:spPr>
          <a:xfrm>
            <a:off x="3901656" y="4900518"/>
            <a:ext cx="268736" cy="256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88935" y="49005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72000" y="53012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4932040" y="59399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 flipH="1">
            <a:off x="6430530" y="4963662"/>
            <a:ext cx="1432130" cy="1462879"/>
            <a:chOff x="6609932" y="4963662"/>
            <a:chExt cx="1432130" cy="1462879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932" y="555527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293" y="4963662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2" name="Прямая соединительная линия 91"/>
            <p:cNvCxnSpPr>
              <a:stCxn id="90" idx="0"/>
              <a:endCxn id="91" idx="1"/>
            </p:cNvCxnSpPr>
            <p:nvPr/>
          </p:nvCxnSpPr>
          <p:spPr>
            <a:xfrm flipV="1">
              <a:off x="6781667" y="5135397"/>
              <a:ext cx="423626" cy="419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593" y="552857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4" name="Прямая соединительная линия 93"/>
            <p:cNvCxnSpPr>
              <a:stCxn id="93" idx="0"/>
              <a:endCxn id="91" idx="3"/>
            </p:cNvCxnSpPr>
            <p:nvPr/>
          </p:nvCxnSpPr>
          <p:spPr>
            <a:xfrm flipH="1" flipV="1">
              <a:off x="7548762" y="5135397"/>
              <a:ext cx="321566" cy="393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966" y="6083072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6" name="Прямая соединительная линия 95"/>
            <p:cNvCxnSpPr/>
            <p:nvPr/>
          </p:nvCxnSpPr>
          <p:spPr>
            <a:xfrm flipH="1" flipV="1">
              <a:off x="6889934" y="5721589"/>
              <a:ext cx="353306" cy="369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911642" y="5291916"/>
              <a:ext cx="310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920026" y="5867980"/>
              <a:ext cx="207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endParaRPr lang="ru-RU" dirty="0"/>
            </a:p>
          </p:txBody>
        </p:sp>
      </p:grpSp>
      <p:cxnSp>
        <p:nvCxnSpPr>
          <p:cNvPr id="99" name="Прямая соединительная линия 98"/>
          <p:cNvCxnSpPr/>
          <p:nvPr/>
        </p:nvCxnSpPr>
        <p:spPr>
          <a:xfrm>
            <a:off x="6372200" y="5483270"/>
            <a:ext cx="460127" cy="415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flipH="1">
            <a:off x="7178756" y="4701477"/>
            <a:ext cx="31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6436769" y="4482827"/>
            <a:ext cx="4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6702529" y="4723822"/>
            <a:ext cx="268736" cy="256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155764" y="5116542"/>
            <a:ext cx="9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p-Right</a:t>
            </a:r>
            <a:endParaRPr lang="ru-RU" dirty="0"/>
          </a:p>
        </p:txBody>
      </p:sp>
      <p:cxnSp>
        <p:nvCxnSpPr>
          <p:cNvPr id="105" name="Прямая со стрелкой 104"/>
          <p:cNvCxnSpPr/>
          <p:nvPr/>
        </p:nvCxnSpPr>
        <p:spPr>
          <a:xfrm flipH="1">
            <a:off x="7839917" y="5406211"/>
            <a:ext cx="343467" cy="166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8" grpId="0"/>
      <p:bldP spid="65" grpId="0"/>
      <p:bldP spid="75" grpId="0"/>
      <p:bldP spid="76" grpId="0"/>
      <p:bldP spid="79" grpId="0"/>
      <p:bldP spid="85" grpId="0"/>
      <p:bldP spid="88" grpId="0"/>
      <p:bldP spid="89" grpId="0"/>
      <p:bldP spid="100" grpId="0"/>
      <p:bldP spid="101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821" y="234203"/>
            <a:ext cx="8568952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u="sng" dirty="0"/>
              <a:t>BR</a:t>
            </a:r>
            <a:r>
              <a:rPr lang="ru-RU" sz="3000" b="1" u="sng" dirty="0"/>
              <a:t> </a:t>
            </a:r>
            <a:r>
              <a:rPr lang="en-US" sz="3000" b="1" u="sng" dirty="0"/>
              <a:t>(</a:t>
            </a:r>
            <a:r>
              <a:rPr lang="ru-RU" sz="3000" b="1" u="sng" dirty="0"/>
              <a:t> </a:t>
            </a:r>
            <a:r>
              <a:rPr lang="en-US" sz="3000" b="1" u="sng" dirty="0"/>
              <a:t>Vertex</a:t>
            </a:r>
            <a:r>
              <a:rPr lang="ru-RU" sz="3000" b="1" u="sng" dirty="0"/>
              <a:t> </a:t>
            </a:r>
            <a:r>
              <a:rPr lang="en-US" sz="3000" b="1" u="sng" dirty="0"/>
              <a:t>*&amp;p</a:t>
            </a:r>
            <a:r>
              <a:rPr lang="ru-RU" sz="3000" b="1" u="sng" dirty="0"/>
              <a:t> </a:t>
            </a:r>
            <a:r>
              <a:rPr lang="en-US" sz="3000" b="1" u="sng" dirty="0"/>
              <a:t>)</a:t>
            </a:r>
          </a:p>
          <a:p>
            <a:pPr marL="0" indent="0">
              <a:buNone/>
            </a:pPr>
            <a:r>
              <a:rPr lang="en-US" sz="3000" dirty="0"/>
              <a:t>IF</a:t>
            </a:r>
            <a:r>
              <a:rPr lang="ru-RU" sz="3000" dirty="0"/>
              <a:t> </a:t>
            </a:r>
            <a:r>
              <a:rPr lang="en-US" sz="3000" dirty="0"/>
              <a:t>(p</a:t>
            </a:r>
            <a:r>
              <a:rPr lang="ru-RU" sz="3000" dirty="0"/>
              <a:t>-</a:t>
            </a:r>
            <a:r>
              <a:rPr lang="en-US" sz="3000" dirty="0"/>
              <a:t>-&gt;</a:t>
            </a:r>
            <a:r>
              <a:rPr lang="en-US" sz="3000" dirty="0" err="1"/>
              <a:t>Bal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</a:t>
            </a:r>
            <a:r>
              <a:rPr lang="en-US" sz="3000" dirty="0"/>
              <a:t>1) p-</a:t>
            </a:r>
            <a:r>
              <a:rPr lang="ru-RU" sz="3000" dirty="0"/>
              <a:t>-</a:t>
            </a:r>
            <a:r>
              <a:rPr lang="en-US" sz="3000" dirty="0"/>
              <a:t>&gt;</a:t>
            </a:r>
            <a:r>
              <a:rPr lang="en-US" sz="3000" dirty="0" err="1"/>
              <a:t>Bal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</a:t>
            </a:r>
            <a:r>
              <a:rPr lang="en-US" sz="3000" dirty="0"/>
              <a:t>0</a:t>
            </a:r>
          </a:p>
          <a:p>
            <a:pPr marL="0" indent="0">
              <a:buNone/>
            </a:pPr>
            <a:r>
              <a:rPr lang="en-US" sz="3000" dirty="0"/>
              <a:t>ELSE  IF</a:t>
            </a:r>
            <a:r>
              <a:rPr lang="ru-RU" sz="3000" dirty="0"/>
              <a:t> </a:t>
            </a:r>
            <a:r>
              <a:rPr lang="en-US" sz="3000" dirty="0"/>
              <a:t>(p-</a:t>
            </a:r>
            <a:r>
              <a:rPr lang="ru-RU" sz="3000" dirty="0"/>
              <a:t>-</a:t>
            </a:r>
            <a:r>
              <a:rPr lang="en-US" sz="3000" dirty="0"/>
              <a:t>&gt;</a:t>
            </a:r>
            <a:r>
              <a:rPr lang="en-US" sz="3000" dirty="0" err="1"/>
              <a:t>Bal</a:t>
            </a:r>
            <a:r>
              <a:rPr lang="ru-RU" sz="3000" dirty="0"/>
              <a:t> = 0</a:t>
            </a:r>
            <a:r>
              <a:rPr lang="en-US" sz="3000" dirty="0"/>
              <a:t>) p-</a:t>
            </a:r>
            <a:r>
              <a:rPr lang="ru-RU" sz="3000" dirty="0"/>
              <a:t>-</a:t>
            </a:r>
            <a:r>
              <a:rPr lang="en-US" sz="3000" dirty="0"/>
              <a:t>&gt;</a:t>
            </a:r>
            <a:r>
              <a:rPr lang="en-US" sz="3000" dirty="0" err="1"/>
              <a:t>Bal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-</a:t>
            </a:r>
            <a:r>
              <a:rPr lang="en-US" sz="3000" dirty="0"/>
              <a:t>1, </a:t>
            </a:r>
            <a:r>
              <a:rPr lang="ru-RU" sz="3000" i="1" dirty="0"/>
              <a:t>умен</a:t>
            </a:r>
            <a:r>
              <a:rPr lang="en-US" sz="3000" dirty="0"/>
              <a:t>=</a:t>
            </a:r>
            <a:r>
              <a:rPr lang="ru-RU" sz="3000" dirty="0"/>
              <a:t>нет</a:t>
            </a:r>
          </a:p>
          <a:p>
            <a:pPr marL="0" indent="0">
              <a:buNone/>
            </a:pPr>
            <a:r>
              <a:rPr lang="en-US" sz="3000" dirty="0"/>
              <a:t>ELSE  IF</a:t>
            </a:r>
            <a:r>
              <a:rPr lang="ru-RU" sz="3000" dirty="0"/>
              <a:t> </a:t>
            </a:r>
            <a:r>
              <a:rPr lang="en-US" sz="3000" dirty="0"/>
              <a:t>(p-</a:t>
            </a:r>
            <a:r>
              <a:rPr lang="ru-RU" sz="3000" dirty="0"/>
              <a:t>-</a:t>
            </a:r>
            <a:r>
              <a:rPr lang="en-US" sz="3000" dirty="0"/>
              <a:t>&gt;</a:t>
            </a:r>
            <a:r>
              <a:rPr lang="en-US" sz="3000" dirty="0" err="1"/>
              <a:t>Bal</a:t>
            </a:r>
            <a:r>
              <a:rPr lang="ru-RU" sz="3000" dirty="0"/>
              <a:t> = </a:t>
            </a:r>
            <a:r>
              <a:rPr lang="en-US" sz="3000" dirty="0"/>
              <a:t>-1) </a:t>
            </a:r>
          </a:p>
          <a:p>
            <a:pPr marL="0" indent="0">
              <a:buNone/>
            </a:pPr>
            <a:r>
              <a:rPr lang="en-US" sz="3000" dirty="0"/>
              <a:t>                IF</a:t>
            </a:r>
            <a:r>
              <a:rPr lang="ru-RU" sz="3000" dirty="0"/>
              <a:t> </a:t>
            </a:r>
            <a:r>
              <a:rPr lang="en-US" sz="3000" dirty="0"/>
              <a:t>(p-</a:t>
            </a:r>
            <a:r>
              <a:rPr lang="ru-RU" sz="3000" dirty="0"/>
              <a:t>-</a:t>
            </a:r>
            <a:r>
              <a:rPr lang="en-US" sz="3000" dirty="0"/>
              <a:t>&gt;Left</a:t>
            </a:r>
            <a:r>
              <a:rPr lang="ru-RU" sz="3000" dirty="0"/>
              <a:t>-</a:t>
            </a:r>
            <a:r>
              <a:rPr lang="en-US" sz="3000" dirty="0"/>
              <a:t>-&gt;</a:t>
            </a:r>
            <a:r>
              <a:rPr lang="en-US" sz="3000" dirty="0" err="1"/>
              <a:t>Bal</a:t>
            </a:r>
            <a:r>
              <a:rPr lang="ru-RU" sz="3000" dirty="0"/>
              <a:t> </a:t>
            </a:r>
            <a:r>
              <a:rPr lang="en-US" sz="3000" dirty="0"/>
              <a:t>&lt;=</a:t>
            </a:r>
            <a:r>
              <a:rPr lang="ru-RU" sz="3000" dirty="0"/>
              <a:t> </a:t>
            </a:r>
            <a:r>
              <a:rPr lang="en-US" sz="3000" dirty="0"/>
              <a:t>0) &lt;LL1-</a:t>
            </a:r>
            <a:r>
              <a:rPr lang="ru-RU" sz="3000" dirty="0"/>
              <a:t>поворот</a:t>
            </a:r>
            <a:r>
              <a:rPr lang="en-US" sz="3000" dirty="0"/>
              <a:t>&gt;</a:t>
            </a:r>
          </a:p>
          <a:p>
            <a:pPr marL="0" indent="0">
              <a:buNone/>
            </a:pPr>
            <a:r>
              <a:rPr lang="en-US" sz="3000" dirty="0"/>
              <a:t>                ELSE                            &lt;LR-</a:t>
            </a:r>
            <a:r>
              <a:rPr lang="ru-RU" sz="3000" dirty="0"/>
              <a:t>поворот</a:t>
            </a:r>
            <a:r>
              <a:rPr lang="en-US" sz="3000" dirty="0"/>
              <a:t>&gt;</a:t>
            </a:r>
            <a:endParaRPr lang="ru-RU" sz="3000" dirty="0"/>
          </a:p>
          <a:p>
            <a:pPr marL="0" indent="0">
              <a:buNone/>
            </a:pPr>
            <a:r>
              <a:rPr lang="en-US" sz="3000" dirty="0"/>
              <a:t>                FI  </a:t>
            </a:r>
          </a:p>
          <a:p>
            <a:pPr marL="0" indent="0">
              <a:buNone/>
            </a:pPr>
            <a:r>
              <a:rPr lang="en-US" sz="3000" dirty="0"/>
              <a:t>           FI </a:t>
            </a:r>
          </a:p>
          <a:p>
            <a:pPr marL="0" indent="0">
              <a:buNone/>
            </a:pPr>
            <a:r>
              <a:rPr lang="en-US" sz="3000" dirty="0"/>
              <a:t> FI</a:t>
            </a:r>
            <a:endParaRPr lang="ru-RU" sz="30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37" y="969581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04664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Прямая соединительная линия 23"/>
          <p:cNvCxnSpPr>
            <a:stCxn id="20" idx="0"/>
            <a:endCxn id="23" idx="1"/>
          </p:cNvCxnSpPr>
          <p:nvPr/>
        </p:nvCxnSpPr>
        <p:spPr>
          <a:xfrm flipV="1">
            <a:off x="7416572" y="576399"/>
            <a:ext cx="179764" cy="393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71" y="945741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Прямая соединительная линия 25"/>
          <p:cNvCxnSpPr>
            <a:stCxn id="25" idx="0"/>
            <a:endCxn id="23" idx="3"/>
          </p:cNvCxnSpPr>
          <p:nvPr/>
        </p:nvCxnSpPr>
        <p:spPr>
          <a:xfrm flipH="1" flipV="1">
            <a:off x="7939805" y="576399"/>
            <a:ext cx="165001" cy="369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48264" y="353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7244837" y="321983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99" y="4309667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898" y="3744750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Прямая соединительная линия 36"/>
          <p:cNvCxnSpPr>
            <a:stCxn id="35" idx="0"/>
            <a:endCxn id="36" idx="1"/>
          </p:cNvCxnSpPr>
          <p:nvPr/>
        </p:nvCxnSpPr>
        <p:spPr>
          <a:xfrm flipV="1">
            <a:off x="7829134" y="3916485"/>
            <a:ext cx="179764" cy="393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633" y="4285827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Прямая соединительная линия 38"/>
          <p:cNvCxnSpPr>
            <a:stCxn id="38" idx="0"/>
            <a:endCxn id="36" idx="3"/>
          </p:cNvCxnSpPr>
          <p:nvPr/>
        </p:nvCxnSpPr>
        <p:spPr>
          <a:xfrm flipH="1" flipV="1">
            <a:off x="8352367" y="3916485"/>
            <a:ext cx="165001" cy="369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60826" y="33754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7657399" y="3662069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84" y="5472943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45" y="4881327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Прямая соединительная линия 54"/>
          <p:cNvCxnSpPr>
            <a:stCxn id="53" idx="0"/>
            <a:endCxn id="54" idx="1"/>
          </p:cNvCxnSpPr>
          <p:nvPr/>
        </p:nvCxnSpPr>
        <p:spPr>
          <a:xfrm flipV="1">
            <a:off x="3890419" y="5053062"/>
            <a:ext cx="423626" cy="419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45" y="5446242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Прямая соединительная линия 56"/>
          <p:cNvCxnSpPr>
            <a:stCxn id="56" idx="0"/>
            <a:endCxn id="54" idx="3"/>
          </p:cNvCxnSpPr>
          <p:nvPr/>
        </p:nvCxnSpPr>
        <p:spPr>
          <a:xfrm flipH="1" flipV="1">
            <a:off x="4657514" y="5053062"/>
            <a:ext cx="321566" cy="393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636" y="6037859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Прямая соединительная линия 58"/>
          <p:cNvCxnSpPr>
            <a:stCxn id="58" idx="0"/>
          </p:cNvCxnSpPr>
          <p:nvPr/>
        </p:nvCxnSpPr>
        <p:spPr>
          <a:xfrm flipV="1">
            <a:off x="3458371" y="5617977"/>
            <a:ext cx="260313" cy="419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693" y="6008596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Прямая соединительная линия 60"/>
          <p:cNvCxnSpPr>
            <a:stCxn id="60" idx="0"/>
          </p:cNvCxnSpPr>
          <p:nvPr/>
        </p:nvCxnSpPr>
        <p:spPr>
          <a:xfrm flipH="1" flipV="1">
            <a:off x="4077427" y="5639254"/>
            <a:ext cx="165001" cy="369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239" y="5111885"/>
            <a:ext cx="9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p-Left</a:t>
            </a:r>
            <a:endParaRPr lang="ru-RU" dirty="0"/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31766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01" y="4940150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" name="Прямая соединительная линия 71"/>
          <p:cNvCxnSpPr>
            <a:stCxn id="70" idx="0"/>
            <a:endCxn id="71" idx="1"/>
          </p:cNvCxnSpPr>
          <p:nvPr/>
        </p:nvCxnSpPr>
        <p:spPr>
          <a:xfrm flipV="1">
            <a:off x="1503375" y="5111885"/>
            <a:ext cx="423626" cy="419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1" y="5505065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Прямая соединительная линия 73"/>
          <p:cNvCxnSpPr>
            <a:stCxn id="73" idx="0"/>
            <a:endCxn id="71" idx="3"/>
          </p:cNvCxnSpPr>
          <p:nvPr/>
        </p:nvCxnSpPr>
        <p:spPr>
          <a:xfrm flipH="1" flipV="1">
            <a:off x="2270470" y="5111885"/>
            <a:ext cx="321566" cy="393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556792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Прямая соединительная линия 49"/>
          <p:cNvCxnSpPr/>
          <p:nvPr/>
        </p:nvCxnSpPr>
        <p:spPr>
          <a:xfrm flipH="1" flipV="1">
            <a:off x="8244408" y="1124744"/>
            <a:ext cx="160783" cy="443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8083590" y="1575730"/>
            <a:ext cx="481984" cy="251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V="1">
            <a:off x="8274877" y="4309667"/>
            <a:ext cx="481984" cy="251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153138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Прямая соединительная линия 67"/>
          <p:cNvCxnSpPr>
            <a:stCxn id="67" idx="0"/>
          </p:cNvCxnSpPr>
          <p:nvPr/>
        </p:nvCxnSpPr>
        <p:spPr>
          <a:xfrm flipV="1">
            <a:off x="1071327" y="5733256"/>
            <a:ext cx="260313" cy="419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V="1">
            <a:off x="2339752" y="5553508"/>
            <a:ext cx="481984" cy="251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339670" y="46438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cxnSp>
        <p:nvCxnSpPr>
          <p:cNvPr id="79" name="Прямая со стрелкой 78"/>
          <p:cNvCxnSpPr/>
          <p:nvPr/>
        </p:nvCxnSpPr>
        <p:spPr>
          <a:xfrm>
            <a:off x="1636243" y="4930495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999525" y="5474183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V="1">
            <a:off x="4738088" y="5490608"/>
            <a:ext cx="481984" cy="251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654706" y="45811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cxnSp>
        <p:nvCxnSpPr>
          <p:cNvPr id="87" name="Прямая со стрелкой 86"/>
          <p:cNvCxnSpPr/>
          <p:nvPr/>
        </p:nvCxnSpPr>
        <p:spPr>
          <a:xfrm>
            <a:off x="3951279" y="4867779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29986" y="5013176"/>
            <a:ext cx="9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p-Left</a:t>
            </a:r>
            <a:endParaRPr lang="ru-RU" dirty="0"/>
          </a:p>
        </p:txBody>
      </p:sp>
      <p:cxnSp>
        <p:nvCxnSpPr>
          <p:cNvPr id="89" name="Прямая со стрелкой 88"/>
          <p:cNvCxnSpPr/>
          <p:nvPr/>
        </p:nvCxnSpPr>
        <p:spPr>
          <a:xfrm>
            <a:off x="3410272" y="5375474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47864" y="55743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3786598" y="5006142"/>
            <a:ext cx="2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1431103" y="505306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971600" y="56612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14" y="5625343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75" y="5033727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6" name="Прямая соединительная линия 95"/>
          <p:cNvCxnSpPr>
            <a:stCxn id="94" idx="0"/>
            <a:endCxn id="95" idx="1"/>
          </p:cNvCxnSpPr>
          <p:nvPr/>
        </p:nvCxnSpPr>
        <p:spPr>
          <a:xfrm flipV="1">
            <a:off x="6407949" y="5205462"/>
            <a:ext cx="423626" cy="419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75" y="5598642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8" name="Прямая соединительная линия 97"/>
          <p:cNvCxnSpPr>
            <a:stCxn id="97" idx="0"/>
            <a:endCxn id="95" idx="3"/>
          </p:cNvCxnSpPr>
          <p:nvPr/>
        </p:nvCxnSpPr>
        <p:spPr>
          <a:xfrm flipH="1" flipV="1">
            <a:off x="7175044" y="5205462"/>
            <a:ext cx="321566" cy="393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153137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0" name="Прямая соединительная линия 99"/>
          <p:cNvCxnSpPr/>
          <p:nvPr/>
        </p:nvCxnSpPr>
        <p:spPr>
          <a:xfrm flipH="1" flipV="1">
            <a:off x="6516216" y="5791654"/>
            <a:ext cx="353306" cy="369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04128" y="5158542"/>
            <a:ext cx="2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372200" y="5867980"/>
            <a:ext cx="2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6228184" y="47251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6511768" y="4964801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>
            <a:off x="5868144" y="5650575"/>
            <a:ext cx="343469" cy="8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67478" y="5291916"/>
            <a:ext cx="9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p-Left</a:t>
            </a:r>
            <a:endParaRPr lang="ru-RU" dirty="0"/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 flipV="1">
            <a:off x="7258368" y="5625516"/>
            <a:ext cx="481984" cy="251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5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0" grpId="0"/>
      <p:bldP spid="63" grpId="0"/>
      <p:bldP spid="76" grpId="0"/>
      <p:bldP spid="86" grpId="0"/>
      <p:bldP spid="88" grpId="0"/>
      <p:bldP spid="90" grpId="0"/>
      <p:bldP spid="91" grpId="0"/>
      <p:bldP spid="92" grpId="0"/>
      <p:bldP spid="93" grpId="0"/>
      <p:bldP spid="101" grpId="0"/>
      <p:bldP spid="102" grpId="0"/>
      <p:bldP spid="64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568952" cy="604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При добавлении вершины не может быть случая,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когда </a:t>
            </a:r>
            <a:r>
              <a:rPr lang="en-US" sz="2800" b="1" dirty="0"/>
              <a:t>p-</a:t>
            </a:r>
            <a:r>
              <a:rPr lang="ru-RU" sz="2800" b="1" dirty="0"/>
              <a:t>-</a:t>
            </a:r>
            <a:r>
              <a:rPr lang="en-US" sz="2800" b="1" dirty="0"/>
              <a:t>&gt;Left</a:t>
            </a:r>
            <a:r>
              <a:rPr lang="ru-RU" sz="2800" b="1" dirty="0"/>
              <a:t>-</a:t>
            </a:r>
            <a:r>
              <a:rPr lang="en-US" sz="2800" b="1" dirty="0"/>
              <a:t>-&gt;</a:t>
            </a:r>
            <a:r>
              <a:rPr lang="en-US" sz="2800" b="1" dirty="0" err="1"/>
              <a:t>Bal</a:t>
            </a:r>
            <a:r>
              <a:rPr lang="ru-RU" sz="2800" b="1" dirty="0"/>
              <a:t> = </a:t>
            </a:r>
            <a:r>
              <a:rPr lang="en-US" sz="2800" b="1" dirty="0"/>
              <a:t>0 </a:t>
            </a:r>
            <a:r>
              <a:rPr lang="ru-RU" sz="2800" dirty="0"/>
              <a:t>или </a:t>
            </a:r>
            <a:r>
              <a:rPr lang="en-US" sz="2800" b="1" dirty="0"/>
              <a:t>p-</a:t>
            </a:r>
            <a:r>
              <a:rPr lang="ru-RU" sz="2800" b="1" dirty="0"/>
              <a:t>-</a:t>
            </a:r>
            <a:r>
              <a:rPr lang="en-US" sz="2800" b="1" dirty="0"/>
              <a:t>&gt;Right-</a:t>
            </a:r>
            <a:r>
              <a:rPr lang="ru-RU" sz="2800" b="1" dirty="0"/>
              <a:t>-</a:t>
            </a:r>
            <a:r>
              <a:rPr lang="en-US" sz="2800" b="1" dirty="0"/>
              <a:t>&gt;</a:t>
            </a:r>
            <a:r>
              <a:rPr lang="en-US" sz="2800" b="1" dirty="0" err="1"/>
              <a:t>Bal</a:t>
            </a:r>
            <a:r>
              <a:rPr lang="ru-RU" sz="2800" b="1" dirty="0"/>
              <a:t> 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0</a:t>
            </a:r>
            <a:r>
              <a:rPr lang="ru-RU" sz="2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Чтобы учесть эти случаи, </a:t>
            </a:r>
            <a:r>
              <a:rPr lang="en-US" sz="2800" u="sng" dirty="0"/>
              <a:t>LL</a:t>
            </a:r>
            <a:r>
              <a:rPr lang="ru-RU" sz="2800" u="sng" dirty="0"/>
              <a:t>-поворот необходимо изменить</a:t>
            </a:r>
            <a:r>
              <a:rPr lang="ru-RU" sz="2800" dirty="0"/>
              <a:t>  на </a:t>
            </a:r>
            <a:r>
              <a:rPr lang="en-US" sz="2800" b="1" i="1" dirty="0"/>
              <a:t>LL1</a:t>
            </a:r>
            <a:r>
              <a:rPr lang="ru-RU" sz="2800" b="1" i="1" dirty="0"/>
              <a:t>-поворот</a:t>
            </a:r>
            <a:r>
              <a:rPr lang="ru-RU" sz="2800" dirty="0"/>
              <a:t>, а </a:t>
            </a:r>
            <a:r>
              <a:rPr lang="en-US" sz="2800" u="sng" dirty="0"/>
              <a:t>RR</a:t>
            </a:r>
            <a:r>
              <a:rPr lang="ru-RU" sz="2800" u="sng" dirty="0"/>
              <a:t>-поворот</a:t>
            </a:r>
            <a:r>
              <a:rPr lang="ru-RU" sz="2800" dirty="0"/>
              <a:t>  – на</a:t>
            </a:r>
            <a:r>
              <a:rPr lang="en-US" sz="2800" dirty="0"/>
              <a:t> </a:t>
            </a:r>
            <a:r>
              <a:rPr lang="en-US" sz="2800" b="1" i="1" dirty="0"/>
              <a:t>RR</a:t>
            </a:r>
            <a:r>
              <a:rPr lang="ru-RU" sz="2800" b="1" i="1" dirty="0"/>
              <a:t>1-поворот 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en-US" sz="2800" b="1" i="1" u="sng" dirty="0"/>
              <a:t>LL1-</a:t>
            </a:r>
            <a:r>
              <a:rPr lang="ru-RU" sz="2800" b="1" i="1" u="sng" dirty="0"/>
              <a:t>поворот</a:t>
            </a:r>
            <a:endParaRPr lang="en-US" sz="2800" b="1" i="1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/>
              <a:t>q</a:t>
            </a:r>
            <a:r>
              <a:rPr lang="ru-RU" sz="2800" b="1" i="1" dirty="0"/>
              <a:t> </a:t>
            </a:r>
            <a:r>
              <a:rPr lang="en-US" sz="2800" b="1" i="1" dirty="0"/>
              <a:t>=</a:t>
            </a:r>
            <a:r>
              <a:rPr lang="ru-RU" sz="2800" b="1" i="1" dirty="0"/>
              <a:t> </a:t>
            </a:r>
            <a:r>
              <a:rPr lang="en-US" sz="2800" b="1" i="1" dirty="0"/>
              <a:t>p</a:t>
            </a:r>
            <a:r>
              <a:rPr lang="ru-RU" sz="2800" b="1" i="1" dirty="0"/>
              <a:t>-</a:t>
            </a:r>
            <a:r>
              <a:rPr lang="en-US" sz="2800" b="1" i="1" dirty="0"/>
              <a:t>-&gt;Left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/>
              <a:t>IF</a:t>
            </a:r>
            <a:r>
              <a:rPr lang="ru-RU" sz="2800" b="1" i="1" dirty="0"/>
              <a:t> </a:t>
            </a:r>
            <a:r>
              <a:rPr lang="en-US" sz="2800" b="1" i="1" dirty="0"/>
              <a:t>(q</a:t>
            </a:r>
            <a:r>
              <a:rPr lang="ru-RU" sz="2800" b="1" i="1" dirty="0"/>
              <a:t>-</a:t>
            </a:r>
            <a:r>
              <a:rPr lang="en-US" sz="2800" b="1" i="1" dirty="0"/>
              <a:t>-&gt;</a:t>
            </a:r>
            <a:r>
              <a:rPr lang="en-US" sz="2800" b="1" i="1" dirty="0" err="1"/>
              <a:t>Bal</a:t>
            </a:r>
            <a:r>
              <a:rPr lang="ru-RU" sz="2800" b="1" i="1" dirty="0"/>
              <a:t> </a:t>
            </a:r>
            <a:r>
              <a:rPr lang="en-US" sz="2800" b="1" i="1" dirty="0"/>
              <a:t>=</a:t>
            </a:r>
            <a:r>
              <a:rPr lang="ru-RU" sz="2800" b="1" i="1" dirty="0"/>
              <a:t> </a:t>
            </a:r>
            <a:r>
              <a:rPr lang="en-US" sz="2800" b="1" i="1" dirty="0"/>
              <a:t>0) q</a:t>
            </a:r>
            <a:r>
              <a:rPr lang="ru-RU" sz="2800" b="1" i="1" dirty="0"/>
              <a:t>-</a:t>
            </a:r>
            <a:r>
              <a:rPr lang="en-US" sz="2800" b="1" i="1" dirty="0"/>
              <a:t>-&gt;</a:t>
            </a:r>
            <a:r>
              <a:rPr lang="en-US" sz="2800" b="1" i="1" dirty="0" err="1"/>
              <a:t>Bal</a:t>
            </a:r>
            <a:r>
              <a:rPr lang="ru-RU" sz="2800" b="1" i="1" dirty="0"/>
              <a:t> </a:t>
            </a:r>
            <a:r>
              <a:rPr lang="en-US" sz="2800" b="1" i="1" dirty="0"/>
              <a:t>=</a:t>
            </a:r>
            <a:r>
              <a:rPr lang="ru-RU" sz="2800" b="1" i="1" dirty="0"/>
              <a:t> </a:t>
            </a:r>
            <a:r>
              <a:rPr lang="en-US" sz="2800" b="1" i="1" dirty="0"/>
              <a:t>1, </a:t>
            </a:r>
            <a:r>
              <a:rPr lang="ru-RU" sz="2800" b="1" i="1" dirty="0"/>
              <a:t> </a:t>
            </a:r>
            <a:r>
              <a:rPr lang="en-US" sz="2800" b="1" i="1" dirty="0"/>
              <a:t>p</a:t>
            </a:r>
            <a:r>
              <a:rPr lang="ru-RU" sz="2800" b="1" i="1" dirty="0"/>
              <a:t>-</a:t>
            </a:r>
            <a:r>
              <a:rPr lang="en-US" sz="2800" b="1" i="1" dirty="0"/>
              <a:t>-&gt;</a:t>
            </a:r>
            <a:r>
              <a:rPr lang="en-US" sz="2800" b="1" i="1" dirty="0" err="1"/>
              <a:t>Bal</a:t>
            </a:r>
            <a:r>
              <a:rPr lang="ru-RU" sz="2800" b="1" i="1" dirty="0"/>
              <a:t> </a:t>
            </a:r>
            <a:r>
              <a:rPr lang="en-US" sz="2800" b="1" i="1" dirty="0"/>
              <a:t>=</a:t>
            </a:r>
            <a:r>
              <a:rPr lang="ru-RU" sz="2800" b="1" i="1" dirty="0"/>
              <a:t> </a:t>
            </a:r>
            <a:r>
              <a:rPr lang="en-US" sz="2800" b="1" i="1" dirty="0"/>
              <a:t>-1</a:t>
            </a:r>
            <a:r>
              <a:rPr lang="ru-RU" sz="2800" b="1" i="1" dirty="0"/>
              <a:t>, Умен = нет</a:t>
            </a:r>
            <a:endParaRPr lang="en-US" sz="28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/>
              <a:t>ELSE               q-</a:t>
            </a:r>
            <a:r>
              <a:rPr lang="ru-RU" sz="2800" b="1" i="1" dirty="0"/>
              <a:t>-</a:t>
            </a:r>
            <a:r>
              <a:rPr lang="en-US" sz="2800" b="1" i="1" dirty="0"/>
              <a:t>&gt;</a:t>
            </a:r>
            <a:r>
              <a:rPr lang="en-US" sz="2800" b="1" i="1" dirty="0" err="1"/>
              <a:t>Bal</a:t>
            </a:r>
            <a:r>
              <a:rPr lang="ru-RU" sz="2800" b="1" i="1" dirty="0"/>
              <a:t> </a:t>
            </a:r>
            <a:r>
              <a:rPr lang="en-US" sz="2800" b="1" i="1" dirty="0"/>
              <a:t>=</a:t>
            </a:r>
            <a:r>
              <a:rPr lang="ru-RU" sz="2800" b="1" i="1" dirty="0"/>
              <a:t> </a:t>
            </a:r>
            <a:r>
              <a:rPr lang="en-US" sz="2800" b="1" i="1" dirty="0"/>
              <a:t>0, p</a:t>
            </a:r>
            <a:r>
              <a:rPr lang="ru-RU" sz="2800" b="1" i="1" dirty="0"/>
              <a:t>-</a:t>
            </a:r>
            <a:r>
              <a:rPr lang="en-US" sz="2800" b="1" i="1" dirty="0"/>
              <a:t>-&gt;</a:t>
            </a:r>
            <a:r>
              <a:rPr lang="en-US" sz="2800" b="1" i="1" dirty="0" err="1"/>
              <a:t>Bal</a:t>
            </a:r>
            <a:r>
              <a:rPr lang="ru-RU" sz="2800" b="1" i="1" dirty="0"/>
              <a:t> </a:t>
            </a:r>
            <a:r>
              <a:rPr lang="en-US" sz="2800" b="1" i="1" dirty="0"/>
              <a:t>=</a:t>
            </a:r>
            <a:r>
              <a:rPr lang="ru-RU" sz="2800" b="1" i="1" dirty="0"/>
              <a:t> </a:t>
            </a:r>
            <a:r>
              <a:rPr lang="en-US" sz="2800" b="1" i="1" dirty="0"/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/>
              <a:t>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/>
              <a:t>p</a:t>
            </a:r>
            <a:r>
              <a:rPr lang="ru-RU" sz="2800" b="1" i="1" dirty="0"/>
              <a:t>-</a:t>
            </a:r>
            <a:r>
              <a:rPr lang="en-US" sz="2800" b="1" i="1" dirty="0"/>
              <a:t>-&gt;Left</a:t>
            </a:r>
            <a:r>
              <a:rPr lang="ru-RU" sz="2800" b="1" i="1" dirty="0"/>
              <a:t> </a:t>
            </a:r>
            <a:r>
              <a:rPr lang="en-US" sz="2800" b="1" i="1" dirty="0"/>
              <a:t>=</a:t>
            </a:r>
            <a:r>
              <a:rPr lang="ru-RU" sz="2800" b="1" i="1" dirty="0"/>
              <a:t> </a:t>
            </a:r>
            <a:r>
              <a:rPr lang="en-US" sz="2800" b="1" i="1" dirty="0"/>
              <a:t>q-</a:t>
            </a:r>
            <a:r>
              <a:rPr lang="ru-RU" sz="2800" b="1" i="1" dirty="0"/>
              <a:t>-</a:t>
            </a:r>
            <a:r>
              <a:rPr lang="en-US" sz="2800" b="1" i="1" dirty="0"/>
              <a:t>&gt;Right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/>
              <a:t>q-</a:t>
            </a:r>
            <a:r>
              <a:rPr lang="ru-RU" sz="2800" b="1" i="1" dirty="0"/>
              <a:t>-</a:t>
            </a:r>
            <a:r>
              <a:rPr lang="en-US" sz="2800" b="1" i="1" dirty="0"/>
              <a:t>&gt;Right</a:t>
            </a:r>
            <a:r>
              <a:rPr lang="ru-RU" sz="2800" b="1" i="1" dirty="0"/>
              <a:t> </a:t>
            </a:r>
            <a:r>
              <a:rPr lang="en-US" sz="2800" b="1" i="1" dirty="0"/>
              <a:t>=</a:t>
            </a:r>
            <a:r>
              <a:rPr lang="ru-RU" sz="2800" b="1" i="1" dirty="0"/>
              <a:t> </a:t>
            </a:r>
            <a:r>
              <a:rPr lang="en-US" sz="2800" b="1" i="1" dirty="0"/>
              <a:t>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/>
              <a:t>p</a:t>
            </a:r>
            <a:r>
              <a:rPr lang="ru-RU" sz="2800" b="1" i="1" dirty="0"/>
              <a:t> </a:t>
            </a:r>
            <a:r>
              <a:rPr lang="en-US" sz="2800" b="1" i="1" dirty="0"/>
              <a:t>=</a:t>
            </a:r>
            <a:r>
              <a:rPr lang="ru-RU" sz="2800" b="1" i="1" dirty="0"/>
              <a:t> </a:t>
            </a:r>
            <a:r>
              <a:rPr lang="en-US" sz="2800" b="1" i="1" dirty="0"/>
              <a:t>q</a:t>
            </a:r>
          </a:p>
          <a:p>
            <a:pPr marL="0" indent="0">
              <a:buNone/>
            </a:pPr>
            <a:r>
              <a:rPr lang="ru-RU" sz="2800" dirty="0"/>
              <a:t>Аналогично изменяется </a:t>
            </a:r>
            <a:r>
              <a:rPr lang="en-US" sz="2800" dirty="0"/>
              <a:t>RR</a:t>
            </a:r>
            <a:r>
              <a:rPr lang="ru-RU" sz="2800" dirty="0"/>
              <a:t>-поворот на </a:t>
            </a:r>
            <a:r>
              <a:rPr lang="en-US" sz="2800" dirty="0"/>
              <a:t>RR1</a:t>
            </a:r>
            <a:r>
              <a:rPr lang="ru-RU" sz="2800" dirty="0"/>
              <a:t>-поворот, повороты </a:t>
            </a:r>
            <a:r>
              <a:rPr lang="en-US" sz="2800" dirty="0"/>
              <a:t>LR </a:t>
            </a:r>
            <a:r>
              <a:rPr lang="ru-RU" sz="2800" dirty="0"/>
              <a:t>и </a:t>
            </a:r>
            <a:r>
              <a:rPr lang="en-US" sz="2800" dirty="0"/>
              <a:t>RL</a:t>
            </a:r>
            <a:r>
              <a:rPr lang="ru-RU" sz="2800" dirty="0"/>
              <a:t> – не изменяются.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525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957</Words>
  <Application>Microsoft Office PowerPoint</Application>
  <PresentationFormat>Экран 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Удаление вершин из АВЛ-дерева</vt:lpstr>
      <vt:lpstr>Презентация PowerPoint</vt:lpstr>
      <vt:lpstr>Идея алгоритма:</vt:lpstr>
      <vt:lpstr>Презентация PowerPoint</vt:lpstr>
      <vt:lpstr>Правила удаления: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Трудоемкость работы с АВЛ-деревьями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Неизвестный пользователь</cp:lastModifiedBy>
  <cp:revision>61</cp:revision>
  <dcterms:created xsi:type="dcterms:W3CDTF">2012-11-17T16:09:05Z</dcterms:created>
  <dcterms:modified xsi:type="dcterms:W3CDTF">2022-10-07T06:28:38Z</dcterms:modified>
</cp:coreProperties>
</file>