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7" r:id="rId20"/>
    <p:sldId id="27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5" autoAdjust="0"/>
    <p:restoredTop sz="94660"/>
  </p:normalViewPr>
  <p:slideViewPr>
    <p:cSldViewPr>
      <p:cViewPr>
        <p:scale>
          <a:sx n="66" d="100"/>
          <a:sy n="66" d="100"/>
        </p:scale>
        <p:origin x="-160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6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19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B8E0-6D47-400E-8470-540890AC8AC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Удаление вершин из СДП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Идея: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/>
              <a:t>сначала нужно найти вершину с ключом Х, двигаясь влево или вправо по пути поиска, пока не остановимся на вершине с ключом Х или пока не достигнем листовой вершины с нулевыми указателями.</a:t>
            </a:r>
          </a:p>
          <a:p>
            <a:pPr marL="0" indent="0">
              <a:buNone/>
            </a:pPr>
            <a:r>
              <a:rPr lang="ru-RU" sz="3200" dirty="0" smtClean="0"/>
              <a:t>Поиск в дереве не осуществляется перебором (обходом). </a:t>
            </a:r>
          </a:p>
          <a:p>
            <a:pPr marL="0" indent="0">
              <a:buNone/>
            </a:pPr>
            <a:r>
              <a:rPr lang="ru-RU" sz="3200" dirty="0" smtClean="0"/>
              <a:t>Обходом осуществляется лишь распечатка вершин.</a:t>
            </a:r>
          </a:p>
        </p:txBody>
      </p:sp>
    </p:spTree>
    <p:extLst>
      <p:ext uri="{BB962C8B-B14F-4D97-AF65-F5344CB8AC3E}">
        <p14:creationId xmlns:p14="http://schemas.microsoft.com/office/powerpoint/2010/main" val="31602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264728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422031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388064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29389" y="4124158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3059832" y="2582430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4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348168" y="254084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6156176" y="1934358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23" y="198543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45" y="254431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732240" y="256490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0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90" y="194292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66" y="2617862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811792" y="338164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4355976" y="1052736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90" y="194292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36912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7" y="112474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318679" y="2578587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6228184" y="184482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57" y="1922722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7" y="112474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273376" y="1591269"/>
            <a:ext cx="1227030" cy="10456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942415" y="2564904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6156176" y="1862350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2411760" y="184482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2411760" y="351853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7" y="1196752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708920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>
            <a:endCxn id="2064" idx="0"/>
          </p:cNvCxnSpPr>
          <p:nvPr/>
        </p:nvCxnSpPr>
        <p:spPr>
          <a:xfrm flipH="1">
            <a:off x="3273376" y="1663277"/>
            <a:ext cx="1227030" cy="10456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427984" y="1128181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51920" y="1124744"/>
            <a:ext cx="144016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373216"/>
            <a:ext cx="8712968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</a:t>
            </a:r>
            <a:r>
              <a:rPr lang="ru-RU" sz="3200" dirty="0" smtClean="0"/>
              <a:t> </a:t>
            </a:r>
            <a:r>
              <a:rPr lang="en-US" sz="3200" dirty="0" smtClean="0"/>
              <a:t>- </a:t>
            </a:r>
            <a:r>
              <a:rPr lang="ru-RU" sz="3200" dirty="0" smtClean="0"/>
              <a:t>адрес </a:t>
            </a:r>
            <a:r>
              <a:rPr lang="ru-RU" dirty="0" smtClean="0"/>
              <a:t>адреса </a:t>
            </a:r>
            <a:r>
              <a:rPr lang="ru-RU" dirty="0"/>
              <a:t>удаляемой вершины</a:t>
            </a:r>
            <a:endParaRPr lang="ru-RU" sz="3200" dirty="0" smtClean="0"/>
          </a:p>
          <a:p>
            <a:pPr marL="0" indent="0">
              <a:buNone/>
            </a:pPr>
            <a:r>
              <a:rPr lang="en-US" sz="3200" dirty="0" smtClean="0"/>
              <a:t>q</a:t>
            </a:r>
            <a:r>
              <a:rPr lang="ru-RU" sz="3200" dirty="0" smtClean="0"/>
              <a:t> </a:t>
            </a:r>
            <a:r>
              <a:rPr lang="en-US" sz="3200" dirty="0" smtClean="0"/>
              <a:t>-</a:t>
            </a:r>
            <a:r>
              <a:rPr lang="ru-RU" sz="3200" dirty="0" smtClean="0"/>
              <a:t> адрес удал</a:t>
            </a:r>
            <a:r>
              <a:rPr lang="ru-RU" dirty="0" smtClean="0"/>
              <a:t>я</a:t>
            </a:r>
            <a:r>
              <a:rPr lang="ru-RU" sz="3200" dirty="0" smtClean="0"/>
              <a:t>емой вершины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61" y="2047494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90" y="2613321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19" y="3210495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32" y="2613320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3519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3488205" y="2309855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452316" y="2911590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026234" y="2303768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4784"/>
            <a:ext cx="458780" cy="40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Прямая соединительная линия 23"/>
          <p:cNvCxnSpPr/>
          <p:nvPr/>
        </p:nvCxnSpPr>
        <p:spPr>
          <a:xfrm flipH="1">
            <a:off x="3914516" y="1784295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427984" y="1784295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15" y="906239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4000868" y="1208231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58567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Прямая соединительная линия 28"/>
          <p:cNvCxnSpPr/>
          <p:nvPr/>
        </p:nvCxnSpPr>
        <p:spPr>
          <a:xfrm flipH="1">
            <a:off x="4357217" y="3555102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87" y="4519993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Прямая соединительная линия 30"/>
          <p:cNvCxnSpPr/>
          <p:nvPr/>
        </p:nvCxnSpPr>
        <p:spPr>
          <a:xfrm>
            <a:off x="4427984" y="4221088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77629" y="404664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3995936" y="692696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4166" y="980728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4502473" y="1268760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6016" y="253528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499993" y="2780928"/>
            <a:ext cx="2561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8063" y="31833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4932040" y="3429000"/>
            <a:ext cx="2561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5400000" flipH="1" flipV="1">
            <a:off x="4278393" y="2700309"/>
            <a:ext cx="1339143" cy="280839"/>
          </a:xfrm>
          <a:prstGeom prst="bentConnector4">
            <a:avLst>
              <a:gd name="adj1" fmla="val -1733"/>
              <a:gd name="adj2" fmla="val 249434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endCxn id="4" idx="1"/>
          </p:cNvCxnSpPr>
          <p:nvPr/>
        </p:nvCxnSpPr>
        <p:spPr>
          <a:xfrm rot="16200000" flipV="1">
            <a:off x="3427360" y="2470861"/>
            <a:ext cx="1305467" cy="893263"/>
          </a:xfrm>
          <a:prstGeom prst="bentConnector4">
            <a:avLst>
              <a:gd name="adj1" fmla="val 3473"/>
              <a:gd name="adj2" fmla="val 16281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" idx="2"/>
            <a:endCxn id="28" idx="0"/>
          </p:cNvCxnSpPr>
          <p:nvPr/>
        </p:nvCxnSpPr>
        <p:spPr>
          <a:xfrm flipH="1">
            <a:off x="4285209" y="3047850"/>
            <a:ext cx="46" cy="81071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229" y="3140968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>
            <a:stCxn id="26" idx="2"/>
            <a:endCxn id="6" idx="0"/>
          </p:cNvCxnSpPr>
          <p:nvPr/>
        </p:nvCxnSpPr>
        <p:spPr>
          <a:xfrm>
            <a:off x="3850680" y="1340768"/>
            <a:ext cx="869104" cy="18697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37455" y="2741187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0404" y="2672848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05469" y="1487132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487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000" b="1" dirty="0"/>
              <a:t>Удаление</a:t>
            </a:r>
            <a:r>
              <a:rPr lang="en-US" sz="4000" b="1" dirty="0"/>
              <a:t> ( D, *Root)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/>
              <a:t>=&amp;Root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smtClean="0"/>
              <a:t>DO</a:t>
            </a:r>
            <a:r>
              <a:rPr lang="ru-RU" dirty="0" smtClean="0"/>
              <a:t> </a:t>
            </a:r>
            <a:r>
              <a:rPr lang="en-US" dirty="0" smtClean="0"/>
              <a:t>(*</a:t>
            </a:r>
            <a:r>
              <a:rPr lang="en-US" dirty="0"/>
              <a:t>p ≠ NULL)     // </a:t>
            </a:r>
            <a:r>
              <a:rPr lang="ru-RU" dirty="0"/>
              <a:t>поиск элемента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D&lt;(*p)-</a:t>
            </a:r>
            <a:r>
              <a:rPr lang="ru-RU" dirty="0"/>
              <a:t>-</a:t>
            </a:r>
            <a:r>
              <a:rPr lang="en-US" dirty="0"/>
              <a:t>&gt;Data)  p</a:t>
            </a:r>
            <a:r>
              <a:rPr lang="ru-RU" dirty="0"/>
              <a:t>:</a:t>
            </a:r>
            <a:r>
              <a:rPr lang="en-US" dirty="0"/>
              <a:t>=&amp;((*p)-</a:t>
            </a:r>
            <a:r>
              <a:rPr lang="ru-RU" dirty="0"/>
              <a:t>-</a:t>
            </a:r>
            <a:r>
              <a:rPr lang="en-US" dirty="0"/>
              <a:t>&gt;Left)</a:t>
            </a:r>
          </a:p>
          <a:p>
            <a:pPr marL="0" indent="0">
              <a:buNone/>
            </a:pPr>
            <a:r>
              <a:rPr lang="en-US" dirty="0"/>
              <a:t>       ELSE 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D&gt;((*p)-</a:t>
            </a:r>
            <a:r>
              <a:rPr lang="ru-RU" dirty="0"/>
              <a:t>-</a:t>
            </a:r>
            <a:r>
              <a:rPr lang="en-US" dirty="0"/>
              <a:t>&gt;Data)  p</a:t>
            </a:r>
            <a:r>
              <a:rPr lang="ru-RU" dirty="0"/>
              <a:t>:</a:t>
            </a:r>
            <a:r>
              <a:rPr lang="en-US" dirty="0"/>
              <a:t>=&amp;((*p)-</a:t>
            </a:r>
            <a:r>
              <a:rPr lang="ru-RU" dirty="0"/>
              <a:t>-</a:t>
            </a:r>
            <a:r>
              <a:rPr lang="en-US" dirty="0"/>
              <a:t>&gt;Right)</a:t>
            </a:r>
          </a:p>
          <a:p>
            <a:pPr marL="0" indent="0">
              <a:buNone/>
            </a:pPr>
            <a:r>
              <a:rPr lang="en-US" dirty="0"/>
              <a:t>                 ELSE  </a:t>
            </a:r>
            <a:r>
              <a:rPr lang="en-US" b="1" dirty="0"/>
              <a:t>OD</a:t>
            </a:r>
            <a:r>
              <a:rPr lang="en-US" dirty="0"/>
              <a:t>  {</a:t>
            </a:r>
            <a:r>
              <a:rPr lang="ru-RU" dirty="0"/>
              <a:t>данные есть в дереве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en-US" dirty="0"/>
              <a:t>FI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b="1" dirty="0" smtClean="0"/>
              <a:t>OD</a:t>
            </a:r>
            <a:endParaRPr lang="ru-RU" b="1" dirty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(*</a:t>
            </a:r>
            <a:r>
              <a:rPr lang="en-US" dirty="0"/>
              <a:t>p ≠ NULL)</a:t>
            </a:r>
          </a:p>
          <a:p>
            <a:pPr marL="0" indent="0">
              <a:buNone/>
            </a:pPr>
            <a:r>
              <a:rPr lang="en-US" dirty="0"/>
              <a:t>     q</a:t>
            </a:r>
            <a:r>
              <a:rPr lang="ru-RU" dirty="0"/>
              <a:t>:</a:t>
            </a:r>
            <a:r>
              <a:rPr lang="en-US" dirty="0"/>
              <a:t>=*p</a:t>
            </a:r>
          </a:p>
          <a:p>
            <a:pPr marL="0" indent="0">
              <a:buNone/>
            </a:pPr>
            <a:r>
              <a:rPr lang="en-US" dirty="0"/>
              <a:t>     IF (q</a:t>
            </a:r>
            <a:r>
              <a:rPr lang="ru-RU" dirty="0"/>
              <a:t>-</a:t>
            </a:r>
            <a:r>
              <a:rPr lang="en-US" dirty="0"/>
              <a:t>-&gt;Left=NULL ) *p</a:t>
            </a:r>
            <a:r>
              <a:rPr lang="ru-RU" dirty="0"/>
              <a:t>:</a:t>
            </a:r>
            <a:r>
              <a:rPr lang="en-US" dirty="0"/>
              <a:t>=q</a:t>
            </a:r>
            <a:r>
              <a:rPr lang="ru-RU" dirty="0"/>
              <a:t>--</a:t>
            </a:r>
            <a:r>
              <a:rPr lang="en-US" dirty="0"/>
              <a:t>&gt;Right;</a:t>
            </a:r>
          </a:p>
          <a:p>
            <a:pPr marL="0" indent="0">
              <a:buNone/>
            </a:pPr>
            <a:r>
              <a:rPr lang="en-US" dirty="0"/>
              <a:t>     ELSE 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ru-RU" dirty="0"/>
              <a:t>-</a:t>
            </a:r>
            <a:r>
              <a:rPr lang="en-US" dirty="0"/>
              <a:t>-&gt;Right=NULL ) *p</a:t>
            </a:r>
            <a:r>
              <a:rPr lang="ru-RU" dirty="0"/>
              <a:t>:</a:t>
            </a:r>
            <a:r>
              <a:rPr lang="en-US" dirty="0"/>
              <a:t>=q</a:t>
            </a:r>
            <a:r>
              <a:rPr lang="ru-RU" dirty="0"/>
              <a:t>--</a:t>
            </a:r>
            <a:r>
              <a:rPr lang="en-US" dirty="0"/>
              <a:t>&gt;Left;  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ELSE   </a:t>
            </a:r>
            <a:r>
              <a:rPr lang="en-US" dirty="0"/>
              <a:t>/</a:t>
            </a:r>
            <a:r>
              <a:rPr lang="ru-RU" dirty="0"/>
              <a:t>*</a:t>
            </a:r>
            <a:r>
              <a:rPr lang="en-US" dirty="0"/>
              <a:t>2 </a:t>
            </a:r>
            <a:r>
              <a:rPr lang="ru-RU" dirty="0"/>
              <a:t>поддерева*</a:t>
            </a:r>
            <a:r>
              <a:rPr lang="en-US" dirty="0"/>
              <a:t>/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r</a:t>
            </a:r>
            <a:r>
              <a:rPr lang="ru-RU" dirty="0"/>
              <a:t>:</a:t>
            </a:r>
            <a:r>
              <a:rPr lang="en-US" dirty="0"/>
              <a:t>=q</a:t>
            </a:r>
            <a:r>
              <a:rPr lang="ru-RU" dirty="0"/>
              <a:t>--</a:t>
            </a:r>
            <a:r>
              <a:rPr lang="en-US" dirty="0"/>
              <a:t>&gt;Left ;  S</a:t>
            </a:r>
            <a:r>
              <a:rPr lang="ru-RU" dirty="0"/>
              <a:t>:</a:t>
            </a:r>
            <a:r>
              <a:rPr lang="en-US" dirty="0"/>
              <a:t>=q; </a:t>
            </a:r>
          </a:p>
        </p:txBody>
      </p:sp>
    </p:spTree>
    <p:extLst>
      <p:ext uri="{BB962C8B-B14F-4D97-AF65-F5344CB8AC3E}">
        <p14:creationId xmlns:p14="http://schemas.microsoft.com/office/powerpoint/2010/main" val="17378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176" y="81372"/>
            <a:ext cx="8856984" cy="56871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Если удаляемая </a:t>
            </a:r>
            <a:r>
              <a:rPr lang="ru-RU" sz="3200" smtClean="0"/>
              <a:t>вершина не имеет </a:t>
            </a:r>
            <a:r>
              <a:rPr lang="ru-RU" sz="3200" dirty="0" smtClean="0"/>
              <a:t>поддеревьев: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Если на удаляемой вершине одно поддерево: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Если вершина имеет два поддерева: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489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278092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4397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71" y="213285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2003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69" y="2204864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25" y="3371081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441024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17" y="494116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Равнобедренный треугольник 3"/>
          <p:cNvSpPr/>
          <p:nvPr/>
        </p:nvSpPr>
        <p:spPr>
          <a:xfrm>
            <a:off x="3419872" y="5874746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4625937" y="5874746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97" y="63477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5345613" y="99091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Умножение 4"/>
          <p:cNvSpPr/>
          <p:nvPr/>
        </p:nvSpPr>
        <p:spPr>
          <a:xfrm rot="1905899">
            <a:off x="5304869" y="85423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5868144" y="1142270"/>
            <a:ext cx="432048" cy="630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66058" y="2579109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666058" y="3167063"/>
            <a:ext cx="487151" cy="405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220072" y="2527948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012160" y="3183064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Умножение 28"/>
          <p:cNvSpPr/>
          <p:nvPr/>
        </p:nvSpPr>
        <p:spPr>
          <a:xfrm rot="1905899">
            <a:off x="5189937" y="2366406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Умножение 29"/>
          <p:cNvSpPr/>
          <p:nvPr/>
        </p:nvSpPr>
        <p:spPr>
          <a:xfrm rot="1905899">
            <a:off x="5970287" y="301447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endCxn id="5126" idx="0"/>
          </p:cNvCxnSpPr>
          <p:nvPr/>
        </p:nvCxnSpPr>
        <p:spPr>
          <a:xfrm>
            <a:off x="5341146" y="2448896"/>
            <a:ext cx="1456058" cy="871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56278" y="4774752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332500" y="5324549"/>
            <a:ext cx="482492" cy="550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623251" y="5324965"/>
            <a:ext cx="391495" cy="549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Умножение 38"/>
          <p:cNvSpPr/>
          <p:nvPr/>
        </p:nvSpPr>
        <p:spPr>
          <a:xfrm rot="1905899">
            <a:off x="2597649" y="2403362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Умножение 39"/>
          <p:cNvSpPr/>
          <p:nvPr/>
        </p:nvSpPr>
        <p:spPr>
          <a:xfrm rot="7894647">
            <a:off x="2738717" y="3051435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оединительная линия уступом 40"/>
          <p:cNvCxnSpPr>
            <a:stCxn id="5127" idx="2"/>
            <a:endCxn id="5128" idx="0"/>
          </p:cNvCxnSpPr>
          <p:nvPr/>
        </p:nvCxnSpPr>
        <p:spPr>
          <a:xfrm rot="5400000">
            <a:off x="2192214" y="3065438"/>
            <a:ext cx="604242" cy="7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5" grpId="0" animBg="1"/>
      <p:bldP spid="29" grpId="0" animBg="1"/>
      <p:bldP spid="30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 2"/>
              <a:buNone/>
            </a:pPr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(r</a:t>
            </a:r>
            <a:r>
              <a:rPr lang="ru-RU" dirty="0"/>
              <a:t>--</a:t>
            </a:r>
            <a:r>
              <a:rPr lang="en-US" dirty="0"/>
              <a:t>&gt;Right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NULL)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r</a:t>
            </a:r>
            <a:r>
              <a:rPr lang="ru-RU" dirty="0"/>
              <a:t>--</a:t>
            </a:r>
            <a:r>
              <a:rPr lang="en-US" dirty="0"/>
              <a:t>&gt;Right</a:t>
            </a:r>
            <a:r>
              <a:rPr lang="ru-RU" dirty="0"/>
              <a:t>: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q</a:t>
            </a:r>
            <a:r>
              <a:rPr lang="ru-RU" dirty="0"/>
              <a:t>--</a:t>
            </a:r>
            <a:r>
              <a:rPr lang="en-US" dirty="0"/>
              <a:t>&gt;Right ;   (3)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*p</a:t>
            </a:r>
            <a:r>
              <a:rPr lang="ru-RU" dirty="0"/>
              <a:t>:</a:t>
            </a:r>
            <a:r>
              <a:rPr lang="en-US" dirty="0"/>
              <a:t>=r;  </a:t>
            </a:r>
            <a:r>
              <a:rPr lang="ru-RU" dirty="0" smtClean="0"/>
              <a:t>   </a:t>
            </a:r>
            <a:r>
              <a:rPr lang="en-US" dirty="0" smtClean="0"/>
              <a:t>                           </a:t>
            </a:r>
            <a:r>
              <a:rPr lang="en-US" dirty="0"/>
              <a:t>(4)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ELSE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smtClean="0"/>
              <a:t>     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(r</a:t>
            </a:r>
            <a:r>
              <a:rPr lang="ru-RU" dirty="0"/>
              <a:t>--</a:t>
            </a:r>
            <a:r>
              <a:rPr lang="en-US" dirty="0"/>
              <a:t>&gt;Right ≠</a:t>
            </a:r>
            <a:r>
              <a:rPr lang="ru-RU" dirty="0"/>
              <a:t> </a:t>
            </a:r>
            <a:r>
              <a:rPr lang="en-US" dirty="0"/>
              <a:t>NULL)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</a:t>
            </a:r>
            <a:r>
              <a:rPr lang="ru-RU" dirty="0" smtClean="0"/>
              <a:t> </a:t>
            </a:r>
            <a:r>
              <a:rPr lang="en-US" dirty="0" smtClean="0"/>
              <a:t>           </a:t>
            </a:r>
            <a:r>
              <a:rPr lang="en-US" dirty="0"/>
              <a:t>S</a:t>
            </a:r>
            <a:r>
              <a:rPr lang="ru-RU" dirty="0"/>
              <a:t>:</a:t>
            </a:r>
            <a:r>
              <a:rPr lang="en-US" dirty="0"/>
              <a:t>=r;  r</a:t>
            </a:r>
            <a:r>
              <a:rPr lang="ru-RU" dirty="0"/>
              <a:t>:</a:t>
            </a:r>
            <a:r>
              <a:rPr lang="en-US" dirty="0"/>
              <a:t>=r</a:t>
            </a:r>
            <a:r>
              <a:rPr lang="ru-RU" dirty="0"/>
              <a:t>--</a:t>
            </a:r>
            <a:r>
              <a:rPr lang="en-US" dirty="0"/>
              <a:t>&gt;Right ;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en-US" dirty="0"/>
              <a:t>OD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 s</a:t>
            </a:r>
            <a:r>
              <a:rPr lang="ru-RU" dirty="0"/>
              <a:t>-</a:t>
            </a:r>
            <a:r>
              <a:rPr lang="en-US" dirty="0"/>
              <a:t>-&gt;Right:=r</a:t>
            </a:r>
            <a:r>
              <a:rPr lang="ru-RU" dirty="0"/>
              <a:t>-</a:t>
            </a:r>
            <a:r>
              <a:rPr lang="en-US" dirty="0"/>
              <a:t>-&gt;Right; 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 r-</a:t>
            </a:r>
            <a:r>
              <a:rPr lang="ru-RU" dirty="0"/>
              <a:t>-</a:t>
            </a:r>
            <a:r>
              <a:rPr lang="en-US" dirty="0"/>
              <a:t>&gt;Left:=q</a:t>
            </a:r>
            <a:r>
              <a:rPr lang="ru-RU" dirty="0"/>
              <a:t>-</a:t>
            </a:r>
            <a:r>
              <a:rPr lang="en-US" dirty="0"/>
              <a:t>-&gt;Left;    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               r</a:t>
            </a:r>
            <a:r>
              <a:rPr lang="ru-RU" dirty="0"/>
              <a:t>-</a:t>
            </a:r>
            <a:r>
              <a:rPr lang="en-US" dirty="0"/>
              <a:t>-&gt;Right:=q</a:t>
            </a:r>
            <a:r>
              <a:rPr lang="ru-RU" dirty="0"/>
              <a:t>-</a:t>
            </a:r>
            <a:r>
              <a:rPr lang="en-US" dirty="0"/>
              <a:t>-&gt;Right;  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/>
              <a:t>               *p:=r;	</a:t>
            </a:r>
            <a:r>
              <a:rPr lang="ru-RU" dirty="0" smtClean="0"/>
              <a:t>                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FI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FI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free(q)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24" y="1615446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95" y="2181272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63" y="1611471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6637168" y="1877807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07" y="1052736"/>
            <a:ext cx="458780" cy="40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7063479" y="1352247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576947" y="1352247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78" y="474191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7149831" y="776183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26592" y="-27384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44899" y="260648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3129" y="54868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7651436" y="836712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4326" y="1124744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6372200" y="1412776"/>
            <a:ext cx="423738" cy="300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5" idx="2"/>
            <a:endCxn id="4" idx="0"/>
          </p:cNvCxnSpPr>
          <p:nvPr/>
        </p:nvCxnSpPr>
        <p:spPr>
          <a:xfrm>
            <a:off x="6999643" y="908720"/>
            <a:ext cx="46" cy="70672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60232" y="1052736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6296" y="1835532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42" name="Прямая со стрелкой 41"/>
          <p:cNvCxnSpPr>
            <a:stCxn id="4" idx="3"/>
            <a:endCxn id="8" idx="1"/>
          </p:cNvCxnSpPr>
          <p:nvPr/>
        </p:nvCxnSpPr>
        <p:spPr>
          <a:xfrm flipV="1">
            <a:off x="7216953" y="1828736"/>
            <a:ext cx="504010" cy="39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Группа 83"/>
          <p:cNvGrpSpPr/>
          <p:nvPr/>
        </p:nvGrpSpPr>
        <p:grpSpPr>
          <a:xfrm>
            <a:off x="5814410" y="2708920"/>
            <a:ext cx="3006062" cy="3888432"/>
            <a:chOff x="5814410" y="2708920"/>
            <a:chExt cx="3006062" cy="3888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16" y="4351750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945" y="4917577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9474" y="5514751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887" y="4917576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955" y="4347775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6565160" y="4614111"/>
              <a:ext cx="217264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7529271" y="5215846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103189" y="4608024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899" y="3789040"/>
              <a:ext cx="458780" cy="400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991471" y="4088551"/>
              <a:ext cx="217264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7504939" y="4088551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70" y="3210495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0" name="Прямая соединительная линия 59"/>
            <p:cNvCxnSpPr/>
            <p:nvPr/>
          </p:nvCxnSpPr>
          <p:spPr>
            <a:xfrm>
              <a:off x="7077823" y="3512487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899" y="6162823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2" name="Прямая соединительная линия 61"/>
            <p:cNvCxnSpPr/>
            <p:nvPr/>
          </p:nvCxnSpPr>
          <p:spPr>
            <a:xfrm flipH="1">
              <a:off x="7434172" y="5859358"/>
              <a:ext cx="217264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54584" y="2708920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66" name="Прямая со стрелкой 65"/>
            <p:cNvCxnSpPr/>
            <p:nvPr/>
          </p:nvCxnSpPr>
          <p:spPr>
            <a:xfrm flipH="1">
              <a:off x="7072891" y="2996952"/>
              <a:ext cx="253701" cy="290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61121" y="3284984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68" name="Прямая со стрелкой 67"/>
            <p:cNvCxnSpPr/>
            <p:nvPr/>
          </p:nvCxnSpPr>
          <p:spPr>
            <a:xfrm flipH="1">
              <a:off x="7579428" y="3573016"/>
              <a:ext cx="253701" cy="290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792971" y="4839543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7576948" y="5085184"/>
              <a:ext cx="256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225018" y="5487615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72" name="Прямая со стрелкой 71"/>
            <p:cNvCxnSpPr/>
            <p:nvPr/>
          </p:nvCxnSpPr>
          <p:spPr>
            <a:xfrm flipH="1">
              <a:off x="8008995" y="5733256"/>
              <a:ext cx="256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Соединительная линия уступом 72"/>
            <p:cNvCxnSpPr/>
            <p:nvPr/>
          </p:nvCxnSpPr>
          <p:spPr>
            <a:xfrm rot="5400000" flipH="1" flipV="1">
              <a:off x="7355348" y="5004565"/>
              <a:ext cx="1339143" cy="280839"/>
            </a:xfrm>
            <a:prstGeom prst="bentConnector4">
              <a:avLst>
                <a:gd name="adj1" fmla="val -1733"/>
                <a:gd name="adj2" fmla="val 249434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Соединительная линия уступом 73"/>
            <p:cNvCxnSpPr>
              <a:endCxn id="48" idx="1"/>
            </p:cNvCxnSpPr>
            <p:nvPr/>
          </p:nvCxnSpPr>
          <p:spPr>
            <a:xfrm rot="16200000" flipV="1">
              <a:off x="6504315" y="4775117"/>
              <a:ext cx="1305467" cy="893263"/>
            </a:xfrm>
            <a:prstGeom prst="bentConnector4">
              <a:avLst>
                <a:gd name="adj1" fmla="val 3473"/>
                <a:gd name="adj2" fmla="val 162816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49" idx="2"/>
              <a:endCxn id="61" idx="0"/>
            </p:cNvCxnSpPr>
            <p:nvPr/>
          </p:nvCxnSpPr>
          <p:spPr>
            <a:xfrm flipH="1">
              <a:off x="7362164" y="5352106"/>
              <a:ext cx="46" cy="810717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68184" y="5445224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1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7" name="Прямая со стрелкой 76"/>
            <p:cNvCxnSpPr>
              <a:stCxn id="59" idx="2"/>
              <a:endCxn id="50" idx="0"/>
            </p:cNvCxnSpPr>
            <p:nvPr/>
          </p:nvCxnSpPr>
          <p:spPr>
            <a:xfrm>
              <a:off x="6927635" y="3645024"/>
              <a:ext cx="869104" cy="186972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814410" y="5045443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57359" y="4977104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3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2424" y="3791388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4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3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555" y="4581128"/>
            <a:ext cx="8712968" cy="1944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Из этого дерева нужно удалить вершину 5, на её место можно поставить либо 4, либо 6.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25" y="207014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92" y="1222927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2" y="2972941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5" y="2075303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64" y="53134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25" y="203155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74" y="2922001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63" y="1217432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45" y="1980052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572000" y="767187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1"/>
          </p:cNvCxnSpPr>
          <p:nvPr/>
        </p:nvCxnSpPr>
        <p:spPr>
          <a:xfrm flipH="1">
            <a:off x="2715066" y="793280"/>
            <a:ext cx="1404098" cy="522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722673" y="1594080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4" idx="0"/>
          </p:cNvCxnSpPr>
          <p:nvPr/>
        </p:nvCxnSpPr>
        <p:spPr>
          <a:xfrm flipH="1">
            <a:off x="2031288" y="1568183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715065" y="2541278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294189" y="1619846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541244" y="1580692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523802" y="243790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211960" y="422190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798399" y="2015439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076056" y="1988840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2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Правила удаления: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а) На место удаляемой вершины ставится наибольшая вершина из её левого поддерева, т.е. самая правая вершина из левого поддерева, не имеющая правого поддерева.</a:t>
            </a:r>
          </a:p>
          <a:p>
            <a:pPr marL="0" indent="0">
              <a:buNone/>
            </a:pPr>
            <a:r>
              <a:rPr lang="ru-RU" sz="3200" dirty="0" smtClean="0"/>
              <a:t>б) На место удаляемой вершины ставится наименьшая вершина из её правого поддерева, т.е. самая левая вершина из её правого поддерева, не имеющая левого поддерева.</a:t>
            </a:r>
          </a:p>
          <a:p>
            <a:pPr marL="0" indent="0">
              <a:buNone/>
            </a:pPr>
            <a:r>
              <a:rPr lang="ru-RU" sz="3200" dirty="0" smtClean="0"/>
              <a:t>Будем строить алгоритмы на правиле «а»</a:t>
            </a:r>
          </a:p>
        </p:txBody>
      </p:sp>
    </p:spTree>
    <p:extLst>
      <p:ext uri="{BB962C8B-B14F-4D97-AF65-F5344CB8AC3E}">
        <p14:creationId xmlns:p14="http://schemas.microsoft.com/office/powerpoint/2010/main" val="134493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52" y="3322315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6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408744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61" y="255333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89" y="408821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39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488248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566047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2936" y="2212175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722357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33605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371703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1907704" y="373739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450835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452871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532080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3406321" y="250931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4336173" y="1025789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52" y="3322315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6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408744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89" y="408821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39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488248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566047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722357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33605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371703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1907704" y="373739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450835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452871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532080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1194528" y="249452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2421736" y="1813563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02" y="1844800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6" y="2770108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1" y="259643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41" y="35352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03" y="353601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74" y="4387728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58" y="4330273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33" y="510827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745350" y="2266849"/>
            <a:ext cx="504820" cy="55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557723" y="316482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2856118" y="3185191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354735" y="3956144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653130" y="39765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797146" y="476859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1214751" y="2550255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2421736" y="1813563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47" y="27978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828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22" y="356302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84" y="356379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5" y="4415513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39" y="4358058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14" y="5136057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054" idx="2"/>
          </p:cNvCxnSpPr>
          <p:nvPr/>
        </p:nvCxnSpPr>
        <p:spPr>
          <a:xfrm>
            <a:off x="2625285" y="2360262"/>
            <a:ext cx="367898" cy="47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357604" y="31926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2655999" y="321297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154616" y="3983929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453011" y="4004295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597027" y="479638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231552" y="352710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2987824" y="2780928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828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22" y="356302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53" y="2731764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5" y="4415513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39" y="4358058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14" y="5136057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054" idx="2"/>
          </p:cNvCxnSpPr>
          <p:nvPr/>
        </p:nvCxnSpPr>
        <p:spPr>
          <a:xfrm>
            <a:off x="2625285" y="2360262"/>
            <a:ext cx="367898" cy="47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357604" y="31926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154616" y="3983929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453011" y="4004295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597027" y="479638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06952" y="2702014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2421736" y="1813563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3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650</Words>
  <Application>Microsoft Office PowerPoint</Application>
  <PresentationFormat>Экран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Удаление вершин из СДП</vt:lpstr>
      <vt:lpstr>Презентация PowerPoint</vt:lpstr>
      <vt:lpstr>Презентация PowerPoint</vt:lpstr>
      <vt:lpstr>Правила удаления: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днс</dc:creator>
  <cp:lastModifiedBy>днс</cp:lastModifiedBy>
  <cp:revision>20</cp:revision>
  <dcterms:created xsi:type="dcterms:W3CDTF">2013-09-16T15:10:23Z</dcterms:created>
  <dcterms:modified xsi:type="dcterms:W3CDTF">2016-09-01T14:21:19Z</dcterms:modified>
</cp:coreProperties>
</file>