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59" r:id="rId9"/>
    <p:sldId id="264" r:id="rId10"/>
    <p:sldId id="268" r:id="rId11"/>
    <p:sldId id="265" r:id="rId12"/>
    <p:sldId id="266" r:id="rId13"/>
    <p:sldId id="269" r:id="rId14"/>
    <p:sldId id="271" r:id="rId15"/>
    <p:sldId id="272" r:id="rId16"/>
    <p:sldId id="273" r:id="rId17"/>
    <p:sldId id="274" r:id="rId18"/>
    <p:sldId id="301" r:id="rId19"/>
    <p:sldId id="303" r:id="rId20"/>
    <p:sldId id="304" r:id="rId21"/>
    <p:sldId id="305" r:id="rId22"/>
    <p:sldId id="302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8" r:id="rId44"/>
    <p:sldId id="299" r:id="rId45"/>
    <p:sldId id="295" r:id="rId46"/>
    <p:sldId id="300" r:id="rId47"/>
    <p:sldId id="296" r:id="rId48"/>
    <p:sldId id="297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F6D16-5671-4E56-9E3E-C4976D646EA6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D3994-C0B4-4832-ACB2-E026DDCF3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264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Goal find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D3994-C0B4-4832-ACB2-E026DDCF345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316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加入解释行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D3994-C0B4-4832-ACB2-E026DDCF345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503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legends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D3994-C0B4-4832-ACB2-E026DDCF345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11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legends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D3994-C0B4-4832-ACB2-E026DDCF3451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520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legends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D3994-C0B4-4832-ACB2-E026DDCF3451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72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176578-68DC-4ECA-9369-F31C36CC2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F766A09-5975-4548-AAC9-0F81D6D05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8CE490-24CE-463E-B5A7-516D9ED4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8922-2361-44F7-91A9-4E7863A76C36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4A97EB-5E3C-4469-8DCF-24654E5D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A02C9B-3057-4B98-BAEA-C9D4F53D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9CB0-50D4-40EF-A877-FD159117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5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2F2F2A-685E-4845-90E4-7522787F0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09CF8F-13E9-4A22-9FC5-C2CFB8BFC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22CB7C-53B0-48AF-A2AD-29382243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8922-2361-44F7-91A9-4E7863A76C36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E31BD5-2DE4-4AF1-AEA9-B65ADF893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444471-E8A2-4822-8254-05899524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9CB0-50D4-40EF-A877-FD159117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42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117803-8CD6-4A6E-A740-C39C3C82C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D5519B-12FE-4107-AE8D-1C04B7CC2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7A36D5-C379-47D0-B151-1D69A9F13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8922-2361-44F7-91A9-4E7863A76C36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A465D5-B2A4-4EDD-A087-95F365BC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DD3990-C6E9-4B22-AB18-EC99C679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9CB0-50D4-40EF-A877-FD159117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58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EFA7E4-AB23-46F5-9B06-725418D9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895723-676D-4CC6-BEAE-2D59509A6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BE70C2-9B41-471E-A79F-A5571DB5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8922-2361-44F7-91A9-4E7863A76C36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51406A-7D3E-404F-A12C-35574E02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1EE727-B4CF-4531-8BDF-2A1F3F95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9CB0-50D4-40EF-A877-FD159117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8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5F5BA8-4F6F-49B7-8FE1-DA2152FEE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C7FA1D-B7EE-4B2A-833C-51BF15004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A9BB57-7537-43A2-8D64-83189042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8922-2361-44F7-91A9-4E7863A76C36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362FC5-3D91-4FF8-95C9-8F996232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A745BF-3C71-4E48-B168-8C8B1E194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9CB0-50D4-40EF-A877-FD159117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00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CBD3DB-8B4A-40C5-83C3-759A177A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4CA826-EBD3-44AE-9FC8-4CE107D83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F51EA3-E593-4185-AC90-EFF9ED793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5A8A6C-D7E6-44DB-B3AE-5E41463A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8922-2361-44F7-91A9-4E7863A76C36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65E4F7-254B-46E0-8CED-B087EBCE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FB7C4B-8467-4C3F-ABAC-91451B4F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9CB0-50D4-40EF-A877-FD159117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67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9A78F7-5FC9-4011-9C85-BDDA5381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6E45CA-2D2E-4D72-8A80-39405EF2C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77C03F-7682-4311-A94C-A1C64B412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C6E704-8087-4276-9237-15BB6F5E7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87F298F-86DB-49D0-9ED4-E56A672EE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4B01442-7F9A-4D60-99D9-884FB3EFA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8922-2361-44F7-91A9-4E7863A76C36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AE091A8-C7D3-4901-8AF4-CF45D5D4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49AD523-FF1D-4281-A204-C555B33A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9CB0-50D4-40EF-A877-FD159117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42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D6B279-13EB-4431-AE6A-2C2587DA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1505E90-2C5A-4DEB-A361-95846D8D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8922-2361-44F7-91A9-4E7863A76C36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80F9DDC-6EE6-434A-BC51-2F3D041F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2C0D36-D9D1-4C80-99A0-B238705D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9CB0-50D4-40EF-A877-FD159117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1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A95C77-9E57-4809-9B3D-E2A84751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8922-2361-44F7-91A9-4E7863A76C36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602E07-75A3-44E8-86BD-CF3EB366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F98B576-0960-4B2B-974B-D7ED050D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9CB0-50D4-40EF-A877-FD159117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33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039531-3DCE-49C4-B47F-EE75326F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AC2C50-372F-444C-A6EA-7542354BF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9CD807-50D7-4674-959E-ABDF31FA8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DD88C7-89BB-4795-86C3-FF599D6CF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8922-2361-44F7-91A9-4E7863A76C36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F4D488-5781-4E8D-9882-819EF57F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619521-528E-40EB-AACB-9A2DADAD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9CB0-50D4-40EF-A877-FD159117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02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9CACE4-4241-43EE-BE40-3150DF5A5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9A91B47-EBB5-4DAD-A73D-23BE10038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B292DA-2C12-4DB2-BDDF-BE00DC649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8B5623-A6A0-4045-A17B-1767B35C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8922-2361-44F7-91A9-4E7863A76C36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E50110-17A0-490F-AB6F-2972A0E3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C260C5-5A96-4A66-BA39-FE6CDFAC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9CB0-50D4-40EF-A877-FD159117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8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409A59F-35D4-4589-B11E-AC60609CB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190A66-CDEE-4B5E-9454-F5574F8AA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69469A-EA4B-4A9D-8DB5-4C4128D31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E8922-2361-44F7-91A9-4E7863A76C36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25BCD5-FF27-4D1C-B0F6-BEB09BE40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4E810B-CC24-4778-9FB1-D98EB2D16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F9CB0-50D4-40EF-A877-FD159117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79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nkual@kea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5BF8DE-1015-4035-B6F2-B68154B22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49" y="868362"/>
            <a:ext cx="11931502" cy="2387600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Machine Learning and China economy: Machine Learning Model to analysis economy and predict retail sale of China </a:t>
            </a:r>
            <a:br>
              <a:rPr lang="en-US" altLang="zh-CN" sz="4000" dirty="0"/>
            </a:br>
            <a:r>
              <a:rPr lang="zh-CN" altLang="en-US" sz="4000" dirty="0"/>
              <a:t>机器学习与中国经济：经济数据分析和机器学习模型预测中国零售数据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C52BED-45AC-415A-A24A-5B56FEE22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Liu </a:t>
            </a:r>
            <a:r>
              <a:rPr lang="en-US" altLang="zh-CN" dirty="0" err="1"/>
              <a:t>JinKua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hlinkClick r:id="rId2"/>
              </a:rPr>
              <a:t>jinkual@kean.edu</a:t>
            </a:r>
            <a:endParaRPr lang="en-US" altLang="zh-CN" dirty="0"/>
          </a:p>
          <a:p>
            <a:r>
              <a:rPr lang="en-US" altLang="zh-CN" dirty="0"/>
              <a:t>Advisor: Chun </a:t>
            </a:r>
            <a:r>
              <a:rPr lang="en-US" altLang="zh-CN" dirty="0" err="1"/>
              <a:t>Te</a:t>
            </a:r>
            <a:r>
              <a:rPr lang="en-US" altLang="zh-CN" dirty="0"/>
              <a:t> Lee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59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176F10-32DE-47DF-A6B7-85EBD7EAA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 Description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9242BB-A605-462A-9BA4-7E874EA24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China statistic yearbook 2020 from 2015 to 2019</a:t>
            </a:r>
          </a:p>
          <a:p>
            <a:r>
              <a:rPr lang="en-US" altLang="zh-CN" dirty="0"/>
              <a:t> National Bureau of statistics from 12/2019 to 4/2021</a:t>
            </a:r>
            <a:endParaRPr lang="zh-CN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71B0B5D-55B7-491A-91CB-788304CBE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73" t="38605" r="21686" b="30387"/>
          <a:stretch/>
        </p:blipFill>
        <p:spPr>
          <a:xfrm>
            <a:off x="838200" y="3040910"/>
            <a:ext cx="10257493" cy="303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58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EE3E0-D98D-424B-BE0F-8C1421C6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E67A50-7436-4189-B717-F40D619C1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part in this research</a:t>
            </a:r>
          </a:p>
          <a:p>
            <a:pPr lvl="1"/>
            <a:r>
              <a:rPr lang="en-US" altLang="zh-CN" dirty="0"/>
              <a:t>Pre-COVID-19 data analysis</a:t>
            </a:r>
          </a:p>
          <a:p>
            <a:pPr lvl="1"/>
            <a:r>
              <a:rPr lang="en-US" altLang="zh-CN" dirty="0"/>
              <a:t>Machine Learning Implementation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907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1FB302-F821-4B8A-AD9F-9376E03D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</a:t>
            </a:r>
            <a:r>
              <a:rPr lang="en-US" altLang="zh-CN" sz="2000" dirty="0"/>
              <a:t>Pre-COVID-19 data analysis 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DD1D37-CAB4-4AB6-93BC-2A267C519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Visualization of China’s Wholesale and Retail Trade</a:t>
            </a:r>
          </a:p>
          <a:p>
            <a:r>
              <a:rPr lang="en-US" altLang="zh-CN" dirty="0"/>
              <a:t>Linear Regression and Data Cluster by K means</a:t>
            </a:r>
          </a:p>
          <a:p>
            <a:r>
              <a:rPr lang="en-US" altLang="zh-CN" dirty="0"/>
              <a:t>To study the background of China’s economy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555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1FB302-F821-4B8A-AD9F-9376E03D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</a:t>
            </a:r>
            <a:r>
              <a:rPr lang="en-US" altLang="zh-CN" sz="2000" dirty="0"/>
              <a:t>Machine Learning Implementation</a:t>
            </a:r>
            <a:endParaRPr lang="zh-CN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95F1D32-91F4-4FE3-AC96-A5D145C877E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553" y="2116764"/>
            <a:ext cx="7583056" cy="347212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0BEFB2-8F42-43A5-9E45-E4BA80F81595}"/>
              </a:ext>
            </a:extLst>
          </p:cNvPr>
          <p:cNvSpPr txBox="1"/>
          <p:nvPr/>
        </p:nvSpPr>
        <p:spPr>
          <a:xfrm>
            <a:off x="3261537" y="6169709"/>
            <a:ext cx="566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Figure 5: The Machine Learning Model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326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DEDAEF-1306-444E-ABB7-0754D5CAB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Data: 4/2021-12/2019 </a:t>
            </a:r>
          </a:p>
          <a:p>
            <a:pPr marL="0" indent="0">
              <a:buNone/>
            </a:pPr>
            <a:r>
              <a:rPr lang="en-US" altLang="zh-CN" dirty="0"/>
              <a:t>	  21 Months with 2 invalid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05DE586-388A-4AD7-9976-A2647CE5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Methodology </a:t>
            </a:r>
            <a:r>
              <a:rPr lang="en-US" altLang="zh-CN" sz="2000" dirty="0"/>
              <a:t>Machine Learning Implementation</a:t>
            </a:r>
            <a:endParaRPr lang="zh-CN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CF0209D-C236-4B1F-A254-A6A57EC704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8" t="42171" r="21076" b="22481"/>
          <a:stretch/>
        </p:blipFill>
        <p:spPr>
          <a:xfrm>
            <a:off x="1142907" y="2930747"/>
            <a:ext cx="9906186" cy="338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52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B802AE-0F0C-43B1-BEC8-55D5DB584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Classification and Regression Tree (CART)</a:t>
            </a:r>
            <a:endParaRPr lang="zh-CN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D90A5D0-CFFA-4089-8E7F-2D9CA32E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Methodology </a:t>
            </a:r>
            <a:r>
              <a:rPr lang="en-US" altLang="zh-CN" sz="2000" dirty="0"/>
              <a:t>Machine Learning Implementation</a:t>
            </a:r>
            <a:endParaRPr lang="zh-CN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AB2C162-99EB-4039-BA89-CE77B8CAA9CE}"/>
              </a:ext>
            </a:extLst>
          </p:cNvPr>
          <p:cNvPicPr/>
          <p:nvPr/>
        </p:nvPicPr>
        <p:blipFill rotWithShape="1">
          <a:blip r:embed="rId2"/>
          <a:srcRect l="16135" t="39006" r="59296" b="33130"/>
          <a:stretch/>
        </p:blipFill>
        <p:spPr bwMode="auto">
          <a:xfrm>
            <a:off x="3867456" y="2590265"/>
            <a:ext cx="4457088" cy="28220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2D66816-E7EE-4D98-9DC8-CAF02D81B93A}"/>
                  </a:ext>
                </a:extLst>
              </p:cNvPr>
              <p:cNvSpPr txBox="1"/>
              <p:nvPr/>
            </p:nvSpPr>
            <p:spPr>
              <a:xfrm>
                <a:off x="3047114" y="5891272"/>
                <a:ext cx="6097772" cy="420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𝑎𝑟𝑔𝑚𝑖𝑛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sepChr m:val=",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&lt;</m:t>
                          </m:r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=1…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2D66816-E7EE-4D98-9DC8-CAF02D81B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14" y="5891272"/>
                <a:ext cx="6097772" cy="420628"/>
              </a:xfrm>
              <a:prstGeom prst="rect">
                <a:avLst/>
              </a:prstGeom>
              <a:blipFill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529DD1-6475-454B-A921-849DF8AC9B05}"/>
              </a:ext>
            </a:extLst>
          </p:cNvPr>
          <p:cNvSpPr txBox="1"/>
          <p:nvPr/>
        </p:nvSpPr>
        <p:spPr>
          <a:xfrm>
            <a:off x="3261537" y="6407266"/>
            <a:ext cx="566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Figure 6: The CART decision tree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748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B802AE-0F0C-43B1-BEC8-55D5DB584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Multilayer Perceptron Neural Network (MLP NN)</a:t>
            </a:r>
            <a:endParaRPr lang="zh-CN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D90A5D0-CFFA-4089-8E7F-2D9CA32E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Methodology </a:t>
            </a:r>
            <a:r>
              <a:rPr lang="en-US" altLang="zh-CN" sz="2000" dirty="0"/>
              <a:t>Machine Learning Implementation</a:t>
            </a:r>
            <a:endParaRPr lang="zh-CN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7C5620C-BA45-44C0-82F6-67F7DA3016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175" y="2487531"/>
            <a:ext cx="3861650" cy="30520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5C010FD-4751-4CD1-962D-9DC1D07573E7}"/>
              </a:ext>
            </a:extLst>
          </p:cNvPr>
          <p:cNvSpPr txBox="1"/>
          <p:nvPr/>
        </p:nvSpPr>
        <p:spPr>
          <a:xfrm>
            <a:off x="2868132" y="6310997"/>
            <a:ext cx="566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Figure 8: The NN-MLP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481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75010-40D6-409D-8A50-0BD13E057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A232A6-9FD2-4A2F-832D-7F2D2F3BE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processing</a:t>
            </a:r>
          </a:p>
          <a:p>
            <a:r>
              <a:rPr lang="en-US" altLang="zh-CN" dirty="0"/>
              <a:t>Prediction Model implementation</a:t>
            </a:r>
          </a:p>
          <a:p>
            <a:r>
              <a:rPr lang="en-US" altLang="zh-CN" dirty="0"/>
              <a:t>Models Evaluation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622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1FB302-F821-4B8A-AD9F-9376E03D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Pre-COVID-19 Data Analysis</a:t>
            </a:r>
            <a:endParaRPr lang="zh-CN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DFED9AF-C856-4623-B3D8-94DB9E7942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15801" y="1690688"/>
            <a:ext cx="6241120" cy="4563178"/>
          </a:xfrm>
          <a:prstGeom prst="rect">
            <a:avLst/>
          </a:prstGeom>
          <a:noFill/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120335C-79CA-4FF2-A600-15B204080333}"/>
              </a:ext>
            </a:extLst>
          </p:cNvPr>
          <p:cNvSpPr txBox="1"/>
          <p:nvPr/>
        </p:nvSpPr>
        <p:spPr>
          <a:xfrm>
            <a:off x="3261537" y="6169709"/>
            <a:ext cx="566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Figure 9: The cluster of each province by total profit and total asset in Wholesale data 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545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1FB302-F821-4B8A-AD9F-9376E03D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Pre-COVID-19 Data Analysis</a:t>
            </a:r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8373837-12A4-4588-9F59-B7C5E8A776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9739" y="1690688"/>
            <a:ext cx="6375526" cy="4326026"/>
          </a:xfrm>
          <a:prstGeom prst="rect">
            <a:avLst/>
          </a:prstGeom>
          <a:noFill/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83BB87-059C-439F-BBB8-B6F5ECD9F02F}"/>
              </a:ext>
            </a:extLst>
          </p:cNvPr>
          <p:cNvSpPr txBox="1"/>
          <p:nvPr/>
        </p:nvSpPr>
        <p:spPr>
          <a:xfrm>
            <a:off x="3261537" y="6169709"/>
            <a:ext cx="566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Figure 10: The cluster of each province by total profit and total asset in retail data 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4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431102-FA17-4A77-A677-58D01365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824F7B-7FD6-4785-B317-64769019F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Dataset description</a:t>
            </a:r>
          </a:p>
          <a:p>
            <a:r>
              <a:rPr lang="en-US" altLang="zh-CN" dirty="0"/>
              <a:t>Methodology</a:t>
            </a:r>
          </a:p>
          <a:p>
            <a:r>
              <a:rPr lang="en-US" altLang="zh-CN" dirty="0"/>
              <a:t>Pre-COVID-19 Data Analysis</a:t>
            </a:r>
          </a:p>
          <a:p>
            <a:r>
              <a:rPr lang="en-US" altLang="zh-CN" dirty="0"/>
              <a:t>Implementation of Machine Learning Model</a:t>
            </a:r>
          </a:p>
          <a:p>
            <a:r>
              <a:rPr lang="en-US" altLang="zh-CN" dirty="0"/>
              <a:t>Conclusion</a:t>
            </a:r>
          </a:p>
          <a:p>
            <a:r>
              <a:rPr lang="en-US" altLang="zh-CN" dirty="0"/>
              <a:t>Reference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8833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1FB302-F821-4B8A-AD9F-9376E03D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Pre-COVID-19 Data Analysis</a:t>
            </a:r>
            <a:endParaRPr lang="zh-CN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396C581D-F07C-4FBF-A6FC-86668EAB89A6}"/>
              </a:ext>
            </a:extLst>
          </p:cNvPr>
          <p:cNvGrpSpPr/>
          <p:nvPr/>
        </p:nvGrpSpPr>
        <p:grpSpPr>
          <a:xfrm>
            <a:off x="3272613" y="1340036"/>
            <a:ext cx="7040968" cy="4831680"/>
            <a:chOff x="3155655" y="1446361"/>
            <a:chExt cx="7040968" cy="4831680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A72D4A55-91E7-4C0D-8566-919F7FD9B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5655" y="1446361"/>
              <a:ext cx="6137200" cy="4486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9D586A1B-0C75-4B3D-9247-0CB45F9325D0}"/>
                </a:ext>
              </a:extLst>
            </p:cNvPr>
            <p:cNvSpPr/>
            <p:nvPr/>
          </p:nvSpPr>
          <p:spPr>
            <a:xfrm>
              <a:off x="7751134" y="2771924"/>
              <a:ext cx="988829" cy="17543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06390F96-D2B5-4DC9-91AA-456EA838181D}"/>
                </a:ext>
              </a:extLst>
            </p:cNvPr>
            <p:cNvSpPr/>
            <p:nvPr/>
          </p:nvSpPr>
          <p:spPr>
            <a:xfrm>
              <a:off x="7634176" y="2474212"/>
              <a:ext cx="2562447" cy="736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ADFB77F-FF94-4E36-B991-CB8D7DC64BC8}"/>
                </a:ext>
              </a:extLst>
            </p:cNvPr>
            <p:cNvSpPr/>
            <p:nvPr/>
          </p:nvSpPr>
          <p:spPr>
            <a:xfrm>
              <a:off x="6474341" y="5311445"/>
              <a:ext cx="1977656" cy="966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753BEBD-9204-4E36-A4B0-07F66D8FA0DE}"/>
                </a:ext>
              </a:extLst>
            </p:cNvPr>
            <p:cNvSpPr/>
            <p:nvPr/>
          </p:nvSpPr>
          <p:spPr>
            <a:xfrm>
              <a:off x="6741042" y="5220486"/>
              <a:ext cx="191386" cy="137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FF5173E-BC66-4B7B-B6C2-0B2793C528E7}"/>
              </a:ext>
            </a:extLst>
          </p:cNvPr>
          <p:cNvSpPr txBox="1"/>
          <p:nvPr/>
        </p:nvSpPr>
        <p:spPr>
          <a:xfrm>
            <a:off x="3261537" y="5818835"/>
            <a:ext cx="566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Figure 11: The distribution of total profit of each province in Wholesale data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101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1FB302-F821-4B8A-AD9F-9376E03D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Pre-COVID-19 Data Analysis</a:t>
            </a:r>
            <a:endParaRPr lang="zh-CN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2528EEC-C957-4C7F-BA04-96BF69B62F4B}"/>
              </a:ext>
            </a:extLst>
          </p:cNvPr>
          <p:cNvGrpSpPr/>
          <p:nvPr/>
        </p:nvGrpSpPr>
        <p:grpSpPr>
          <a:xfrm>
            <a:off x="3181351" y="1775970"/>
            <a:ext cx="6263904" cy="4061304"/>
            <a:chOff x="2883640" y="2094947"/>
            <a:chExt cx="6263904" cy="4061304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D079E730-3046-4081-B80B-F4DBEA2CE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640" y="2094947"/>
              <a:ext cx="5696374" cy="4061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0DC05F29-C5E7-4011-9D64-607FB2EA6931}"/>
                </a:ext>
              </a:extLst>
            </p:cNvPr>
            <p:cNvSpPr/>
            <p:nvPr/>
          </p:nvSpPr>
          <p:spPr>
            <a:xfrm>
              <a:off x="7091916" y="3296093"/>
              <a:ext cx="1935126" cy="499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F4CC628-BC8E-4910-95F1-917FF1F68BD7}"/>
                </a:ext>
              </a:extLst>
            </p:cNvPr>
            <p:cNvSpPr/>
            <p:nvPr/>
          </p:nvSpPr>
          <p:spPr>
            <a:xfrm>
              <a:off x="7212418" y="3795823"/>
              <a:ext cx="1935126" cy="499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DE02D6C-D651-4262-AC9B-98D724E5B2C5}"/>
                </a:ext>
              </a:extLst>
            </p:cNvPr>
            <p:cNvSpPr/>
            <p:nvPr/>
          </p:nvSpPr>
          <p:spPr>
            <a:xfrm>
              <a:off x="7091916" y="4295553"/>
              <a:ext cx="2055628" cy="499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3CC7836C-F700-4530-91C5-2D4BE6202BC5}"/>
                </a:ext>
              </a:extLst>
            </p:cNvPr>
            <p:cNvSpPr/>
            <p:nvPr/>
          </p:nvSpPr>
          <p:spPr>
            <a:xfrm>
              <a:off x="5731827" y="5651093"/>
              <a:ext cx="1935126" cy="499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59DA54D-2012-48AC-9B1C-D769F773DC21}"/>
                </a:ext>
              </a:extLst>
            </p:cNvPr>
            <p:cNvSpPr/>
            <p:nvPr/>
          </p:nvSpPr>
          <p:spPr>
            <a:xfrm>
              <a:off x="6244855" y="5564372"/>
              <a:ext cx="1935126" cy="499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5CBCC09-CF7B-4965-BF08-08A8BB4AFBCD}"/>
              </a:ext>
            </a:extLst>
          </p:cNvPr>
          <p:cNvSpPr txBox="1"/>
          <p:nvPr/>
        </p:nvSpPr>
        <p:spPr>
          <a:xfrm>
            <a:off x="3261537" y="5818835"/>
            <a:ext cx="566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Figure 12: The distribution of total profit of each province in retail data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682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1FB302-F821-4B8A-AD9F-9376E03D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Pre-COVID-19 Data Analysis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DD1D37-CAB4-4AB6-93BC-2A267C519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Visualization of China’s Wholesale and Retail Trade</a:t>
            </a:r>
          </a:p>
          <a:p>
            <a:r>
              <a:rPr lang="en-US" altLang="zh-CN" dirty="0"/>
              <a:t>Linear Regression and Data Cluster by K means</a:t>
            </a:r>
          </a:p>
          <a:p>
            <a:r>
              <a:rPr lang="en-US" altLang="zh-CN" dirty="0"/>
              <a:t>To study the background of China’s economy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550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2834-5DBB-4319-8EF9-86F6ED85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of MLM </a:t>
            </a:r>
            <a:r>
              <a:rPr lang="en-US" altLang="zh-CN" sz="2000" dirty="0"/>
              <a:t>Data processing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B0A736-49DC-4B28-A7BE-31F11093A2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22"/>
          <a:stretch/>
        </p:blipFill>
        <p:spPr bwMode="auto">
          <a:xfrm>
            <a:off x="1440118" y="2073348"/>
            <a:ext cx="9311763" cy="343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FC69244-A2E8-4674-850E-F6E88A20FF75}"/>
              </a:ext>
            </a:extLst>
          </p:cNvPr>
          <p:cNvSpPr txBox="1"/>
          <p:nvPr/>
        </p:nvSpPr>
        <p:spPr>
          <a:xfrm>
            <a:off x="3655828" y="5606184"/>
            <a:ext cx="5668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Figure 13: The general view of General Market in WRT by number of markets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607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2834-5DBB-4319-8EF9-86F6ED85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of MLM </a:t>
            </a:r>
            <a:r>
              <a:rPr lang="en-US" altLang="zh-CN" sz="2000" dirty="0"/>
              <a:t>Data processing</a:t>
            </a:r>
            <a:endParaRPr lang="zh-CN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FC69244-A2E8-4674-850E-F6E88A20FF75}"/>
              </a:ext>
            </a:extLst>
          </p:cNvPr>
          <p:cNvSpPr txBox="1"/>
          <p:nvPr/>
        </p:nvSpPr>
        <p:spPr>
          <a:xfrm>
            <a:off x="3261537" y="5818835"/>
            <a:ext cx="5668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Figure 15: The general view of Special Market in WRT by number of markets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A18BC0A-1D6C-4448-AC60-F39E79E63A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2"/>
          <a:stretch/>
        </p:blipFill>
        <p:spPr bwMode="auto">
          <a:xfrm>
            <a:off x="1103792" y="1690688"/>
            <a:ext cx="8975872" cy="446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037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74CB27-6D97-4457-B3E7-D213467BE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 Booths average profit(PBP)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Per market average profit (PMP)</a:t>
            </a:r>
            <a:endParaRPr lang="zh-CN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1ADD606-5909-4B04-99BA-475B2AA9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Implementation of MLM </a:t>
            </a:r>
            <a:r>
              <a:rPr lang="en-US" altLang="zh-CN" sz="2000" dirty="0"/>
              <a:t>Data processing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AE4922F-3D4B-4DD7-9E57-7C0F93418116}"/>
                  </a:ext>
                </a:extLst>
              </p:cNvPr>
              <p:cNvSpPr txBox="1"/>
              <p:nvPr/>
            </p:nvSpPr>
            <p:spPr>
              <a:xfrm>
                <a:off x="3047114" y="2712462"/>
                <a:ext cx="6097772" cy="669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𝑃𝑀𝑃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𝑇𝑢𝑟𝑛𝑜𝑣𝑒𝑟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(100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𝑦𝑢𝑎𝑛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𝑁𝑢𝑚𝐵𝑜𝑜𝑡h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𝑈𝑛𝑖𝑡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AE4922F-3D4B-4DD7-9E57-7C0F93418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14" y="2712462"/>
                <a:ext cx="6097772" cy="6690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2461E7F-B4AE-45FD-AD9B-5A2AC7B3FA01}"/>
                  </a:ext>
                </a:extLst>
              </p:cNvPr>
              <p:cNvSpPr txBox="1"/>
              <p:nvPr/>
            </p:nvSpPr>
            <p:spPr>
              <a:xfrm>
                <a:off x="3047114" y="4703570"/>
                <a:ext cx="6097772" cy="669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𝑇𝑢𝑟𝑛𝑜𝑣𝑒𝑟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(100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𝑦𝑢𝑎𝑛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𝑁𝑢𝑚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𝑀𝑎𝑟𝑘𝑒𝑡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𝑈𝑛𝑖𝑡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2461E7F-B4AE-45FD-AD9B-5A2AC7B3F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14" y="4703570"/>
                <a:ext cx="6097772" cy="669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987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43AF1AF2-7A4C-4A84-802B-A19D78B30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Implementation of MLM </a:t>
            </a:r>
            <a:r>
              <a:rPr lang="en-US" altLang="zh-CN" sz="2000" dirty="0"/>
              <a:t>Data processing</a:t>
            </a:r>
            <a:endParaRPr lang="zh-CN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1A2A443-C927-46F5-971E-B2855C2AB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803" y="2470517"/>
            <a:ext cx="5903897" cy="265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0BC9DAD7-92D1-4AA0-82EE-78809B748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094" y="2389445"/>
            <a:ext cx="6182821" cy="265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13D9592-ED15-4EE4-A5F4-9497A84337E9}"/>
              </a:ext>
            </a:extLst>
          </p:cNvPr>
          <p:cNvSpPr txBox="1"/>
          <p:nvPr/>
        </p:nvSpPr>
        <p:spPr>
          <a:xfrm>
            <a:off x="3281578" y="5722933"/>
            <a:ext cx="566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Figure 16&amp;17: PBP(left) &amp; PMP(right) of General Market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554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43AF1AF2-7A4C-4A84-802B-A19D78B30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Implementation of MLM </a:t>
            </a:r>
            <a:r>
              <a:rPr lang="en-US" altLang="zh-CN" sz="2000" dirty="0"/>
              <a:t>Data processing</a:t>
            </a:r>
            <a:endParaRPr lang="zh-CN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13D9592-ED15-4EE4-A5F4-9497A84337E9}"/>
              </a:ext>
            </a:extLst>
          </p:cNvPr>
          <p:cNvSpPr txBox="1"/>
          <p:nvPr/>
        </p:nvSpPr>
        <p:spPr>
          <a:xfrm>
            <a:off x="3281578" y="5722933"/>
            <a:ext cx="566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Figure 18: PBP of Special Market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AE0C358-8372-416F-A8DE-68AEC4848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830" y="1765116"/>
            <a:ext cx="8439468" cy="364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8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43AF1AF2-7A4C-4A84-802B-A19D78B30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Implementation of MLM </a:t>
            </a:r>
            <a:r>
              <a:rPr lang="en-US" altLang="zh-CN" sz="2000" dirty="0"/>
              <a:t>Data processing</a:t>
            </a:r>
            <a:endParaRPr lang="zh-CN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13D9592-ED15-4EE4-A5F4-9497A84337E9}"/>
              </a:ext>
            </a:extLst>
          </p:cNvPr>
          <p:cNvSpPr txBox="1"/>
          <p:nvPr/>
        </p:nvSpPr>
        <p:spPr>
          <a:xfrm>
            <a:off x="3281578" y="5722933"/>
            <a:ext cx="566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Figure 19: PMP of Special Market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32CF76E-398C-4AB7-BE7F-AE80EE157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544" y="1859510"/>
            <a:ext cx="8890591" cy="369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040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43AF1AF2-7A4C-4A84-802B-A19D78B30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Implementation of MLM </a:t>
            </a:r>
            <a:r>
              <a:rPr lang="en-US" altLang="zh-CN" sz="2000" dirty="0"/>
              <a:t>Data processing</a:t>
            </a:r>
            <a:endParaRPr lang="zh-CN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13D9592-ED15-4EE4-A5F4-9497A84337E9}"/>
              </a:ext>
            </a:extLst>
          </p:cNvPr>
          <p:cNvSpPr txBox="1"/>
          <p:nvPr/>
        </p:nvSpPr>
        <p:spPr>
          <a:xfrm>
            <a:off x="3281578" y="5722933"/>
            <a:ext cx="566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Figure 20: Commodity Exchange Market with 100M trade Turnover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C754E2F-D103-4A71-8BBA-B44E6BEA39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7"/>
          <a:stretch/>
        </p:blipFill>
        <p:spPr bwMode="auto">
          <a:xfrm>
            <a:off x="1903449" y="2052083"/>
            <a:ext cx="7940852" cy="31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95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C17C6F-1025-4FB1-8325-64A5291F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274C9-C23B-4ECD-9882-7BBEDCBF3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China is developing rapidly</a:t>
            </a:r>
          </a:p>
          <a:p>
            <a:r>
              <a:rPr lang="en-US" altLang="zh-CN" dirty="0"/>
              <a:t>Impact of COVID-19</a:t>
            </a:r>
          </a:p>
          <a:p>
            <a:r>
              <a:rPr lang="en-US" altLang="zh-CN" dirty="0"/>
              <a:t>Wholesale and Retail Trade (WRT) an part of China economy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8651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E65AF8-A3FB-4474-94DE-3C69BAC39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6591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Special Market</a:t>
            </a:r>
          </a:p>
          <a:p>
            <a:r>
              <a:rPr lang="en-US" altLang="zh-CN" dirty="0"/>
              <a:t>For PBP</a:t>
            </a:r>
          </a:p>
          <a:p>
            <a:pPr lvl="1"/>
            <a:r>
              <a:rPr lang="en-US" altLang="zh-CN" dirty="0"/>
              <a:t>Markets for Cars Motorcycles and Spare Parts</a:t>
            </a:r>
          </a:p>
          <a:p>
            <a:pPr lvl="1"/>
            <a:r>
              <a:rPr lang="en-US" altLang="zh-CN" dirty="0"/>
              <a:t>Gold Jewelry, Jade Markets</a:t>
            </a:r>
          </a:p>
          <a:p>
            <a:r>
              <a:rPr lang="en-US" altLang="zh-CN" dirty="0"/>
              <a:t>For Exchange Market with 100M trade Turnover</a:t>
            </a:r>
          </a:p>
          <a:p>
            <a:pPr lvl="1"/>
            <a:r>
              <a:rPr lang="en-US" altLang="zh-CN" dirty="0"/>
              <a:t>Markets for Furniture</a:t>
            </a:r>
          </a:p>
          <a:p>
            <a:pPr lvl="1"/>
            <a:r>
              <a:rPr lang="en-US" altLang="zh-CN" dirty="0"/>
              <a:t>Markets for Textiles Clothing. Shoes and Hats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Due to the sparse data some of the highest profit market is exclude</a:t>
            </a:r>
            <a:endParaRPr lang="zh-CN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376194E0-5D25-4110-A958-8FC5CAB44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Implementation of MLM </a:t>
            </a:r>
            <a:r>
              <a:rPr lang="en-US" altLang="zh-CN" sz="2000" dirty="0"/>
              <a:t>Data processing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840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3966A2-EED0-4FBF-A8E0-36CF739AC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Analysis through time correlation</a:t>
            </a:r>
            <a:endParaRPr lang="zh-CN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E31A50D0-8FA6-4B0E-A0DA-0BEA4097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Implementation of MLM </a:t>
            </a:r>
            <a:r>
              <a:rPr lang="en-US" altLang="zh-CN" sz="2000" dirty="0"/>
              <a:t>Data processing</a:t>
            </a:r>
            <a:endParaRPr lang="zh-CN" alt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DE10568C-CB1F-44E9-80F9-405798E18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126" y="2522799"/>
            <a:ext cx="7005748" cy="378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A0EFC5B-DBE4-443F-8C37-5B32AEDC1C30}"/>
              </a:ext>
            </a:extLst>
          </p:cNvPr>
          <p:cNvSpPr txBox="1"/>
          <p:nvPr/>
        </p:nvSpPr>
        <p:spPr>
          <a:xfrm>
            <a:off x="1105786" y="1435395"/>
            <a:ext cx="883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Goal: To find the highest correlation market with the Retail Sales in time series</a:t>
            </a:r>
            <a:endParaRPr lang="zh-CN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8F23323-FECC-4693-A650-F4EAB6CE1674}"/>
              </a:ext>
            </a:extLst>
          </p:cNvPr>
          <p:cNvSpPr txBox="1"/>
          <p:nvPr/>
        </p:nvSpPr>
        <p:spPr>
          <a:xfrm>
            <a:off x="3398537" y="6227806"/>
            <a:ext cx="566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Figure 21: The plot diagram of Retail sale in time series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403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3966A2-EED0-4FBF-A8E0-36CF739AC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Analysis through time correlation by using ACF &amp; CCF</a:t>
            </a:r>
            <a:endParaRPr lang="zh-CN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E31A50D0-8FA6-4B0E-A0DA-0BEA4097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Implementation of MLM </a:t>
            </a:r>
            <a:r>
              <a:rPr lang="en-US" altLang="zh-CN" sz="2000" dirty="0"/>
              <a:t>Data processing</a:t>
            </a:r>
            <a:endParaRPr lang="zh-CN" alt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EC04FC75-B484-49AD-A7F7-A22AE5FFC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323" y="2569241"/>
            <a:ext cx="7267353" cy="360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AC214CB-977D-41D1-BD22-E023711AD431}"/>
              </a:ext>
            </a:extLst>
          </p:cNvPr>
          <p:cNvSpPr txBox="1"/>
          <p:nvPr/>
        </p:nvSpPr>
        <p:spPr>
          <a:xfrm>
            <a:off x="1105786" y="1435395"/>
            <a:ext cx="883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Goal: To find the highest correlation market with the Retail Sales in time series</a:t>
            </a:r>
            <a:endParaRPr lang="zh-CN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468BD3-179A-4155-B463-0A30651189E9}"/>
              </a:ext>
            </a:extLst>
          </p:cNvPr>
          <p:cNvSpPr txBox="1"/>
          <p:nvPr/>
        </p:nvSpPr>
        <p:spPr>
          <a:xfrm>
            <a:off x="3398537" y="6227806"/>
            <a:ext cx="566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Figure 22: ACF </a:t>
            </a:r>
            <a:r>
              <a:rPr lang="en-US" altLang="zh-CN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diagram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of Retail sale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929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3966A2-EED0-4FBF-A8E0-36CF739AC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Analysis through time correlation</a:t>
            </a:r>
            <a:endParaRPr lang="zh-CN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E31A50D0-8FA6-4B0E-A0DA-0BEA4097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Implementation of MLM </a:t>
            </a:r>
            <a:r>
              <a:rPr lang="en-US" altLang="zh-CN" sz="2000" dirty="0"/>
              <a:t>Data processing</a:t>
            </a:r>
            <a:endParaRPr lang="zh-CN" alt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CDB0B93A-CE7A-48D9-87BB-17B9F7CCA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698" y="2519694"/>
            <a:ext cx="7644603" cy="353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CBD25B-EBD5-4332-B442-7ABCAAC043B9}"/>
              </a:ext>
            </a:extLst>
          </p:cNvPr>
          <p:cNvSpPr txBox="1"/>
          <p:nvPr/>
        </p:nvSpPr>
        <p:spPr>
          <a:xfrm>
            <a:off x="1105786" y="1456661"/>
            <a:ext cx="883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Goal: To find the highest correlation market with the Retail Sales in time series</a:t>
            </a:r>
            <a:endParaRPr lang="zh-CN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7F2353-476D-4CE1-AD59-99D7567E4191}"/>
              </a:ext>
            </a:extLst>
          </p:cNvPr>
          <p:cNvSpPr txBox="1"/>
          <p:nvPr/>
        </p:nvSpPr>
        <p:spPr>
          <a:xfrm>
            <a:off x="3398537" y="6227806"/>
            <a:ext cx="566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Figure 23: PACF </a:t>
            </a:r>
            <a:r>
              <a:rPr lang="en-US" altLang="zh-CN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diagram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of Retail sale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760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3966A2-EED0-4FBF-A8E0-36CF739AC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Analysis through time correlation</a:t>
            </a:r>
            <a:endParaRPr lang="zh-CN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E31A50D0-8FA6-4B0E-A0DA-0BEA4097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Implementation of MLM </a:t>
            </a:r>
            <a:r>
              <a:rPr lang="en-US" altLang="zh-CN" sz="2000" dirty="0"/>
              <a:t>Data processing</a:t>
            </a:r>
            <a:endParaRPr lang="zh-CN" altLang="en-US"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ADC1188-3A1B-44E1-A725-CB859DC03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354" y="2324279"/>
            <a:ext cx="7009292" cy="416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7C910A5-359B-4FE4-8C80-93EC3A3008AD}"/>
              </a:ext>
            </a:extLst>
          </p:cNvPr>
          <p:cNvSpPr txBox="1"/>
          <p:nvPr/>
        </p:nvSpPr>
        <p:spPr>
          <a:xfrm>
            <a:off x="1105786" y="1435395"/>
            <a:ext cx="883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Goal: To find the highest correlation market with the Retail Sales in time series</a:t>
            </a:r>
            <a:endParaRPr lang="zh-CN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539FA8-EAAB-407F-9449-A1E9BAD471AD}"/>
              </a:ext>
            </a:extLst>
          </p:cNvPr>
          <p:cNvSpPr txBox="1"/>
          <p:nvPr/>
        </p:nvSpPr>
        <p:spPr>
          <a:xfrm>
            <a:off x="3494230" y="6488668"/>
            <a:ext cx="566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Figure 22: CCF </a:t>
            </a:r>
            <a:r>
              <a:rPr lang="en-US" altLang="zh-CN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diagram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of Retail sale and Car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11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3966A2-EED0-4FBF-A8E0-36CF739AC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Analysis through time correlation</a:t>
            </a:r>
            <a:endParaRPr lang="zh-CN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E31A50D0-8FA6-4B0E-A0DA-0BEA4097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Implementation of MLM </a:t>
            </a:r>
            <a:r>
              <a:rPr lang="en-US" altLang="zh-CN" sz="2000" dirty="0"/>
              <a:t>Data processing</a:t>
            </a:r>
            <a:endParaRPr lang="zh-CN" altLang="en-US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2BB3EAD1-1658-400F-82E7-3B211411F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194" y="2408624"/>
            <a:ext cx="6351624" cy="390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B41EE86-5E70-4CEE-B1BB-F5E30C5B20C6}"/>
              </a:ext>
            </a:extLst>
          </p:cNvPr>
          <p:cNvSpPr txBox="1"/>
          <p:nvPr/>
        </p:nvSpPr>
        <p:spPr>
          <a:xfrm>
            <a:off x="1105786" y="1435395"/>
            <a:ext cx="883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Goal: To find the highest correlation market with the Retail Sales in time series</a:t>
            </a:r>
            <a:endParaRPr lang="zh-CN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0C93FF-F091-4434-A0E6-91C260F8DCA6}"/>
              </a:ext>
            </a:extLst>
          </p:cNvPr>
          <p:cNvSpPr txBox="1"/>
          <p:nvPr/>
        </p:nvSpPr>
        <p:spPr>
          <a:xfrm>
            <a:off x="3261537" y="6308209"/>
            <a:ext cx="566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Figure 23: </a:t>
            </a:r>
            <a:r>
              <a:rPr lang="en-US" altLang="zh-CN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CF </a:t>
            </a:r>
            <a:r>
              <a:rPr lang="en-US" altLang="zh-CN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diagram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of Retail sale and Gold, Jewel and Jade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4810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3966A2-EED0-4FBF-A8E0-36CF739AC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Analysis through time correlation</a:t>
            </a:r>
            <a:endParaRPr lang="zh-CN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E31A50D0-8FA6-4B0E-A0DA-0BEA4097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Implementation of MLM </a:t>
            </a:r>
            <a:r>
              <a:rPr lang="en-US" altLang="zh-CN" sz="2000" dirty="0"/>
              <a:t>Data processing</a:t>
            </a:r>
            <a:endParaRPr lang="zh-CN" altLang="en-US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FB7D78A8-7B75-4663-A930-3989DBD48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709" y="2196741"/>
            <a:ext cx="6704658" cy="411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C3B515-ABD9-40A4-A57E-7FEECDC15B6F}"/>
              </a:ext>
            </a:extLst>
          </p:cNvPr>
          <p:cNvSpPr txBox="1"/>
          <p:nvPr/>
        </p:nvSpPr>
        <p:spPr>
          <a:xfrm>
            <a:off x="1105786" y="1435395"/>
            <a:ext cx="883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Goal: To find the highest correlation market with the Retail Sales in time series</a:t>
            </a:r>
            <a:endParaRPr lang="zh-CN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1CCB7B7-395C-42BC-B1BA-3C6748C3EAAA}"/>
              </a:ext>
            </a:extLst>
          </p:cNvPr>
          <p:cNvSpPr txBox="1"/>
          <p:nvPr/>
        </p:nvSpPr>
        <p:spPr>
          <a:xfrm>
            <a:off x="3261537" y="6308209"/>
            <a:ext cx="566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Figure 24: </a:t>
            </a:r>
            <a:r>
              <a:rPr lang="en-US" altLang="zh-CN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CF </a:t>
            </a:r>
            <a:r>
              <a:rPr lang="en-US" altLang="zh-CN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diagram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of Retail sale and Furniture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555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3966A2-EED0-4FBF-A8E0-36CF739AC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Analysis through time correlation</a:t>
            </a:r>
            <a:endParaRPr lang="zh-CN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E31A50D0-8FA6-4B0E-A0DA-0BEA4097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Implementation of MLM </a:t>
            </a:r>
            <a:r>
              <a:rPr lang="en-US" altLang="zh-CN" sz="2000" dirty="0"/>
              <a:t>Data processing</a:t>
            </a:r>
            <a:endParaRPr lang="zh-CN" altLang="en-US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1B01C9C9-58DD-4E41-97AF-DB129A0B2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237" y="2157757"/>
            <a:ext cx="6549988" cy="404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776B46-3958-4559-A555-8A2CF45663B8}"/>
              </a:ext>
            </a:extLst>
          </p:cNvPr>
          <p:cNvSpPr txBox="1"/>
          <p:nvPr/>
        </p:nvSpPr>
        <p:spPr>
          <a:xfrm>
            <a:off x="1105786" y="1435395"/>
            <a:ext cx="883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Goal: To find the highest correlation market with the Retail Sales in time series</a:t>
            </a:r>
            <a:endParaRPr lang="zh-CN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0C6F9D1-72DF-4C95-9BE5-CE3CCE3F23D4}"/>
              </a:ext>
            </a:extLst>
          </p:cNvPr>
          <p:cNvSpPr txBox="1"/>
          <p:nvPr/>
        </p:nvSpPr>
        <p:spPr>
          <a:xfrm>
            <a:off x="3261537" y="6308209"/>
            <a:ext cx="566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Figure 25: </a:t>
            </a:r>
            <a:r>
              <a:rPr lang="en-US" altLang="zh-CN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CF </a:t>
            </a:r>
            <a:r>
              <a:rPr lang="en-US" altLang="zh-CN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diagram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of Retail sale and Textiles, Clothe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3844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E31A50D0-8FA6-4B0E-A0DA-0BEA4097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Implementation of MLM </a:t>
            </a:r>
            <a:r>
              <a:rPr lang="en-US" altLang="zh-CN" sz="2000" dirty="0"/>
              <a:t>Data processing</a:t>
            </a:r>
            <a:endParaRPr lang="zh-CN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D40C265-7D45-49A7-86A5-63FC1E7C4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29" t="45736" r="27704" b="28682"/>
          <a:stretch/>
        </p:blipFill>
        <p:spPr>
          <a:xfrm>
            <a:off x="578467" y="2243974"/>
            <a:ext cx="11035066" cy="335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513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3966A2-EED0-4FBF-A8E0-36CF739AC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Retail Sale {11}</a:t>
            </a:r>
          </a:p>
          <a:p>
            <a:endParaRPr lang="en-US" altLang="zh-CN" dirty="0"/>
          </a:p>
          <a:p>
            <a:r>
              <a:rPr lang="en-US" altLang="zh-CN" dirty="0"/>
              <a:t>Cars Motorcycles and Spare Parts {11}</a:t>
            </a:r>
          </a:p>
          <a:p>
            <a:r>
              <a:rPr lang="en-US" altLang="zh-CN" dirty="0"/>
              <a:t>Gold Jewelry, Jade Markets {11}</a:t>
            </a:r>
          </a:p>
          <a:p>
            <a:r>
              <a:rPr lang="en-US" altLang="zh-CN" dirty="0"/>
              <a:t>Textiles. Clothing. Shoes and Hats {11}</a:t>
            </a:r>
            <a:endParaRPr lang="zh-CN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E31A50D0-8FA6-4B0E-A0DA-0BEA4097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Implementation of MLM </a:t>
            </a:r>
            <a:r>
              <a:rPr lang="en-US" altLang="zh-CN" sz="2000" dirty="0"/>
              <a:t>Data processing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30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FB8A5-14EC-454C-801D-79DDD96C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0EF5F7E-A37E-406B-A78A-10FD1AAC16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899" y="1323901"/>
            <a:ext cx="5579589" cy="4694128"/>
          </a:xfrm>
          <a:prstGeom prst="rect">
            <a:avLst/>
          </a:prstGeom>
          <a:noFill/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3A0FDFD-B8C1-42D7-A9DB-C4DF2859C6B2}"/>
              </a:ext>
            </a:extLst>
          </p:cNvPr>
          <p:cNvSpPr txBox="1"/>
          <p:nvPr/>
        </p:nvSpPr>
        <p:spPr>
          <a:xfrm>
            <a:off x="2817627" y="6169709"/>
            <a:ext cx="7038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Figure 1: China’s Tertiary Industry Seasonal value of add value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(Other industry in tertiary industry, 31%)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3791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28D3BB-3E79-47AF-AF74-4BC3CFC2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of MLM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8A6AB-BA6F-46D3-B970-472AFDA82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Classification and Regression Tree (CART)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DF93B01-5FB8-4E2B-BD48-83699DC30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559" y="2161018"/>
            <a:ext cx="5218549" cy="414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DA14CCC-6E2F-45C0-8731-52295FA9F6D6}"/>
              </a:ext>
            </a:extLst>
          </p:cNvPr>
          <p:cNvSpPr txBox="1"/>
          <p:nvPr/>
        </p:nvSpPr>
        <p:spPr>
          <a:xfrm>
            <a:off x="3484821" y="6308209"/>
            <a:ext cx="566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Figure 26: </a:t>
            </a:r>
            <a:r>
              <a:rPr lang="en-US" altLang="zh-CN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DT-CART diagram generate in this research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9236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961E3A-3C0F-45C7-88E6-67E7E3CD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of MLM</a:t>
            </a:r>
            <a:endParaRPr lang="zh-CN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9277BE4-114D-40E0-A12F-B96F728EBF1F}"/>
              </a:ext>
            </a:extLst>
          </p:cNvPr>
          <p:cNvSpPr txBox="1"/>
          <p:nvPr/>
        </p:nvSpPr>
        <p:spPr>
          <a:xfrm>
            <a:off x="2622359" y="5721133"/>
            <a:ext cx="739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Figure 27: Diagram of WRT retail sale prediction for CART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92875C-785D-4922-9521-9CD66A484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149" y="1377076"/>
            <a:ext cx="6883929" cy="434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9496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961E3A-3C0F-45C7-88E6-67E7E3CD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of MLM</a:t>
            </a:r>
            <a:endParaRPr lang="zh-CN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9277BE4-114D-40E0-A12F-B96F728EBF1F}"/>
              </a:ext>
            </a:extLst>
          </p:cNvPr>
          <p:cNvSpPr txBox="1"/>
          <p:nvPr/>
        </p:nvSpPr>
        <p:spPr>
          <a:xfrm>
            <a:off x="3115333" y="5722933"/>
            <a:ext cx="635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Figure 28: Diagram of WRT retail sale prediction for NN MLP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71CF29-D531-4CF0-9DA5-EF9AC529E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635" y="1640417"/>
            <a:ext cx="6172729" cy="389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646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961E3A-3C0F-45C7-88E6-67E7E3CD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of MLM</a:t>
            </a:r>
            <a:endParaRPr lang="zh-CN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9277BE4-114D-40E0-A12F-B96F728EBF1F}"/>
              </a:ext>
            </a:extLst>
          </p:cNvPr>
          <p:cNvSpPr txBox="1"/>
          <p:nvPr/>
        </p:nvSpPr>
        <p:spPr>
          <a:xfrm>
            <a:off x="2169035" y="5752793"/>
            <a:ext cx="8466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Figure 29: Diagram of WRT retail sale training for LR</a:t>
            </a:r>
          </a:p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Green </a:t>
            </a:r>
            <a:r>
              <a:rPr lang="en-US" altLang="zh-CN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line is the formula of the prediction</a:t>
            </a:r>
          </a:p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Red line is the </a:t>
            </a:r>
            <a:r>
              <a:rPr lang="en-US" altLang="zh-CN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observation data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95B75A-12F5-4403-81E9-DDA8E9C0B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861" y="1496769"/>
            <a:ext cx="6513991" cy="425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4086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961E3A-3C0F-45C7-88E6-67E7E3CD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of MLM</a:t>
            </a:r>
            <a:endParaRPr lang="zh-CN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9277BE4-114D-40E0-A12F-B96F728EBF1F}"/>
              </a:ext>
            </a:extLst>
          </p:cNvPr>
          <p:cNvSpPr txBox="1"/>
          <p:nvPr/>
        </p:nvSpPr>
        <p:spPr>
          <a:xfrm>
            <a:off x="3104700" y="5914319"/>
            <a:ext cx="635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Figure 30: Diagram of WRT retail sale prediction for LR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3C63B7A-55DB-4995-927E-B53E3BF4F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872" y="1690688"/>
            <a:ext cx="6595176" cy="430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2762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164DFF-980E-4F9C-88E9-81A6DECA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Evaluation</a:t>
            </a:r>
            <a:endParaRPr lang="zh-CN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2AAFD65-015C-496C-833E-C84763BA8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7" t="28527" r="56796" b="46181"/>
          <a:stretch/>
        </p:blipFill>
        <p:spPr>
          <a:xfrm>
            <a:off x="838200" y="1860699"/>
            <a:ext cx="10196623" cy="359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469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8AB04B-547E-4422-96EB-61632701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Evaluation</a:t>
            </a:r>
            <a:endParaRPr lang="zh-CN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5C3C1D1-55B0-4DE8-A72C-6A9C75F69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7" t="57675" r="74273" b="21860"/>
          <a:stretch/>
        </p:blipFill>
        <p:spPr>
          <a:xfrm>
            <a:off x="2989899" y="2052085"/>
            <a:ext cx="5808166" cy="305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843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0228E-A26C-4725-8439-DF87DA4B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6B4767-FE62-46F3-967A-CFD04B6B8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CART Decision Tree: the most suitable model</a:t>
            </a:r>
          </a:p>
          <a:p>
            <a:pPr lvl="1"/>
            <a:r>
              <a:rPr lang="en-US" altLang="zh-CN" dirty="0"/>
              <a:t>LR: the least suitable model</a:t>
            </a:r>
          </a:p>
          <a:p>
            <a:pPr lvl="1"/>
            <a:r>
              <a:rPr lang="en-US" altLang="zh-CN" dirty="0"/>
              <a:t>NN-MLP need more data to get accurate result</a:t>
            </a:r>
            <a:endParaRPr lang="zh-CN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170966-D1BA-4115-99A8-610EB829F67A}"/>
              </a:ext>
            </a:extLst>
          </p:cNvPr>
          <p:cNvSpPr txBox="1"/>
          <p:nvPr/>
        </p:nvSpPr>
        <p:spPr>
          <a:xfrm>
            <a:off x="3253555" y="5986412"/>
            <a:ext cx="635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Figure 31: The ultimate machine learning model for prediction of China’s retail sale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8035569-C88F-4C74-8659-F4F53A44D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167" y="3420980"/>
            <a:ext cx="9059666" cy="234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111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A389E0-36B1-49B4-82A8-F097D89C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6252DD-B9AC-4B9A-BCE9-E5797080E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341"/>
            <a:ext cx="10515600" cy="4351338"/>
          </a:xfrm>
        </p:spPr>
        <p:txBody>
          <a:bodyPr>
            <a:normAutofit fontScale="85000" lnSpcReduction="10000"/>
          </a:bodyPr>
          <a:lstStyle/>
          <a:p>
            <a:endParaRPr lang="en-US" altLang="zh-CN" dirty="0"/>
          </a:p>
          <a:p>
            <a:r>
              <a:rPr lang="en-US" altLang="zh-CN" dirty="0" err="1"/>
              <a:t>Onder</a:t>
            </a:r>
            <a:r>
              <a:rPr lang="en-US" altLang="zh-CN" dirty="0"/>
              <a:t>, O., </a:t>
            </a:r>
            <a:r>
              <a:rPr lang="en-US" altLang="zh-CN" dirty="0" err="1"/>
              <a:t>Karagol</a:t>
            </a:r>
            <a:r>
              <a:rPr lang="en-US" altLang="zh-CN" dirty="0"/>
              <a:t>, E. T., &amp; </a:t>
            </a:r>
            <a:r>
              <a:rPr lang="en-US" altLang="zh-CN" dirty="0" err="1"/>
              <a:t>Ozbugday</a:t>
            </a:r>
            <a:r>
              <a:rPr lang="en-US" altLang="zh-CN" dirty="0"/>
              <a:t>, F. C. (2021). Machine learning approach to drivers of bank lending: Evidence from an emerging economy. Financial Innovation, 7(1) </a:t>
            </a:r>
            <a:r>
              <a:rPr lang="en-US" altLang="zh-CN" dirty="0" err="1"/>
              <a:t>doi:http</a:t>
            </a:r>
            <a:r>
              <a:rPr lang="en-US" altLang="zh-CN" dirty="0"/>
              <a:t>://dx.doi.org.kean.idm.oclc.org/10.1186/s40854-021-00237-1</a:t>
            </a:r>
          </a:p>
          <a:p>
            <a:r>
              <a:rPr lang="en-US" altLang="zh-CN" dirty="0"/>
              <a:t>Spotle.ai. (12/9/2019). Classification and Regression Tree (CART) with Python. Retrieve from: Spotle.ai: https://spotle.ai/feeddetails/Classification-and-Regression-Tree-CART-with-Python/3644</a:t>
            </a:r>
          </a:p>
          <a:p>
            <a:r>
              <a:rPr lang="en-US" altLang="zh-CN" dirty="0" err="1"/>
              <a:t>Zounemat-Kermani</a:t>
            </a:r>
            <a:r>
              <a:rPr lang="en-US" altLang="zh-CN" dirty="0"/>
              <a:t> Mohammad, </a:t>
            </a:r>
            <a:r>
              <a:rPr lang="en-US" altLang="zh-CN" dirty="0" err="1"/>
              <a:t>Ramezani-Charmahineh</a:t>
            </a:r>
            <a:r>
              <a:rPr lang="en-US" altLang="zh-CN" dirty="0"/>
              <a:t> Abdollah, Reza, R., </a:t>
            </a:r>
            <a:r>
              <a:rPr lang="en-US" altLang="zh-CN" dirty="0" err="1"/>
              <a:t>Meysam</a:t>
            </a:r>
            <a:r>
              <a:rPr lang="en-US" altLang="zh-CN" dirty="0"/>
              <a:t>, A., &amp; </a:t>
            </a:r>
            <a:r>
              <a:rPr lang="en-US" altLang="zh-CN" dirty="0" err="1"/>
              <a:t>Ouarda</a:t>
            </a:r>
            <a:r>
              <a:rPr lang="en-US" altLang="zh-CN" dirty="0"/>
              <a:t> Taha, B. M. J. (2020). Machine learning and water economy: A new approach to predicting dams water sales revenue. Water Resources Management, 34(6), 1893-1911. </a:t>
            </a:r>
            <a:r>
              <a:rPr lang="en-US" altLang="zh-CN" dirty="0" err="1"/>
              <a:t>doi:http</a:t>
            </a:r>
            <a:r>
              <a:rPr lang="en-US" altLang="zh-CN" dirty="0"/>
              <a:t>://dx.doi.org.kean.idm.oclc.org/10.1007/s11269-020-02529-0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325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C17C6F-1025-4FB1-8325-64A5291F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274C9-C23B-4ECD-9882-7BBEDCBF3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China is developing rapidly</a:t>
            </a:r>
          </a:p>
          <a:p>
            <a:r>
              <a:rPr lang="en-US" altLang="zh-CN" dirty="0"/>
              <a:t>Impact of COVID-19</a:t>
            </a:r>
          </a:p>
          <a:p>
            <a:r>
              <a:rPr lang="en-US" altLang="zh-CN" dirty="0"/>
              <a:t>As a important part of China economy</a:t>
            </a:r>
          </a:p>
          <a:p>
            <a:r>
              <a:rPr lang="en-US" altLang="zh-CN" dirty="0"/>
              <a:t>What future will be for the China’s Wholesale and Retail trade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676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7F2F36-B032-4B58-B54A-51410E56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3146761-4347-497C-BEFF-8FD7D3B270EF}"/>
              </a:ext>
            </a:extLst>
          </p:cNvPr>
          <p:cNvPicPr/>
          <p:nvPr/>
        </p:nvPicPr>
        <p:blipFill rotWithShape="1">
          <a:blip r:embed="rId2"/>
          <a:srcRect l="28304" t="30645" r="15842" b="20805"/>
          <a:stretch/>
        </p:blipFill>
        <p:spPr bwMode="auto">
          <a:xfrm>
            <a:off x="1868021" y="1690688"/>
            <a:ext cx="8222275" cy="39379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1BDDF3E-F60A-4444-B070-9EF18805BBBE}"/>
              </a:ext>
            </a:extLst>
          </p:cNvPr>
          <p:cNvSpPr txBox="1"/>
          <p:nvPr/>
        </p:nvSpPr>
        <p:spPr>
          <a:xfrm>
            <a:off x="4251252" y="5996763"/>
            <a:ext cx="4605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Figure 2: The general tendency of China WRT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77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95A3EA-D6B2-4864-AD5C-636F678A8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015DC4B-1012-4E8C-A082-63BF80549B41}"/>
              </a:ext>
            </a:extLst>
          </p:cNvPr>
          <p:cNvPicPr/>
          <p:nvPr/>
        </p:nvPicPr>
        <p:blipFill rotWithShape="1">
          <a:blip r:embed="rId2"/>
          <a:srcRect l="21325" t="29011" r="24626" b="15281"/>
          <a:stretch/>
        </p:blipFill>
        <p:spPr bwMode="auto">
          <a:xfrm>
            <a:off x="2164131" y="1690688"/>
            <a:ext cx="7863738" cy="41390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EC53833-EB27-4C69-965F-B57830C3BA68}"/>
              </a:ext>
            </a:extLst>
          </p:cNvPr>
          <p:cNvSpPr txBox="1"/>
          <p:nvPr/>
        </p:nvSpPr>
        <p:spPr>
          <a:xfrm>
            <a:off x="4123662" y="6060559"/>
            <a:ext cx="4414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Figure 3: The linear regression of China WRT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11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B67C89-F0AF-4046-9951-B08314746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DA0D83-3DBC-4B8B-8B30-1D3C06D9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 of prediction by CART-DT, NN-MLP and Linear Regression</a:t>
            </a:r>
          </a:p>
          <a:p>
            <a:endParaRPr lang="zh-CN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54AE98E-537D-4D6F-94ED-12387CA3153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614" y="2531434"/>
            <a:ext cx="7583056" cy="347212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E70E766-E049-458C-B428-BBD04944EE3C}"/>
              </a:ext>
            </a:extLst>
          </p:cNvPr>
          <p:cNvSpPr txBox="1"/>
          <p:nvPr/>
        </p:nvSpPr>
        <p:spPr>
          <a:xfrm>
            <a:off x="4208721" y="6169709"/>
            <a:ext cx="398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Figure 4: The Machine Learning Model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637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176F10-32DE-47DF-A6B7-85EBD7EAA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 Description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9242BB-A605-462A-9BA4-7E874EA24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China statistic yearbook 2020 from 2015 to 2019</a:t>
            </a:r>
          </a:p>
          <a:p>
            <a:r>
              <a:rPr lang="en-US" altLang="zh-CN" dirty="0"/>
              <a:t> National Bureau of statistics from 12/2019 to 4/2021</a:t>
            </a:r>
            <a:endParaRPr lang="zh-CN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D9A936F-B142-41ED-B2F7-283B764D7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19" t="36279" r="22123" b="32558"/>
          <a:stretch/>
        </p:blipFill>
        <p:spPr>
          <a:xfrm>
            <a:off x="1392865" y="3114786"/>
            <a:ext cx="10054910" cy="306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9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1179</Words>
  <Application>Microsoft Office PowerPoint</Application>
  <PresentationFormat>ワイド画面</PresentationFormat>
  <Paragraphs>173</Paragraphs>
  <Slides>48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48</vt:i4>
      </vt:variant>
    </vt:vector>
  </HeadingPairs>
  <TitlesOfParts>
    <vt:vector size="54" baseType="lpstr">
      <vt:lpstr>等线</vt:lpstr>
      <vt:lpstr>等线 Light</vt:lpstr>
      <vt:lpstr>Arial</vt:lpstr>
      <vt:lpstr>Cambria Math</vt:lpstr>
      <vt:lpstr>Times New Roman</vt:lpstr>
      <vt:lpstr>Office テーマ</vt:lpstr>
      <vt:lpstr>Machine Learning and China economy: Machine Learning Model to analysis economy and predict retail sale of China  机器学习与中国经济：经济数据分析和机器学习模型预测中国零售数据</vt:lpstr>
      <vt:lpstr>Outline</vt:lpstr>
      <vt:lpstr>Introduction</vt:lpstr>
      <vt:lpstr>Introduction</vt:lpstr>
      <vt:lpstr>Introduction</vt:lpstr>
      <vt:lpstr>Introduction</vt:lpstr>
      <vt:lpstr>Introduction</vt:lpstr>
      <vt:lpstr>Introduction</vt:lpstr>
      <vt:lpstr>Dataset Description</vt:lpstr>
      <vt:lpstr>Dataset Description</vt:lpstr>
      <vt:lpstr>Methodology</vt:lpstr>
      <vt:lpstr>Methodology Pre-COVID-19 data analysis </vt:lpstr>
      <vt:lpstr>Methodology Machine Learning Implementation</vt:lpstr>
      <vt:lpstr>Methodology Machine Learning Implementation</vt:lpstr>
      <vt:lpstr>Methodology Machine Learning Implementation</vt:lpstr>
      <vt:lpstr>Methodology Machine Learning Implementation</vt:lpstr>
      <vt:lpstr>Implementation</vt:lpstr>
      <vt:lpstr>Pre-COVID-19 Data Analysis</vt:lpstr>
      <vt:lpstr>Pre-COVID-19 Data Analysis</vt:lpstr>
      <vt:lpstr>Pre-COVID-19 Data Analysis</vt:lpstr>
      <vt:lpstr>Pre-COVID-19 Data Analysis</vt:lpstr>
      <vt:lpstr>Pre-COVID-19 Data Analysis</vt:lpstr>
      <vt:lpstr>Implementation of MLM Data processing</vt:lpstr>
      <vt:lpstr>Implementation of MLM Data processing</vt:lpstr>
      <vt:lpstr>Implementation of MLM Data processing</vt:lpstr>
      <vt:lpstr>Implementation of MLM Data processing</vt:lpstr>
      <vt:lpstr>Implementation of MLM Data processing</vt:lpstr>
      <vt:lpstr>Implementation of MLM Data processing</vt:lpstr>
      <vt:lpstr>Implementation of MLM Data processing</vt:lpstr>
      <vt:lpstr>Implementation of MLM Data processing</vt:lpstr>
      <vt:lpstr>Implementation of MLM Data processing</vt:lpstr>
      <vt:lpstr>Implementation of MLM Data processing</vt:lpstr>
      <vt:lpstr>Implementation of MLM Data processing</vt:lpstr>
      <vt:lpstr>Implementation of MLM Data processing</vt:lpstr>
      <vt:lpstr>Implementation of MLM Data processing</vt:lpstr>
      <vt:lpstr>Implementation of MLM Data processing</vt:lpstr>
      <vt:lpstr>Implementation of MLM Data processing</vt:lpstr>
      <vt:lpstr>Implementation of MLM Data processing</vt:lpstr>
      <vt:lpstr>Implementation of MLM Data processing</vt:lpstr>
      <vt:lpstr>Implementation of MLM</vt:lpstr>
      <vt:lpstr>Implementation of MLM</vt:lpstr>
      <vt:lpstr>Implementation of MLM</vt:lpstr>
      <vt:lpstr>Implementation of MLM</vt:lpstr>
      <vt:lpstr>Implementation of MLM</vt:lpstr>
      <vt:lpstr>Model Evaluation</vt:lpstr>
      <vt:lpstr>Model Evaluation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and China economy: Machine Learning Model to analysis economy and predict retail sale of China </dc:title>
  <dc:creator>京都 户</dc:creator>
  <cp:lastModifiedBy>京都 户</cp:lastModifiedBy>
  <cp:revision>37</cp:revision>
  <dcterms:created xsi:type="dcterms:W3CDTF">2021-06-01T01:11:39Z</dcterms:created>
  <dcterms:modified xsi:type="dcterms:W3CDTF">2021-06-07T07:59:50Z</dcterms:modified>
</cp:coreProperties>
</file>