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632"/>
    <a:srgbClr val="03543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14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453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429000"/>
            <a:ext cx="6858000" cy="19920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3207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KE"/>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389363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KE"/>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230593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KE"/>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360106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KE"/>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286386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KE"/>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265625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KE"/>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426564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KE"/>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37134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KE"/>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239719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KE"/>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188614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D91E4A0-5AD3-420C-A2AF-AB80B8240FA8}" type="datetimeFigureOut">
              <a:rPr lang="en-KE" smtClean="0"/>
              <a:t>06/18/2025</a:t>
            </a:fld>
            <a:endParaRPr lang="en-KE"/>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KE"/>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C52A62A-77C6-4849-94A9-4E3B3E50B7F7}" type="slidenum">
              <a:rPr lang="en-KE" smtClean="0"/>
              <a:t>‹#›</a:t>
            </a:fld>
            <a:endParaRPr lang="en-KE"/>
          </a:p>
        </p:txBody>
      </p:sp>
    </p:spTree>
    <p:extLst>
      <p:ext uri="{BB962C8B-B14F-4D97-AF65-F5344CB8AC3E}">
        <p14:creationId xmlns:p14="http://schemas.microsoft.com/office/powerpoint/2010/main" val="32986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68047"/>
            <a:ext cx="7886700" cy="1325563"/>
          </a:xfrm>
          <a:prstGeom prst="rect">
            <a:avLst/>
          </a:prstGeom>
          <a:solidFill>
            <a:srgbClr val="1A5632"/>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3509" y="1694742"/>
            <a:ext cx="8516982" cy="362158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176F4B48-5113-49CC-9AF4-3C3EF0314165}"/>
              </a:ext>
            </a:extLst>
          </p:cNvPr>
          <p:cNvSpPr/>
          <p:nvPr userDrawn="1"/>
        </p:nvSpPr>
        <p:spPr>
          <a:xfrm>
            <a:off x="0" y="5826034"/>
            <a:ext cx="9144000" cy="1031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pic>
        <p:nvPicPr>
          <p:cNvPr id="5" name="Picture 4">
            <a:extLst>
              <a:ext uri="{FF2B5EF4-FFF2-40B4-BE49-F238E27FC236}">
                <a16:creationId xmlns:a16="http://schemas.microsoft.com/office/drawing/2014/main" id="{69FDC21D-7549-4885-8838-6A30C63680E2}"/>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6270171" y="5860613"/>
            <a:ext cx="2860765" cy="997387"/>
          </a:xfrm>
          <a:prstGeom prst="rect">
            <a:avLst/>
          </a:prstGeom>
          <a:ln>
            <a:noFill/>
          </a:ln>
          <a:effectLst>
            <a:softEdge rad="112500"/>
          </a:effectLst>
        </p:spPr>
      </p:pic>
      <p:pic>
        <p:nvPicPr>
          <p:cNvPr id="10" name="Picture 9">
            <a:extLst>
              <a:ext uri="{FF2B5EF4-FFF2-40B4-BE49-F238E27FC236}">
                <a16:creationId xmlns:a16="http://schemas.microsoft.com/office/drawing/2014/main" id="{CF86914E-D8D0-44A6-ADDB-46D826F1EA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844718"/>
            <a:ext cx="3133632" cy="997387"/>
          </a:xfrm>
          <a:prstGeom prst="rect">
            <a:avLst/>
          </a:prstGeom>
        </p:spPr>
      </p:pic>
      <p:sp>
        <p:nvSpPr>
          <p:cNvPr id="11" name="Rectangle 10">
            <a:extLst>
              <a:ext uri="{FF2B5EF4-FFF2-40B4-BE49-F238E27FC236}">
                <a16:creationId xmlns:a16="http://schemas.microsoft.com/office/drawing/2014/main" id="{FD70B488-7124-474A-98D8-08965F485504}"/>
              </a:ext>
            </a:extLst>
          </p:cNvPr>
          <p:cNvSpPr/>
          <p:nvPr userDrawn="1"/>
        </p:nvSpPr>
        <p:spPr>
          <a:xfrm>
            <a:off x="0" y="5721530"/>
            <a:ext cx="6010370" cy="104503"/>
          </a:xfrm>
          <a:prstGeom prst="rect">
            <a:avLst/>
          </a:prstGeom>
          <a:solidFill>
            <a:srgbClr val="1A5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 name="Rectangle 11">
            <a:extLst>
              <a:ext uri="{FF2B5EF4-FFF2-40B4-BE49-F238E27FC236}">
                <a16:creationId xmlns:a16="http://schemas.microsoft.com/office/drawing/2014/main" id="{FFBDBDA6-47BC-44A3-A952-DDCC72F8E801}"/>
              </a:ext>
            </a:extLst>
          </p:cNvPr>
          <p:cNvSpPr/>
          <p:nvPr userDrawn="1"/>
        </p:nvSpPr>
        <p:spPr>
          <a:xfrm>
            <a:off x="6010369" y="5721531"/>
            <a:ext cx="3133631" cy="1045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33858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92DF-038A-4D80-86FE-34A7E61AF451}"/>
              </a:ext>
            </a:extLst>
          </p:cNvPr>
          <p:cNvSpPr>
            <a:spLocks noGrp="1"/>
          </p:cNvSpPr>
          <p:nvPr>
            <p:ph type="title"/>
          </p:nvPr>
        </p:nvSpPr>
        <p:spPr>
          <a:xfrm>
            <a:off x="628648" y="247560"/>
            <a:ext cx="8144289" cy="3701588"/>
          </a:xfrm>
        </p:spPr>
        <p:txBody>
          <a:bodyPr>
            <a:normAutofit/>
          </a:bodyPr>
          <a:lstStyle/>
          <a:p>
            <a:pPr algn="ctr"/>
            <a:r>
              <a:rPr lang="en-US" sz="5400" b="1" dirty="0"/>
              <a:t>SMART HEALTH: AN INTERACTIVE COMMUNITY HEALTH MONITORING SYSTEM.</a:t>
            </a:r>
            <a:endParaRPr lang="en-KE" sz="5400" b="1"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8522285-77ED-42AA-8839-67F17ADC78EB}"/>
              </a:ext>
            </a:extLst>
          </p:cNvPr>
          <p:cNvSpPr>
            <a:spLocks noGrp="1"/>
          </p:cNvSpPr>
          <p:nvPr>
            <p:ph idx="1"/>
          </p:nvPr>
        </p:nvSpPr>
        <p:spPr>
          <a:xfrm>
            <a:off x="628648" y="3949148"/>
            <a:ext cx="8144289" cy="1590261"/>
          </a:xfrm>
        </p:spPr>
        <p:txBody>
          <a:bodyPr>
            <a:normAutofit/>
          </a:bodyPr>
          <a:lstStyle/>
          <a:p>
            <a:endParaRPr lang="en-US" dirty="0"/>
          </a:p>
          <a:p>
            <a:pPr marL="0" lvl="0" indent="0">
              <a:lnSpc>
                <a:spcPct val="150000"/>
              </a:lnSpc>
              <a:spcBef>
                <a:spcPts val="0"/>
              </a:spcBef>
              <a:buNone/>
            </a:pPr>
            <a:r>
              <a:rPr lang="en-US" sz="1800" dirty="0">
                <a:solidFill>
                  <a:prstClr val="black"/>
                </a:solidFill>
                <a:latin typeface="Times New Roman" panose="02020603050405020304" pitchFamily="18" charset="0"/>
                <a:cs typeface="Times New Roman" panose="02020603050405020304" pitchFamily="18" charset="0"/>
              </a:rPr>
              <a:t>PRESENTER: ALBERT RAY MUKIIRA.    |      ADMISSION NO: BSIT/27204/0/23</a:t>
            </a:r>
            <a:br>
              <a:rPr lang="en-US" sz="1800" dirty="0">
                <a:solidFill>
                  <a:prstClr val="black"/>
                </a:solidFill>
                <a:latin typeface="Times New Roman" panose="02020603050405020304" pitchFamily="18" charset="0"/>
                <a:cs typeface="Times New Roman" panose="02020603050405020304" pitchFamily="18" charset="0"/>
              </a:rPr>
            </a:br>
            <a:r>
              <a:rPr lang="en-US" sz="1800" dirty="0">
                <a:solidFill>
                  <a:prstClr val="black"/>
                </a:solidFill>
                <a:latin typeface="Times New Roman" panose="02020603050405020304" pitchFamily="18" charset="0"/>
                <a:cs typeface="Times New Roman" panose="02020603050405020304" pitchFamily="18" charset="0"/>
              </a:rPr>
              <a:t>SUPERVISOR: MR. PETER OBIRIA     |  MADAM. SHEILA MIRENJA</a:t>
            </a:r>
            <a:endParaRPr lang="en-KE" sz="1800" dirty="0">
              <a:solidFill>
                <a:prstClr val="black"/>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KE" dirty="0"/>
          </a:p>
        </p:txBody>
      </p:sp>
    </p:spTree>
    <p:extLst>
      <p:ext uri="{BB962C8B-B14F-4D97-AF65-F5344CB8AC3E}">
        <p14:creationId xmlns:p14="http://schemas.microsoft.com/office/powerpoint/2010/main" val="310858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Methodology.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2600" dirty="0">
                <a:solidFill>
                  <a:prstClr val="black"/>
                </a:solidFill>
                <a:latin typeface="Times New Roman" panose="02020603050405020304" pitchFamily="18" charset="0"/>
                <a:cs typeface="Times New Roman" panose="02020603050405020304" pitchFamily="18" charset="0"/>
              </a:rPr>
              <a:t>The CHMS was based on the Agile Development Model. </a:t>
            </a:r>
          </a:p>
          <a:p>
            <a:pPr lvl="0"/>
            <a:r>
              <a:rPr lang="en-US" sz="2600" dirty="0">
                <a:solidFill>
                  <a:prstClr val="black"/>
                </a:solidFill>
                <a:latin typeface="Times New Roman" panose="02020603050405020304" pitchFamily="18" charset="0"/>
                <a:cs typeface="Times New Roman" panose="02020603050405020304" pitchFamily="18" charset="0"/>
              </a:rPr>
              <a:t>This model allowed for flexibility, iterative development, and stakeholder collaboration in an active role. </a:t>
            </a:r>
          </a:p>
          <a:p>
            <a:pPr lvl="0"/>
            <a:r>
              <a:rPr lang="en-US" sz="2600" dirty="0">
                <a:solidFill>
                  <a:prstClr val="black"/>
                </a:solidFill>
                <a:latin typeface="Times New Roman" panose="02020603050405020304" pitchFamily="18" charset="0"/>
                <a:cs typeface="Times New Roman" panose="02020603050405020304" pitchFamily="18" charset="0"/>
              </a:rPr>
              <a:t>These features were designed to suit a rapidly changing and a continuously improving kind of project. </a:t>
            </a:r>
          </a:p>
          <a:p>
            <a:pPr lvl="0"/>
            <a:r>
              <a:rPr lang="en-US" sz="2600" dirty="0">
                <a:solidFill>
                  <a:prstClr val="black"/>
                </a:solidFill>
                <a:latin typeface="Times New Roman" panose="02020603050405020304" pitchFamily="18" charset="0"/>
                <a:cs typeface="Times New Roman" panose="02020603050405020304" pitchFamily="18" charset="0"/>
              </a:rPr>
              <a:t>Using incremental approach, Agile was able to build a system in phases and enable running early features in front of users and validate that the product was meeting their needs. </a:t>
            </a:r>
          </a:p>
          <a:p>
            <a:pPr lvl="0"/>
            <a:r>
              <a:rPr lang="en-US" sz="2600" dirty="0">
                <a:solidFill>
                  <a:prstClr val="black"/>
                </a:solidFill>
                <a:latin typeface="Times New Roman" panose="02020603050405020304" pitchFamily="18" charset="0"/>
                <a:cs typeface="Times New Roman" panose="02020603050405020304" pitchFamily="18" charset="0"/>
              </a:rPr>
              <a:t>Additionally, agile methodology enabled developers to speak to actual end users and develop a system that is better suited to real world needs</a:t>
            </a:r>
            <a:endParaRPr lang="en-US" dirty="0"/>
          </a:p>
        </p:txBody>
      </p:sp>
    </p:spTree>
    <p:extLst>
      <p:ext uri="{BB962C8B-B14F-4D97-AF65-F5344CB8AC3E}">
        <p14:creationId xmlns:p14="http://schemas.microsoft.com/office/powerpoint/2010/main" val="113582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solidFill>
                  <a:prstClr val="black"/>
                </a:solidFill>
                <a:latin typeface="Times New Roman" panose="02020603050405020304" pitchFamily="18" charset="0"/>
                <a:cs typeface="Times New Roman" panose="02020603050405020304" pitchFamily="18" charset="0"/>
              </a:rPr>
              <a:t>The system requirements are divided into two categories:</a:t>
            </a:r>
          </a:p>
          <a:p>
            <a:pPr marL="0" lvl="0" indent="0">
              <a:buNone/>
            </a:pPr>
            <a:r>
              <a:rPr lang="en-US" dirty="0">
                <a:solidFill>
                  <a:prstClr val="black"/>
                </a:solidFill>
                <a:latin typeface="Times New Roman" panose="02020603050405020304" pitchFamily="18" charset="0"/>
                <a:cs typeface="Times New Roman" panose="02020603050405020304" pitchFamily="18" charset="0"/>
              </a:rPr>
              <a:t>        </a:t>
            </a:r>
            <a:r>
              <a:rPr lang="en-US" b="1" dirty="0">
                <a:solidFill>
                  <a:prstClr val="black"/>
                </a:solidFill>
                <a:latin typeface="Times New Roman" panose="02020603050405020304" pitchFamily="18" charset="0"/>
                <a:cs typeface="Times New Roman" panose="02020603050405020304" pitchFamily="18" charset="0"/>
              </a:rPr>
              <a:t>Hardware Requirements i.e.</a:t>
            </a:r>
            <a:endParaRPr lang="en-US" dirty="0">
              <a:solidFill>
                <a:prstClr val="black"/>
              </a:solidFill>
              <a:latin typeface="Times New Roman" panose="02020603050405020304" pitchFamily="18" charset="0"/>
              <a:cs typeface="Times New Roman" panose="02020603050405020304" pitchFamily="18" charset="0"/>
            </a:endParaRPr>
          </a:p>
          <a:p>
            <a:pPr marL="0" lvl="0" indent="0">
              <a:buNone/>
            </a:pPr>
            <a:r>
              <a:rPr lang="en-US" dirty="0">
                <a:solidFill>
                  <a:prstClr val="black"/>
                </a:solidFill>
                <a:latin typeface="Times New Roman" panose="02020603050405020304" pitchFamily="18" charset="0"/>
                <a:cs typeface="Times New Roman" panose="02020603050405020304" pitchFamily="18" charset="0"/>
              </a:rPr>
              <a:t>Mobile devices. (laptops, personal computers, tablets etc.)</a:t>
            </a:r>
          </a:p>
          <a:p>
            <a:pPr marL="0" lvl="0" indent="0">
              <a:buNone/>
            </a:pPr>
            <a:r>
              <a:rPr lang="en-US" dirty="0">
                <a:solidFill>
                  <a:prstClr val="black"/>
                </a:solidFill>
                <a:latin typeface="Times New Roman" panose="02020603050405020304" pitchFamily="18" charset="0"/>
                <a:cs typeface="Times New Roman" panose="02020603050405020304" pitchFamily="18" charset="0"/>
              </a:rPr>
              <a:t>Internet routers.</a:t>
            </a:r>
          </a:p>
          <a:p>
            <a:pPr marL="0" lvl="0" indent="0">
              <a:buNone/>
            </a:pPr>
            <a:r>
              <a:rPr lang="en-US" dirty="0">
                <a:solidFill>
                  <a:prstClr val="black"/>
                </a:solidFill>
                <a:latin typeface="Times New Roman" panose="02020603050405020304" pitchFamily="18" charset="0"/>
                <a:cs typeface="Times New Roman" panose="02020603050405020304" pitchFamily="18" charset="0"/>
              </a:rPr>
              <a:t>Backup storage.</a:t>
            </a:r>
          </a:p>
          <a:p>
            <a:pPr marL="0" lvl="0" indent="0">
              <a:buNone/>
            </a:pPr>
            <a:r>
              <a:rPr lang="en-US" b="1" dirty="0">
                <a:solidFill>
                  <a:prstClr val="black"/>
                </a:solidFill>
                <a:latin typeface="Times New Roman" panose="02020603050405020304" pitchFamily="18" charset="0"/>
                <a:cs typeface="Times New Roman" panose="02020603050405020304" pitchFamily="18" charset="0"/>
              </a:rPr>
              <a:t>        Software requirements i.e.</a:t>
            </a:r>
          </a:p>
          <a:p>
            <a:pPr marL="0" lvl="0" indent="0">
              <a:buNone/>
            </a:pPr>
            <a:r>
              <a:rPr lang="en-US" dirty="0">
                <a:solidFill>
                  <a:prstClr val="black"/>
                </a:solidFill>
                <a:latin typeface="Times New Roman" panose="02020603050405020304" pitchFamily="18" charset="0"/>
                <a:cs typeface="Times New Roman" panose="02020603050405020304" pitchFamily="18" charset="0"/>
              </a:rPr>
              <a:t>Operating system (preferably Linux based to avoid system crashes).</a:t>
            </a:r>
          </a:p>
          <a:p>
            <a:pPr marL="0" lvl="0" indent="0">
              <a:buNone/>
            </a:pPr>
            <a:r>
              <a:rPr lang="en-US" dirty="0">
                <a:solidFill>
                  <a:prstClr val="black"/>
                </a:solidFill>
                <a:latin typeface="Times New Roman" panose="02020603050405020304" pitchFamily="18" charset="0"/>
                <a:cs typeface="Times New Roman" panose="02020603050405020304" pitchFamily="18" charset="0"/>
              </a:rPr>
              <a:t>Python 3.10 or higher.</a:t>
            </a:r>
          </a:p>
          <a:p>
            <a:pPr marL="0" lvl="0" indent="0">
              <a:buNone/>
            </a:pPr>
            <a:r>
              <a:rPr lang="en-US" dirty="0">
                <a:solidFill>
                  <a:prstClr val="black"/>
                </a:solidFill>
                <a:latin typeface="Times New Roman" panose="02020603050405020304" pitchFamily="18" charset="0"/>
                <a:cs typeface="Times New Roman" panose="02020603050405020304" pitchFamily="18" charset="0"/>
              </a:rPr>
              <a:t>Pip for package management.</a:t>
            </a:r>
          </a:p>
          <a:p>
            <a:endParaRPr lang="en-US" dirty="0"/>
          </a:p>
        </p:txBody>
      </p:sp>
    </p:spTree>
    <p:extLst>
      <p:ext uri="{BB962C8B-B14F-4D97-AF65-F5344CB8AC3E}">
        <p14:creationId xmlns:p14="http://schemas.microsoft.com/office/powerpoint/2010/main" val="3914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System design.</a:t>
            </a:r>
            <a:endParaRPr lang="en-US" dirty="0"/>
          </a:p>
        </p:txBody>
      </p:sp>
      <p:sp>
        <p:nvSpPr>
          <p:cNvPr id="3" name="Content Placeholder 2"/>
          <p:cNvSpPr>
            <a:spLocks noGrp="1"/>
          </p:cNvSpPr>
          <p:nvPr>
            <p:ph idx="1"/>
          </p:nvPr>
        </p:nvSpPr>
        <p:spPr/>
        <p:txBody>
          <a:bodyPr/>
          <a:lstStyle/>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32" y="1456132"/>
            <a:ext cx="8547935" cy="4098806"/>
          </a:xfrm>
          <a:prstGeom prst="rect">
            <a:avLst/>
          </a:prstGeom>
        </p:spPr>
      </p:pic>
    </p:spTree>
    <p:extLst>
      <p:ext uri="{BB962C8B-B14F-4D97-AF65-F5344CB8AC3E}">
        <p14:creationId xmlns:p14="http://schemas.microsoft.com/office/powerpoint/2010/main" val="360518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Background Information.</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solidFill>
                  <a:prstClr val="black"/>
                </a:solidFill>
              </a:rPr>
              <a:t>In many parts of Africa especially in the rural set up, access to proper health care services was and also remains a problem for many years. </a:t>
            </a:r>
          </a:p>
          <a:p>
            <a:pPr lvl="0"/>
            <a:r>
              <a:rPr lang="en-US" dirty="0">
                <a:solidFill>
                  <a:prstClr val="black"/>
                </a:solidFill>
              </a:rPr>
              <a:t>Community health workers have played a crucial role in bridging this gap by providing health services and monitoring health indicators for communities. </a:t>
            </a:r>
          </a:p>
          <a:p>
            <a:pPr lvl="0"/>
            <a:r>
              <a:rPr lang="en-US" dirty="0">
                <a:solidFill>
                  <a:prstClr val="black"/>
                </a:solidFill>
              </a:rPr>
              <a:t>However, their effectiveness had been greatly hampered by a number of challenges and one of the major ones was a lack of efficient data collection, report and predictive systems.</a:t>
            </a:r>
          </a:p>
          <a:p>
            <a:endParaRPr lang="en-US" dirty="0"/>
          </a:p>
        </p:txBody>
      </p:sp>
    </p:spTree>
    <p:extLst>
      <p:ext uri="{BB962C8B-B14F-4D97-AF65-F5344CB8AC3E}">
        <p14:creationId xmlns:p14="http://schemas.microsoft.com/office/powerpoint/2010/main" val="156192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Problem statement.</a:t>
            </a:r>
            <a:endParaRPr lang="en-US" dirty="0"/>
          </a:p>
        </p:txBody>
      </p:sp>
      <p:sp>
        <p:nvSpPr>
          <p:cNvPr id="3" name="Content Placeholder 2"/>
          <p:cNvSpPr>
            <a:spLocks noGrp="1"/>
          </p:cNvSpPr>
          <p:nvPr>
            <p:ph idx="1"/>
          </p:nvPr>
        </p:nvSpPr>
        <p:spPr/>
        <p:txBody>
          <a:bodyPr/>
          <a:lstStyle/>
          <a:p>
            <a:pPr lvl="0"/>
            <a:r>
              <a:rPr lang="en-US" dirty="0">
                <a:solidFill>
                  <a:prstClr val="black"/>
                </a:solidFill>
              </a:rPr>
              <a:t>Traditional health monitoring systems were insufficient in tracking public health trends and identifying early warning signs of potential outbreaks.</a:t>
            </a:r>
          </a:p>
          <a:p>
            <a:pPr lvl="0"/>
            <a:r>
              <a:rPr lang="en-US" dirty="0">
                <a:solidFill>
                  <a:prstClr val="black"/>
                </a:solidFill>
              </a:rPr>
              <a:t>This led to difficulties in addressing health concerns especially in places whereby resources are quite scarce.</a:t>
            </a:r>
          </a:p>
          <a:p>
            <a:endParaRPr lang="en-US" dirty="0"/>
          </a:p>
        </p:txBody>
      </p:sp>
    </p:spTree>
    <p:extLst>
      <p:ext uri="{BB962C8B-B14F-4D97-AF65-F5344CB8AC3E}">
        <p14:creationId xmlns:p14="http://schemas.microsoft.com/office/powerpoint/2010/main" val="132216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General objective.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solidFill>
                  <a:prstClr val="black"/>
                </a:solidFill>
                <a:latin typeface="Times New Roman" panose="02020603050405020304" pitchFamily="18" charset="0"/>
                <a:cs typeface="Times New Roman" panose="02020603050405020304" pitchFamily="18" charset="0"/>
              </a:rPr>
              <a:t>To create a unified system that would monitor and support community health in real time and support proactive wellness management. </a:t>
            </a:r>
          </a:p>
          <a:p>
            <a:pPr marL="0" lvl="0" indent="0">
              <a:buNone/>
            </a:pPr>
            <a:endParaRPr lang="en-US" dirty="0">
              <a:solidFill>
                <a:prstClr val="black"/>
              </a:solidFill>
              <a:latin typeface="Times New Roman" panose="02020603050405020304" pitchFamily="18" charset="0"/>
              <a:cs typeface="Times New Roman" panose="02020603050405020304" pitchFamily="18" charset="0"/>
            </a:endParaRPr>
          </a:p>
          <a:p>
            <a:pPr lvl="0"/>
            <a:r>
              <a:rPr lang="en-US" b="1" dirty="0">
                <a:solidFill>
                  <a:prstClr val="black"/>
                </a:solidFill>
                <a:latin typeface="Times New Roman" panose="02020603050405020304" pitchFamily="18" charset="0"/>
                <a:cs typeface="Times New Roman" panose="02020603050405020304" pitchFamily="18" charset="0"/>
              </a:rPr>
              <a:t>Specific Objectives.</a:t>
            </a:r>
            <a:endParaRPr lang="en-US" dirty="0">
              <a:solidFill>
                <a:prstClr val="black"/>
              </a:solidFill>
              <a:latin typeface="Times New Roman" panose="02020603050405020304" pitchFamily="18" charset="0"/>
              <a:cs typeface="Times New Roman" panose="02020603050405020304" pitchFamily="18" charset="0"/>
            </a:endParaRP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To study the state of art in community Health monitoring systems.</a:t>
            </a: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To identify the challenges in the current systems used to monitor community health.</a:t>
            </a: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To develop an interactive community health monitoring system.</a:t>
            </a: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To validate and develop systems in rural areas.</a:t>
            </a:r>
          </a:p>
          <a:p>
            <a:endParaRPr lang="en-US" dirty="0"/>
          </a:p>
        </p:txBody>
      </p:sp>
    </p:spTree>
    <p:extLst>
      <p:ext uri="{BB962C8B-B14F-4D97-AF65-F5344CB8AC3E}">
        <p14:creationId xmlns:p14="http://schemas.microsoft.com/office/powerpoint/2010/main" val="296744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Research questions.</a:t>
            </a:r>
            <a:endParaRPr lang="en-US" dirty="0"/>
          </a:p>
        </p:txBody>
      </p:sp>
      <p:sp>
        <p:nvSpPr>
          <p:cNvPr id="3" name="Content Placeholder 2"/>
          <p:cNvSpPr>
            <a:spLocks noGrp="1"/>
          </p:cNvSpPr>
          <p:nvPr>
            <p:ph idx="1"/>
          </p:nvPr>
        </p:nvSpPr>
        <p:spPr/>
        <p:txBody>
          <a:bodyPr>
            <a:normAutofit lnSpcReduction="10000"/>
          </a:bodyPr>
          <a:lstStyle/>
          <a:p>
            <a:pPr marL="342900" lvl="0" indent="-342900">
              <a:lnSpc>
                <a:spcPct val="107000"/>
              </a:lnSpc>
              <a:spcBef>
                <a:spcPts val="0"/>
              </a:spcBef>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What are the challenges facing the current systems used to monitor community health?</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Why do we need to develop an interactive community Health monitoring system in a rural set up?</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What is the state of the art of current community health monitoring systems?</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How can an improved version of the current health monitoring system be implemented?</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784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Justification.</a:t>
            </a:r>
            <a:endParaRPr lang="en-US" dirty="0"/>
          </a:p>
        </p:txBody>
      </p:sp>
      <p:sp>
        <p:nvSpPr>
          <p:cNvPr id="3" name="Content Placeholder 2"/>
          <p:cNvSpPr>
            <a:spLocks noGrp="1"/>
          </p:cNvSpPr>
          <p:nvPr>
            <p:ph idx="1"/>
          </p:nvPr>
        </p:nvSpPr>
        <p:spPr/>
        <p:txBody>
          <a:bodyPr>
            <a:normAutofit fontScale="77500" lnSpcReduction="20000"/>
          </a:bodyPr>
          <a:lstStyle/>
          <a:p>
            <a:pPr marL="0" lvl="0">
              <a:lnSpc>
                <a:spcPct val="107000"/>
              </a:lnSpc>
              <a:spcBef>
                <a:spcPts val="0"/>
              </a:spcBef>
              <a:spcAft>
                <a:spcPts val="800"/>
              </a:spcAft>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 improved Community Health Monitoring System </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would</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give patients easier access to personalized health insights allowing them to make better decisions about their health. </a:t>
            </a:r>
          </a:p>
          <a:p>
            <a:pPr marL="0" lvl="0">
              <a:lnSpc>
                <a:spcPct val="107000"/>
              </a:lnSpc>
              <a:spcBef>
                <a:spcPts val="0"/>
              </a:spcBef>
              <a:spcAft>
                <a:spcPts val="800"/>
              </a:spcAft>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smoother, more accurate way of diagnosing and treating patients </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would </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be made possible between doctors, nurses and patients, thanks to an easier streamlining of patient data. </a:t>
            </a:r>
          </a:p>
          <a:p>
            <a:pPr marL="0" lvl="0">
              <a:lnSpc>
                <a:spcPct val="107000"/>
              </a:lnSpc>
              <a:spcBef>
                <a:spcPts val="0"/>
              </a:spcBef>
              <a:spcAft>
                <a:spcPts val="800"/>
              </a:spcAft>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monitoring of health trends in real time </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would </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also allow public health administrators to prevent diseases and better allocate their resources. </a:t>
            </a:r>
          </a:p>
          <a:p>
            <a:pPr marL="0" lvl="0">
              <a:lnSpc>
                <a:spcPct val="107000"/>
              </a:lnSpc>
              <a:spcBef>
                <a:spcPts val="0"/>
              </a:spcBef>
              <a:spcAft>
                <a:spcPts val="800"/>
              </a:spcAft>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As a result of all these, results collected </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could</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give pharmaceutical companies better insight into what products patients are taking and how they are taking them. </a:t>
            </a:r>
          </a:p>
          <a:p>
            <a:pPr marL="0" lvl="0">
              <a:lnSpc>
                <a:spcPct val="107000"/>
              </a:lnSpc>
              <a:spcBef>
                <a:spcPts val="0"/>
              </a:spcBef>
              <a:spcAft>
                <a:spcPts val="800"/>
              </a:spcAft>
            </a:pP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system</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would</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also benefit community health workers, who are many at times are the first link in rural areas. This </a:t>
            </a:r>
            <a:r>
              <a:rPr lang="en-GB"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could </a:t>
            </a:r>
            <a:r>
              <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be done by providing better tools to track and manage the health needs of patients and families.</a:t>
            </a:r>
            <a:endParaRPr lang="en-US" sz="19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481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State of art.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solidFill>
                  <a:prstClr val="black"/>
                </a:solidFill>
                <a:latin typeface="Times New Roman" panose="02020603050405020304" pitchFamily="18" charset="0"/>
                <a:ea typeface="Calibri" panose="020F0502020204030204" pitchFamily="34" charset="0"/>
              </a:rPr>
              <a:t>A similar case study is the use of MOTECH in Ghana which is mainly used to improve maternal and child health outcomes in rural areas of Ghana. </a:t>
            </a:r>
          </a:p>
          <a:p>
            <a:pPr lvl="0"/>
            <a:r>
              <a:rPr lang="en-US" dirty="0">
                <a:solidFill>
                  <a:prstClr val="black"/>
                </a:solidFill>
                <a:latin typeface="Times New Roman" panose="02020603050405020304" pitchFamily="18" charset="0"/>
                <a:ea typeface="Calibri" panose="020F0502020204030204" pitchFamily="34" charset="0"/>
              </a:rPr>
              <a:t>Over time, MOTECH has enabled health care workers in the country to track pregnant women and new mothers which ensures timely access to prenatal care, immunizations of newborns and other related health needs. </a:t>
            </a:r>
          </a:p>
          <a:p>
            <a:pPr lvl="0"/>
            <a:r>
              <a:rPr lang="en-US" dirty="0">
                <a:solidFill>
                  <a:prstClr val="black"/>
                </a:solidFill>
                <a:latin typeface="Times New Roman" panose="02020603050405020304" pitchFamily="18" charset="0"/>
                <a:ea typeface="Calibri" panose="020F0502020204030204" pitchFamily="34" charset="0"/>
              </a:rPr>
              <a:t>MOTECH has also managed to send automated messages and alerts to individuals about their upcoming medical appointments and also provide related health information.</a:t>
            </a:r>
            <a:endParaRPr lang="en-US" dirty="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386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The challenges.</a:t>
            </a:r>
            <a:endParaRPr lang="en-US" dirty="0"/>
          </a:p>
        </p:txBody>
      </p:sp>
      <p:sp>
        <p:nvSpPr>
          <p:cNvPr id="3" name="Content Placeholder 2"/>
          <p:cNvSpPr>
            <a:spLocks noGrp="1"/>
          </p:cNvSpPr>
          <p:nvPr>
            <p:ph idx="1"/>
          </p:nvPr>
        </p:nvSpPr>
        <p:spPr/>
        <p:txBody>
          <a:bodyPr>
            <a:normAutofit lnSpcReduction="10000"/>
          </a:bodyPr>
          <a:lstStyle/>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Data Accuracy: Data input by community health workers has led to inconsistencies.</a:t>
            </a: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Data Privacy and Security: This has been an area of concern as collection of such volumes of personal data leads to even ethical concerns, especially in un deserved areas.</a:t>
            </a:r>
          </a:p>
          <a:p>
            <a:pPr marL="571500" lvl="0" indent="-571500">
              <a:buFont typeface="+mj-lt"/>
              <a:buAutoNum type="romanLcPeriod"/>
            </a:pPr>
            <a:r>
              <a:rPr lang="en-US" dirty="0">
                <a:solidFill>
                  <a:prstClr val="black"/>
                </a:solidFill>
                <a:latin typeface="Times New Roman" panose="02020603050405020304" pitchFamily="18" charset="0"/>
                <a:cs typeface="Times New Roman" panose="02020603050405020304" pitchFamily="18" charset="0"/>
              </a:rPr>
              <a:t>User Engagement: Users can be resistant to adopting technologies such as a digital community health monitoring system.</a:t>
            </a:r>
          </a:p>
          <a:p>
            <a:endParaRPr lang="en-US" dirty="0"/>
          </a:p>
        </p:txBody>
      </p:sp>
    </p:spTree>
    <p:extLst>
      <p:ext uri="{BB962C8B-B14F-4D97-AF65-F5344CB8AC3E}">
        <p14:creationId xmlns:p14="http://schemas.microsoft.com/office/powerpoint/2010/main" val="39812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latin typeface="Times New Roman" panose="02020603050405020304" pitchFamily="18" charset="0"/>
                <a:cs typeface="Times New Roman" panose="02020603050405020304" pitchFamily="18" charset="0"/>
              </a:rPr>
              <a:t>The proposed system.</a:t>
            </a:r>
            <a:endParaRPr lang="en-US" dirty="0"/>
          </a:p>
        </p:txBody>
      </p:sp>
      <p:sp>
        <p:nvSpPr>
          <p:cNvPr id="3" name="Content Placeholder 2"/>
          <p:cNvSpPr>
            <a:spLocks noGrp="1"/>
          </p:cNvSpPr>
          <p:nvPr>
            <p:ph idx="1"/>
          </p:nvPr>
        </p:nvSpPr>
        <p:spPr/>
        <p:txBody>
          <a:bodyPr/>
          <a:lstStyle/>
          <a:p>
            <a:pPr marL="342900" lvl="0" indent="-342900">
              <a:lnSpc>
                <a:spcPct val="107000"/>
              </a:lnSpc>
              <a:spcBef>
                <a:spcPts val="0"/>
              </a:spcBef>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Conducting regular data audits for the system in order to catch inconsistencies.</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Access control i.e. Limiting people who can access data to authorized personnel only.</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mj-lt"/>
              <a:buAutoNum type="romanLcPeriod"/>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Organizing and conducting trainings to teach users and community at large on the importance of using the proposed system.</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2321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831</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Times New Roman</vt:lpstr>
      <vt:lpstr>Office Theme</vt:lpstr>
      <vt:lpstr>SMART HEALTH: AN INTERACTIVE COMMUNITY HEALTH MONITORING SYSTEM.</vt:lpstr>
      <vt:lpstr>Background Information.</vt:lpstr>
      <vt:lpstr>Problem statement.</vt:lpstr>
      <vt:lpstr>General objective.</vt:lpstr>
      <vt:lpstr>Research questions.</vt:lpstr>
      <vt:lpstr>Justification.</vt:lpstr>
      <vt:lpstr>State of art.</vt:lpstr>
      <vt:lpstr>The challenges.</vt:lpstr>
      <vt:lpstr>The proposed system.</vt:lpstr>
      <vt:lpstr>Methodology.</vt:lpstr>
      <vt:lpstr>System requirements.</vt:lpstr>
      <vt:lpstr>System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Wachira</dc:creator>
  <cp:lastModifiedBy>Albert Ray</cp:lastModifiedBy>
  <cp:revision>23</cp:revision>
  <dcterms:created xsi:type="dcterms:W3CDTF">2023-05-03T07:53:47Z</dcterms:created>
  <dcterms:modified xsi:type="dcterms:W3CDTF">2025-06-18T18:12:14Z</dcterms:modified>
</cp:coreProperties>
</file>