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64" r:id="rId6"/>
    <p:sldId id="257" r:id="rId7"/>
    <p:sldId id="26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1840" cy="39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073CAE-316E-4D40-9639-CB10D8D8EC57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12.xml"/><Relationship Id="rId28" Type="http://schemas.openxmlformats.org/officeDocument/2006/relationships/image" Target="../media/image6.svg"/><Relationship Id="rId27" Type="http://schemas.openxmlformats.org/officeDocument/2006/relationships/image" Target="../media/image5.png"/><Relationship Id="rId26" Type="http://schemas.openxmlformats.org/officeDocument/2006/relationships/image" Target="../media/image4.svg"/><Relationship Id="rId25" Type="http://schemas.openxmlformats.org/officeDocument/2006/relationships/image" Target="../media/image3.png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image" Target="../media/image2.png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9.png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40055" y="0"/>
            <a:ext cx="12950825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75" y="5445760"/>
            <a:ext cx="11073765" cy="830580"/>
          </a:xfrm>
        </p:spPr>
        <p:txBody>
          <a:bodyPr/>
          <a:p>
            <a:pPr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tabLst>
                <a:tab pos="0" algn="l"/>
              </a:tabLst>
            </a:pPr>
            <a:r>
              <a:rPr lang="en-US" altLang="zh-CN" sz="4800">
                <a:solidFill>
                  <a:schemeClr val="bg1"/>
                </a:solidFill>
              </a:rPr>
              <a:t> </a:t>
            </a:r>
            <a:r>
              <a:rPr lang="en-US" altLang="zh-CN" sz="4000" spc="-1">
                <a:solidFill>
                  <a:schemeClr val="bg1">
                    <a:lumMod val="95000"/>
                  </a:schemeClr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An on-chain growth platform based on gaming</a:t>
            </a:r>
            <a:endParaRPr lang="en-US" altLang="zh-CN" sz="4000" spc="-1">
              <a:solidFill>
                <a:schemeClr val="bg1">
                  <a:lumMod val="95000"/>
                </a:schemeClr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" name="图片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7475" y="-127000"/>
            <a:ext cx="13816330" cy="6858000"/>
          </a:xfrm>
          <a:prstGeom prst="rect">
            <a:avLst/>
          </a:prstGeom>
        </p:spPr>
      </p:pic>
      <p:sp>
        <p:nvSpPr>
          <p:cNvPr id="13" name="矩形 185"/>
          <p:cNvSpPr/>
          <p:nvPr>
            <p:custDataLst>
              <p:tags r:id="rId3"/>
            </p:custDataLst>
          </p:nvPr>
        </p:nvSpPr>
        <p:spPr>
          <a:xfrm>
            <a:off x="3387" y="-1693"/>
            <a:ext cx="12191153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endParaRPr lang="zh-CN" altLang="en-US" sz="2400" u="heavy"/>
          </a:p>
        </p:txBody>
      </p:sp>
      <p:sp>
        <p:nvSpPr>
          <p:cNvPr id="14" name="圆角矩形 13"/>
          <p:cNvSpPr/>
          <p:nvPr>
            <p:custDataLst>
              <p:tags r:id="rId4"/>
            </p:custDataLst>
          </p:nvPr>
        </p:nvSpPr>
        <p:spPr>
          <a:xfrm>
            <a:off x="903393" y="2645833"/>
            <a:ext cx="3092873" cy="3722793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圆角矩形 21"/>
          <p:cNvSpPr/>
          <p:nvPr>
            <p:custDataLst>
              <p:tags r:id="rId5"/>
            </p:custDataLst>
          </p:nvPr>
        </p:nvSpPr>
        <p:spPr>
          <a:xfrm>
            <a:off x="681567" y="502920"/>
            <a:ext cx="2567940" cy="8568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文本框 12"/>
          <p:cNvSpPr/>
          <p:nvPr>
            <p:custDataLst>
              <p:tags r:id="rId6"/>
            </p:custDataLst>
          </p:nvPr>
        </p:nvSpPr>
        <p:spPr>
          <a:xfrm>
            <a:off x="885613" y="587587"/>
            <a:ext cx="2364740" cy="677333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120000" tIns="60000" rIns="120000" bIns="60000" anchor="t">
            <a:noAutofit/>
          </a:bodyPr>
          <a:p>
            <a:pPr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0" algn="l"/>
              </a:tabLst>
            </a:pPr>
            <a:r>
              <a:rPr lang="en-US" altLang="zh-CN" sz="3735" b="0" strike="noStrike" spc="-1">
                <a:solidFill>
                  <a:schemeClr val="bg1">
                    <a:lumMod val="95000"/>
                  </a:schemeClr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Problems</a:t>
            </a:r>
            <a:endParaRPr lang="en-US" altLang="zh-CN" sz="3735" b="0" strike="noStrike" spc="-1">
              <a:solidFill>
                <a:schemeClr val="bg1">
                  <a:lumMod val="95000"/>
                </a:schemeClr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1665" y="1679575"/>
            <a:ext cx="3861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ts val="200"/>
              </a:spcBef>
              <a:buClrTx/>
              <a:buSzTx/>
              <a:buFontTx/>
              <a:tabLst>
                <a:tab pos="0" algn="l"/>
              </a:tabLst>
            </a:pPr>
            <a:r>
              <a:rPr lang="en-US" altLang="zh-CN" sz="24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  <a:sym typeface="+mn-ea"/>
              </a:rPr>
              <a:t>On-chain growth is difficult</a:t>
            </a:r>
            <a:endParaRPr lang="en-US" altLang="zh-CN" sz="24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  <a:sym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4483100" y="2632287"/>
            <a:ext cx="3092873" cy="3721947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>
            <p:custDataLst>
              <p:tags r:id="rId8"/>
            </p:custDataLst>
          </p:nvPr>
        </p:nvSpPr>
        <p:spPr>
          <a:xfrm>
            <a:off x="8237220" y="2645833"/>
            <a:ext cx="3092873" cy="3731260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903393" y="5449993"/>
            <a:ext cx="309372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187873" y="5708227"/>
            <a:ext cx="2556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  <a:sym typeface="+mn-ea"/>
              </a:rPr>
              <a:t>Expensive to acquire attention</a:t>
            </a:r>
            <a:endParaRPr lang="en-US" altLang="zh-CN" sz="1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  <a:sym typeface="+mn-ea"/>
            </a:endParaRPr>
          </a:p>
        </p:txBody>
      </p:sp>
      <p:sp>
        <p:nvSpPr>
          <p:cNvPr id="25" name="圆角矩形 24"/>
          <p:cNvSpPr/>
          <p:nvPr>
            <p:custDataLst>
              <p:tags r:id="rId10"/>
            </p:custDataLst>
          </p:nvPr>
        </p:nvSpPr>
        <p:spPr>
          <a:xfrm>
            <a:off x="4483100" y="5439833"/>
            <a:ext cx="309372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圆角矩形 25"/>
          <p:cNvSpPr/>
          <p:nvPr>
            <p:custDataLst>
              <p:tags r:id="rId11"/>
            </p:custDataLst>
          </p:nvPr>
        </p:nvSpPr>
        <p:spPr>
          <a:xfrm>
            <a:off x="8238067" y="5449993"/>
            <a:ext cx="309372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8481907" y="5698913"/>
            <a:ext cx="2680547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en-US" altLang="zh-CN" sz="1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How to ensure fairness</a:t>
            </a:r>
            <a:endParaRPr lang="en-US" altLang="zh-CN" sz="1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2748280" y="5009727"/>
            <a:ext cx="90000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335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Gamefi</a:t>
            </a:r>
            <a:endParaRPr lang="en-US" altLang="zh-CN" sz="1335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4821767" y="5708227"/>
            <a:ext cx="255608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  <a:sym typeface="+mn-ea"/>
              </a:rPr>
              <a:t>Not enjoyable</a:t>
            </a:r>
            <a:endParaRPr lang="en-US" altLang="zh-CN" sz="1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2921635" y="3302212"/>
            <a:ext cx="9000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BTC L2</a:t>
            </a:r>
            <a:endParaRPr lang="en-US" altLang="zh-CN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2216150" y="3777615"/>
            <a:ext cx="1432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MEME</a:t>
            </a:r>
            <a:endParaRPr lang="en-US" altLang="zh-CN" sz="28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1360170" y="4024842"/>
            <a:ext cx="90000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DEFI</a:t>
            </a:r>
            <a:endParaRPr lang="en-US" altLang="zh-CN" sz="1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2205990" y="4480772"/>
            <a:ext cx="90000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335" spc="-1">
                <a:solidFill>
                  <a:schemeClr val="bg1">
                    <a:lumMod val="95000"/>
                  </a:schemeClr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ETH</a:t>
            </a:r>
            <a:endParaRPr lang="en-US" altLang="zh-CN" sz="1335" spc="-1">
              <a:solidFill>
                <a:schemeClr val="bg1">
                  <a:lumMod val="95000"/>
                </a:schemeClr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2087880" y="3041227"/>
            <a:ext cx="90000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RWA</a:t>
            </a:r>
            <a:endParaRPr lang="en-US" altLang="zh-CN" sz="1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638935" y="4924637"/>
            <a:ext cx="90000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335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NFT</a:t>
            </a:r>
            <a:endParaRPr lang="en-US" altLang="zh-CN" sz="1335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1"/>
            </p:custDataLst>
          </p:nvPr>
        </p:nvSpPr>
        <p:spPr>
          <a:xfrm>
            <a:off x="1132205" y="3470910"/>
            <a:ext cx="11277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Restaking</a:t>
            </a:r>
            <a:endParaRPr lang="en-US" altLang="zh-CN" sz="1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2"/>
            </p:custDataLst>
          </p:nvPr>
        </p:nvSpPr>
        <p:spPr>
          <a:xfrm>
            <a:off x="2921635" y="4529032"/>
            <a:ext cx="90000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Solana</a:t>
            </a:r>
            <a:endParaRPr lang="en-US" altLang="zh-CN" sz="1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23"/>
            </p:custDataLst>
          </p:nvPr>
        </p:nvSpPr>
        <p:spPr>
          <a:xfrm>
            <a:off x="1306195" y="4464897"/>
            <a:ext cx="9000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AI</a:t>
            </a:r>
            <a:endParaRPr lang="en-US" altLang="zh-CN" sz="28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4"/>
            </p:custDataLst>
          </p:nvPr>
        </p:nvSpPr>
        <p:spPr>
          <a:xfrm>
            <a:off x="8954135" y="3959225"/>
            <a:ext cx="1812925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3600" spc="-1">
                <a:solidFill>
                  <a:schemeClr val="bg1"/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Airdrop</a:t>
            </a:r>
            <a:endParaRPr lang="en-US" altLang="zh-CN" sz="3600" spc="-1">
              <a:solidFill>
                <a:schemeClr val="bg1"/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pic>
        <p:nvPicPr>
          <p:cNvPr id="38" name="图片 37" descr="下载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78270" y="4385310"/>
            <a:ext cx="624205" cy="624205"/>
          </a:xfrm>
          <a:prstGeom prst="rect">
            <a:avLst/>
          </a:prstGeom>
        </p:spPr>
      </p:pic>
      <p:pic>
        <p:nvPicPr>
          <p:cNvPr id="41" name="图片 40" descr="logo.f59cbf08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28895" y="3470910"/>
            <a:ext cx="134937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42365" y="274955"/>
            <a:ext cx="13435965" cy="6669405"/>
          </a:xfrm>
          <a:prstGeom prst="rect">
            <a:avLst/>
          </a:prstGeom>
        </p:spPr>
      </p:pic>
      <p:sp>
        <p:nvSpPr>
          <p:cNvPr id="15" name="矩形 185"/>
          <p:cNvSpPr/>
          <p:nvPr>
            <p:custDataLst>
              <p:tags r:id="rId3"/>
            </p:custDataLst>
          </p:nvPr>
        </p:nvSpPr>
        <p:spPr>
          <a:xfrm>
            <a:off x="3387" y="-1693"/>
            <a:ext cx="12191153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endParaRPr lang="zh-CN" altLang="en-US" sz="2400" u="heavy"/>
          </a:p>
        </p:txBody>
      </p:sp>
      <p:sp>
        <p:nvSpPr>
          <p:cNvPr id="8" name="圆角矩形 21"/>
          <p:cNvSpPr/>
          <p:nvPr>
            <p:custDataLst>
              <p:tags r:id="rId4"/>
            </p:custDataLst>
          </p:nvPr>
        </p:nvSpPr>
        <p:spPr>
          <a:xfrm>
            <a:off x="681355" y="604520"/>
            <a:ext cx="5132705" cy="8566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文本框 12"/>
          <p:cNvSpPr/>
          <p:nvPr>
            <p:custDataLst>
              <p:tags r:id="rId5"/>
            </p:custDataLst>
          </p:nvPr>
        </p:nvSpPr>
        <p:spPr>
          <a:xfrm>
            <a:off x="884555" y="694055"/>
            <a:ext cx="5212080" cy="6775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120000" tIns="60000" rIns="120000" bIns="60000" anchor="t">
            <a:noAutofit/>
          </a:bodyPr>
          <a:p>
            <a:pPr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0" algn="l"/>
              </a:tabLst>
            </a:pPr>
            <a:r>
              <a:rPr lang="en-US" altLang="zh-CN" sz="3735" b="0" strike="noStrike" spc="-1">
                <a:solidFill>
                  <a:schemeClr val="bg1">
                    <a:lumMod val="95000"/>
                  </a:schemeClr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What is MoveChamps</a:t>
            </a:r>
            <a:endParaRPr lang="en-US" altLang="zh-CN" sz="3735" b="0" strike="noStrike" spc="-1">
              <a:solidFill>
                <a:schemeClr val="bg1">
                  <a:lumMod val="95000"/>
                </a:schemeClr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10535" y="1744980"/>
            <a:ext cx="5193665" cy="4782820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MoveChamps</a:t>
            </a:r>
            <a:endParaRPr lang="en-US" altLang="zh-CN" sz="4000"/>
          </a:p>
        </p:txBody>
      </p:sp>
      <p:sp>
        <p:nvSpPr>
          <p:cNvPr id="7" name="圆角矩形 6"/>
          <p:cNvSpPr/>
          <p:nvPr/>
        </p:nvSpPr>
        <p:spPr>
          <a:xfrm>
            <a:off x="1755775" y="2540000"/>
            <a:ext cx="2705100" cy="8890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Fully on-chain</a:t>
            </a:r>
            <a:endParaRPr lang="en-US" altLang="zh-CN"/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4039235" y="5842000"/>
            <a:ext cx="2908300" cy="8001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Easy and cheap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6835775" y="2540000"/>
            <a:ext cx="2667000" cy="9779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Gaming and socializing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69900" y="-635"/>
            <a:ext cx="13816965" cy="6858635"/>
          </a:xfrm>
          <a:prstGeom prst="rect">
            <a:avLst/>
          </a:prstGeom>
        </p:spPr>
      </p:pic>
      <p:sp>
        <p:nvSpPr>
          <p:cNvPr id="15" name="矩形 185"/>
          <p:cNvSpPr/>
          <p:nvPr>
            <p:custDataLst>
              <p:tags r:id="rId3"/>
            </p:custDataLst>
          </p:nvPr>
        </p:nvSpPr>
        <p:spPr>
          <a:xfrm>
            <a:off x="3387" y="-1693"/>
            <a:ext cx="12191153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endParaRPr lang="zh-CN" altLang="en-US" sz="2400" u="heavy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Team</a:t>
            </a:r>
            <a:endParaRPr lang="en-US" altLang="zh-CN"/>
          </a:p>
        </p:txBody>
      </p:sp>
      <p:sp>
        <p:nvSpPr>
          <p:cNvPr id="8" name="圆角矩形 21"/>
          <p:cNvSpPr/>
          <p:nvPr>
            <p:custDataLst>
              <p:tags r:id="rId4"/>
            </p:custDataLst>
          </p:nvPr>
        </p:nvSpPr>
        <p:spPr>
          <a:xfrm>
            <a:off x="465455" y="604520"/>
            <a:ext cx="1970405" cy="8566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文本框 12"/>
          <p:cNvSpPr/>
          <p:nvPr>
            <p:custDataLst>
              <p:tags r:id="rId5"/>
            </p:custDataLst>
          </p:nvPr>
        </p:nvSpPr>
        <p:spPr>
          <a:xfrm>
            <a:off x="884555" y="694055"/>
            <a:ext cx="1783715" cy="6775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120000" tIns="60000" rIns="120000" bIns="60000" anchor="t">
            <a:noAutofit/>
          </a:bodyPr>
          <a:p>
            <a:pPr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0" algn="l"/>
              </a:tabLst>
            </a:pPr>
            <a:r>
              <a:rPr lang="en-US" altLang="zh-CN" sz="3735" b="0" strike="noStrike" spc="-1">
                <a:solidFill>
                  <a:schemeClr val="bg1">
                    <a:lumMod val="95000"/>
                  </a:schemeClr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Team</a:t>
            </a:r>
            <a:endParaRPr lang="en-US" altLang="zh-CN" sz="3735" b="0" strike="noStrike" spc="-1">
              <a:solidFill>
                <a:schemeClr val="bg1">
                  <a:lumMod val="95000"/>
                </a:schemeClr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514350" y="1594485"/>
            <a:ext cx="4375785" cy="2072640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3900" y="1941195"/>
            <a:ext cx="41662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Mason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全栈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上海交通大学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计算机图形学硕士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，前Nvidia/网易游戏研发，主攻GPU图形渲染，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参与研发了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一款Web3游戏研发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>
          <a:xfrm>
            <a:off x="7372350" y="1594485"/>
            <a:ext cx="4375785" cy="2072640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785100" y="1941195"/>
            <a:ext cx="3835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LZ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美术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北京电影学院动画学院，前网易概念设计/影视场景概念设计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8"/>
            </p:custDataLst>
          </p:nvPr>
        </p:nvSpPr>
        <p:spPr>
          <a:xfrm>
            <a:off x="558800" y="4032250"/>
            <a:ext cx="4375785" cy="2072640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890010"/>
            <a:ext cx="5067935" cy="2383155"/>
          </a:xfrm>
        </p:spPr>
        <p:txBody>
          <a:bodyPr>
            <a:normAutofit lnSpcReduction="1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Philp 游戏研发</a:t>
            </a:r>
            <a:endParaRPr lang="en-US" altLang="zh-CN" sz="1800">
              <a:solidFill>
                <a:schemeClr val="bg1"/>
              </a:solidFill>
            </a:endParaRPr>
          </a:p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lvl="0" algn="l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新南威尔士大学人工智能专业硕士，Light &amp; Wonder高级游戏工程师</a:t>
            </a:r>
            <a:endParaRPr lang="en-US" altLang="zh-CN" sz="18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7372350" y="4032250"/>
            <a:ext cx="4375785" cy="2072640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636510" y="4467225"/>
            <a:ext cx="38481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altLang="zh-CN">
                <a:solidFill>
                  <a:schemeClr val="bg1"/>
                </a:solidFill>
                <a:sym typeface="+mn-ea"/>
              </a:rPr>
              <a:t>ChaoS  产品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lvl="0"/>
            <a:endParaRPr lang="en-US" altLang="zh-CN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altLang="zh-CN">
                <a:solidFill>
                  <a:schemeClr val="bg1"/>
                </a:solidFill>
                <a:sym typeface="+mn-ea"/>
              </a:rPr>
              <a:t>前广联达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高级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产品经理，Defi/Gamefi爱好者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28600" y="0"/>
            <a:ext cx="13814425" cy="6857365"/>
          </a:xfrm>
          <a:prstGeom prst="rect">
            <a:avLst/>
          </a:prstGeom>
        </p:spPr>
      </p:pic>
      <p:sp>
        <p:nvSpPr>
          <p:cNvPr id="15" name="矩形 185"/>
          <p:cNvSpPr/>
          <p:nvPr>
            <p:custDataLst>
              <p:tags r:id="rId3"/>
            </p:custDataLst>
          </p:nvPr>
        </p:nvSpPr>
        <p:spPr>
          <a:xfrm>
            <a:off x="3387" y="-1693"/>
            <a:ext cx="12191153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endParaRPr lang="zh-CN" altLang="en-US" sz="2400" u="heavy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What’s next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More Game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>
                <a:solidFill>
                  <a:schemeClr val="bg1"/>
                </a:solidFill>
              </a:rPr>
              <a:t>More rules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圆角矩形 21"/>
          <p:cNvSpPr/>
          <p:nvPr>
            <p:custDataLst>
              <p:tags r:id="rId4"/>
            </p:custDataLst>
          </p:nvPr>
        </p:nvSpPr>
        <p:spPr>
          <a:xfrm>
            <a:off x="681355" y="604520"/>
            <a:ext cx="5132705" cy="8566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文本框 12"/>
          <p:cNvSpPr/>
          <p:nvPr>
            <p:custDataLst>
              <p:tags r:id="rId5"/>
            </p:custDataLst>
          </p:nvPr>
        </p:nvSpPr>
        <p:spPr>
          <a:xfrm>
            <a:off x="884555" y="694055"/>
            <a:ext cx="5212080" cy="6775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120000" tIns="60000" rIns="120000" bIns="60000" anchor="t">
            <a:noAutofit/>
          </a:bodyPr>
          <a:p>
            <a:pPr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0" algn="l"/>
              </a:tabLst>
            </a:pPr>
            <a:r>
              <a:rPr lang="en-US" altLang="zh-CN" sz="3735" b="0" strike="noStrike" spc="-1">
                <a:solidFill>
                  <a:schemeClr val="bg1">
                    <a:lumMod val="95000"/>
                  </a:schemeClr>
                </a:solidFill>
                <a:latin typeface="Franklin Gothic Demi" panose="020B0703020102020204" charset="0"/>
                <a:ea typeface="华文细黑" panose="02010600040101010101" charset="-122"/>
                <a:cs typeface="Franklin Gothic Demi" panose="020B0703020102020204" charset="0"/>
              </a:rPr>
              <a:t>What is Next</a:t>
            </a:r>
            <a:endParaRPr lang="en-US" altLang="zh-CN" sz="3735" b="0" strike="noStrike" spc="-1">
              <a:solidFill>
                <a:schemeClr val="bg1">
                  <a:lumMod val="95000"/>
                </a:schemeClr>
              </a:solidFill>
              <a:latin typeface="Franklin Gothic Demi" panose="020B0703020102020204" charset="0"/>
              <a:ea typeface="华文细黑" panose="02010600040101010101" charset="-122"/>
              <a:cs typeface="Franklin Gothic Demi" panose="020B070302010202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commondata" val="eyJoZGlkIjoiNzAwNWRjMzQ0YzdhN2Q5NTFkODczMzYwM2NlNjQ4Mzc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Franklin Gothic Demi</vt:lpstr>
      <vt:lpstr>华文细黑</vt:lpstr>
      <vt:lpstr>WPS</vt:lpstr>
      <vt:lpstr>MoveChamps</vt:lpstr>
      <vt:lpstr>PowerPoint 演示文稿</vt:lpstr>
      <vt:lpstr>What is MoveChamps</vt:lpstr>
      <vt:lpstr>Team</vt:lpstr>
      <vt:lpstr>What’s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zhaoxi qin</dc:creator>
  <cp:lastModifiedBy>WPS_1173567864</cp:lastModifiedBy>
  <cp:revision>50</cp:revision>
  <dcterms:created xsi:type="dcterms:W3CDTF">2023-08-09T12:44:00Z</dcterms:created>
  <dcterms:modified xsi:type="dcterms:W3CDTF">2024-03-31T04:48:13Z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