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62" r:id="rId2"/>
    <p:sldId id="257" r:id="rId3"/>
    <p:sldId id="260" r:id="rId4"/>
    <p:sldId id="264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117"/>
    <a:srgbClr val="2B2B2B"/>
    <a:srgbClr val="275317"/>
    <a:srgbClr val="084F6A"/>
    <a:srgbClr val="C04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AssetClass!$B$1</c:f>
              <c:strCache>
                <c:ptCount val="1"/>
                <c:pt idx="0">
                  <c:v>AssetClass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B0-4FDA-B1B4-3714F0985AD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0B0-4FDA-B1B4-3714F0985A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AssetClass!$A$2:$A$3</c:f>
              <c:strCache>
                <c:ptCount val="2"/>
                <c:pt idx="0">
                  <c:v>Long Equities </c:v>
                </c:pt>
                <c:pt idx="1">
                  <c:v>Cash </c:v>
                </c:pt>
              </c:strCache>
            </c:strRef>
          </c:cat>
          <c:val>
            <c:numRef>
              <c:f>AssetClass!$B$2:$B$3</c:f>
              <c:numCache>
                <c:formatCode>General</c:formatCode>
                <c:ptCount val="2"/>
                <c:pt idx="0">
                  <c:v>95.65</c:v>
                </c:pt>
                <c:pt idx="1">
                  <c:v>4.3499999999999996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B0-4FDA-B1B4-3714F0985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E1117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Forward Guidance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Strategies!$B$12</c:f>
              <c:strCache>
                <c:ptCount val="1"/>
                <c:pt idx="0">
                  <c:v>Strategies for the future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130-4245-A294-D0FE8DDF2F5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130-4245-A294-D0FE8DDF2F5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130-4245-A294-D0FE8DDF2F5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130-4245-A294-D0FE8DDF2F52}"/>
              </c:ext>
            </c:extLst>
          </c:dPt>
          <c:dLbls>
            <c:dLbl>
              <c:idx val="3"/>
              <c:layout>
                <c:manualLayout>
                  <c:x val="1.2008969454778086E-2"/>
                  <c:y val="-7.60207057451151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130-4245-A294-D0FE8DDF2F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Strategies!$A$13:$A$16</c:f>
              <c:strCache>
                <c:ptCount val="4"/>
                <c:pt idx="0">
                  <c:v>Core</c:v>
                </c:pt>
                <c:pt idx="1">
                  <c:v>Passive</c:v>
                </c:pt>
                <c:pt idx="2">
                  <c:v>Hedge</c:v>
                </c:pt>
                <c:pt idx="3">
                  <c:v>Cash</c:v>
                </c:pt>
              </c:strCache>
            </c:strRef>
          </c:cat>
          <c:val>
            <c:numRef>
              <c:f>Strategies!$B$13:$B$16</c:f>
              <c:numCache>
                <c:formatCode>0.0</c:formatCode>
                <c:ptCount val="4"/>
                <c:pt idx="0">
                  <c:v>60</c:v>
                </c:pt>
                <c:pt idx="1">
                  <c:v>27</c:v>
                </c:pt>
                <c:pt idx="2">
                  <c:v>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30-4245-A294-D0FE8DDF2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E1117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MarketCap!$B$1</c:f>
              <c:strCache>
                <c:ptCount val="1"/>
                <c:pt idx="0">
                  <c:v>MarketCap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CCD-4024-94C8-EF9E3326854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CCD-4024-94C8-EF9E332685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MarketCap!$A$2:$A$3</c:f>
              <c:strCache>
                <c:ptCount val="2"/>
                <c:pt idx="0">
                  <c:v>Large Cap </c:v>
                </c:pt>
                <c:pt idx="1">
                  <c:v>Middle Cap </c:v>
                </c:pt>
              </c:strCache>
            </c:strRef>
          </c:cat>
          <c:val>
            <c:numRef>
              <c:f>MarketCap!$B$2:$B$3</c:f>
              <c:numCache>
                <c:formatCode>General</c:formatCode>
                <c:ptCount val="2"/>
                <c:pt idx="0">
                  <c:v>92.71</c:v>
                </c:pt>
                <c:pt idx="1">
                  <c:v>7.29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CD-4024-94C8-EF9E33268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E1117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Asset allocation All</a:t>
            </a:r>
            <a:r>
              <a:rPr lang="en-US" baseline="0" dirty="0"/>
              <a:t> strategies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'Sectores con ETFs'!$B$1</c:f>
              <c:strCache>
                <c:ptCount val="1"/>
                <c:pt idx="0">
                  <c:v>Asset allocation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B0F-486F-8116-9FBE0ACC66B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B0F-486F-8116-9FBE0ACC66B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B0F-486F-8116-9FBE0ACC66B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B0F-486F-8116-9FBE0ACC66B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B0F-486F-8116-9FBE0ACC66B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B0F-486F-8116-9FBE0ACC66B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B0F-486F-8116-9FBE0ACC66B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B0F-486F-8116-9FBE0ACC66B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B0F-486F-8116-9FBE0ACC66B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FB0F-486F-8116-9FBE0ACC66BF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FB0F-486F-8116-9FBE0ACC66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'Sectores con ETFs'!$A$2:$A$12</c:f>
              <c:strCache>
                <c:ptCount val="11"/>
                <c:pt idx="0">
                  <c:v>Technology</c:v>
                </c:pt>
                <c:pt idx="1">
                  <c:v>Financial Services</c:v>
                </c:pt>
                <c:pt idx="2">
                  <c:v>Communication Services</c:v>
                </c:pt>
                <c:pt idx="3">
                  <c:v>Healthcare</c:v>
                </c:pt>
                <c:pt idx="4">
                  <c:v>Basic Materials</c:v>
                </c:pt>
                <c:pt idx="5">
                  <c:v>Consumer Cyclical</c:v>
                </c:pt>
                <c:pt idx="6">
                  <c:v>Consumer Defensive</c:v>
                </c:pt>
                <c:pt idx="7">
                  <c:v>Industrials</c:v>
                </c:pt>
                <c:pt idx="8">
                  <c:v>Energy</c:v>
                </c:pt>
                <c:pt idx="9">
                  <c:v>Real Estate</c:v>
                </c:pt>
                <c:pt idx="10">
                  <c:v>Utilities</c:v>
                </c:pt>
              </c:strCache>
            </c:strRef>
          </c:cat>
          <c:val>
            <c:numRef>
              <c:f>'Sectores con ETFs'!$B$2:$B$12</c:f>
              <c:numCache>
                <c:formatCode>General</c:formatCode>
                <c:ptCount val="11"/>
                <c:pt idx="0">
                  <c:v>32.43</c:v>
                </c:pt>
                <c:pt idx="1">
                  <c:v>12.75</c:v>
                </c:pt>
                <c:pt idx="2">
                  <c:v>10.09</c:v>
                </c:pt>
                <c:pt idx="3">
                  <c:v>8.44</c:v>
                </c:pt>
                <c:pt idx="4">
                  <c:v>8.27</c:v>
                </c:pt>
                <c:pt idx="5">
                  <c:v>8.18</c:v>
                </c:pt>
                <c:pt idx="6">
                  <c:v>6.09</c:v>
                </c:pt>
                <c:pt idx="7">
                  <c:v>5.46</c:v>
                </c:pt>
                <c:pt idx="8">
                  <c:v>2.9499999999999997</c:v>
                </c:pt>
                <c:pt idx="9">
                  <c:v>2.86</c:v>
                </c:pt>
                <c:pt idx="10">
                  <c:v>2.48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B0F-486F-8116-9FBE0ACC6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E1117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6.9009774807908167E-2"/>
          <c:y val="5.8251285854386332E-2"/>
          <c:w val="0.9018069988080013"/>
          <c:h val="0.8941789095306580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Symbols!$B$1</c:f>
              <c:strCache>
                <c:ptCount val="1"/>
                <c:pt idx="0">
                  <c:v>Symbol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Symbols!$A$2:$A$48</c:f>
              <c:strCache>
                <c:ptCount val="47"/>
                <c:pt idx="0">
                  <c:v>VOO </c:v>
                </c:pt>
                <c:pt idx="1">
                  <c:v>SPY </c:v>
                </c:pt>
                <c:pt idx="2">
                  <c:v>IAU </c:v>
                </c:pt>
                <c:pt idx="3">
                  <c:v>AVGO </c:v>
                </c:pt>
                <c:pt idx="4">
                  <c:v>AAPL </c:v>
                </c:pt>
                <c:pt idx="5">
                  <c:v>MSFT </c:v>
                </c:pt>
                <c:pt idx="6">
                  <c:v>ORCL </c:v>
                </c:pt>
                <c:pt idx="7">
                  <c:v>GL </c:v>
                </c:pt>
                <c:pt idx="8">
                  <c:v>JPM </c:v>
                </c:pt>
                <c:pt idx="9">
                  <c:v>MET </c:v>
                </c:pt>
                <c:pt idx="10">
                  <c:v>PARA </c:v>
                </c:pt>
                <c:pt idx="11">
                  <c:v>VZ </c:v>
                </c:pt>
                <c:pt idx="12">
                  <c:v>PRU </c:v>
                </c:pt>
                <c:pt idx="13">
                  <c:v>CMCSA </c:v>
                </c:pt>
                <c:pt idx="14">
                  <c:v>IPG </c:v>
                </c:pt>
                <c:pt idx="15">
                  <c:v>CVS </c:v>
                </c:pt>
                <c:pt idx="16">
                  <c:v>PFE </c:v>
                </c:pt>
                <c:pt idx="17">
                  <c:v>WBA </c:v>
                </c:pt>
                <c:pt idx="18">
                  <c:v>BMY </c:v>
                </c:pt>
                <c:pt idx="19">
                  <c:v>COST </c:v>
                </c:pt>
                <c:pt idx="20">
                  <c:v>VTRS </c:v>
                </c:pt>
                <c:pt idx="21">
                  <c:v>F </c:v>
                </c:pt>
                <c:pt idx="22">
                  <c:v>GM </c:v>
                </c:pt>
                <c:pt idx="23">
                  <c:v>KHC </c:v>
                </c:pt>
                <c:pt idx="24">
                  <c:v>BWA </c:v>
                </c:pt>
                <c:pt idx="25">
                  <c:v>PHM </c:v>
                </c:pt>
                <c:pt idx="26">
                  <c:v>CAG </c:v>
                </c:pt>
                <c:pt idx="27">
                  <c:v>UAL </c:v>
                </c:pt>
                <c:pt idx="28">
                  <c:v>DAL </c:v>
                </c:pt>
                <c:pt idx="29">
                  <c:v>AAL </c:v>
                </c:pt>
                <c:pt idx="30">
                  <c:v>HII </c:v>
                </c:pt>
                <c:pt idx="31">
                  <c:v>CBRE </c:v>
                </c:pt>
                <c:pt idx="32">
                  <c:v>VICI </c:v>
                </c:pt>
                <c:pt idx="33">
                  <c:v>SBAC </c:v>
                </c:pt>
                <c:pt idx="34">
                  <c:v>HST </c:v>
                </c:pt>
                <c:pt idx="35">
                  <c:v>CTRA </c:v>
                </c:pt>
                <c:pt idx="36">
                  <c:v>DVN </c:v>
                </c:pt>
                <c:pt idx="37">
                  <c:v>ES </c:v>
                </c:pt>
                <c:pt idx="38">
                  <c:v>FE </c:v>
                </c:pt>
                <c:pt idx="39">
                  <c:v>APA </c:v>
                </c:pt>
                <c:pt idx="40">
                  <c:v>HAL </c:v>
                </c:pt>
                <c:pt idx="41">
                  <c:v>PCG </c:v>
                </c:pt>
                <c:pt idx="42">
                  <c:v>AES </c:v>
                </c:pt>
                <c:pt idx="43">
                  <c:v>NEM </c:v>
                </c:pt>
                <c:pt idx="44">
                  <c:v>LYB </c:v>
                </c:pt>
                <c:pt idx="45">
                  <c:v>EMN </c:v>
                </c:pt>
                <c:pt idx="46">
                  <c:v>CE </c:v>
                </c:pt>
              </c:strCache>
            </c:strRef>
          </c:cat>
          <c:val>
            <c:numRef>
              <c:f>Symbols!$B$2:$B$48</c:f>
              <c:numCache>
                <c:formatCode>General</c:formatCode>
                <c:ptCount val="47"/>
                <c:pt idx="0">
                  <c:v>20.88</c:v>
                </c:pt>
                <c:pt idx="1">
                  <c:v>20.87</c:v>
                </c:pt>
                <c:pt idx="2">
                  <c:v>6.58</c:v>
                </c:pt>
                <c:pt idx="3">
                  <c:v>5.69</c:v>
                </c:pt>
                <c:pt idx="4">
                  <c:v>4.59</c:v>
                </c:pt>
                <c:pt idx="5">
                  <c:v>4.21</c:v>
                </c:pt>
                <c:pt idx="6">
                  <c:v>4.08</c:v>
                </c:pt>
                <c:pt idx="7">
                  <c:v>2.0299999999999998</c:v>
                </c:pt>
                <c:pt idx="8">
                  <c:v>1.84</c:v>
                </c:pt>
                <c:pt idx="9">
                  <c:v>1.68</c:v>
                </c:pt>
                <c:pt idx="10">
                  <c:v>1.63</c:v>
                </c:pt>
                <c:pt idx="11">
                  <c:v>1.58</c:v>
                </c:pt>
                <c:pt idx="12">
                  <c:v>1.52</c:v>
                </c:pt>
                <c:pt idx="13">
                  <c:v>1.46</c:v>
                </c:pt>
                <c:pt idx="14">
                  <c:v>1.37</c:v>
                </c:pt>
                <c:pt idx="15">
                  <c:v>1.2</c:v>
                </c:pt>
                <c:pt idx="16">
                  <c:v>1.06</c:v>
                </c:pt>
                <c:pt idx="17">
                  <c:v>1.05</c:v>
                </c:pt>
                <c:pt idx="18">
                  <c:v>0.99</c:v>
                </c:pt>
                <c:pt idx="19">
                  <c:v>0.96</c:v>
                </c:pt>
                <c:pt idx="20">
                  <c:v>0.93</c:v>
                </c:pt>
                <c:pt idx="21">
                  <c:v>0.92</c:v>
                </c:pt>
                <c:pt idx="22">
                  <c:v>0.92</c:v>
                </c:pt>
                <c:pt idx="23">
                  <c:v>0.9</c:v>
                </c:pt>
                <c:pt idx="24">
                  <c:v>0.89</c:v>
                </c:pt>
                <c:pt idx="25">
                  <c:v>0.86</c:v>
                </c:pt>
                <c:pt idx="26">
                  <c:v>0.85</c:v>
                </c:pt>
                <c:pt idx="27">
                  <c:v>0.66</c:v>
                </c:pt>
                <c:pt idx="28">
                  <c:v>0.63</c:v>
                </c:pt>
                <c:pt idx="29">
                  <c:v>0.57999999999999996</c:v>
                </c:pt>
                <c:pt idx="30">
                  <c:v>0.57999999999999996</c:v>
                </c:pt>
                <c:pt idx="31">
                  <c:v>0.52</c:v>
                </c:pt>
                <c:pt idx="32">
                  <c:v>0.52</c:v>
                </c:pt>
                <c:pt idx="33">
                  <c:v>0.5</c:v>
                </c:pt>
                <c:pt idx="34">
                  <c:v>0.45</c:v>
                </c:pt>
                <c:pt idx="35">
                  <c:v>0.44</c:v>
                </c:pt>
                <c:pt idx="36">
                  <c:v>0.41</c:v>
                </c:pt>
                <c:pt idx="37">
                  <c:v>0.41</c:v>
                </c:pt>
                <c:pt idx="38">
                  <c:v>0.41</c:v>
                </c:pt>
                <c:pt idx="39">
                  <c:v>0.4</c:v>
                </c:pt>
                <c:pt idx="40">
                  <c:v>0.35</c:v>
                </c:pt>
                <c:pt idx="41">
                  <c:v>0.31</c:v>
                </c:pt>
                <c:pt idx="42">
                  <c:v>0.3</c:v>
                </c:pt>
                <c:pt idx="43">
                  <c:v>0.28000000000000003</c:v>
                </c:pt>
                <c:pt idx="44">
                  <c:v>0.26</c:v>
                </c:pt>
                <c:pt idx="45">
                  <c:v>0.26</c:v>
                </c:pt>
                <c:pt idx="46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87-4E41-98DA-645BAA1E5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817508943"/>
        <c:axId val="1817513103"/>
      </c:barChart>
      <c:catAx>
        <c:axId val="18175089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7513103"/>
        <c:crosses val="autoZero"/>
        <c:auto val="1"/>
        <c:lblAlgn val="ctr"/>
        <c:lblOffset val="100"/>
        <c:noMultiLvlLbl val="0"/>
      </c:catAx>
      <c:valAx>
        <c:axId val="1817513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1750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E1117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Asset allocation </a:t>
            </a:r>
            <a:r>
              <a:rPr lang="en-US" sz="1600" b="1" i="0" u="none" strike="noStrike" baseline="0" dirty="0">
                <a:effectLst/>
              </a:rPr>
              <a:t>CORE</a:t>
            </a:r>
            <a:r>
              <a:rPr lang="en-US" dirty="0"/>
              <a:t> strategy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'Asset allocation estrategia cor'!$B$1</c:f>
              <c:strCache>
                <c:ptCount val="1"/>
                <c:pt idx="0">
                  <c:v>Asset allocation estrategia CORE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E6-44E2-91CC-2720D4B4ECE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E6-44E2-91CC-2720D4B4ECE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BE6-44E2-91CC-2720D4B4ECE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BE6-44E2-91CC-2720D4B4ECE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BE6-44E2-91CC-2720D4B4ECE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BE6-44E2-91CC-2720D4B4ECE1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BE6-44E2-91CC-2720D4B4ECE1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BE6-44E2-91CC-2720D4B4ECE1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BE6-44E2-91CC-2720D4B4ECE1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BE6-44E2-91CC-2720D4B4ECE1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BE6-44E2-91CC-2720D4B4ECE1}"/>
              </c:ext>
            </c:extLst>
          </c:dPt>
          <c:dLbls>
            <c:dLbl>
              <c:idx val="3"/>
              <c:layout>
                <c:manualLayout>
                  <c:x val="6.7212343137958814E-4"/>
                  <c:y val="1.63590483665426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BE6-44E2-91CC-2720D4B4EC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'Asset allocation estrategia cor'!$A$2:$A$12</c:f>
              <c:strCache>
                <c:ptCount val="11"/>
                <c:pt idx="0">
                  <c:v>Information Technology</c:v>
                </c:pt>
                <c:pt idx="1">
                  <c:v>Financials</c:v>
                </c:pt>
                <c:pt idx="2">
                  <c:v>Communication Services</c:v>
                </c:pt>
                <c:pt idx="3">
                  <c:v>Health Care</c:v>
                </c:pt>
                <c:pt idx="4">
                  <c:v>Consumer Staples</c:v>
                </c:pt>
                <c:pt idx="5">
                  <c:v>Consumer Discretionary</c:v>
                </c:pt>
                <c:pt idx="6">
                  <c:v>Industrials</c:v>
                </c:pt>
                <c:pt idx="7">
                  <c:v>Real Estate</c:v>
                </c:pt>
                <c:pt idx="8">
                  <c:v>Energy</c:v>
                </c:pt>
                <c:pt idx="9">
                  <c:v>Utilities</c:v>
                </c:pt>
                <c:pt idx="10">
                  <c:v>Materials</c:v>
                </c:pt>
              </c:strCache>
            </c:strRef>
          </c:cat>
          <c:val>
            <c:numRef>
              <c:f>'Asset allocation estrategia cor'!$B$2:$B$12</c:f>
              <c:numCache>
                <c:formatCode>General</c:formatCode>
                <c:ptCount val="11"/>
                <c:pt idx="0">
                  <c:v>35.93</c:v>
                </c:pt>
                <c:pt idx="1">
                  <c:v>13.69</c:v>
                </c:pt>
                <c:pt idx="2">
                  <c:v>11.69</c:v>
                </c:pt>
                <c:pt idx="3">
                  <c:v>8.09</c:v>
                </c:pt>
                <c:pt idx="4">
                  <c:v>7.27</c:v>
                </c:pt>
                <c:pt idx="5">
                  <c:v>6.94</c:v>
                </c:pt>
                <c:pt idx="6">
                  <c:v>4.74</c:v>
                </c:pt>
                <c:pt idx="7">
                  <c:v>3.86</c:v>
                </c:pt>
                <c:pt idx="8">
                  <c:v>3.11</c:v>
                </c:pt>
                <c:pt idx="9">
                  <c:v>2.77</c:v>
                </c:pt>
                <c:pt idx="10">
                  <c:v>1.91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BE6-44E2-91CC-2720D4B4E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E1117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Strategies!$B$1</c:f>
              <c:strCache>
                <c:ptCount val="1"/>
                <c:pt idx="0">
                  <c:v>Strategies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7D-4640-9DD9-D966E79C5E6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7D-4640-9DD9-D966E79C5E6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7D-4640-9DD9-D966E79C5E6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7D-4640-9DD9-D966E79C5E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Strategies!$A$2:$A$5</c:f>
              <c:strCache>
                <c:ptCount val="4"/>
                <c:pt idx="0">
                  <c:v>Core</c:v>
                </c:pt>
                <c:pt idx="1">
                  <c:v>Passive</c:v>
                </c:pt>
                <c:pt idx="2">
                  <c:v>Hedge</c:v>
                </c:pt>
                <c:pt idx="3">
                  <c:v>Cash</c:v>
                </c:pt>
              </c:strCache>
            </c:strRef>
          </c:cat>
          <c:val>
            <c:numRef>
              <c:f>Strategies!$B$2:$B$5</c:f>
              <c:numCache>
                <c:formatCode>General</c:formatCode>
                <c:ptCount val="4"/>
                <c:pt idx="0">
                  <c:v>49.8</c:v>
                </c:pt>
                <c:pt idx="1">
                  <c:v>39.9</c:v>
                </c:pt>
                <c:pt idx="2">
                  <c:v>5.98</c:v>
                </c:pt>
                <c:pt idx="3">
                  <c:v>4.3099999999999996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7D-4640-9DD9-D966E79C5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E1117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Attribution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Atribution!$D$3</c:f>
              <c:strCache>
                <c:ptCount val="1"/>
                <c:pt idx="0">
                  <c:v>Allocation 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32-431F-9113-DED7666053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Atribution!$C$4:$C$15</c:f>
              <c:strCache>
                <c:ptCount val="12"/>
                <c:pt idx="0">
                  <c:v>Energy</c:v>
                </c:pt>
                <c:pt idx="1">
                  <c:v>Financials</c:v>
                </c:pt>
                <c:pt idx="2">
                  <c:v>Health Care</c:v>
                </c:pt>
                <c:pt idx="3">
                  <c:v>Information Technology</c:v>
                </c:pt>
                <c:pt idx="4">
                  <c:v>Real Estate</c:v>
                </c:pt>
                <c:pt idx="5">
                  <c:v>Industrials</c:v>
                </c:pt>
                <c:pt idx="6">
                  <c:v>Communication Services</c:v>
                </c:pt>
                <c:pt idx="7">
                  <c:v>Materials</c:v>
                </c:pt>
                <c:pt idx="8">
                  <c:v>Consumer Staples</c:v>
                </c:pt>
                <c:pt idx="9">
                  <c:v>Utilities</c:v>
                </c:pt>
                <c:pt idx="10">
                  <c:v>Consumer Discretionary</c:v>
                </c:pt>
                <c:pt idx="11">
                  <c:v>Total</c:v>
                </c:pt>
              </c:strCache>
            </c:strRef>
          </c:cat>
          <c:val>
            <c:numRef>
              <c:f>Atribution!$D$4:$D$15</c:f>
              <c:numCache>
                <c:formatCode>0.000</c:formatCode>
                <c:ptCount val="12"/>
                <c:pt idx="0">
                  <c:v>-1.2810527085482131E-3</c:v>
                </c:pt>
                <c:pt idx="1">
                  <c:v>-1.5098945465113107E-2</c:v>
                </c:pt>
                <c:pt idx="2">
                  <c:v>-4.3399627784522138E-2</c:v>
                </c:pt>
                <c:pt idx="3">
                  <c:v>-4.0950928717757268E-2</c:v>
                </c:pt>
                <c:pt idx="4">
                  <c:v>-4.8531155736607455E-2</c:v>
                </c:pt>
                <c:pt idx="5">
                  <c:v>7.7662123341169259E-2</c:v>
                </c:pt>
                <c:pt idx="6">
                  <c:v>0.17696815330067642</c:v>
                </c:pt>
                <c:pt idx="7">
                  <c:v>-3.0789477371946834E-4</c:v>
                </c:pt>
                <c:pt idx="8">
                  <c:v>3.6858283574875611E-2</c:v>
                </c:pt>
                <c:pt idx="9">
                  <c:v>1.9241828385264656E-2</c:v>
                </c:pt>
                <c:pt idx="10">
                  <c:v>0.18354096308528117</c:v>
                </c:pt>
                <c:pt idx="11">
                  <c:v>0.3447017465009995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2-431F-9113-DED7666053E5}"/>
            </c:ext>
          </c:extLst>
        </c:ser>
        <c:ser>
          <c:idx val="1"/>
          <c:order val="1"/>
          <c:tx>
            <c:strRef>
              <c:f>Atribution!$E$3</c:f>
              <c:strCache>
                <c:ptCount val="1"/>
                <c:pt idx="0">
                  <c:v>Interaction %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6"/>
              <c:layout>
                <c:manualLayout>
                  <c:x val="-8.6928030097433812E-17"/>
                  <c:y val="-1.03731717145315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432-431F-9113-DED7666053E5}"/>
                </c:ext>
              </c:extLst>
            </c:dLbl>
            <c:dLbl>
              <c:idx val="1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32-431F-9113-DED7666053E5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32-431F-9113-DED7666053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Atribution!$C$4:$C$15</c:f>
              <c:strCache>
                <c:ptCount val="12"/>
                <c:pt idx="0">
                  <c:v>Energy</c:v>
                </c:pt>
                <c:pt idx="1">
                  <c:v>Financials</c:v>
                </c:pt>
                <c:pt idx="2">
                  <c:v>Health Care</c:v>
                </c:pt>
                <c:pt idx="3">
                  <c:v>Information Technology</c:v>
                </c:pt>
                <c:pt idx="4">
                  <c:v>Real Estate</c:v>
                </c:pt>
                <c:pt idx="5">
                  <c:v>Industrials</c:v>
                </c:pt>
                <c:pt idx="6">
                  <c:v>Communication Services</c:v>
                </c:pt>
                <c:pt idx="7">
                  <c:v>Materials</c:v>
                </c:pt>
                <c:pt idx="8">
                  <c:v>Consumer Staples</c:v>
                </c:pt>
                <c:pt idx="9">
                  <c:v>Utilities</c:v>
                </c:pt>
                <c:pt idx="10">
                  <c:v>Consumer Discretionary</c:v>
                </c:pt>
                <c:pt idx="11">
                  <c:v>Total</c:v>
                </c:pt>
              </c:strCache>
            </c:strRef>
          </c:cat>
          <c:val>
            <c:numRef>
              <c:f>Atribution!$E$4:$E$15</c:f>
              <c:numCache>
                <c:formatCode>0.000</c:formatCode>
                <c:ptCount val="12"/>
                <c:pt idx="0">
                  <c:v>-4.8177292963965598E-3</c:v>
                </c:pt>
                <c:pt idx="1">
                  <c:v>-5.7017459799758863E-3</c:v>
                </c:pt>
                <c:pt idx="2">
                  <c:v>4.4526440809658591E-2</c:v>
                </c:pt>
                <c:pt idx="3">
                  <c:v>8.64594435526755E-2</c:v>
                </c:pt>
                <c:pt idx="4">
                  <c:v>-3.843841341615651E-2</c:v>
                </c:pt>
                <c:pt idx="5">
                  <c:v>0.13426319187476929</c:v>
                </c:pt>
                <c:pt idx="6">
                  <c:v>-0.28160983745122509</c:v>
                </c:pt>
                <c:pt idx="7">
                  <c:v>-2.1354838100906949E-4</c:v>
                </c:pt>
                <c:pt idx="8">
                  <c:v>5.2868475309166413E-3</c:v>
                </c:pt>
                <c:pt idx="9">
                  <c:v>-7.5155007565173029E-2</c:v>
                </c:pt>
                <c:pt idx="10">
                  <c:v>0.27564649059092727</c:v>
                </c:pt>
                <c:pt idx="11" formatCode="0.0000">
                  <c:v>0.14024613226901117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432-431F-9113-DED7666053E5}"/>
            </c:ext>
          </c:extLst>
        </c:ser>
        <c:ser>
          <c:idx val="2"/>
          <c:order val="2"/>
          <c:tx>
            <c:strRef>
              <c:f>Atribution!$F$3</c:f>
              <c:strCache>
                <c:ptCount val="1"/>
                <c:pt idx="0">
                  <c:v>Selection %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432-431F-9113-DED7666053E5}"/>
                </c:ext>
              </c:extLst>
            </c:dLbl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432-431F-9113-DED7666053E5}"/>
                </c:ext>
              </c:extLst>
            </c:dLbl>
            <c:dLbl>
              <c:idx val="1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432-431F-9113-DED7666053E5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432-431F-9113-DED7666053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Atribution!$C$4:$C$15</c:f>
              <c:strCache>
                <c:ptCount val="12"/>
                <c:pt idx="0">
                  <c:v>Energy</c:v>
                </c:pt>
                <c:pt idx="1">
                  <c:v>Financials</c:v>
                </c:pt>
                <c:pt idx="2">
                  <c:v>Health Care</c:v>
                </c:pt>
                <c:pt idx="3">
                  <c:v>Information Technology</c:v>
                </c:pt>
                <c:pt idx="4">
                  <c:v>Real Estate</c:v>
                </c:pt>
                <c:pt idx="5">
                  <c:v>Industrials</c:v>
                </c:pt>
                <c:pt idx="6">
                  <c:v>Communication Services</c:v>
                </c:pt>
                <c:pt idx="7">
                  <c:v>Materials</c:v>
                </c:pt>
                <c:pt idx="8">
                  <c:v>Consumer Staples</c:v>
                </c:pt>
                <c:pt idx="9">
                  <c:v>Utilities</c:v>
                </c:pt>
                <c:pt idx="10">
                  <c:v>Consumer Discretionary</c:v>
                </c:pt>
                <c:pt idx="11">
                  <c:v>Total</c:v>
                </c:pt>
              </c:strCache>
            </c:strRef>
          </c:cat>
          <c:val>
            <c:numRef>
              <c:f>Atribution!$F$4:$F$15</c:f>
              <c:numCache>
                <c:formatCode>0.000</c:formatCode>
                <c:ptCount val="12"/>
                <c:pt idx="0">
                  <c:v>6.5039345501353624E-2</c:v>
                </c:pt>
                <c:pt idx="1">
                  <c:v>0.14555589265862939</c:v>
                </c:pt>
                <c:pt idx="2">
                  <c:v>-0.20644077102659897</c:v>
                </c:pt>
                <c:pt idx="3">
                  <c:v>0.92223406456187207</c:v>
                </c:pt>
                <c:pt idx="4">
                  <c:v>-4.5579976564513451E-2</c:v>
                </c:pt>
                <c:pt idx="5">
                  <c:v>-0.33585957607111955</c:v>
                </c:pt>
                <c:pt idx="6">
                  <c:v>-0.89996990010636213</c:v>
                </c:pt>
                <c:pt idx="7">
                  <c:v>-4.2496127820805737E-2</c:v>
                </c:pt>
                <c:pt idx="8">
                  <c:v>2.0959913260868098E-2</c:v>
                </c:pt>
                <c:pt idx="9">
                  <c:v>-0.27171425812024103</c:v>
                </c:pt>
                <c:pt idx="10">
                  <c:v>-0.95625510933395741</c:v>
                </c:pt>
                <c:pt idx="11">
                  <c:v>-1.6045265030608751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432-431F-9113-DED7666053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8861983"/>
        <c:axId val="1058872799"/>
      </c:barChart>
      <c:catAx>
        <c:axId val="105886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58872799"/>
        <c:crosses val="autoZero"/>
        <c:auto val="1"/>
        <c:lblAlgn val="ctr"/>
        <c:lblOffset val="100"/>
        <c:noMultiLvlLbl val="0"/>
      </c:catAx>
      <c:valAx>
        <c:axId val="105887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5886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rgbClr val="0E1117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NAV Fondo vs NAV BM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NAV BM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Sheet2!$A$2:$A$51</c:f>
              <c:numCache>
                <c:formatCode>m/d/yyyy</c:formatCode>
                <c:ptCount val="50"/>
                <c:pt idx="0">
                  <c:v>45635</c:v>
                </c:pt>
                <c:pt idx="1">
                  <c:v>45636</c:v>
                </c:pt>
                <c:pt idx="2">
                  <c:v>45637</c:v>
                </c:pt>
                <c:pt idx="3">
                  <c:v>45638</c:v>
                </c:pt>
                <c:pt idx="4">
                  <c:v>45639</c:v>
                </c:pt>
                <c:pt idx="5">
                  <c:v>45642</c:v>
                </c:pt>
                <c:pt idx="6">
                  <c:v>45643</c:v>
                </c:pt>
                <c:pt idx="7">
                  <c:v>45644</c:v>
                </c:pt>
                <c:pt idx="8">
                  <c:v>45645</c:v>
                </c:pt>
                <c:pt idx="9">
                  <c:v>45646</c:v>
                </c:pt>
                <c:pt idx="10">
                  <c:v>45649</c:v>
                </c:pt>
                <c:pt idx="11">
                  <c:v>45650</c:v>
                </c:pt>
                <c:pt idx="12">
                  <c:v>45652</c:v>
                </c:pt>
                <c:pt idx="13">
                  <c:v>45653</c:v>
                </c:pt>
                <c:pt idx="14">
                  <c:v>45656</c:v>
                </c:pt>
                <c:pt idx="15">
                  <c:v>45657</c:v>
                </c:pt>
                <c:pt idx="16">
                  <c:v>45659</c:v>
                </c:pt>
                <c:pt idx="17">
                  <c:v>45660</c:v>
                </c:pt>
                <c:pt idx="18">
                  <c:v>45663</c:v>
                </c:pt>
                <c:pt idx="19">
                  <c:v>45664</c:v>
                </c:pt>
                <c:pt idx="20">
                  <c:v>45665</c:v>
                </c:pt>
                <c:pt idx="21">
                  <c:v>45667</c:v>
                </c:pt>
                <c:pt idx="22">
                  <c:v>45670</c:v>
                </c:pt>
                <c:pt idx="23">
                  <c:v>45671</c:v>
                </c:pt>
                <c:pt idx="24">
                  <c:v>45672</c:v>
                </c:pt>
                <c:pt idx="25">
                  <c:v>45673</c:v>
                </c:pt>
                <c:pt idx="26">
                  <c:v>45674</c:v>
                </c:pt>
                <c:pt idx="27">
                  <c:v>45678</c:v>
                </c:pt>
                <c:pt idx="28">
                  <c:v>45679</c:v>
                </c:pt>
                <c:pt idx="29">
                  <c:v>45680</c:v>
                </c:pt>
                <c:pt idx="30">
                  <c:v>45681</c:v>
                </c:pt>
                <c:pt idx="31">
                  <c:v>45684</c:v>
                </c:pt>
                <c:pt idx="32">
                  <c:v>45685</c:v>
                </c:pt>
                <c:pt idx="33">
                  <c:v>45686</c:v>
                </c:pt>
                <c:pt idx="34">
                  <c:v>45687</c:v>
                </c:pt>
                <c:pt idx="35">
                  <c:v>45688</c:v>
                </c:pt>
                <c:pt idx="36">
                  <c:v>45691</c:v>
                </c:pt>
                <c:pt idx="37">
                  <c:v>45692</c:v>
                </c:pt>
                <c:pt idx="38">
                  <c:v>45693</c:v>
                </c:pt>
                <c:pt idx="39">
                  <c:v>45694</c:v>
                </c:pt>
                <c:pt idx="40">
                  <c:v>45695</c:v>
                </c:pt>
                <c:pt idx="41">
                  <c:v>45698</c:v>
                </c:pt>
                <c:pt idx="42">
                  <c:v>45699</c:v>
                </c:pt>
                <c:pt idx="43">
                  <c:v>45700</c:v>
                </c:pt>
                <c:pt idx="44">
                  <c:v>45701</c:v>
                </c:pt>
                <c:pt idx="45">
                  <c:v>45702</c:v>
                </c:pt>
                <c:pt idx="46">
                  <c:v>45706</c:v>
                </c:pt>
                <c:pt idx="47">
                  <c:v>45707</c:v>
                </c:pt>
                <c:pt idx="48">
                  <c:v>45708</c:v>
                </c:pt>
                <c:pt idx="49">
                  <c:v>45709</c:v>
                </c:pt>
              </c:numCache>
            </c:numRef>
          </c:cat>
          <c:val>
            <c:numRef>
              <c:f>Sheet2!$B$2:$B$51</c:f>
              <c:numCache>
                <c:formatCode>General</c:formatCode>
                <c:ptCount val="50"/>
                <c:pt idx="0">
                  <c:v>99.39</c:v>
                </c:pt>
                <c:pt idx="1">
                  <c:v>99.091830000000002</c:v>
                </c:pt>
                <c:pt idx="2">
                  <c:v>99.904383006000003</c:v>
                </c:pt>
                <c:pt idx="3">
                  <c:v>99.364899337767611</c:v>
                </c:pt>
                <c:pt idx="4">
                  <c:v>99.364899337767611</c:v>
                </c:pt>
                <c:pt idx="5">
                  <c:v>99.742485955251126</c:v>
                </c:pt>
                <c:pt idx="6">
                  <c:v>99.353490260025652</c:v>
                </c:pt>
                <c:pt idx="7">
                  <c:v>96.422562297354901</c:v>
                </c:pt>
                <c:pt idx="8">
                  <c:v>96.335781991287277</c:v>
                </c:pt>
                <c:pt idx="9">
                  <c:v>97.385842014992306</c:v>
                </c:pt>
                <c:pt idx="10">
                  <c:v>98.096758661701756</c:v>
                </c:pt>
                <c:pt idx="11">
                  <c:v>99.175823006980465</c:v>
                </c:pt>
                <c:pt idx="12">
                  <c:v>99.136152677777673</c:v>
                </c:pt>
                <c:pt idx="13">
                  <c:v>98.035741383054344</c:v>
                </c:pt>
                <c:pt idx="14">
                  <c:v>96.986758950255663</c:v>
                </c:pt>
                <c:pt idx="15">
                  <c:v>96.569715886769572</c:v>
                </c:pt>
                <c:pt idx="16">
                  <c:v>96.357262511818675</c:v>
                </c:pt>
                <c:pt idx="17">
                  <c:v>97.57136401946758</c:v>
                </c:pt>
                <c:pt idx="18">
                  <c:v>98.108006521574652</c:v>
                </c:pt>
                <c:pt idx="19">
                  <c:v>97.01900764918517</c:v>
                </c:pt>
                <c:pt idx="20">
                  <c:v>97.174238061423864</c:v>
                </c:pt>
                <c:pt idx="21">
                  <c:v>95.677754795277934</c:v>
                </c:pt>
                <c:pt idx="22">
                  <c:v>95.830839202950386</c:v>
                </c:pt>
                <c:pt idx="23">
                  <c:v>95.936253126073638</c:v>
                </c:pt>
                <c:pt idx="24">
                  <c:v>97.691886558280785</c:v>
                </c:pt>
                <c:pt idx="25">
                  <c:v>97.486733596508401</c:v>
                </c:pt>
                <c:pt idx="26">
                  <c:v>98.461600932473488</c:v>
                </c:pt>
                <c:pt idx="27">
                  <c:v>99.328063020679252</c:v>
                </c:pt>
                <c:pt idx="28">
                  <c:v>99.933964205105397</c:v>
                </c:pt>
                <c:pt idx="29">
                  <c:v>100.46361421539247</c:v>
                </c:pt>
                <c:pt idx="30">
                  <c:v>100.17226973416783</c:v>
                </c:pt>
                <c:pt idx="31">
                  <c:v>98.709754596048981</c:v>
                </c:pt>
                <c:pt idx="32">
                  <c:v>99.617884338332644</c:v>
                </c:pt>
                <c:pt idx="33">
                  <c:v>99.14968028194248</c:v>
                </c:pt>
                <c:pt idx="34">
                  <c:v>99.675173587436788</c:v>
                </c:pt>
                <c:pt idx="35">
                  <c:v>99.176797719499604</c:v>
                </c:pt>
                <c:pt idx="36">
                  <c:v>98.423054056831404</c:v>
                </c:pt>
                <c:pt idx="37">
                  <c:v>99.131700046040606</c:v>
                </c:pt>
                <c:pt idx="38">
                  <c:v>99.51831367622016</c:v>
                </c:pt>
                <c:pt idx="39">
                  <c:v>99.876579605454552</c:v>
                </c:pt>
                <c:pt idx="40">
                  <c:v>98.927752099202735</c:v>
                </c:pt>
                <c:pt idx="41">
                  <c:v>99.590568038267392</c:v>
                </c:pt>
                <c:pt idx="42">
                  <c:v>99.620445208678873</c:v>
                </c:pt>
                <c:pt idx="43">
                  <c:v>99.351470006615443</c:v>
                </c:pt>
                <c:pt idx="44">
                  <c:v>100.38472529468424</c:v>
                </c:pt>
                <c:pt idx="45">
                  <c:v>100.37468682215477</c:v>
                </c:pt>
                <c:pt idx="46">
                  <c:v>100.61558607052794</c:v>
                </c:pt>
                <c:pt idx="47">
                  <c:v>100.8570634770972</c:v>
                </c:pt>
                <c:pt idx="48">
                  <c:v>100.42337810414568</c:v>
                </c:pt>
                <c:pt idx="49">
                  <c:v>98.706138338564799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A2-47AB-ABC1-A582FF67190D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NAV Fund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Sheet2!$A$2:$A$51</c:f>
              <c:numCache>
                <c:formatCode>m/d/yyyy</c:formatCode>
                <c:ptCount val="50"/>
                <c:pt idx="0">
                  <c:v>45635</c:v>
                </c:pt>
                <c:pt idx="1">
                  <c:v>45636</c:v>
                </c:pt>
                <c:pt idx="2">
                  <c:v>45637</c:v>
                </c:pt>
                <c:pt idx="3">
                  <c:v>45638</c:v>
                </c:pt>
                <c:pt idx="4">
                  <c:v>45639</c:v>
                </c:pt>
                <c:pt idx="5">
                  <c:v>45642</c:v>
                </c:pt>
                <c:pt idx="6">
                  <c:v>45643</c:v>
                </c:pt>
                <c:pt idx="7">
                  <c:v>45644</c:v>
                </c:pt>
                <c:pt idx="8">
                  <c:v>45645</c:v>
                </c:pt>
                <c:pt idx="9">
                  <c:v>45646</c:v>
                </c:pt>
                <c:pt idx="10">
                  <c:v>45649</c:v>
                </c:pt>
                <c:pt idx="11">
                  <c:v>45650</c:v>
                </c:pt>
                <c:pt idx="12">
                  <c:v>45652</c:v>
                </c:pt>
                <c:pt idx="13">
                  <c:v>45653</c:v>
                </c:pt>
                <c:pt idx="14">
                  <c:v>45656</c:v>
                </c:pt>
                <c:pt idx="15">
                  <c:v>45657</c:v>
                </c:pt>
                <c:pt idx="16">
                  <c:v>45659</c:v>
                </c:pt>
                <c:pt idx="17">
                  <c:v>45660</c:v>
                </c:pt>
                <c:pt idx="18">
                  <c:v>45663</c:v>
                </c:pt>
                <c:pt idx="19">
                  <c:v>45664</c:v>
                </c:pt>
                <c:pt idx="20">
                  <c:v>45665</c:v>
                </c:pt>
                <c:pt idx="21">
                  <c:v>45667</c:v>
                </c:pt>
                <c:pt idx="22">
                  <c:v>45670</c:v>
                </c:pt>
                <c:pt idx="23">
                  <c:v>45671</c:v>
                </c:pt>
                <c:pt idx="24">
                  <c:v>45672</c:v>
                </c:pt>
                <c:pt idx="25">
                  <c:v>45673</c:v>
                </c:pt>
                <c:pt idx="26">
                  <c:v>45674</c:v>
                </c:pt>
                <c:pt idx="27">
                  <c:v>45678</c:v>
                </c:pt>
                <c:pt idx="28">
                  <c:v>45679</c:v>
                </c:pt>
                <c:pt idx="29">
                  <c:v>45680</c:v>
                </c:pt>
                <c:pt idx="30">
                  <c:v>45681</c:v>
                </c:pt>
                <c:pt idx="31">
                  <c:v>45684</c:v>
                </c:pt>
                <c:pt idx="32">
                  <c:v>45685</c:v>
                </c:pt>
                <c:pt idx="33">
                  <c:v>45686</c:v>
                </c:pt>
                <c:pt idx="34">
                  <c:v>45687</c:v>
                </c:pt>
                <c:pt idx="35">
                  <c:v>45688</c:v>
                </c:pt>
                <c:pt idx="36">
                  <c:v>45691</c:v>
                </c:pt>
                <c:pt idx="37">
                  <c:v>45692</c:v>
                </c:pt>
                <c:pt idx="38">
                  <c:v>45693</c:v>
                </c:pt>
                <c:pt idx="39">
                  <c:v>45694</c:v>
                </c:pt>
                <c:pt idx="40">
                  <c:v>45695</c:v>
                </c:pt>
                <c:pt idx="41">
                  <c:v>45698</c:v>
                </c:pt>
                <c:pt idx="42">
                  <c:v>45699</c:v>
                </c:pt>
                <c:pt idx="43">
                  <c:v>45700</c:v>
                </c:pt>
                <c:pt idx="44">
                  <c:v>45701</c:v>
                </c:pt>
                <c:pt idx="45">
                  <c:v>45702</c:v>
                </c:pt>
                <c:pt idx="46">
                  <c:v>45706</c:v>
                </c:pt>
                <c:pt idx="47">
                  <c:v>45707</c:v>
                </c:pt>
                <c:pt idx="48">
                  <c:v>45708</c:v>
                </c:pt>
                <c:pt idx="49">
                  <c:v>45709</c:v>
                </c:pt>
              </c:numCache>
            </c:numRef>
          </c:cat>
          <c:val>
            <c:numRef>
              <c:f>Sheet2!$C$2:$C$51</c:f>
              <c:numCache>
                <c:formatCode>General</c:formatCode>
                <c:ptCount val="50"/>
                <c:pt idx="0">
                  <c:v>99.81269660000001</c:v>
                </c:pt>
                <c:pt idx="1">
                  <c:v>99.232720200000003</c:v>
                </c:pt>
                <c:pt idx="2">
                  <c:v>99.671747000000011</c:v>
                </c:pt>
                <c:pt idx="3">
                  <c:v>99.37813180000002</c:v>
                </c:pt>
                <c:pt idx="4">
                  <c:v>100.28603160000003</c:v>
                </c:pt>
                <c:pt idx="5">
                  <c:v>100.73478040000003</c:v>
                </c:pt>
                <c:pt idx="6">
                  <c:v>100.14124660000004</c:v>
                </c:pt>
                <c:pt idx="7">
                  <c:v>97.44969720000006</c:v>
                </c:pt>
                <c:pt idx="8">
                  <c:v>97.261023000000066</c:v>
                </c:pt>
                <c:pt idx="9">
                  <c:v>98.34642680000006</c:v>
                </c:pt>
                <c:pt idx="10">
                  <c:v>98.903242800000058</c:v>
                </c:pt>
                <c:pt idx="11">
                  <c:v>99.91841980000008</c:v>
                </c:pt>
                <c:pt idx="12">
                  <c:v>100.18010020000008</c:v>
                </c:pt>
                <c:pt idx="13">
                  <c:v>99.293677800000069</c:v>
                </c:pt>
                <c:pt idx="14">
                  <c:v>98.281992800000069</c:v>
                </c:pt>
                <c:pt idx="15">
                  <c:v>98.13545880000008</c:v>
                </c:pt>
                <c:pt idx="16">
                  <c:v>97.764547000000064</c:v>
                </c:pt>
                <c:pt idx="17">
                  <c:v>98.499695000000074</c:v>
                </c:pt>
                <c:pt idx="18">
                  <c:v>98.866115600000072</c:v>
                </c:pt>
                <c:pt idx="19">
                  <c:v>98.031524200000064</c:v>
                </c:pt>
                <c:pt idx="20">
                  <c:v>98.089542600000073</c:v>
                </c:pt>
                <c:pt idx="21">
                  <c:v>96.880516000000071</c:v>
                </c:pt>
                <c:pt idx="22">
                  <c:v>97.201869000000087</c:v>
                </c:pt>
                <c:pt idx="23">
                  <c:v>97.561199200000075</c:v>
                </c:pt>
                <c:pt idx="24">
                  <c:v>98.815407200000081</c:v>
                </c:pt>
                <c:pt idx="25">
                  <c:v>98.787712400000075</c:v>
                </c:pt>
                <c:pt idx="26">
                  <c:v>99.591515200000075</c:v>
                </c:pt>
                <c:pt idx="27">
                  <c:v>100.40123040000007</c:v>
                </c:pt>
                <c:pt idx="28">
                  <c:v>100.79075900000009</c:v>
                </c:pt>
                <c:pt idx="29">
                  <c:v>101.1722140000001</c:v>
                </c:pt>
                <c:pt idx="30">
                  <c:v>101.15011660000009</c:v>
                </c:pt>
                <c:pt idx="31">
                  <c:v>99.443501200000085</c:v>
                </c:pt>
                <c:pt idx="32">
                  <c:v>99.880108600000099</c:v>
                </c:pt>
                <c:pt idx="33">
                  <c:v>99.650317200000117</c:v>
                </c:pt>
                <c:pt idx="34">
                  <c:v>99.953448200000111</c:v>
                </c:pt>
                <c:pt idx="35">
                  <c:v>99.48874760000011</c:v>
                </c:pt>
                <c:pt idx="36">
                  <c:v>98.632841000000113</c:v>
                </c:pt>
                <c:pt idx="37">
                  <c:v>99.275004000000123</c:v>
                </c:pt>
                <c:pt idx="38">
                  <c:v>99.843078400000124</c:v>
                </c:pt>
                <c:pt idx="39">
                  <c:v>99.637815600000124</c:v>
                </c:pt>
                <c:pt idx="40">
                  <c:v>98.921516200000113</c:v>
                </c:pt>
                <c:pt idx="41">
                  <c:v>99.535184800000138</c:v>
                </c:pt>
                <c:pt idx="42">
                  <c:v>99.605692800000128</c:v>
                </c:pt>
                <c:pt idx="43">
                  <c:v>99.47488720000014</c:v>
                </c:pt>
                <c:pt idx="44">
                  <c:v>100.34241940000013</c:v>
                </c:pt>
                <c:pt idx="45">
                  <c:v>100.27124180000013</c:v>
                </c:pt>
                <c:pt idx="46">
                  <c:v>100.81865180000014</c:v>
                </c:pt>
                <c:pt idx="47">
                  <c:v>101.17747540000013</c:v>
                </c:pt>
                <c:pt idx="48">
                  <c:v>100.79012340000014</c:v>
                </c:pt>
                <c:pt idx="49">
                  <c:v>99.258113524320137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A2-47AB-ABC1-A582FF671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8873631"/>
        <c:axId val="1058870719"/>
      </c:lineChart>
      <c:dateAx>
        <c:axId val="105887363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58870719"/>
        <c:crosses val="autoZero"/>
        <c:auto val="1"/>
        <c:lblOffset val="100"/>
        <c:baseTimeUnit val="days"/>
      </c:dateAx>
      <c:valAx>
        <c:axId val="105887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58873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rgbClr val="0E1117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 dirty="0">
                <a:effectLst/>
              </a:rPr>
              <a:t>Actual </a:t>
            </a:r>
            <a:r>
              <a:rPr lang="en-US" dirty="0"/>
              <a:t>Strategies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Strategies!$B$1</c:f>
              <c:strCache>
                <c:ptCount val="1"/>
                <c:pt idx="0">
                  <c:v>Strategies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7D-4640-9DD9-D966E79C5E6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7D-4640-9DD9-D966E79C5E6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7D-4640-9DD9-D966E79C5E6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7D-4640-9DD9-D966E79C5E60}"/>
              </c:ext>
            </c:extLst>
          </c:dPt>
          <c:dLbls>
            <c:dLbl>
              <c:idx val="3"/>
              <c:layout>
                <c:manualLayout>
                  <c:x val="1.8649322777437348E-3"/>
                  <c:y val="-1.59262384799846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37D-4640-9DD9-D966E79C5E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Strategies!$A$2:$A$5</c:f>
              <c:strCache>
                <c:ptCount val="4"/>
                <c:pt idx="0">
                  <c:v>Core</c:v>
                </c:pt>
                <c:pt idx="1">
                  <c:v>Passive</c:v>
                </c:pt>
                <c:pt idx="2">
                  <c:v>Hedge</c:v>
                </c:pt>
                <c:pt idx="3">
                  <c:v>Cash</c:v>
                </c:pt>
              </c:strCache>
            </c:strRef>
          </c:cat>
          <c:val>
            <c:numRef>
              <c:f>Strategies!$B$2:$B$5</c:f>
              <c:numCache>
                <c:formatCode>General</c:formatCode>
                <c:ptCount val="4"/>
                <c:pt idx="0">
                  <c:v>49.8</c:v>
                </c:pt>
                <c:pt idx="1">
                  <c:v>39.9</c:v>
                </c:pt>
                <c:pt idx="2">
                  <c:v>5.98</c:v>
                </c:pt>
                <c:pt idx="3">
                  <c:v>4.3099999999999996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7D-4640-9DD9-D966E79C5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E1117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185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0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6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7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3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9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DE1A9B-9815-F53B-82AC-97AB3DC1780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1000">
                <a:solidFill>
                  <a:srgbClr val="747474"/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375385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F5EB04-1EAE-4874-9D09-D7E9293BEA17}"/>
              </a:ext>
            </a:extLst>
          </p:cNvPr>
          <p:cNvSpPr/>
          <p:nvPr/>
        </p:nvSpPr>
        <p:spPr>
          <a:xfrm>
            <a:off x="772526" y="528506"/>
            <a:ext cx="10539369" cy="5800987"/>
          </a:xfrm>
          <a:prstGeom prst="rect">
            <a:avLst/>
          </a:prstGeom>
          <a:solidFill>
            <a:srgbClr val="0E11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DF889-2702-4D6B-8CEB-0FFF55E7DBA8}"/>
              </a:ext>
            </a:extLst>
          </p:cNvPr>
          <p:cNvGrpSpPr/>
          <p:nvPr/>
        </p:nvGrpSpPr>
        <p:grpSpPr>
          <a:xfrm>
            <a:off x="2967018" y="935068"/>
            <a:ext cx="7442290" cy="4205232"/>
            <a:chOff x="2945563" y="968624"/>
            <a:chExt cx="7442290" cy="4205232"/>
          </a:xfrm>
        </p:grpSpPr>
        <p:pic>
          <p:nvPicPr>
            <p:cNvPr id="5" name="Picture 4" descr="A close up of a logo&#10;&#10;AI-generated content may be incorrect.">
              <a:extLst>
                <a:ext uri="{FF2B5EF4-FFF2-40B4-BE49-F238E27FC236}">
                  <a16:creationId xmlns:a16="http://schemas.microsoft.com/office/drawing/2014/main" id="{0116F78F-C321-EFEF-9357-60C12E7D3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099" y="968624"/>
              <a:ext cx="5828224" cy="420523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175693-FF1A-3BBE-8BE7-7A92632754C7}"/>
                </a:ext>
              </a:extLst>
            </p:cNvPr>
            <p:cNvSpPr txBox="1"/>
            <p:nvPr/>
          </p:nvSpPr>
          <p:spPr>
            <a:xfrm>
              <a:off x="2945563" y="4196720"/>
              <a:ext cx="7442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</a:rPr>
                <a:t>INVESTICO</a:t>
              </a:r>
              <a:r>
                <a:rPr lang="en-GB" sz="4800" dirty="0">
                  <a:latin typeface="Garamond" panose="02020404030301010803" pitchFamily="18" charset="0"/>
                </a:rPr>
                <a:t> </a:t>
              </a:r>
              <a:r>
                <a:rPr lang="en-GB" sz="4800" dirty="0">
                  <a:solidFill>
                    <a:schemeClr val="accent4">
                      <a:lumMod val="50000"/>
                    </a:schemeClr>
                  </a:solidFill>
                  <a:latin typeface="Garamond" panose="02020404030301010803" pitchFamily="18" charset="0"/>
                </a:rPr>
                <a:t>CAPITAL</a:t>
              </a:r>
              <a:endParaRPr lang="en-GB" sz="48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64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1BF43DD-3D67-4BEF-A707-32D607D73D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768844"/>
              </p:ext>
            </p:extLst>
          </p:nvPr>
        </p:nvGraphicFramePr>
        <p:xfrm>
          <a:off x="3036161" y="-1"/>
          <a:ext cx="3235247" cy="3136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EE6AA2-02F7-4C63-A1AF-83F7B1AD5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656036"/>
              </p:ext>
            </p:extLst>
          </p:nvPr>
        </p:nvGraphicFramePr>
        <p:xfrm>
          <a:off x="0" y="0"/>
          <a:ext cx="3053918" cy="313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D513F08-4667-4717-A7FA-CD33650248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385543"/>
              </p:ext>
            </p:extLst>
          </p:nvPr>
        </p:nvGraphicFramePr>
        <p:xfrm>
          <a:off x="-17755" y="3071674"/>
          <a:ext cx="6276512" cy="3804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8A722E0-21BD-45C4-AFD9-430CE0E1B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76336"/>
              </p:ext>
            </p:extLst>
          </p:nvPr>
        </p:nvGraphicFramePr>
        <p:xfrm>
          <a:off x="6161103" y="-335132"/>
          <a:ext cx="6729274" cy="752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9539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A264D7F-0F88-4209-BFAE-6AF5AB8AFB63}"/>
              </a:ext>
            </a:extLst>
          </p:cNvPr>
          <p:cNvSpPr/>
          <p:nvPr/>
        </p:nvSpPr>
        <p:spPr>
          <a:xfrm>
            <a:off x="5000625" y="-8391"/>
            <a:ext cx="7272469" cy="6877504"/>
          </a:xfrm>
          <a:prstGeom prst="rect">
            <a:avLst/>
          </a:prstGeom>
          <a:solidFill>
            <a:srgbClr val="0E11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6609C06-3125-431A-B066-A4FB1110E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247739"/>
              </p:ext>
            </p:extLst>
          </p:nvPr>
        </p:nvGraphicFramePr>
        <p:xfrm>
          <a:off x="-59410" y="2287588"/>
          <a:ext cx="5071298" cy="458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3B313524-9AC3-416F-8B70-6031939FD498}"/>
              </a:ext>
            </a:extLst>
          </p:cNvPr>
          <p:cNvGrpSpPr/>
          <p:nvPr/>
        </p:nvGrpSpPr>
        <p:grpSpPr>
          <a:xfrm>
            <a:off x="5267323" y="2204932"/>
            <a:ext cx="7167819" cy="4243465"/>
            <a:chOff x="1676400" y="3324068"/>
            <a:chExt cx="14335637" cy="8486930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81B15BEE-052A-4E8D-ADCF-14E6A0651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849" y="6128318"/>
              <a:ext cx="4980766" cy="1492524"/>
            </a:xfrm>
            <a:custGeom>
              <a:avLst/>
              <a:gdLst/>
              <a:ahLst/>
              <a:cxnLst>
                <a:cxn ang="0">
                  <a:pos x="1168" y="350"/>
                </a:cxn>
                <a:cxn ang="0">
                  <a:pos x="172" y="350"/>
                </a:cxn>
                <a:cxn ang="0">
                  <a:pos x="0" y="0"/>
                </a:cxn>
                <a:cxn ang="0">
                  <a:pos x="936" y="0"/>
                </a:cxn>
                <a:cxn ang="0">
                  <a:pos x="1168" y="0"/>
                </a:cxn>
                <a:cxn ang="0">
                  <a:pos x="1168" y="350"/>
                </a:cxn>
              </a:cxnLst>
              <a:rect l="0" t="0" r="r" b="b"/>
              <a:pathLst>
                <a:path w="1168" h="350">
                  <a:moveTo>
                    <a:pt x="1168" y="350"/>
                  </a:moveTo>
                  <a:lnTo>
                    <a:pt x="172" y="350"/>
                  </a:lnTo>
                  <a:lnTo>
                    <a:pt x="0" y="0"/>
                  </a:lnTo>
                  <a:lnTo>
                    <a:pt x="936" y="0"/>
                  </a:lnTo>
                  <a:lnTo>
                    <a:pt x="1168" y="0"/>
                  </a:lnTo>
                  <a:lnTo>
                    <a:pt x="1168" y="35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F1100109-5176-48EF-81B2-9AC220227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7853" y="4618739"/>
              <a:ext cx="4733434" cy="1509582"/>
            </a:xfrm>
            <a:custGeom>
              <a:avLst/>
              <a:gdLst/>
              <a:ahLst/>
              <a:cxnLst>
                <a:cxn ang="0">
                  <a:pos x="174" y="354"/>
                </a:cxn>
                <a:cxn ang="0">
                  <a:pos x="0" y="0"/>
                </a:cxn>
                <a:cxn ang="0">
                  <a:pos x="818" y="0"/>
                </a:cxn>
                <a:cxn ang="0">
                  <a:pos x="1110" y="0"/>
                </a:cxn>
                <a:cxn ang="0">
                  <a:pos x="1110" y="354"/>
                </a:cxn>
                <a:cxn ang="0">
                  <a:pos x="174" y="354"/>
                </a:cxn>
              </a:cxnLst>
              <a:rect l="0" t="0" r="r" b="b"/>
              <a:pathLst>
                <a:path w="1110" h="354">
                  <a:moveTo>
                    <a:pt x="174" y="354"/>
                  </a:moveTo>
                  <a:lnTo>
                    <a:pt x="0" y="0"/>
                  </a:lnTo>
                  <a:lnTo>
                    <a:pt x="818" y="0"/>
                  </a:lnTo>
                  <a:lnTo>
                    <a:pt x="1110" y="0"/>
                  </a:lnTo>
                  <a:lnTo>
                    <a:pt x="1110" y="354"/>
                  </a:lnTo>
                  <a:lnTo>
                    <a:pt x="174" y="354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</a:schemeClr>
                </a:gs>
                <a:gs pos="50000">
                  <a:schemeClr val="accent2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4BF0CF75-67E4-4206-A455-0308D0B5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470" y="3495506"/>
              <a:ext cx="4017022" cy="1129630"/>
            </a:xfrm>
            <a:custGeom>
              <a:avLst/>
              <a:gdLst/>
              <a:ahLst/>
              <a:cxnLst>
                <a:cxn ang="0">
                  <a:pos x="124" y="251"/>
                </a:cxn>
                <a:cxn ang="0">
                  <a:pos x="0" y="0"/>
                </a:cxn>
                <a:cxn ang="0">
                  <a:pos x="942" y="0"/>
                </a:cxn>
                <a:cxn ang="0">
                  <a:pos x="942" y="251"/>
                </a:cxn>
                <a:cxn ang="0">
                  <a:pos x="124" y="251"/>
                </a:cxn>
              </a:cxnLst>
              <a:rect l="0" t="0" r="r" b="b"/>
              <a:pathLst>
                <a:path w="942" h="251">
                  <a:moveTo>
                    <a:pt x="124" y="251"/>
                  </a:moveTo>
                  <a:lnTo>
                    <a:pt x="0" y="0"/>
                  </a:lnTo>
                  <a:lnTo>
                    <a:pt x="942" y="0"/>
                  </a:lnTo>
                  <a:lnTo>
                    <a:pt x="942" y="251"/>
                  </a:lnTo>
                  <a:lnTo>
                    <a:pt x="124" y="251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dirty="0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1A990A4B-684B-4F40-A0DE-83AE0F8F1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2673" y="9036609"/>
              <a:ext cx="5437054" cy="1633250"/>
            </a:xfrm>
            <a:custGeom>
              <a:avLst/>
              <a:gdLst/>
              <a:ahLst/>
              <a:cxnLst>
                <a:cxn ang="0">
                  <a:pos x="186" y="383"/>
                </a:cxn>
                <a:cxn ang="0">
                  <a:pos x="0" y="0"/>
                </a:cxn>
                <a:cxn ang="0">
                  <a:pos x="1049" y="0"/>
                </a:cxn>
                <a:cxn ang="0">
                  <a:pos x="1275" y="0"/>
                </a:cxn>
                <a:cxn ang="0">
                  <a:pos x="1275" y="383"/>
                </a:cxn>
                <a:cxn ang="0">
                  <a:pos x="186" y="383"/>
                </a:cxn>
              </a:cxnLst>
              <a:rect l="0" t="0" r="r" b="b"/>
              <a:pathLst>
                <a:path w="1275" h="383">
                  <a:moveTo>
                    <a:pt x="186" y="383"/>
                  </a:moveTo>
                  <a:lnTo>
                    <a:pt x="0" y="0"/>
                  </a:lnTo>
                  <a:lnTo>
                    <a:pt x="1049" y="0"/>
                  </a:lnTo>
                  <a:lnTo>
                    <a:pt x="1275" y="0"/>
                  </a:lnTo>
                  <a:lnTo>
                    <a:pt x="1275" y="383"/>
                  </a:lnTo>
                  <a:lnTo>
                    <a:pt x="186" y="383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F1B762DB-1634-4B0C-BBC9-236CABBFC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21" y="7620843"/>
              <a:ext cx="5172662" cy="1415766"/>
            </a:xfrm>
            <a:custGeom>
              <a:avLst/>
              <a:gdLst/>
              <a:ahLst/>
              <a:cxnLst>
                <a:cxn ang="0">
                  <a:pos x="1213" y="332"/>
                </a:cxn>
                <a:cxn ang="0">
                  <a:pos x="164" y="332"/>
                </a:cxn>
                <a:cxn ang="0">
                  <a:pos x="0" y="0"/>
                </a:cxn>
                <a:cxn ang="0">
                  <a:pos x="996" y="0"/>
                </a:cxn>
                <a:cxn ang="0">
                  <a:pos x="1213" y="0"/>
                </a:cxn>
                <a:cxn ang="0">
                  <a:pos x="1213" y="332"/>
                </a:cxn>
              </a:cxnLst>
              <a:rect l="0" t="0" r="r" b="b"/>
              <a:pathLst>
                <a:path w="1213" h="332">
                  <a:moveTo>
                    <a:pt x="1213" y="332"/>
                  </a:moveTo>
                  <a:lnTo>
                    <a:pt x="164" y="332"/>
                  </a:lnTo>
                  <a:lnTo>
                    <a:pt x="0" y="0"/>
                  </a:lnTo>
                  <a:lnTo>
                    <a:pt x="996" y="0"/>
                  </a:lnTo>
                  <a:lnTo>
                    <a:pt x="1213" y="0"/>
                  </a:lnTo>
                  <a:lnTo>
                    <a:pt x="1213" y="33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A7250EDE-8CA1-4294-A64B-0AB91785C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9953" y="3486976"/>
              <a:ext cx="4311262" cy="7854940"/>
            </a:xfrm>
            <a:custGeom>
              <a:avLst/>
              <a:gdLst/>
              <a:ahLst/>
              <a:cxnLst>
                <a:cxn ang="0">
                  <a:pos x="391" y="621"/>
                </a:cxn>
                <a:cxn ang="0">
                  <a:pos x="481" y="806"/>
                </a:cxn>
                <a:cxn ang="0">
                  <a:pos x="488" y="818"/>
                </a:cxn>
                <a:cxn ang="0">
                  <a:pos x="371" y="889"/>
                </a:cxn>
                <a:cxn ang="0">
                  <a:pos x="21" y="220"/>
                </a:cxn>
                <a:cxn ang="0">
                  <a:pos x="11" y="196"/>
                </a:cxn>
                <a:cxn ang="0">
                  <a:pos x="0" y="161"/>
                </a:cxn>
                <a:cxn ang="0">
                  <a:pos x="0" y="162"/>
                </a:cxn>
                <a:cxn ang="0">
                  <a:pos x="22" y="121"/>
                </a:cxn>
                <a:cxn ang="0">
                  <a:pos x="85" y="0"/>
                </a:cxn>
                <a:cxn ang="0">
                  <a:pos x="145" y="121"/>
                </a:cxn>
                <a:cxn ang="0">
                  <a:pos x="229" y="292"/>
                </a:cxn>
                <a:cxn ang="0">
                  <a:pos x="312" y="461"/>
                </a:cxn>
                <a:cxn ang="0">
                  <a:pos x="391" y="621"/>
                </a:cxn>
              </a:cxnLst>
              <a:rect l="0" t="0" r="r" b="b"/>
              <a:pathLst>
                <a:path w="488" h="889">
                  <a:moveTo>
                    <a:pt x="391" y="621"/>
                  </a:moveTo>
                  <a:cubicBezTo>
                    <a:pt x="481" y="806"/>
                    <a:pt x="481" y="806"/>
                    <a:pt x="481" y="806"/>
                  </a:cubicBezTo>
                  <a:cubicBezTo>
                    <a:pt x="488" y="818"/>
                    <a:pt x="488" y="818"/>
                    <a:pt x="488" y="818"/>
                  </a:cubicBezTo>
                  <a:cubicBezTo>
                    <a:pt x="456" y="846"/>
                    <a:pt x="417" y="870"/>
                    <a:pt x="371" y="889"/>
                  </a:cubicBezTo>
                  <a:cubicBezTo>
                    <a:pt x="185" y="552"/>
                    <a:pt x="68" y="329"/>
                    <a:pt x="21" y="220"/>
                  </a:cubicBezTo>
                  <a:cubicBezTo>
                    <a:pt x="18" y="211"/>
                    <a:pt x="14" y="203"/>
                    <a:pt x="11" y="196"/>
                  </a:cubicBezTo>
                  <a:cubicBezTo>
                    <a:pt x="6" y="182"/>
                    <a:pt x="2" y="170"/>
                    <a:pt x="0" y="161"/>
                  </a:cubicBezTo>
                  <a:cubicBezTo>
                    <a:pt x="0" y="161"/>
                    <a:pt x="0" y="162"/>
                    <a:pt x="0" y="162"/>
                  </a:cubicBezTo>
                  <a:cubicBezTo>
                    <a:pt x="22" y="121"/>
                    <a:pt x="22" y="121"/>
                    <a:pt x="22" y="121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312" y="461"/>
                    <a:pt x="312" y="461"/>
                    <a:pt x="312" y="461"/>
                  </a:cubicBezTo>
                  <a:lnTo>
                    <a:pt x="391" y="621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</a:gsLst>
              <a:lin ang="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63B7EA5-87FD-436F-AB09-CD0471B753E1}"/>
                </a:ext>
              </a:extLst>
            </p:cNvPr>
            <p:cNvGrpSpPr/>
            <p:nvPr/>
          </p:nvGrpSpPr>
          <p:grpSpPr>
            <a:xfrm>
              <a:off x="4102820" y="4557331"/>
              <a:ext cx="4132160" cy="7138530"/>
              <a:chOff x="1388507" y="1927729"/>
              <a:chExt cx="1495733" cy="2583959"/>
            </a:xfrm>
          </p:grpSpPr>
          <p:sp>
            <p:nvSpPr>
              <p:cNvPr id="69" name="Freeform 14">
                <a:extLst>
                  <a:ext uri="{FF2B5EF4-FFF2-40B4-BE49-F238E27FC236}">
                    <a16:creationId xmlns:a16="http://schemas.microsoft.com/office/drawing/2014/main" id="{A881653D-13D0-4DE0-B3C5-7ADF50BC5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6418" y="1927729"/>
                <a:ext cx="83354" cy="131205"/>
              </a:xfrm>
              <a:custGeom>
                <a:avLst/>
                <a:gdLst/>
                <a:ahLst/>
                <a:cxnLst>
                  <a:cxn ang="0">
                    <a:pos x="4" y="40"/>
                  </a:cxn>
                  <a:cxn ang="0">
                    <a:pos x="0" y="18"/>
                  </a:cxn>
                  <a:cxn ang="0">
                    <a:pos x="26" y="0"/>
                  </a:cxn>
                  <a:cxn ang="0">
                    <a:pos x="4" y="41"/>
                  </a:cxn>
                  <a:cxn ang="0">
                    <a:pos x="4" y="40"/>
                  </a:cxn>
                </a:cxnLst>
                <a:rect l="0" t="0" r="r" b="b"/>
                <a:pathLst>
                  <a:path w="26" h="41">
                    <a:moveTo>
                      <a:pt x="4" y="40"/>
                    </a:moveTo>
                    <a:cubicBezTo>
                      <a:pt x="1" y="33"/>
                      <a:pt x="0" y="25"/>
                      <a:pt x="0" y="18"/>
                    </a:cubicBezTo>
                    <a:cubicBezTo>
                      <a:pt x="4" y="6"/>
                      <a:pt x="13" y="0"/>
                      <a:pt x="26" y="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0"/>
                      <a:pt x="4" y="4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70" name="Freeform 15">
                <a:extLst>
                  <a:ext uri="{FF2B5EF4-FFF2-40B4-BE49-F238E27FC236}">
                    <a16:creationId xmlns:a16="http://schemas.microsoft.com/office/drawing/2014/main" id="{38BB3274-9BD9-4D90-8F75-88883302A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507" y="1984841"/>
                <a:ext cx="1495733" cy="2526847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0" y="151"/>
                  </a:cxn>
                  <a:cxn ang="0">
                    <a:pos x="93" y="0"/>
                  </a:cxn>
                  <a:cxn ang="0">
                    <a:pos x="97" y="22"/>
                  </a:cxn>
                  <a:cxn ang="0">
                    <a:pos x="108" y="57"/>
                  </a:cxn>
                  <a:cxn ang="0">
                    <a:pos x="118" y="81"/>
                  </a:cxn>
                  <a:cxn ang="0">
                    <a:pos x="468" y="750"/>
                  </a:cxn>
                  <a:cxn ang="0">
                    <a:pos x="321" y="790"/>
                  </a:cxn>
                  <a:cxn ang="0">
                    <a:pos x="7" y="214"/>
                  </a:cxn>
                  <a:cxn ang="0">
                    <a:pos x="0" y="192"/>
                  </a:cxn>
                </a:cxnLst>
                <a:rect l="0" t="0" r="r" b="b"/>
                <a:pathLst>
                  <a:path w="468" h="790">
                    <a:moveTo>
                      <a:pt x="0" y="192"/>
                    </a:moveTo>
                    <a:cubicBezTo>
                      <a:pt x="20" y="151"/>
                      <a:pt x="20" y="151"/>
                      <a:pt x="20" y="15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93" y="7"/>
                      <a:pt x="94" y="15"/>
                      <a:pt x="97" y="22"/>
                    </a:cubicBezTo>
                    <a:cubicBezTo>
                      <a:pt x="99" y="31"/>
                      <a:pt x="103" y="43"/>
                      <a:pt x="108" y="57"/>
                    </a:cubicBezTo>
                    <a:cubicBezTo>
                      <a:pt x="111" y="64"/>
                      <a:pt x="115" y="72"/>
                      <a:pt x="118" y="81"/>
                    </a:cubicBezTo>
                    <a:cubicBezTo>
                      <a:pt x="165" y="190"/>
                      <a:pt x="282" y="413"/>
                      <a:pt x="468" y="750"/>
                    </a:cubicBezTo>
                    <a:cubicBezTo>
                      <a:pt x="425" y="767"/>
                      <a:pt x="376" y="780"/>
                      <a:pt x="321" y="790"/>
                    </a:cubicBezTo>
                    <a:cubicBezTo>
                      <a:pt x="142" y="495"/>
                      <a:pt x="37" y="303"/>
                      <a:pt x="7" y="214"/>
                    </a:cubicBezTo>
                    <a:cubicBezTo>
                      <a:pt x="4" y="206"/>
                      <a:pt x="2" y="198"/>
                      <a:pt x="0" y="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5000"/>
                    </a:schemeClr>
                  </a:gs>
                  <a:gs pos="50000">
                    <a:schemeClr val="accent2"/>
                  </a:gs>
                </a:gsLst>
                <a:lin ang="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2231C42-AF3A-493C-A3E2-A20CAB1A0B8D}"/>
                </a:ext>
              </a:extLst>
            </p:cNvPr>
            <p:cNvGrpSpPr/>
            <p:nvPr/>
          </p:nvGrpSpPr>
          <p:grpSpPr>
            <a:xfrm>
              <a:off x="3258477" y="6049855"/>
              <a:ext cx="3680138" cy="5761142"/>
              <a:chOff x="1082877" y="2467983"/>
              <a:chExt cx="1332113" cy="2085381"/>
            </a:xfrm>
          </p:grpSpPr>
          <p:sp>
            <p:nvSpPr>
              <p:cNvPr id="67" name="Freeform 13">
                <a:extLst>
                  <a:ext uri="{FF2B5EF4-FFF2-40B4-BE49-F238E27FC236}">
                    <a16:creationId xmlns:a16="http://schemas.microsoft.com/office/drawing/2014/main" id="{6BC6786C-2C37-4162-A7C9-CCFEB11C6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158" y="2467983"/>
                <a:ext cx="77179" cy="131205"/>
              </a:xfrm>
              <a:custGeom>
                <a:avLst/>
                <a:gdLst/>
                <a:ahLst/>
                <a:cxnLst>
                  <a:cxn ang="0">
                    <a:pos x="4" y="41"/>
                  </a:cxn>
                  <a:cxn ang="0">
                    <a:pos x="1" y="16"/>
                  </a:cxn>
                  <a:cxn ang="0">
                    <a:pos x="24" y="0"/>
                  </a:cxn>
                  <a:cxn ang="0">
                    <a:pos x="4" y="41"/>
                  </a:cxn>
                </a:cxnLst>
                <a:rect l="0" t="0" r="r" b="b"/>
                <a:pathLst>
                  <a:path w="24" h="41">
                    <a:moveTo>
                      <a:pt x="4" y="41"/>
                    </a:moveTo>
                    <a:cubicBezTo>
                      <a:pt x="1" y="32"/>
                      <a:pt x="0" y="24"/>
                      <a:pt x="1" y="16"/>
                    </a:cubicBezTo>
                    <a:cubicBezTo>
                      <a:pt x="6" y="5"/>
                      <a:pt x="13" y="0"/>
                      <a:pt x="24" y="0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8" name="Freeform 16">
                <a:extLst>
                  <a:ext uri="{FF2B5EF4-FFF2-40B4-BE49-F238E27FC236}">
                    <a16:creationId xmlns:a16="http://schemas.microsoft.com/office/drawing/2014/main" id="{7E7CFB42-69D1-4925-BAB6-3E2E42C3C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877" y="2518921"/>
                <a:ext cx="1332113" cy="2034443"/>
              </a:xfrm>
              <a:custGeom>
                <a:avLst/>
                <a:gdLst/>
                <a:ahLst/>
                <a:cxnLst>
                  <a:cxn ang="0">
                    <a:pos x="250" y="636"/>
                  </a:cxn>
                  <a:cxn ang="0">
                    <a:pos x="31" y="257"/>
                  </a:cxn>
                  <a:cxn ang="0">
                    <a:pos x="0" y="189"/>
                  </a:cxn>
                  <a:cxn ang="0">
                    <a:pos x="18" y="153"/>
                  </a:cxn>
                  <a:cxn ang="0">
                    <a:pos x="93" y="0"/>
                  </a:cxn>
                  <a:cxn ang="0">
                    <a:pos x="96" y="25"/>
                  </a:cxn>
                  <a:cxn ang="0">
                    <a:pos x="103" y="47"/>
                  </a:cxn>
                  <a:cxn ang="0">
                    <a:pos x="417" y="623"/>
                  </a:cxn>
                  <a:cxn ang="0">
                    <a:pos x="289" y="636"/>
                  </a:cxn>
                  <a:cxn ang="0">
                    <a:pos x="250" y="636"/>
                  </a:cxn>
                </a:cxnLst>
                <a:rect l="0" t="0" r="r" b="b"/>
                <a:pathLst>
                  <a:path w="417" h="636">
                    <a:moveTo>
                      <a:pt x="250" y="636"/>
                    </a:moveTo>
                    <a:cubicBezTo>
                      <a:pt x="150" y="477"/>
                      <a:pt x="77" y="351"/>
                      <a:pt x="31" y="257"/>
                    </a:cubicBezTo>
                    <a:cubicBezTo>
                      <a:pt x="19" y="232"/>
                      <a:pt x="8" y="210"/>
                      <a:pt x="0" y="189"/>
                    </a:cubicBezTo>
                    <a:cubicBezTo>
                      <a:pt x="18" y="153"/>
                      <a:pt x="18" y="153"/>
                      <a:pt x="18" y="153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92" y="8"/>
                      <a:pt x="93" y="16"/>
                      <a:pt x="96" y="25"/>
                    </a:cubicBezTo>
                    <a:cubicBezTo>
                      <a:pt x="98" y="31"/>
                      <a:pt x="100" y="39"/>
                      <a:pt x="103" y="47"/>
                    </a:cubicBezTo>
                    <a:cubicBezTo>
                      <a:pt x="133" y="136"/>
                      <a:pt x="238" y="328"/>
                      <a:pt x="417" y="623"/>
                    </a:cubicBezTo>
                    <a:cubicBezTo>
                      <a:pt x="378" y="629"/>
                      <a:pt x="335" y="634"/>
                      <a:pt x="289" y="636"/>
                    </a:cubicBezTo>
                    <a:cubicBezTo>
                      <a:pt x="276" y="636"/>
                      <a:pt x="263" y="636"/>
                      <a:pt x="250" y="63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/>
                  </a:gs>
                </a:gsLst>
                <a:lin ang="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3413556-9865-4D92-BC9B-582A4EED55B5}"/>
                </a:ext>
              </a:extLst>
            </p:cNvPr>
            <p:cNvGrpSpPr/>
            <p:nvPr/>
          </p:nvGrpSpPr>
          <p:grpSpPr>
            <a:xfrm>
              <a:off x="2418399" y="7542378"/>
              <a:ext cx="3044750" cy="4268620"/>
              <a:chOff x="778791" y="3008237"/>
              <a:chExt cx="1102119" cy="1545128"/>
            </a:xfrm>
          </p:grpSpPr>
          <p:sp>
            <p:nvSpPr>
              <p:cNvPr id="65" name="Freeform 11">
                <a:extLst>
                  <a:ext uri="{FF2B5EF4-FFF2-40B4-BE49-F238E27FC236}">
                    <a16:creationId xmlns:a16="http://schemas.microsoft.com/office/drawing/2014/main" id="{AC261D39-09D7-48D7-B4A6-E76E6EA7A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5897" y="3008237"/>
                <a:ext cx="74092" cy="115769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23" y="0"/>
                  </a:cxn>
                  <a:cxn ang="0">
                    <a:pos x="5" y="36"/>
                  </a:cxn>
                  <a:cxn ang="0">
                    <a:pos x="2" y="12"/>
                  </a:cxn>
                </a:cxnLst>
                <a:rect l="0" t="0" r="r" b="b"/>
                <a:pathLst>
                  <a:path w="23" h="36">
                    <a:moveTo>
                      <a:pt x="2" y="12"/>
                    </a:moveTo>
                    <a:cubicBezTo>
                      <a:pt x="5" y="5"/>
                      <a:pt x="12" y="1"/>
                      <a:pt x="23" y="0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1" y="28"/>
                      <a:pt x="0" y="20"/>
                      <a:pt x="2" y="1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E18F146D-7A32-4975-98F7-A90D5F661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791" y="3046827"/>
                <a:ext cx="1102119" cy="1506538"/>
              </a:xfrm>
              <a:custGeom>
                <a:avLst/>
                <a:gdLst/>
                <a:ahLst/>
                <a:cxnLst>
                  <a:cxn ang="0">
                    <a:pos x="154" y="447"/>
                  </a:cxn>
                  <a:cxn ang="0">
                    <a:pos x="13" y="215"/>
                  </a:cxn>
                  <a:cxn ang="0">
                    <a:pos x="0" y="188"/>
                  </a:cxn>
                  <a:cxn ang="0">
                    <a:pos x="19" y="148"/>
                  </a:cxn>
                  <a:cxn ang="0">
                    <a:pos x="92" y="0"/>
                  </a:cxn>
                  <a:cxn ang="0">
                    <a:pos x="95" y="24"/>
                  </a:cxn>
                  <a:cxn ang="0">
                    <a:pos x="126" y="92"/>
                  </a:cxn>
                  <a:cxn ang="0">
                    <a:pos x="345" y="471"/>
                  </a:cxn>
                  <a:cxn ang="0">
                    <a:pos x="154" y="447"/>
                  </a:cxn>
                </a:cxnLst>
                <a:rect l="0" t="0" r="r" b="b"/>
                <a:pathLst>
                  <a:path w="345" h="471">
                    <a:moveTo>
                      <a:pt x="154" y="447"/>
                    </a:moveTo>
                    <a:cubicBezTo>
                      <a:pt x="96" y="366"/>
                      <a:pt x="49" y="289"/>
                      <a:pt x="13" y="215"/>
                    </a:cubicBezTo>
                    <a:cubicBezTo>
                      <a:pt x="9" y="206"/>
                      <a:pt x="4" y="197"/>
                      <a:pt x="0" y="188"/>
                    </a:cubicBezTo>
                    <a:cubicBezTo>
                      <a:pt x="19" y="148"/>
                      <a:pt x="19" y="148"/>
                      <a:pt x="19" y="148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8"/>
                      <a:pt x="91" y="16"/>
                      <a:pt x="95" y="24"/>
                    </a:cubicBezTo>
                    <a:cubicBezTo>
                      <a:pt x="103" y="45"/>
                      <a:pt x="114" y="67"/>
                      <a:pt x="126" y="92"/>
                    </a:cubicBezTo>
                    <a:cubicBezTo>
                      <a:pt x="172" y="186"/>
                      <a:pt x="245" y="312"/>
                      <a:pt x="345" y="471"/>
                    </a:cubicBezTo>
                    <a:cubicBezTo>
                      <a:pt x="277" y="469"/>
                      <a:pt x="213" y="461"/>
                      <a:pt x="154" y="4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/>
                  </a:gs>
                </a:gsLst>
                <a:lin ang="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1A3C9E4-59D2-4E57-800A-222BE9B94553}"/>
                </a:ext>
              </a:extLst>
            </p:cNvPr>
            <p:cNvGrpSpPr/>
            <p:nvPr/>
          </p:nvGrpSpPr>
          <p:grpSpPr>
            <a:xfrm>
              <a:off x="1676400" y="8958147"/>
              <a:ext cx="2102328" cy="2639638"/>
              <a:chOff x="510207" y="3520706"/>
              <a:chExt cx="760987" cy="955479"/>
            </a:xfrm>
          </p:grpSpPr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322474F4-6EF9-4072-BCF0-A0D092AEF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355" y="3520706"/>
                <a:ext cx="75636" cy="12811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5" y="40"/>
                  </a:cxn>
                  <a:cxn ang="0">
                    <a:pos x="1" y="14"/>
                  </a:cxn>
                  <a:cxn ang="0">
                    <a:pos x="24" y="0"/>
                  </a:cxn>
                </a:cxnLst>
                <a:rect l="0" t="0" r="r" b="b"/>
                <a:pathLst>
                  <a:path w="24" h="40">
                    <a:moveTo>
                      <a:pt x="24" y="0"/>
                    </a:moveTo>
                    <a:cubicBezTo>
                      <a:pt x="5" y="40"/>
                      <a:pt x="5" y="40"/>
                      <a:pt x="5" y="40"/>
                    </a:cubicBezTo>
                    <a:cubicBezTo>
                      <a:pt x="1" y="31"/>
                      <a:pt x="0" y="23"/>
                      <a:pt x="1" y="14"/>
                    </a:cubicBezTo>
                    <a:cubicBezTo>
                      <a:pt x="6" y="5"/>
                      <a:pt x="14" y="0"/>
                      <a:pt x="24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64" name="Freeform 18">
                <a:extLst>
                  <a:ext uri="{FF2B5EF4-FFF2-40B4-BE49-F238E27FC236}">
                    <a16:creationId xmlns:a16="http://schemas.microsoft.com/office/drawing/2014/main" id="{933894E9-1740-44FD-AD3F-8FD348966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07" y="3565471"/>
                <a:ext cx="760987" cy="910714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84" y="26"/>
                  </a:cxn>
                  <a:cxn ang="0">
                    <a:pos x="97" y="53"/>
                  </a:cxn>
                  <a:cxn ang="0">
                    <a:pos x="238" y="285"/>
                  </a:cxn>
                  <a:cxn ang="0">
                    <a:pos x="0" y="174"/>
                  </a:cxn>
                  <a:cxn ang="0">
                    <a:pos x="80" y="0"/>
                  </a:cxn>
                </a:cxnLst>
                <a:rect l="0" t="0" r="r" b="b"/>
                <a:pathLst>
                  <a:path w="238" h="285">
                    <a:moveTo>
                      <a:pt x="80" y="0"/>
                    </a:moveTo>
                    <a:cubicBezTo>
                      <a:pt x="79" y="9"/>
                      <a:pt x="80" y="17"/>
                      <a:pt x="84" y="26"/>
                    </a:cubicBezTo>
                    <a:cubicBezTo>
                      <a:pt x="88" y="35"/>
                      <a:pt x="93" y="44"/>
                      <a:pt x="97" y="53"/>
                    </a:cubicBezTo>
                    <a:cubicBezTo>
                      <a:pt x="133" y="127"/>
                      <a:pt x="180" y="204"/>
                      <a:pt x="238" y="285"/>
                    </a:cubicBezTo>
                    <a:cubicBezTo>
                      <a:pt x="148" y="263"/>
                      <a:pt x="69" y="226"/>
                      <a:pt x="0" y="174"/>
                    </a:cubicBezTo>
                    <a:lnTo>
                      <a:pt x="8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75000"/>
                    </a:schemeClr>
                  </a:gs>
                  <a:gs pos="50000">
                    <a:schemeClr val="accent5"/>
                  </a:gs>
                </a:gsLst>
                <a:lin ang="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317FD1-FAC1-438F-89E7-C1214F050441}"/>
                </a:ext>
              </a:extLst>
            </p:cNvPr>
            <p:cNvSpPr txBox="1"/>
            <p:nvPr/>
          </p:nvSpPr>
          <p:spPr>
            <a:xfrm>
              <a:off x="9834235" y="3324068"/>
              <a:ext cx="222231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solidFill>
                    <a:schemeClr val="accent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4FE064-C866-495C-BC9E-A39A5F42FB44}"/>
                </a:ext>
              </a:extLst>
            </p:cNvPr>
            <p:cNvSpPr txBox="1"/>
            <p:nvPr/>
          </p:nvSpPr>
          <p:spPr>
            <a:xfrm>
              <a:off x="10945389" y="4687590"/>
              <a:ext cx="222231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solidFill>
                    <a:schemeClr val="accent2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B25DCB-8B2C-4A21-9A48-02E2D45CD297}"/>
                </a:ext>
              </a:extLst>
            </p:cNvPr>
            <p:cNvSpPr txBox="1"/>
            <p:nvPr/>
          </p:nvSpPr>
          <p:spPr>
            <a:xfrm>
              <a:off x="11900615" y="6197468"/>
              <a:ext cx="222231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solidFill>
                    <a:schemeClr val="accent3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5F20E30-0DBD-405E-850F-4FAED9D116CA}"/>
                </a:ext>
              </a:extLst>
            </p:cNvPr>
            <p:cNvSpPr txBox="1"/>
            <p:nvPr/>
          </p:nvSpPr>
          <p:spPr>
            <a:xfrm>
              <a:off x="12825983" y="7708124"/>
              <a:ext cx="222231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solidFill>
                    <a:schemeClr val="accent4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2FDA5B-4BDE-42E8-A522-F2881843CF10}"/>
                </a:ext>
              </a:extLst>
            </p:cNvPr>
            <p:cNvSpPr txBox="1"/>
            <p:nvPr/>
          </p:nvSpPr>
          <p:spPr>
            <a:xfrm>
              <a:off x="13789727" y="9205388"/>
              <a:ext cx="222231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solidFill>
                    <a:schemeClr val="accent5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05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15AB074-17C3-414A-8912-DB7C60D18293}"/>
              </a:ext>
            </a:extLst>
          </p:cNvPr>
          <p:cNvSpPr txBox="1"/>
          <p:nvPr/>
        </p:nvSpPr>
        <p:spPr>
          <a:xfrm>
            <a:off x="7513573" y="238995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/>
              <a:t>AVGO 23,90%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727D68-1547-4FBF-8839-E2FD0A6B0133}"/>
              </a:ext>
            </a:extLst>
          </p:cNvPr>
          <p:cNvSpPr txBox="1"/>
          <p:nvPr/>
        </p:nvSpPr>
        <p:spPr>
          <a:xfrm>
            <a:off x="7978339" y="30574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/>
              <a:t>GL 18,32%</a:t>
            </a:r>
            <a:endParaRPr 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DD25E8-F8ED-488D-96E4-786B8C905F9C}"/>
              </a:ext>
            </a:extLst>
          </p:cNvPr>
          <p:cNvSpPr txBox="1"/>
          <p:nvPr/>
        </p:nvSpPr>
        <p:spPr>
          <a:xfrm>
            <a:off x="8462004" y="379932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/>
              <a:t>CVS 14,32%</a:t>
            </a:r>
            <a:endParaRPr lang="en-US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3C52BF-913C-4AC0-8CA3-8F05CEDF8DF9}"/>
              </a:ext>
            </a:extLst>
          </p:cNvPr>
          <p:cNvSpPr txBox="1"/>
          <p:nvPr/>
        </p:nvSpPr>
        <p:spPr>
          <a:xfrm>
            <a:off x="8885628" y="456031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/>
              <a:t>WBA 13,90%</a:t>
            </a:r>
            <a:endParaRPr lang="en-US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6AD23A-91CF-49EA-9B53-A40322A15314}"/>
              </a:ext>
            </a:extLst>
          </p:cNvPr>
          <p:cNvSpPr txBox="1"/>
          <p:nvPr/>
        </p:nvSpPr>
        <p:spPr>
          <a:xfrm>
            <a:off x="9243345" y="528484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/>
              <a:t>CTRA 11,84%</a:t>
            </a:r>
            <a:endParaRPr lang="en-US" b="1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06D1FF3-3B6C-47E8-9F8E-2812D5366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131073"/>
              </p:ext>
            </p:extLst>
          </p:nvPr>
        </p:nvGraphicFramePr>
        <p:xfrm>
          <a:off x="-58847" y="-1"/>
          <a:ext cx="5071298" cy="2389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D1B74CC-6231-46A5-A95B-01AB5198E253}"/>
              </a:ext>
            </a:extLst>
          </p:cNvPr>
          <p:cNvSpPr txBox="1"/>
          <p:nvPr/>
        </p:nvSpPr>
        <p:spPr>
          <a:xfrm>
            <a:off x="5511568" y="414"/>
            <a:ext cx="6526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200" b="1" dirty="0">
                <a:solidFill>
                  <a:srgbClr val="C04F15"/>
                </a:solidFill>
                <a:latin typeface="Cooper Black" panose="0208090404030B020404" pitchFamily="18" charset="0"/>
              </a:rPr>
              <a:t>T</a:t>
            </a:r>
            <a:r>
              <a:rPr lang="es-VE" sz="7200" b="1" dirty="0">
                <a:solidFill>
                  <a:srgbClr val="084F6A"/>
                </a:solidFill>
                <a:latin typeface="Cooper Black" panose="0208090404030B020404" pitchFamily="18" charset="0"/>
              </a:rPr>
              <a:t>O</a:t>
            </a:r>
            <a:r>
              <a:rPr lang="es-VE" sz="7200" b="1" dirty="0">
                <a:solidFill>
                  <a:srgbClr val="275317"/>
                </a:solidFill>
                <a:latin typeface="Cooper Black" panose="0208090404030B020404" pitchFamily="18" charset="0"/>
              </a:rPr>
              <a:t>P</a:t>
            </a:r>
            <a:r>
              <a:rPr lang="es-VE" sz="7200" b="1" dirty="0">
                <a:latin typeface="Cooper Black" panose="0208090404030B020404" pitchFamily="18" charset="0"/>
              </a:rPr>
              <a:t> </a:t>
            </a:r>
            <a:r>
              <a:rPr lang="es-VE" sz="7200" b="1" dirty="0">
                <a:solidFill>
                  <a:srgbClr val="C04F15"/>
                </a:solidFill>
                <a:latin typeface="Cooper Black" panose="0208090404030B020404" pitchFamily="18" charset="0"/>
              </a:rPr>
              <a:t>5 Performers</a:t>
            </a:r>
            <a:endParaRPr lang="en-US" sz="72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0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and person looking at each other&#10;&#10;AI-generated content may be incorrect.">
            <a:extLst>
              <a:ext uri="{FF2B5EF4-FFF2-40B4-BE49-F238E27FC236}">
                <a16:creationId xmlns:a16="http://schemas.microsoft.com/office/drawing/2014/main" id="{2B15A550-D763-430C-B436-3A5A75CF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D5D6EA-F6D7-4E8C-B14B-11B20A0EC9AD}"/>
              </a:ext>
            </a:extLst>
          </p:cNvPr>
          <p:cNvSpPr txBox="1"/>
          <p:nvPr/>
        </p:nvSpPr>
        <p:spPr>
          <a:xfrm>
            <a:off x="6858000" y="175803"/>
            <a:ext cx="566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dirty="0">
                <a:solidFill>
                  <a:srgbClr val="C04F15"/>
                </a:solidFill>
                <a:latin typeface="Cooper Black" panose="0208090404030B020404" pitchFamily="18" charset="0"/>
              </a:rPr>
              <a:t>JAIME </a:t>
            </a:r>
            <a:r>
              <a:rPr lang="es-VE" sz="2800" b="1" dirty="0">
                <a:solidFill>
                  <a:srgbClr val="084F6A"/>
                </a:solidFill>
                <a:latin typeface="Cooper Black" panose="0208090404030B020404" pitchFamily="18" charset="0"/>
              </a:rPr>
              <a:t>Y VALLE </a:t>
            </a:r>
            <a:r>
              <a:rPr lang="es-VE" sz="2800" b="1" dirty="0">
                <a:solidFill>
                  <a:srgbClr val="275317"/>
                </a:solidFill>
                <a:latin typeface="Cooper Black" panose="0208090404030B020404" pitchFamily="18" charset="0"/>
              </a:rPr>
              <a:t>INFORMAN</a:t>
            </a:r>
            <a:endParaRPr lang="en-US" sz="2800" b="1" dirty="0"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84C84-0022-44BB-AAC8-42B7269BAA3F}"/>
              </a:ext>
            </a:extLst>
          </p:cNvPr>
          <p:cNvSpPr txBox="1"/>
          <p:nvPr/>
        </p:nvSpPr>
        <p:spPr>
          <a:xfrm>
            <a:off x="6996419" y="699023"/>
            <a:ext cx="5663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dirty="0">
                <a:solidFill>
                  <a:srgbClr val="C04F15"/>
                </a:solidFill>
                <a:latin typeface="Cooper Black" panose="0208090404030B020404" pitchFamily="18" charset="0"/>
              </a:rPr>
              <a:t>Análisis Fundamental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8AE9A-9FDC-4F50-91CD-86352EC60B10}"/>
              </a:ext>
            </a:extLst>
          </p:cNvPr>
          <p:cNvSpPr txBox="1"/>
          <p:nvPr/>
        </p:nvSpPr>
        <p:spPr>
          <a:xfrm>
            <a:off x="6996419" y="3249880"/>
            <a:ext cx="6308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084F6A"/>
                </a:solidFill>
                <a:latin typeface="Cooper Black" panose="0208090404030B020404" pitchFamily="18" charset="0"/>
              </a:rPr>
              <a:t>Análisis Técnico</a:t>
            </a:r>
            <a:endParaRPr lang="en-US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A804C1-353F-5285-3172-DD7EA3D06793}"/>
              </a:ext>
            </a:extLst>
          </p:cNvPr>
          <p:cNvSpPr txBox="1"/>
          <p:nvPr/>
        </p:nvSpPr>
        <p:spPr>
          <a:xfrm>
            <a:off x="6996419" y="1172600"/>
            <a:ext cx="4534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b="1" dirty="0">
                <a:latin typeface="Arial" panose="020B0604020202020204" pitchFamily="34" charset="0"/>
              </a:rPr>
              <a:t>Valoración Atractiva: </a:t>
            </a:r>
            <a:r>
              <a:rPr lang="es-ES" dirty="0">
                <a:latin typeface="Arial" panose="020B0604020202020204" pitchFamily="34" charset="0"/>
              </a:rPr>
              <a:t>Empresas con PER, P/B y P/S bajos.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Arial" panose="020B0604020202020204" pitchFamily="34" charset="0"/>
              </a:rPr>
              <a:t>Ej.: AAL, F, 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b="1" dirty="0">
                <a:latin typeface="Arial" panose="020B0604020202020204" pitchFamily="34" charset="0"/>
              </a:rPr>
              <a:t>Crecimiento Sostenido: </a:t>
            </a:r>
            <a:r>
              <a:rPr lang="es-ES" dirty="0">
                <a:latin typeface="Arial" panose="020B0604020202020204" pitchFamily="34" charset="0"/>
              </a:rPr>
              <a:t>Crecimiento constante en ingresos y ganancias.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Arial" panose="020B0604020202020204" pitchFamily="34" charset="0"/>
              </a:rPr>
              <a:t>Ej.: AAPL, MSFT, COST.</a:t>
            </a:r>
          </a:p>
          <a:p>
            <a:endParaRPr lang="es-E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88860CED-CB3E-CB7C-14CA-5521E562D1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96419" y="3647056"/>
            <a:ext cx="483027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Ruptura de Resistencias: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Inicio de impulso alcista.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Ej.: AAPL, AVGO, MSFT.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Sobreventa y Reversión: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Señales de recuperación técnica.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Ej.: CE, APA.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Tendencia Alcista: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Trayectoria continua ascendente.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Ej.: MET, VICI.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0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and person in suits&#10;&#10;AI-generated content may be incorrect.">
            <a:extLst>
              <a:ext uri="{FF2B5EF4-FFF2-40B4-BE49-F238E27FC236}">
                <a16:creationId xmlns:a16="http://schemas.microsoft.com/office/drawing/2014/main" id="{A2177A51-BE03-4745-A1F3-C76953CC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70766-6E68-41A9-B9D6-563A26718F18}"/>
              </a:ext>
            </a:extLst>
          </p:cNvPr>
          <p:cNvSpPr txBox="1"/>
          <p:nvPr/>
        </p:nvSpPr>
        <p:spPr>
          <a:xfrm>
            <a:off x="0" y="234526"/>
            <a:ext cx="566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dirty="0">
                <a:solidFill>
                  <a:srgbClr val="C04F15"/>
                </a:solidFill>
                <a:latin typeface="Cooper Black" panose="0208090404030B020404" pitchFamily="18" charset="0"/>
              </a:rPr>
              <a:t>JAIME </a:t>
            </a:r>
            <a:r>
              <a:rPr lang="es-VE" sz="2800" b="1" dirty="0">
                <a:solidFill>
                  <a:srgbClr val="084F6A"/>
                </a:solidFill>
                <a:latin typeface="Cooper Black" panose="0208090404030B020404" pitchFamily="18" charset="0"/>
              </a:rPr>
              <a:t>Y VALLE </a:t>
            </a:r>
            <a:r>
              <a:rPr lang="es-VE" sz="2800" b="1" dirty="0">
                <a:solidFill>
                  <a:srgbClr val="275317"/>
                </a:solidFill>
                <a:latin typeface="Cooper Black" panose="0208090404030B020404" pitchFamily="18" charset="0"/>
              </a:rPr>
              <a:t>INFORMAN</a:t>
            </a:r>
            <a:endParaRPr lang="en-US" sz="2800" b="1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53794-363B-4CB5-8D3D-E1181E5AA0D0}"/>
              </a:ext>
            </a:extLst>
          </p:cNvPr>
          <p:cNvSpPr txBox="1"/>
          <p:nvPr/>
        </p:nvSpPr>
        <p:spPr>
          <a:xfrm>
            <a:off x="0" y="818040"/>
            <a:ext cx="6165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C04F15"/>
                </a:solidFill>
                <a:latin typeface="Cooper Black" panose="0208090404030B020404" pitchFamily="18" charset="0"/>
              </a:rPr>
              <a:t>Mejores rendimientos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7B9D5-B8BB-469C-91F3-BE87D18DF7C3}"/>
              </a:ext>
            </a:extLst>
          </p:cNvPr>
          <p:cNvSpPr txBox="1"/>
          <p:nvPr/>
        </p:nvSpPr>
        <p:spPr>
          <a:xfrm>
            <a:off x="0" y="3561021"/>
            <a:ext cx="6165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2800" b="1" dirty="0">
                <a:solidFill>
                  <a:srgbClr val="084F6A"/>
                </a:solidFill>
                <a:latin typeface="Cooper Black" panose="0208090404030B020404" pitchFamily="18" charset="0"/>
              </a:rPr>
              <a:t>Peores rendimientos</a:t>
            </a:r>
            <a:endParaRPr lang="en-US" sz="2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14E7F8A-A547-4922-E445-B8DC9C29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5" y="4134177"/>
            <a:ext cx="44564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(23% baja):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Interés corto, problemas financieros y cambios en directiva; dividendo se mantiene.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PG&amp;E (21% baja):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Ampliación de capital y debilidad financiera.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(28% baja)</a:t>
            </a:r>
            <a:r>
              <a:rPr lang="es-ES" altLang="es-ES" dirty="0">
                <a:latin typeface="Arial" panose="020B0604020202020204" pitchFamily="34" charset="0"/>
              </a:rPr>
              <a:t>: Resultados escasos en Q4 y debilidad en mercados finales.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5C2F304-C4BE-6EFE-1274-241725947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55" y="1341260"/>
            <a:ext cx="47720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Broadcom (23,9% alta):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Expansión en IA e ingresos récord.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CVS (14,3% alta):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Mejora en ingresos y flujo de caja.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Globe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Life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(18,3% alta):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Crecimiento en ingresos y primas de seguros. </a:t>
            </a:r>
          </a:p>
        </p:txBody>
      </p:sp>
    </p:spTree>
    <p:extLst>
      <p:ext uri="{BB962C8B-B14F-4D97-AF65-F5344CB8AC3E}">
        <p14:creationId xmlns:p14="http://schemas.microsoft.com/office/powerpoint/2010/main" val="15205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FF24E41-410F-41E0-95B5-127AE0E855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998329"/>
              </p:ext>
            </p:extLst>
          </p:nvPr>
        </p:nvGraphicFramePr>
        <p:xfrm>
          <a:off x="-1" y="3991928"/>
          <a:ext cx="12191999" cy="2866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A2DE7E-4341-443D-A2A6-8A3280A29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029326"/>
              </p:ext>
            </p:extLst>
          </p:nvPr>
        </p:nvGraphicFramePr>
        <p:xfrm>
          <a:off x="0" y="0"/>
          <a:ext cx="12191998" cy="4089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782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06D1FF3-3B6C-47E8-9F8E-2812D5366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352763"/>
              </p:ext>
            </p:extLst>
          </p:nvPr>
        </p:nvGraphicFramePr>
        <p:xfrm>
          <a:off x="-58848" y="-1"/>
          <a:ext cx="12250847" cy="3355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4B53FAEE-A613-4EDB-AB93-5F978531A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798858"/>
              </p:ext>
            </p:extLst>
          </p:nvPr>
        </p:nvGraphicFramePr>
        <p:xfrm>
          <a:off x="-58849" y="3204594"/>
          <a:ext cx="12250847" cy="3653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4542801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84F6A"/>
    </a:accent1>
    <a:accent2>
      <a:srgbClr val="C04F15"/>
    </a:accent2>
    <a:accent3>
      <a:srgbClr val="275317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84F6A"/>
    </a:accent1>
    <a:accent2>
      <a:srgbClr val="C04F15"/>
    </a:accent2>
    <a:accent3>
      <a:srgbClr val="275317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84F6A"/>
    </a:accent1>
    <a:accent2>
      <a:srgbClr val="C04F15"/>
    </a:accent2>
    <a:accent3>
      <a:srgbClr val="275317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84F6A"/>
    </a:accent1>
    <a:accent2>
      <a:srgbClr val="C04F15"/>
    </a:accent2>
    <a:accent3>
      <a:srgbClr val="275317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84F6A"/>
    </a:accent1>
    <a:accent2>
      <a:srgbClr val="C04F15"/>
    </a:accent2>
    <a:accent3>
      <a:srgbClr val="275317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84F6A"/>
    </a:accent1>
    <a:accent2>
      <a:srgbClr val="C04F15"/>
    </a:accent2>
    <a:accent3>
      <a:srgbClr val="275317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84F6A"/>
    </a:accent1>
    <a:accent2>
      <a:srgbClr val="C04F15"/>
    </a:accent2>
    <a:accent3>
      <a:srgbClr val="275317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84F6A"/>
    </a:accent1>
    <a:accent2>
      <a:srgbClr val="C04F15"/>
    </a:accent2>
    <a:accent3>
      <a:srgbClr val="275317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84F6A"/>
    </a:accent1>
    <a:accent2>
      <a:srgbClr val="C04F15"/>
    </a:accent2>
    <a:accent3>
      <a:srgbClr val="275317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Metadata/LabelInfo.xml><?xml version="1.0" encoding="utf-8"?>
<clbl:labelList xmlns:clbl="http://schemas.microsoft.com/office/2020/mipLabelMetadata">
  <clbl:label id="{736915f3-2f02-4945-8997-f2963298db46}" enabled="1" method="Standard" siteId="{cd99fef8-1cd3-4a2a-9bdf-15531181d65e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Cooper Black</vt:lpstr>
      <vt:lpstr>Delivery</vt:lpstr>
      <vt:lpstr>Garamond</vt:lpstr>
      <vt:lpstr>Goudy Old Style</vt:lpstr>
      <vt:lpstr>Roboto Black</vt:lpstr>
      <vt:lpstr>Univers Light</vt:lpstr>
      <vt:lpstr>PoiseVTI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bravo</dc:creator>
  <cp:lastModifiedBy>Pablo Soto</cp:lastModifiedBy>
  <cp:revision>33</cp:revision>
  <dcterms:created xsi:type="dcterms:W3CDTF">2025-02-22T17:13:53Z</dcterms:created>
  <dcterms:modified xsi:type="dcterms:W3CDTF">2025-02-24T20:07:19Z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PoiseVTI:8</vt:lpwstr>
  </property>
  <property fmtid="{D5CDD505-2E9C-101B-9397-08002B2CF9AE}" pid="3" name="ClassificationContentMarkingHeaderText">
    <vt:lpwstr>FOR INTERNAL USE</vt:lpwstr>
  </property>
</Properties>
</file>