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277" r:id="rId6"/>
    <p:sldId id="293" r:id="rId7"/>
    <p:sldId id="294" r:id="rId8"/>
    <p:sldId id="268" r:id="rId9"/>
    <p:sldId id="292"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3204" autoAdjust="0"/>
  </p:normalViewPr>
  <p:slideViewPr>
    <p:cSldViewPr snapToGrid="0">
      <p:cViewPr varScale="1">
        <p:scale>
          <a:sx n="88" d="100"/>
          <a:sy n="88" d="100"/>
        </p:scale>
        <p:origin x="210" y="57"/>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3/8/2024</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3/8/2024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456864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a:t>
            </a:fld>
            <a:endParaRPr lang="en-US" dirty="0"/>
          </a:p>
        </p:txBody>
      </p:sp>
    </p:spTree>
    <p:extLst>
      <p:ext uri="{BB962C8B-B14F-4D97-AF65-F5344CB8AC3E}">
        <p14:creationId xmlns:p14="http://schemas.microsoft.com/office/powerpoint/2010/main" val="3217716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3</a:t>
            </a:fld>
            <a:endParaRPr lang="en-US" dirty="0"/>
          </a:p>
        </p:txBody>
      </p:sp>
    </p:spTree>
    <p:extLst>
      <p:ext uri="{BB962C8B-B14F-4D97-AF65-F5344CB8AC3E}">
        <p14:creationId xmlns:p14="http://schemas.microsoft.com/office/powerpoint/2010/main" val="3231230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4</a:t>
            </a:fld>
            <a:endParaRPr lang="en-US" dirty="0"/>
          </a:p>
        </p:txBody>
      </p:sp>
    </p:spTree>
    <p:extLst>
      <p:ext uri="{BB962C8B-B14F-4D97-AF65-F5344CB8AC3E}">
        <p14:creationId xmlns:p14="http://schemas.microsoft.com/office/powerpoint/2010/main" val="3959126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5</a:t>
            </a:fld>
            <a:endParaRPr lang="en-US" dirty="0"/>
          </a:p>
        </p:txBody>
      </p:sp>
    </p:spTree>
    <p:extLst>
      <p:ext uri="{BB962C8B-B14F-4D97-AF65-F5344CB8AC3E}">
        <p14:creationId xmlns:p14="http://schemas.microsoft.com/office/powerpoint/2010/main" val="510226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6</a:t>
            </a:fld>
            <a:endParaRPr lang="en-US" dirty="0"/>
          </a:p>
        </p:txBody>
      </p:sp>
    </p:spTree>
    <p:extLst>
      <p:ext uri="{BB962C8B-B14F-4D97-AF65-F5344CB8AC3E}">
        <p14:creationId xmlns:p14="http://schemas.microsoft.com/office/powerpoint/2010/main" val="2371032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7</a:t>
            </a:fld>
            <a:endParaRPr lang="en-US" dirty="0"/>
          </a:p>
        </p:txBody>
      </p:sp>
    </p:spTree>
    <p:extLst>
      <p:ext uri="{BB962C8B-B14F-4D97-AF65-F5344CB8AC3E}">
        <p14:creationId xmlns:p14="http://schemas.microsoft.com/office/powerpoint/2010/main" val="31104013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p:txBody>
          <a:bodyPr>
            <a:normAutofit/>
          </a:bodyPr>
          <a:lstStyle/>
          <a:p>
            <a:r>
              <a:rPr lang="en-US" sz="9600" dirty="0"/>
              <a:t>REACT JS</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p:txBody>
          <a:bodyPr>
            <a:normAutofit/>
          </a:bodyPr>
          <a:lstStyle/>
          <a:p>
            <a:r>
              <a:rPr lang="en-US" dirty="0"/>
              <a:t>Agenda</a:t>
            </a:r>
            <a:endParaRPr lang="en-ZA" dirty="0"/>
          </a:p>
        </p:txBody>
      </p:sp>
      <p:sp>
        <p:nvSpPr>
          <p:cNvPr id="3" name="Subtitle 2">
            <a:extLst>
              <a:ext uri="{FF2B5EF4-FFF2-40B4-BE49-F238E27FC236}">
                <a16:creationId xmlns:a16="http://schemas.microsoft.com/office/drawing/2014/main" id="{35E3EA69-4E0E-41BD-8095-A124225A2647}"/>
              </a:ext>
            </a:extLst>
          </p:cNvPr>
          <p:cNvSpPr>
            <a:spLocks noGrp="1"/>
          </p:cNvSpPr>
          <p:nvPr>
            <p:ph sz="half" idx="14"/>
          </p:nvPr>
        </p:nvSpPr>
        <p:spPr/>
        <p:txBody>
          <a:bodyPr>
            <a:normAutofit lnSpcReduction="10000"/>
          </a:bodyPr>
          <a:lstStyle/>
          <a:p>
            <a:pPr marL="342900" indent="-342900">
              <a:buFont typeface="Arial" panose="020B0604020202020204" pitchFamily="34" charset="0"/>
              <a:buChar char="•"/>
            </a:pPr>
            <a:r>
              <a:rPr lang="en-US" dirty="0"/>
              <a:t>Introduction: What is React JS?</a:t>
            </a:r>
          </a:p>
          <a:p>
            <a:pPr marL="342900" indent="-342900">
              <a:buFont typeface="Arial" panose="020B0604020202020204" pitchFamily="34" charset="0"/>
              <a:buChar char="•"/>
            </a:pPr>
            <a:r>
              <a:rPr lang="en-US" dirty="0"/>
              <a:t>How React JS works?</a:t>
            </a:r>
          </a:p>
          <a:p>
            <a:pPr marL="342900" indent="-342900">
              <a:buFont typeface="Arial" panose="020B0604020202020204" pitchFamily="34" charset="0"/>
              <a:buChar char="•"/>
            </a:pPr>
            <a:r>
              <a:rPr lang="en-US" dirty="0"/>
              <a:t>Applications and examples</a:t>
            </a:r>
          </a:p>
          <a:p>
            <a:pPr marL="342900" indent="-342900">
              <a:buFont typeface="Arial" panose="020B0604020202020204" pitchFamily="34" charset="0"/>
              <a:buChar char="•"/>
            </a:pPr>
            <a:r>
              <a:rPr lang="en-US" dirty="0"/>
              <a:t>Traditional Web development vs React JS</a:t>
            </a:r>
          </a:p>
          <a:p>
            <a:pPr marL="342900" indent="-342900">
              <a:buFont typeface="Arial" panose="020B0604020202020204" pitchFamily="34" charset="0"/>
              <a:buChar char="•"/>
            </a:pPr>
            <a:r>
              <a:rPr lang="en-US" dirty="0"/>
              <a:t>Conclusion</a:t>
            </a:r>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771736" y="896112"/>
            <a:ext cx="9389288" cy="1362456"/>
          </a:xfrm>
        </p:spPr>
        <p:txBody>
          <a:bodyPr anchor="t">
            <a:normAutofit/>
          </a:bodyPr>
          <a:lstStyle/>
          <a:p>
            <a:r>
              <a:rPr lang="en-US" dirty="0"/>
              <a:t>What is React </a:t>
            </a:r>
            <a:r>
              <a:rPr lang="en-US" dirty="0" err="1"/>
              <a:t>js</a:t>
            </a:r>
            <a:r>
              <a:rPr lang="en-US" dirty="0"/>
              <a:t>?</a:t>
            </a:r>
            <a:endParaRPr lang="en-ZA" dirty="0"/>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B5CEABB6-07DC-46E8-9B57-56EC44A396E5}" type="slidenum">
              <a:rPr lang="en-US" smtClean="0"/>
              <a:pPr>
                <a:spcAft>
                  <a:spcPts val="600"/>
                </a:spcAft>
              </a:pPr>
              <a:t>3</a:t>
            </a:fld>
            <a:endParaRPr lang="en-US"/>
          </a:p>
        </p:txBody>
      </p:sp>
      <p:sp>
        <p:nvSpPr>
          <p:cNvPr id="3" name="Subtitle 2">
            <a:extLst>
              <a:ext uri="{FF2B5EF4-FFF2-40B4-BE49-F238E27FC236}">
                <a16:creationId xmlns:a16="http://schemas.microsoft.com/office/drawing/2014/main" id="{35E3EA69-4E0E-41BD-8095-A124225A2647}"/>
              </a:ext>
            </a:extLst>
          </p:cNvPr>
          <p:cNvSpPr>
            <a:spLocks noGrp="1"/>
          </p:cNvSpPr>
          <p:nvPr>
            <p:ph sz="half" idx="14"/>
          </p:nvPr>
        </p:nvSpPr>
        <p:spPr>
          <a:xfrm>
            <a:off x="771734" y="2590800"/>
            <a:ext cx="4515035" cy="3505200"/>
          </a:xfrm>
        </p:spPr>
        <p:txBody>
          <a:bodyPr>
            <a:normAutofit/>
          </a:bodyPr>
          <a:lstStyle/>
          <a:p>
            <a:r>
              <a:rPr lang="en-US"/>
              <a:t>React JS is JavaScript library for building user interfaces. It was developed at Facebook in 2011. React is one of the most popular to build user interfaces, you can use it not only to develop web pages, but also mobile applications in Android and IOS.</a:t>
            </a:r>
          </a:p>
        </p:txBody>
      </p:sp>
      <p:pic>
        <p:nvPicPr>
          <p:cNvPr id="8" name="Picture 7" descr="A blue and white logo&#10;&#10;Description automatically generated">
            <a:extLst>
              <a:ext uri="{FF2B5EF4-FFF2-40B4-BE49-F238E27FC236}">
                <a16:creationId xmlns:a16="http://schemas.microsoft.com/office/drawing/2014/main" id="{76D67198-E4DD-D6D9-582A-B0FE8EEF14FE}"/>
              </a:ext>
            </a:extLst>
          </p:cNvPr>
          <p:cNvPicPr>
            <a:picLocks noChangeAspect="1"/>
          </p:cNvPicPr>
          <p:nvPr/>
        </p:nvPicPr>
        <p:blipFill>
          <a:blip r:embed="rId3"/>
          <a:stretch>
            <a:fillRect/>
          </a:stretch>
        </p:blipFill>
        <p:spPr>
          <a:xfrm>
            <a:off x="5645989" y="2656099"/>
            <a:ext cx="4515035" cy="2392968"/>
          </a:xfrm>
          <a:prstGeom prst="rect">
            <a:avLst/>
          </a:prstGeom>
          <a:noFill/>
        </p:spPr>
      </p:pic>
    </p:spTree>
    <p:extLst>
      <p:ext uri="{BB962C8B-B14F-4D97-AF65-F5344CB8AC3E}">
        <p14:creationId xmlns:p14="http://schemas.microsoft.com/office/powerpoint/2010/main" val="1239945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251452" y="322731"/>
            <a:ext cx="9389288" cy="1362456"/>
          </a:xfrm>
        </p:spPr>
        <p:txBody>
          <a:bodyPr anchor="t">
            <a:normAutofit/>
          </a:bodyPr>
          <a:lstStyle/>
          <a:p>
            <a:r>
              <a:rPr lang="en-US" dirty="0"/>
              <a:t>How React JS works?</a:t>
            </a:r>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B5CEABB6-07DC-46E8-9B57-56EC44A396E5}" type="slidenum">
              <a:rPr lang="en-US" smtClean="0"/>
              <a:pPr>
                <a:spcAft>
                  <a:spcPts val="600"/>
                </a:spcAft>
              </a:pPr>
              <a:t>4</a:t>
            </a:fld>
            <a:endParaRPr lang="en-US"/>
          </a:p>
        </p:txBody>
      </p:sp>
      <p:pic>
        <p:nvPicPr>
          <p:cNvPr id="5" name="Picture 4">
            <a:extLst>
              <a:ext uri="{FF2B5EF4-FFF2-40B4-BE49-F238E27FC236}">
                <a16:creationId xmlns:a16="http://schemas.microsoft.com/office/drawing/2014/main" id="{D80AB0C5-1D13-1E2C-C960-2FB7396B99BE}"/>
              </a:ext>
            </a:extLst>
          </p:cNvPr>
          <p:cNvPicPr>
            <a:picLocks noChangeAspect="1"/>
          </p:cNvPicPr>
          <p:nvPr/>
        </p:nvPicPr>
        <p:blipFill>
          <a:blip r:embed="rId3"/>
          <a:stretch>
            <a:fillRect/>
          </a:stretch>
        </p:blipFill>
        <p:spPr>
          <a:xfrm>
            <a:off x="251452" y="2039469"/>
            <a:ext cx="6563213" cy="4495800"/>
          </a:xfrm>
          <a:prstGeom prst="rect">
            <a:avLst/>
          </a:prstGeom>
          <a:noFill/>
        </p:spPr>
      </p:pic>
      <p:sp>
        <p:nvSpPr>
          <p:cNvPr id="3" name="Subtitle 2">
            <a:extLst>
              <a:ext uri="{FF2B5EF4-FFF2-40B4-BE49-F238E27FC236}">
                <a16:creationId xmlns:a16="http://schemas.microsoft.com/office/drawing/2014/main" id="{35E3EA69-4E0E-41BD-8095-A124225A2647}"/>
              </a:ext>
            </a:extLst>
          </p:cNvPr>
          <p:cNvSpPr>
            <a:spLocks noGrp="1"/>
          </p:cNvSpPr>
          <p:nvPr>
            <p:ph sz="half" idx="15"/>
          </p:nvPr>
        </p:nvSpPr>
        <p:spPr>
          <a:xfrm>
            <a:off x="7061974" y="2028262"/>
            <a:ext cx="3814012" cy="4495799"/>
          </a:xfrm>
        </p:spPr>
        <p:txBody>
          <a:bodyPr>
            <a:normAutofit/>
          </a:bodyPr>
          <a:lstStyle/>
          <a:p>
            <a:r>
              <a:rPr lang="en-US" sz="1700" dirty="0"/>
              <a:t>React JS establishes that by unifying the three traditional pillars in web development—HTML, CSS, and JavaScript—we can achieve another level of standardization, code reuse, and significant improvements in the user experience. Therefore, React JS works with components, those are a mix of HTML, CSS and JavaScript. These components could be our nav bar, profile section, among others. The main idea of work with components is make them independents between them, versatile and reuse</a:t>
            </a:r>
          </a:p>
        </p:txBody>
      </p:sp>
    </p:spTree>
    <p:extLst>
      <p:ext uri="{BB962C8B-B14F-4D97-AF65-F5344CB8AC3E}">
        <p14:creationId xmlns:p14="http://schemas.microsoft.com/office/powerpoint/2010/main" val="175310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974209" y="286947"/>
            <a:ext cx="9389288" cy="1362456"/>
          </a:xfrm>
        </p:spPr>
        <p:txBody>
          <a:bodyPr anchor="t">
            <a:normAutofit/>
          </a:bodyPr>
          <a:lstStyle/>
          <a:p>
            <a:r>
              <a:rPr lang="en-US" dirty="0"/>
              <a:t>Applications and examples</a:t>
            </a: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B5CEABB6-07DC-46E8-9B57-56EC44A396E5}" type="slidenum">
              <a:rPr lang="en-US" smtClean="0"/>
              <a:pPr>
                <a:spcAft>
                  <a:spcPts val="600"/>
                </a:spcAft>
              </a:pPr>
              <a:t>5</a:t>
            </a:fld>
            <a:endParaRPr lang="en-US"/>
          </a:p>
        </p:txBody>
      </p:sp>
      <p:pic>
        <p:nvPicPr>
          <p:cNvPr id="11" name="Picture 10">
            <a:extLst>
              <a:ext uri="{FF2B5EF4-FFF2-40B4-BE49-F238E27FC236}">
                <a16:creationId xmlns:a16="http://schemas.microsoft.com/office/drawing/2014/main" id="{514D1668-0C69-7880-A276-5A40EA5C7C64}"/>
              </a:ext>
            </a:extLst>
          </p:cNvPr>
          <p:cNvPicPr>
            <a:picLocks noChangeAspect="1"/>
          </p:cNvPicPr>
          <p:nvPr/>
        </p:nvPicPr>
        <p:blipFill>
          <a:blip r:embed="rId3"/>
          <a:stretch>
            <a:fillRect/>
          </a:stretch>
        </p:blipFill>
        <p:spPr>
          <a:xfrm>
            <a:off x="340658" y="1272757"/>
            <a:ext cx="10590817" cy="5083593"/>
          </a:xfrm>
          <a:prstGeom prst="rect">
            <a:avLst/>
          </a:prstGeom>
          <a:noFill/>
        </p:spPr>
      </p:pic>
    </p:spTree>
    <p:extLst>
      <p:ext uri="{BB962C8B-B14F-4D97-AF65-F5344CB8AC3E}">
        <p14:creationId xmlns:p14="http://schemas.microsoft.com/office/powerpoint/2010/main" val="4151694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0C883-7528-F9C5-D6FA-15EC059A3021}"/>
              </a:ext>
            </a:extLst>
          </p:cNvPr>
          <p:cNvSpPr>
            <a:spLocks noGrp="1"/>
          </p:cNvSpPr>
          <p:nvPr>
            <p:ph type="title"/>
          </p:nvPr>
        </p:nvSpPr>
        <p:spPr>
          <a:xfrm>
            <a:off x="1055914" y="368155"/>
            <a:ext cx="8730344" cy="1325563"/>
          </a:xfrm>
        </p:spPr>
        <p:txBody>
          <a:bodyPr>
            <a:normAutofit/>
          </a:bodyPr>
          <a:lstStyle/>
          <a:p>
            <a:pPr algn="just"/>
            <a:r>
              <a:rPr lang="en-US" sz="3200" b="0" dirty="0">
                <a:latin typeface="Arial Narrow" panose="020B0606020202030204" pitchFamily="34" charset="0"/>
              </a:rPr>
              <a:t>Traditional Web development   </a:t>
            </a:r>
            <a:r>
              <a:rPr lang="en-US" sz="3200" b="0" dirty="0"/>
              <a:t>vs</a:t>
            </a:r>
            <a:r>
              <a:rPr lang="en-US" sz="3200" dirty="0"/>
              <a:t>   </a:t>
            </a:r>
            <a:r>
              <a:rPr lang="en-US" sz="3200" dirty="0">
                <a:latin typeface="Britannic Bold" panose="020B0903060703020204" pitchFamily="34" charset="0"/>
                <a:cs typeface="Dreaming Outloud Pro" panose="020F0502020204030204" pitchFamily="66" charset="0"/>
              </a:rPr>
              <a:t>React </a:t>
            </a:r>
            <a:r>
              <a:rPr lang="en-US" sz="3200" dirty="0" err="1">
                <a:latin typeface="Britannic Bold" panose="020B0903060703020204" pitchFamily="34" charset="0"/>
                <a:cs typeface="Dreaming Outloud Pro" panose="020F0502020204030204" pitchFamily="66" charset="0"/>
              </a:rPr>
              <a:t>js</a:t>
            </a:r>
            <a:endParaRPr lang="en-US" sz="3200" dirty="0">
              <a:latin typeface="Britannic Bold" panose="020B0903060703020204" pitchFamily="34" charset="0"/>
              <a:cs typeface="Dreaming Outloud Pro" panose="020F0502020204030204" pitchFamily="66" charset="0"/>
            </a:endParaRPr>
          </a:p>
        </p:txBody>
      </p:sp>
      <p:sp>
        <p:nvSpPr>
          <p:cNvPr id="3" name="Slide Number Placeholder 2">
            <a:extLst>
              <a:ext uri="{FF2B5EF4-FFF2-40B4-BE49-F238E27FC236}">
                <a16:creationId xmlns:a16="http://schemas.microsoft.com/office/drawing/2014/main" id="{8D3FE259-B742-148B-88EA-EAE84226FE5A}"/>
              </a:ext>
            </a:extLst>
          </p:cNvPr>
          <p:cNvSpPr>
            <a:spLocks noGrp="1"/>
          </p:cNvSpPr>
          <p:nvPr>
            <p:ph type="sldNum" sz="quarter" idx="12"/>
          </p:nvPr>
        </p:nvSpPr>
        <p:spPr/>
        <p:txBody>
          <a:bodyPr/>
          <a:lstStyle/>
          <a:p>
            <a:fld id="{B5CEABB6-07DC-46E8-9B57-56EC44A396E5}" type="slidenum">
              <a:rPr lang="en-US" smtClean="0"/>
              <a:pPr/>
              <a:t>6</a:t>
            </a:fld>
            <a:endParaRPr lang="en-US" dirty="0"/>
          </a:p>
        </p:txBody>
      </p:sp>
      <p:sp>
        <p:nvSpPr>
          <p:cNvPr id="9" name="Text Placeholder 5">
            <a:extLst>
              <a:ext uri="{FF2B5EF4-FFF2-40B4-BE49-F238E27FC236}">
                <a16:creationId xmlns:a16="http://schemas.microsoft.com/office/drawing/2014/main" id="{309D600F-6863-B181-481F-17072A7E90C6}"/>
              </a:ext>
            </a:extLst>
          </p:cNvPr>
          <p:cNvSpPr txBox="1">
            <a:spLocks/>
          </p:cNvSpPr>
          <p:nvPr/>
        </p:nvSpPr>
        <p:spPr>
          <a:xfrm>
            <a:off x="805543" y="1737409"/>
            <a:ext cx="5165272" cy="447346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lang="en-US" sz="1800" kern="1200" smtClean="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lang="en-US" sz="1800" kern="1200" smtClean="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lang="en-US" sz="1800" kern="1200" smtClean="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lang="en-US" sz="1800" kern="1200" smtClean="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11" name="TextBox 10">
            <a:extLst>
              <a:ext uri="{FF2B5EF4-FFF2-40B4-BE49-F238E27FC236}">
                <a16:creationId xmlns:a16="http://schemas.microsoft.com/office/drawing/2014/main" id="{D00C36C6-76F5-290A-4B31-EF87636F6397}"/>
              </a:ext>
            </a:extLst>
          </p:cNvPr>
          <p:cNvSpPr txBox="1"/>
          <p:nvPr/>
        </p:nvSpPr>
        <p:spPr>
          <a:xfrm>
            <a:off x="440872" y="1409555"/>
            <a:ext cx="5312228" cy="5078313"/>
          </a:xfrm>
          <a:prstGeom prst="rect">
            <a:avLst/>
          </a:prstGeom>
          <a:noFill/>
        </p:spPr>
        <p:txBody>
          <a:bodyPr wrap="square">
            <a:spAutoFit/>
          </a:bodyPr>
          <a:lstStyle/>
          <a:p>
            <a:r>
              <a:rPr lang="en-US" dirty="0"/>
              <a:t>Traditional Web Development:</a:t>
            </a:r>
          </a:p>
          <a:p>
            <a:endParaRPr lang="en-US" dirty="0"/>
          </a:p>
          <a:p>
            <a:pPr marL="285750" indent="-285750">
              <a:buFont typeface="Arial" panose="020B0604020202020204" pitchFamily="34" charset="0"/>
              <a:buChar char="•"/>
            </a:pPr>
            <a:r>
              <a:rPr lang="en-US" dirty="0"/>
              <a:t>Frontend Technologies:</a:t>
            </a:r>
          </a:p>
          <a:p>
            <a:pPr marL="742950" lvl="1" indent="-285750">
              <a:buFont typeface="Courier New" panose="02070309020205020404" pitchFamily="49" charset="0"/>
              <a:buChar char="o"/>
            </a:pPr>
            <a:r>
              <a:rPr lang="en-US" dirty="0"/>
              <a:t>HTML, CSS, JavaScript (Vanilla JS).</a:t>
            </a:r>
          </a:p>
          <a:p>
            <a:pPr marL="742950" lvl="1" indent="-285750">
              <a:buFont typeface="Courier New" panose="02070309020205020404" pitchFamily="49" charset="0"/>
              <a:buChar char="o"/>
            </a:pPr>
            <a:r>
              <a:rPr lang="en-US" dirty="0"/>
              <a:t>Emphasis on direct manipulation of the DOM.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Server-Side Rendering (SSR):</a:t>
            </a:r>
          </a:p>
          <a:p>
            <a:pPr marL="742950" lvl="1" indent="-285750">
              <a:buFont typeface="Courier New" panose="02070309020205020404" pitchFamily="49" charset="0"/>
              <a:buChar char="o"/>
            </a:pPr>
            <a:r>
              <a:rPr lang="en-US" dirty="0"/>
              <a:t>Pages generated on the server and sent to the browser already rendered.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Full Page Reload:</a:t>
            </a:r>
          </a:p>
          <a:p>
            <a:pPr marL="742950" lvl="1" indent="-285750">
              <a:buFont typeface="Courier New" panose="02070309020205020404" pitchFamily="49" charset="0"/>
              <a:buChar char="o"/>
            </a:pPr>
            <a:r>
              <a:rPr lang="en-US" dirty="0"/>
              <a:t>Changes in the application typically require a full page reload.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State Handling:</a:t>
            </a:r>
          </a:p>
          <a:p>
            <a:pPr marL="742950" lvl="1" indent="-285750">
              <a:buFont typeface="Courier New" panose="02070309020205020404" pitchFamily="49" charset="0"/>
              <a:buChar char="o"/>
            </a:pPr>
            <a:r>
              <a:rPr lang="en-US" dirty="0"/>
              <a:t>Reliance on techniques like forms and cookies to handle state.</a:t>
            </a:r>
          </a:p>
        </p:txBody>
      </p:sp>
      <p:sp>
        <p:nvSpPr>
          <p:cNvPr id="12" name="TextBox 11">
            <a:extLst>
              <a:ext uri="{FF2B5EF4-FFF2-40B4-BE49-F238E27FC236}">
                <a16:creationId xmlns:a16="http://schemas.microsoft.com/office/drawing/2014/main" id="{D5450665-B06F-7BEB-625B-86564E2569DD}"/>
              </a:ext>
            </a:extLst>
          </p:cNvPr>
          <p:cNvSpPr txBox="1"/>
          <p:nvPr/>
        </p:nvSpPr>
        <p:spPr>
          <a:xfrm>
            <a:off x="6057899" y="1409555"/>
            <a:ext cx="5595257" cy="5078313"/>
          </a:xfrm>
          <a:prstGeom prst="rect">
            <a:avLst/>
          </a:prstGeom>
          <a:noFill/>
        </p:spPr>
        <p:txBody>
          <a:bodyPr wrap="square">
            <a:spAutoFit/>
          </a:bodyPr>
          <a:lstStyle/>
          <a:p>
            <a:r>
              <a:rPr lang="en-US" dirty="0"/>
              <a:t>React.js:</a:t>
            </a:r>
          </a:p>
          <a:p>
            <a:endParaRPr lang="en-US" dirty="0"/>
          </a:p>
          <a:p>
            <a:pPr marL="285750" indent="-285750">
              <a:buFont typeface="Arial" panose="020B0604020202020204" pitchFamily="34" charset="0"/>
              <a:buChar char="•"/>
            </a:pPr>
            <a:r>
              <a:rPr lang="en-US" dirty="0"/>
              <a:t>Component-Based Architecture:</a:t>
            </a:r>
          </a:p>
          <a:p>
            <a:pPr marL="742950" lvl="1" indent="-285750">
              <a:buFont typeface="Courier New" panose="02070309020205020404" pitchFamily="49" charset="0"/>
              <a:buChar char="o"/>
            </a:pPr>
            <a:r>
              <a:rPr lang="en-US" dirty="0"/>
              <a:t>Development based on reusable components that manage their own state.</a:t>
            </a:r>
          </a:p>
          <a:p>
            <a:endParaRPr lang="en-US" dirty="0"/>
          </a:p>
          <a:p>
            <a:pPr marL="285750" indent="-285750">
              <a:buFont typeface="Arial" panose="020B0604020202020204" pitchFamily="34" charset="0"/>
              <a:buChar char="•"/>
            </a:pPr>
            <a:r>
              <a:rPr lang="en-US" dirty="0"/>
              <a:t>Virtual DOM:</a:t>
            </a:r>
          </a:p>
          <a:p>
            <a:pPr marL="742950" lvl="1" indent="-285750">
              <a:buFont typeface="Courier New" panose="02070309020205020404" pitchFamily="49" charset="0"/>
              <a:buChar char="o"/>
            </a:pPr>
            <a:r>
              <a:rPr lang="en-US" dirty="0"/>
              <a:t>Uses a Virtual DOM to optimize updates to the actual DOM, improving performance.</a:t>
            </a:r>
          </a:p>
          <a:p>
            <a:endParaRPr lang="en-US" dirty="0"/>
          </a:p>
          <a:p>
            <a:pPr marL="285750" indent="-285750">
              <a:buFont typeface="Arial" panose="020B0604020202020204" pitchFamily="34" charset="0"/>
              <a:buChar char="•"/>
            </a:pPr>
            <a:r>
              <a:rPr lang="en-US" dirty="0"/>
              <a:t>Single Page Applications (SPA):</a:t>
            </a:r>
          </a:p>
          <a:p>
            <a:pPr marL="742950" lvl="1" indent="-285750">
              <a:buFont typeface="Courier New" panose="02070309020205020404" pitchFamily="49" charset="0"/>
              <a:buChar char="o"/>
            </a:pPr>
            <a:r>
              <a:rPr lang="en-US" dirty="0"/>
              <a:t>Loads a single page and dynamically updates content based on user interactions.</a:t>
            </a:r>
          </a:p>
          <a:p>
            <a:endParaRPr lang="en-US" dirty="0"/>
          </a:p>
          <a:p>
            <a:pPr marL="285750" indent="-285750">
              <a:buFont typeface="Arial" panose="020B0604020202020204" pitchFamily="34" charset="0"/>
              <a:buChar char="•"/>
            </a:pPr>
            <a:r>
              <a:rPr lang="en-US" dirty="0"/>
              <a:t>Centralized State Management:</a:t>
            </a:r>
          </a:p>
          <a:p>
            <a:pPr marL="742950" lvl="1" indent="-285750">
              <a:buFont typeface="Courier New" panose="02070309020205020404" pitchFamily="49" charset="0"/>
              <a:buChar char="o"/>
            </a:pPr>
            <a:r>
              <a:rPr lang="en-US" dirty="0"/>
              <a:t>Utilizes a centralized state management system (e.g., Redux) for more efficient state handling.</a:t>
            </a:r>
          </a:p>
        </p:txBody>
      </p:sp>
    </p:spTree>
    <p:extLst>
      <p:ext uri="{BB962C8B-B14F-4D97-AF65-F5344CB8AC3E}">
        <p14:creationId xmlns:p14="http://schemas.microsoft.com/office/powerpoint/2010/main" val="2390678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759530" y="3074234"/>
            <a:ext cx="10665845" cy="709531"/>
          </a:xfrm>
        </p:spPr>
        <p:txBody>
          <a:bodyPr>
            <a:noAutofit/>
          </a:bodyPr>
          <a:lstStyle/>
          <a:p>
            <a:pPr algn="ctr"/>
            <a:r>
              <a:rPr lang="en-US" sz="7200" dirty="0"/>
              <a:t>Conclusion</a:t>
            </a:r>
            <a:br>
              <a:rPr lang="en-US" sz="7200" dirty="0"/>
            </a:br>
            <a:r>
              <a:rPr lang="en-US" sz="7200" dirty="0"/>
              <a:t>​</a:t>
            </a:r>
          </a:p>
        </p:txBody>
      </p:sp>
      <p:sp>
        <p:nvSpPr>
          <p:cNvPr id="2" name="Slide Number Placeholder 1">
            <a:extLst>
              <a:ext uri="{FF2B5EF4-FFF2-40B4-BE49-F238E27FC236}">
                <a16:creationId xmlns:a16="http://schemas.microsoft.com/office/drawing/2014/main" id="{660EB401-2F91-2D90-C859-96484861E564}"/>
              </a:ext>
            </a:extLst>
          </p:cNvPr>
          <p:cNvSpPr>
            <a:spLocks noGrp="1"/>
          </p:cNvSpPr>
          <p:nvPr>
            <p:ph type="sldNum" sz="quarter" idx="12"/>
          </p:nvPr>
        </p:nvSpPr>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566997565"/>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65614A-92F9-4391-AC3D-F3F5B0704F9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8451406B-581B-4C29-A833-E33D8A6AB075}">
  <ds:schemaRefs>
    <ds:schemaRef ds:uri="http://schemas.microsoft.com/sharepoint/v3/contenttype/forms"/>
  </ds:schemaRefs>
</ds:datastoreItem>
</file>

<file path=customXml/itemProps3.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109</TotalTime>
  <Words>349</Words>
  <Application>Microsoft Office PowerPoint</Application>
  <PresentationFormat>Widescreen</PresentationFormat>
  <Paragraphs>54</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 Narrow</vt:lpstr>
      <vt:lpstr>Avenir Next LT Pro</vt:lpstr>
      <vt:lpstr>Britannic Bold</vt:lpstr>
      <vt:lpstr>Calibri</vt:lpstr>
      <vt:lpstr>Courier New</vt:lpstr>
      <vt:lpstr>Custom</vt:lpstr>
      <vt:lpstr>REACT JS</vt:lpstr>
      <vt:lpstr>Agenda</vt:lpstr>
      <vt:lpstr>What is React js?</vt:lpstr>
      <vt:lpstr>How React JS works?</vt:lpstr>
      <vt:lpstr>Applications and examples</vt:lpstr>
      <vt:lpstr>Traditional Web development   vs   React js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JS</dc:title>
  <dc:creator>Alejo Alegre Bustos</dc:creator>
  <cp:lastModifiedBy>Alejo Alegre Bustos</cp:lastModifiedBy>
  <cp:revision>1</cp:revision>
  <dcterms:created xsi:type="dcterms:W3CDTF">2024-03-09T04:26:10Z</dcterms:created>
  <dcterms:modified xsi:type="dcterms:W3CDTF">2024-03-09T06:15:53Z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