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71" r:id="rId14"/>
    <p:sldId id="269" r:id="rId15"/>
    <p:sldId id="270" r:id="rId16"/>
    <p:sldId id="272" r:id="rId17"/>
    <p:sldId id="273" r:id="rId18"/>
    <p:sldId id="274"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showGuides="1">
      <p:cViewPr varScale="1">
        <p:scale>
          <a:sx n="53" d="100"/>
          <a:sy n="53" d="100"/>
        </p:scale>
        <p:origin x="180"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2-Stage-Operational-Amplifier</a:t>
            </a:r>
            <a:endParaRPr lang="en-US" b="1" dirty="0"/>
          </a:p>
        </p:txBody>
      </p:sp>
      <p:sp>
        <p:nvSpPr>
          <p:cNvPr id="3" name="Subtitle 2"/>
          <p:cNvSpPr>
            <a:spLocks noGrp="1"/>
          </p:cNvSpPr>
          <p:nvPr>
            <p:ph type="subTitle" idx="1"/>
          </p:nvPr>
        </p:nvSpPr>
        <p:spPr/>
        <p:txBody>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t>
            </a:r>
            <a:endParaRPr lang="en-US"/>
          </a:p>
        </p:txBody>
      </p:sp>
      <p:pic>
        <p:nvPicPr>
          <p:cNvPr id="4" name="Content Placeholder 3" descr="1s2"/>
          <p:cNvPicPr>
            <a:picLocks noChangeAspect="1"/>
          </p:cNvPicPr>
          <p:nvPr>
            <p:ph idx="1"/>
          </p:nvPr>
        </p:nvPicPr>
        <p:blipFill>
          <a:blip r:embed="rId1"/>
          <a:stretch>
            <a:fillRect/>
          </a:stretch>
        </p:blipFill>
        <p:spPr>
          <a:xfrm>
            <a:off x="1064895" y="365125"/>
            <a:ext cx="10164445" cy="64928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t>
            </a:r>
            <a:endParaRPr lang="en-US"/>
          </a:p>
        </p:txBody>
      </p:sp>
      <p:pic>
        <p:nvPicPr>
          <p:cNvPr id="4" name="Content Placeholder 3" descr="1s3"/>
          <p:cNvPicPr>
            <a:picLocks noChangeAspect="1"/>
          </p:cNvPicPr>
          <p:nvPr>
            <p:ph idx="1"/>
          </p:nvPr>
        </p:nvPicPr>
        <p:blipFill>
          <a:blip r:embed="rId1"/>
          <a:stretch>
            <a:fillRect/>
          </a:stretch>
        </p:blipFill>
        <p:spPr>
          <a:xfrm>
            <a:off x="1605915" y="480060"/>
            <a:ext cx="9216390" cy="60382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a:t>LTSpice Simulation Results:</a:t>
            </a:r>
            <a:endParaRPr lang="en-US" b="1" u="sng"/>
          </a:p>
        </p:txBody>
      </p:sp>
      <p:pic>
        <p:nvPicPr>
          <p:cNvPr id="4" name="Content Placeholder 3" descr="Screenshot (357)"/>
          <p:cNvPicPr>
            <a:picLocks noChangeAspect="1"/>
          </p:cNvPicPr>
          <p:nvPr>
            <p:ph sz="half" idx="1"/>
          </p:nvPr>
        </p:nvPicPr>
        <p:blipFill>
          <a:blip r:embed="rId1"/>
          <a:stretch>
            <a:fillRect/>
          </a:stretch>
        </p:blipFill>
        <p:spPr>
          <a:xfrm>
            <a:off x="838200" y="1266190"/>
            <a:ext cx="10671175" cy="5264785"/>
          </a:xfrm>
          <a:prstGeom prst="rect">
            <a:avLst/>
          </a:prstGeom>
        </p:spPr>
      </p:pic>
      <p:sp>
        <p:nvSpPr>
          <p:cNvPr id="6" name="Content Placeholder 5"/>
          <p:cNvSpPr/>
          <p:nvPr>
            <p:ph sz="half" idx="2"/>
          </p:nvPr>
        </p:nvSpPr>
        <p:spPr/>
        <p:txBody>
          <a:bodyPr/>
          <a:p>
            <a:r>
              <a:rPr lang="en-US"/>
              <a:t>.</a:t>
            </a:r>
            <a:endParaRPr lang="en-US"/>
          </a:p>
        </p:txBody>
      </p:sp>
      <p:sp>
        <p:nvSpPr>
          <p:cNvPr id="3" name="Rounded Rectangle 2"/>
          <p:cNvSpPr/>
          <p:nvPr/>
        </p:nvSpPr>
        <p:spPr>
          <a:xfrm>
            <a:off x="8148955" y="2137410"/>
            <a:ext cx="1693545" cy="508000"/>
          </a:xfrm>
          <a:prstGeom prst="roundRect">
            <a:avLst/>
          </a:prstGeom>
        </p:spPr>
        <p:style>
          <a:lnRef idx="0">
            <a:srgbClr val="FFFFFF"/>
          </a:lnRef>
          <a:fillRef idx="2">
            <a:prstClr val="black"/>
          </a:fillRef>
          <a:effectRef idx="0">
            <a:srgbClr val="FFFFFF"/>
          </a:effectRef>
          <a:fontRef idx="minor">
            <a:schemeClr val="lt1"/>
          </a:fontRef>
        </p:style>
        <p:txBody>
          <a:bodyPr rtlCol="0" anchor="ctr"/>
          <a:p>
            <a:pPr algn="ctr"/>
            <a:r>
              <a:rPr lang="en-US"/>
              <a:t>INPUT</a:t>
            </a:r>
            <a:endParaRPr lang="en-US"/>
          </a:p>
        </p:txBody>
      </p:sp>
      <p:sp>
        <p:nvSpPr>
          <p:cNvPr id="7" name="Rounded Rectangle 6"/>
          <p:cNvSpPr/>
          <p:nvPr/>
        </p:nvSpPr>
        <p:spPr>
          <a:xfrm>
            <a:off x="8387715" y="4493260"/>
            <a:ext cx="1198245" cy="437515"/>
          </a:xfrm>
          <a:prstGeom prst="roundRect">
            <a:avLst/>
          </a:prstGeom>
        </p:spPr>
        <p:style>
          <a:lnRef idx="2">
            <a:prstClr val="black"/>
          </a:lnRef>
          <a:fillRef idx="2">
            <a:prstClr val="black"/>
          </a:fillRef>
          <a:effectRef idx="0">
            <a:srgbClr val="FFFFFF"/>
          </a:effectRef>
          <a:fontRef idx="minor">
            <a:schemeClr val="lt1"/>
          </a:fontRef>
        </p:style>
        <p:txBody>
          <a:bodyPr rtlCol="0" anchor="ctr"/>
          <a:p>
            <a:pPr algn="ctr"/>
            <a:r>
              <a:rPr lang="en-US"/>
              <a:t>OUTPUT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66065"/>
            <a:ext cx="10515600" cy="1957070"/>
          </a:xfrm>
        </p:spPr>
        <p:txBody>
          <a:bodyPr/>
          <a:p>
            <a:r>
              <a:rPr lang="en-US" b="1" u="sng">
                <a:sym typeface="+mn-ea"/>
              </a:rPr>
              <a:t>Operation Point Analysis:</a:t>
            </a:r>
            <a:endParaRPr lang="en-US" b="1" u="sng"/>
          </a:p>
        </p:txBody>
      </p:sp>
      <p:pic>
        <p:nvPicPr>
          <p:cNvPr id="4" name="Content Placeholder 3" descr="Screenshot (360)"/>
          <p:cNvPicPr>
            <a:picLocks noChangeAspect="1"/>
          </p:cNvPicPr>
          <p:nvPr>
            <p:ph idx="1"/>
          </p:nvPr>
        </p:nvPicPr>
        <p:blipFill>
          <a:blip r:embed="rId1"/>
          <a:stretch>
            <a:fillRect/>
          </a:stretch>
        </p:blipFill>
        <p:spPr>
          <a:xfrm>
            <a:off x="927100" y="1183005"/>
            <a:ext cx="10337165" cy="56749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a:t>Frequency Response:</a:t>
            </a:r>
            <a:endParaRPr lang="en-US" b="1" u="sng"/>
          </a:p>
        </p:txBody>
      </p:sp>
      <p:sp>
        <p:nvSpPr>
          <p:cNvPr id="3" name="Content Placeholder 2"/>
          <p:cNvSpPr>
            <a:spLocks noGrp="1"/>
          </p:cNvSpPr>
          <p:nvPr>
            <p:ph idx="1"/>
          </p:nvPr>
        </p:nvSpPr>
        <p:spPr/>
        <p:txBody>
          <a:bodyPr>
            <a:normAutofit lnSpcReduction="20000"/>
          </a:bodyPr>
          <a:p>
            <a:r>
              <a:rPr lang="en-US">
                <a:latin typeface="Calibri" panose="020F0502020204030204" charset="0"/>
                <a:cs typeface="Calibri" panose="020F0502020204030204" charset="0"/>
              </a:rPr>
              <a:t>The frequency response (Bode Plot curve) of the two stage op amp simulated is similar to a single pole one stage op amp in the required bandwidth (operation region)</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The second pole occurs at 800MHz(P2=gm6/Cl , approx.) which in insignificant to our amplifier operation.</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The only zero occurring at Z1=gm6/Cc because of Miller capacitor introduced(Cc) is at 1.25 GHz(approx.) which is also insignificant to our operation.</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Hence the Bode plot is as shown and is equivalent to a one pole system till a few hundred MHz (until we have significant gain)</a:t>
            </a:r>
            <a:endParaRPr lang="en-US">
              <a:latin typeface="Calibri" panose="020F0502020204030204" charset="0"/>
              <a:cs typeface="Calibri" panose="020F050202020403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t>
            </a:r>
            <a:endParaRPr lang="en-US"/>
          </a:p>
        </p:txBody>
      </p:sp>
      <p:pic>
        <p:nvPicPr>
          <p:cNvPr id="4" name="Content Placeholder 3" descr="Screenshot (363)"/>
          <p:cNvPicPr>
            <a:picLocks noChangeAspect="1"/>
          </p:cNvPicPr>
          <p:nvPr>
            <p:ph idx="1"/>
          </p:nvPr>
        </p:nvPicPr>
        <p:blipFill>
          <a:blip r:embed="rId1"/>
          <a:stretch>
            <a:fillRect/>
          </a:stretch>
        </p:blipFill>
        <p:spPr>
          <a:xfrm>
            <a:off x="475615" y="228600"/>
            <a:ext cx="11504930" cy="65004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a:t>Conclusion:</a:t>
            </a:r>
            <a:endParaRPr lang="en-US" b="1" u="sng"/>
          </a:p>
        </p:txBody>
      </p:sp>
      <p:sp>
        <p:nvSpPr>
          <p:cNvPr id="3" name="Content Placeholder 2"/>
          <p:cNvSpPr>
            <a:spLocks noGrp="1"/>
          </p:cNvSpPr>
          <p:nvPr>
            <p:ph idx="1"/>
          </p:nvPr>
        </p:nvSpPr>
        <p:spPr/>
        <p:txBody>
          <a:bodyPr/>
          <a:p>
            <a:r>
              <a:rPr lang="en-US">
                <a:latin typeface="Calibri" panose="020F0502020204030204" charset="0"/>
                <a:cs typeface="Calibri" panose="020F0502020204030204" charset="0"/>
              </a:rPr>
              <a:t>A common “workhorse” opamp for medium performance applications.</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A reasonably simple structure with reasonable performance</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Design issues introduced : Two poles close to each other introduced. Very poor phase margin and instability until high load capacitance used.</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Hence, the Concept of pole splitting introduced to decrease (shift left ) the dominant pole frequency which introduced because of stage one, causing stability</a:t>
            </a:r>
            <a:endParaRPr lang="en-US">
              <a:latin typeface="Calibri" panose="020F0502020204030204" charset="0"/>
              <a:cs typeface="Calibri" panose="020F050202020403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a:t>Summary:</a:t>
            </a:r>
            <a:endParaRPr lang="en-US" b="1" u="sng"/>
          </a:p>
        </p:txBody>
      </p:sp>
      <p:sp>
        <p:nvSpPr>
          <p:cNvPr id="3" name="Content Placeholder 2"/>
          <p:cNvSpPr>
            <a:spLocks noGrp="1"/>
          </p:cNvSpPr>
          <p:nvPr>
            <p:ph idx="1"/>
          </p:nvPr>
        </p:nvSpPr>
        <p:spPr/>
        <p:txBody>
          <a:bodyPr/>
          <a:p>
            <a:r>
              <a:rPr lang="en-US">
                <a:latin typeface="Calibri" panose="020F0502020204030204" charset="0"/>
                <a:cs typeface="Calibri" panose="020F0502020204030204" charset="0"/>
              </a:rPr>
              <a:t>A two stage OpAmp is designed with the given specifications.</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First, a hand design was done followed by simulation in LTspice IV. The results are in agreement with the required value with a very small trade-off.</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The trade-off may be due to neglecting body effect or any other transistor in built properties.</a:t>
            </a:r>
            <a:endParaRPr lang="en-US">
              <a:latin typeface="Calibri" panose="020F0502020204030204" charset="0"/>
              <a:cs typeface="Calibri" panose="020F050202020403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t>
            </a:r>
            <a:endParaRPr lang="en-US"/>
          </a:p>
        </p:txBody>
      </p:sp>
      <p:pic>
        <p:nvPicPr>
          <p:cNvPr id="4" name="Content Placeholder 3" descr="00"/>
          <p:cNvPicPr>
            <a:picLocks noChangeAspect="1"/>
          </p:cNvPicPr>
          <p:nvPr>
            <p:ph idx="1"/>
          </p:nvPr>
        </p:nvPicPr>
        <p:blipFill>
          <a:blip r:embed="rId1"/>
          <a:stretch>
            <a:fillRect/>
          </a:stretch>
        </p:blipFill>
        <p:spPr>
          <a:xfrm>
            <a:off x="3425190" y="1151890"/>
            <a:ext cx="5248275" cy="50253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a:t>Objectives:</a:t>
            </a:r>
            <a:endParaRPr lang="en-US" b="1" u="sng"/>
          </a:p>
        </p:txBody>
      </p:sp>
      <p:sp>
        <p:nvSpPr>
          <p:cNvPr id="3" name="Content Placeholder 2"/>
          <p:cNvSpPr>
            <a:spLocks noGrp="1"/>
          </p:cNvSpPr>
          <p:nvPr>
            <p:ph idx="1"/>
          </p:nvPr>
        </p:nvSpPr>
        <p:spPr/>
        <p:txBody>
          <a:bodyPr/>
          <a:p>
            <a:r>
              <a:rPr lang="en-US">
                <a:latin typeface="Calibri" panose="020F0502020204030204" charset="0"/>
                <a:cs typeface="Calibri" panose="020F0502020204030204" charset="0"/>
              </a:rPr>
              <a:t>Complete designs of 2 Stage OP Amps with specifications :</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Open loop gain = 10^6 = 120dB</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Bandwidth = 50 MHz</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Power Voltage Supply (Vdd) = 3.3 V</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Max. Output Swing = Vdd/4 = 0.825 V</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Slew Rate (V/μs) = 1</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Power = 8 mW</a:t>
            </a:r>
            <a:endParaRPr lang="en-US">
              <a:latin typeface="Calibri" panose="020F0502020204030204" charset="0"/>
              <a:cs typeface="Calibri" panose="020F05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a:t>Design Specifications:</a:t>
            </a:r>
            <a:endParaRPr lang="en-US" b="1" u="sng"/>
          </a:p>
        </p:txBody>
      </p:sp>
      <p:sp>
        <p:nvSpPr>
          <p:cNvPr id="3" name="Content Placeholder 2"/>
          <p:cNvSpPr>
            <a:spLocks noGrp="1"/>
          </p:cNvSpPr>
          <p:nvPr>
            <p:ph idx="1"/>
          </p:nvPr>
        </p:nvSpPr>
        <p:spPr/>
        <p:txBody>
          <a:bodyPr/>
          <a:p>
            <a:r>
              <a:rPr lang="en-US">
                <a:latin typeface="Calibri" panose="020F0502020204030204" charset="0"/>
                <a:cs typeface="Calibri" panose="020F0502020204030204" charset="0"/>
              </a:rPr>
              <a:t>Current Mirrors used for gate biasing of current source loads.</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Golden Current Value ( reference current)</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Differential Pair with Active Load</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PMOS with NMOS load</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Load Capacitance and an additional miller capacitance (Cc) for stability and dominant pole shift.</a:t>
            </a:r>
            <a:endParaRPr lang="en-US">
              <a:latin typeface="Calibri" panose="020F0502020204030204" charset="0"/>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a:t>Design Description:</a:t>
            </a:r>
            <a:endParaRPr lang="en-US" b="1" u="sng"/>
          </a:p>
        </p:txBody>
      </p:sp>
      <p:sp>
        <p:nvSpPr>
          <p:cNvPr id="3" name="Content Placeholder 2"/>
          <p:cNvSpPr>
            <a:spLocks noGrp="1"/>
          </p:cNvSpPr>
          <p:nvPr>
            <p:ph idx="1"/>
          </p:nvPr>
        </p:nvSpPr>
        <p:spPr/>
        <p:txBody>
          <a:bodyPr>
            <a:normAutofit lnSpcReduction="20000"/>
          </a:bodyPr>
          <a:p>
            <a:r>
              <a:rPr lang="en-US">
                <a:latin typeface="Calibri" panose="020F0502020204030204" charset="0"/>
                <a:cs typeface="Calibri" panose="020F0502020204030204" charset="0"/>
              </a:rPr>
              <a:t>To achieve high gain systems we require two stage op amps as their amplifications get compounded.</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The first stage is a differential pair with active load, followed by the second NMOS load.</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The introduction of two stages causes two capacitances, at load of both stages making it a two pole system.</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Two avoid instability and reduce oscillations due to poor phase margins an additional miller capacitance is used to transform the system into effectively an one pole system (by dominant pole shift)</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A reference current is mirrored across the circuit so as to bias currents source loads.</a:t>
            </a:r>
            <a:endParaRPr lang="en-US">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a:t>The Circuit:</a:t>
            </a:r>
            <a:endParaRPr lang="en-US" b="1" u="sng"/>
          </a:p>
        </p:txBody>
      </p:sp>
      <p:pic>
        <p:nvPicPr>
          <p:cNvPr id="6" name="Content Placeholder 5" descr="Screenshot (361)"/>
          <p:cNvPicPr>
            <a:picLocks noChangeAspect="1"/>
          </p:cNvPicPr>
          <p:nvPr>
            <p:ph idx="1"/>
          </p:nvPr>
        </p:nvPicPr>
        <p:blipFill>
          <a:blip r:embed="rId1"/>
          <a:stretch>
            <a:fillRect/>
          </a:stretch>
        </p:blipFill>
        <p:spPr>
          <a:xfrm>
            <a:off x="2804795" y="1843405"/>
            <a:ext cx="6581775" cy="43148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a:t>In LT spice:</a:t>
            </a:r>
            <a:endParaRPr lang="en-US" b="1" u="sng"/>
          </a:p>
        </p:txBody>
      </p:sp>
      <p:pic>
        <p:nvPicPr>
          <p:cNvPr id="4" name="Content Placeholder 3" descr="Screenshot (355)"/>
          <p:cNvPicPr>
            <a:picLocks noChangeAspect="1"/>
          </p:cNvPicPr>
          <p:nvPr>
            <p:ph idx="1"/>
          </p:nvPr>
        </p:nvPicPr>
        <p:blipFill>
          <a:blip r:embed="rId1"/>
          <a:stretch>
            <a:fillRect/>
          </a:stretch>
        </p:blipFill>
        <p:spPr>
          <a:xfrm>
            <a:off x="2290445" y="1825625"/>
            <a:ext cx="7609840" cy="43516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a:t>Design Calculations:</a:t>
            </a:r>
            <a:endParaRPr lang="en-US" b="1" u="sng"/>
          </a:p>
        </p:txBody>
      </p:sp>
      <p:sp>
        <p:nvSpPr>
          <p:cNvPr id="3" name="Content Placeholder 2"/>
          <p:cNvSpPr>
            <a:spLocks noGrp="1"/>
          </p:cNvSpPr>
          <p:nvPr>
            <p:ph idx="1"/>
          </p:nvPr>
        </p:nvSpPr>
        <p:spPr/>
        <p:txBody>
          <a:bodyPr>
            <a:noAutofit/>
          </a:bodyPr>
          <a:p>
            <a:r>
              <a:rPr lang="en-US">
                <a:latin typeface="Calibri" panose="020F0502020204030204" charset="0"/>
                <a:cs typeface="Calibri" panose="020F0502020204030204" charset="0"/>
              </a:rPr>
              <a:t>Assumptions and Values used:</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Single ended output is taken</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M1 and M2 are identical</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M3 and M4 are identical</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Higher current flows in outer circuit to provide high swing, than in the inner circuit</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µpCox = 50 µAV-2 and µnCox = 100 µAV-2</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λp = 0.052 V-1 and λn = 0.011 V-1</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Vthp = -0.4 V and Vthn = 0.4 V</a:t>
            </a:r>
            <a:endParaRPr lang="en-US">
              <a:latin typeface="Calibri" panose="020F0502020204030204" charset="0"/>
              <a:cs typeface="Calibri" panose="020F0502020204030204" charset="0"/>
            </a:endParaRPr>
          </a:p>
          <a:p>
            <a:pPr marL="0" indent="0">
              <a:buNone/>
            </a:pPr>
            <a:endParaRPr lang="en-US">
              <a:latin typeface="Calibri" panose="020F0502020204030204" charset="0"/>
              <a:cs typeface="Calibri" panose="020F05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a:t>
            </a:r>
            <a:endParaRPr lang="en-US"/>
          </a:p>
        </p:txBody>
      </p:sp>
      <p:sp>
        <p:nvSpPr>
          <p:cNvPr id="3" name="Content Placeholder 2"/>
          <p:cNvSpPr>
            <a:spLocks noGrp="1"/>
          </p:cNvSpPr>
          <p:nvPr>
            <p:ph idx="1"/>
          </p:nvPr>
        </p:nvSpPr>
        <p:spPr>
          <a:xfrm>
            <a:off x="838200" y="365125"/>
            <a:ext cx="10515600" cy="5812155"/>
          </a:xfrm>
        </p:spPr>
        <p:txBody>
          <a:bodyPr/>
          <a:p>
            <a:r>
              <a:rPr lang="en-US"/>
              <a:t>Av1 = Vx/Vin and Av2 = Vout/Vx</a:t>
            </a:r>
            <a:endParaRPr lang="en-US"/>
          </a:p>
          <a:p>
            <a:r>
              <a:rPr lang="en-US"/>
              <a:t>Open Loop Gain = Av = Av1 x Av2</a:t>
            </a:r>
            <a:endParaRPr lang="en-US"/>
          </a:p>
          <a:p>
            <a:r>
              <a:rPr lang="en-US"/>
              <a:t>Power = 8mW</a:t>
            </a:r>
            <a:endParaRPr lang="en-US"/>
          </a:p>
          <a:p>
            <a:endParaRPr lang="en-US"/>
          </a:p>
          <a:p>
            <a:r>
              <a:rPr lang="en-US"/>
              <a:t>Vdd = 3.3V</a:t>
            </a:r>
            <a:endParaRPr lang="en-US"/>
          </a:p>
          <a:p>
            <a:endParaRPr lang="en-US"/>
          </a:p>
          <a:p>
            <a:r>
              <a:rPr lang="en-US"/>
              <a:t>Id = 8mW/3.3V = 2.424242 mA</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flipV="1">
            <a:off x="838200" y="224790"/>
            <a:ext cx="10515600" cy="140335"/>
          </a:xfrm>
        </p:spPr>
        <p:txBody>
          <a:bodyPr>
            <a:normAutofit fontScale="90000"/>
          </a:bodyPr>
          <a:p>
            <a:r>
              <a:rPr lang="en-US"/>
              <a:t>.</a:t>
            </a:r>
            <a:endParaRPr lang="en-US"/>
          </a:p>
        </p:txBody>
      </p:sp>
      <p:pic>
        <p:nvPicPr>
          <p:cNvPr id="4" name="Content Placeholder 3" descr="1s1"/>
          <p:cNvPicPr>
            <a:picLocks noChangeAspect="1"/>
          </p:cNvPicPr>
          <p:nvPr>
            <p:ph idx="1"/>
          </p:nvPr>
        </p:nvPicPr>
        <p:blipFill>
          <a:blip r:embed="rId1"/>
          <a:stretch>
            <a:fillRect/>
          </a:stretch>
        </p:blipFill>
        <p:spPr>
          <a:xfrm>
            <a:off x="1452245" y="225425"/>
            <a:ext cx="9120505" cy="66325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2934</Words>
  <Application>WPS Presentation</Application>
  <PresentationFormat>Widescreen</PresentationFormat>
  <Paragraphs>145</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SimSun</vt:lpstr>
      <vt:lpstr>Wingdings</vt:lpstr>
      <vt:lpstr>Calibri Light</vt:lpstr>
      <vt:lpstr>Calibri</vt:lpstr>
      <vt:lpstr>Microsoft YaHei</vt:lpstr>
      <vt:lpstr>Arial Unicode MS</vt:lpstr>
      <vt:lpstr>Times New Roman</vt:lpstr>
      <vt:lpstr>Arial Black</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LTSpice Simulation Results: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2-Stage-Operational-Amplifier</dc:title>
  <dc:creator/>
  <cp:lastModifiedBy>Alekhya</cp:lastModifiedBy>
  <cp:revision>1</cp:revision>
  <dcterms:created xsi:type="dcterms:W3CDTF">2024-01-05T19:53:49Z</dcterms:created>
  <dcterms:modified xsi:type="dcterms:W3CDTF">2024-01-05T19:53:49Z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0559D90B810F40D69853581E0B887C41_11</vt:lpwstr>
  </property>
  <property fmtid="{D5CDD505-2E9C-101B-9397-08002B2CF9AE}" pid="3" name="KSOProductBuildVer">
    <vt:lpwstr>1033-12.2.0.13359</vt:lpwstr>
  </property>
</Properties>
</file>