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71" r:id="rId5"/>
    <p:sldId id="260" r:id="rId6"/>
    <p:sldId id="261" r:id="rId7"/>
    <p:sldId id="273" r:id="rId8"/>
    <p:sldId id="27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31" autoAdjust="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BDB29A0-5324-4DFD-825D-1F97081CFFD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10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26935-02F5-4777-896C-F820E28CE9C5}"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17988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214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56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334488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399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81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804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20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123664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26935-02F5-4777-896C-F820E28CE9C5}" type="datetimeFigureOut">
              <a:rPr lang="en-IN" smtClean="0"/>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B29A0-5324-4DFD-825D-1F97081CFFD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3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626935-02F5-4777-896C-F820E28CE9C5}"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363660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26935-02F5-4777-896C-F820E28CE9C5}" type="datetimeFigureOut">
              <a:rPr lang="en-IN" smtClean="0"/>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DB29A0-5324-4DFD-825D-1F97081CFFD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626935-02F5-4777-896C-F820E28CE9C5}" type="datetimeFigureOut">
              <a:rPr lang="en-IN" smtClean="0"/>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DB29A0-5324-4DFD-825D-1F97081CFFD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88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26935-02F5-4777-896C-F820E28CE9C5}" type="datetimeFigureOut">
              <a:rPr lang="en-IN" smtClean="0"/>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191987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26935-02F5-4777-896C-F820E28CE9C5}"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B29A0-5324-4DFD-825D-1F97081CFFD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7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26935-02F5-4777-896C-F820E28CE9C5}" type="datetimeFigureOut">
              <a:rPr lang="en-IN" smtClean="0"/>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B29A0-5324-4DFD-825D-1F97081CFFDF}" type="slidenum">
              <a:rPr lang="en-IN" smtClean="0"/>
              <a:t>‹#›</a:t>
            </a:fld>
            <a:endParaRPr lang="en-IN"/>
          </a:p>
        </p:txBody>
      </p:sp>
    </p:spTree>
    <p:extLst>
      <p:ext uri="{BB962C8B-B14F-4D97-AF65-F5344CB8AC3E}">
        <p14:creationId xmlns:p14="http://schemas.microsoft.com/office/powerpoint/2010/main" val="38736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626935-02F5-4777-896C-F820E28CE9C5}" type="datetimeFigureOut">
              <a:rPr lang="en-IN" smtClean="0"/>
              <a:t>14-03-2023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DB29A0-5324-4DFD-825D-1F97081CFFDF}" type="slidenum">
              <a:rPr lang="en-IN" smtClean="0"/>
              <a:t>‹#›</a:t>
            </a:fld>
            <a:endParaRPr lang="en-IN"/>
          </a:p>
        </p:txBody>
      </p:sp>
    </p:spTree>
    <p:extLst>
      <p:ext uri="{BB962C8B-B14F-4D97-AF65-F5344CB8AC3E}">
        <p14:creationId xmlns:p14="http://schemas.microsoft.com/office/powerpoint/2010/main" val="1353656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341064" TargetMode="External"/><Relationship Id="rId2" Type="http://schemas.openxmlformats.org/officeDocument/2006/relationships/hyperlink" Target="https://www.financialexpress.com/money/fire-safety-are-commercial-and-residential-spaces-in-india-safe-enough/2637244/" TargetMode="External"/><Relationship Id="rId1" Type="http://schemas.openxmlformats.org/officeDocument/2006/relationships/slideLayout" Target="../slideLayouts/slideLayout2.xml"/><Relationship Id="rId5" Type="http://schemas.openxmlformats.org/officeDocument/2006/relationships/hyperlink" Target="https://www.mdpi.com/1302514" TargetMode="External"/><Relationship Id="rId4" Type="http://schemas.openxmlformats.org/officeDocument/2006/relationships/hyperlink" Target="http://www.ijeea.in/wp-content/uploads/2021/04/Volume-9-Issue-1-Paper-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car-vehicle-fire-smoke-48125/"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19A1-3591-C41A-1058-DEBDFE3AE057}"/>
              </a:ext>
            </a:extLst>
          </p:cNvPr>
          <p:cNvSpPr>
            <a:spLocks noGrp="1"/>
          </p:cNvSpPr>
          <p:nvPr>
            <p:ph type="ctrTitle"/>
          </p:nvPr>
        </p:nvSpPr>
        <p:spPr>
          <a:xfrm>
            <a:off x="2692398" y="2921225"/>
            <a:ext cx="6815669" cy="507775"/>
          </a:xfrm>
        </p:spPr>
        <p:txBody>
          <a:bodyPr/>
          <a:lstStyle/>
          <a:p>
            <a:r>
              <a:rPr lang="en-US" sz="3600" b="1" dirty="0"/>
              <a:t>Visual Fire Detection and People Density Monitoring System</a:t>
            </a:r>
            <a:endParaRPr lang="en-IN" sz="3600" b="1" dirty="0"/>
          </a:p>
        </p:txBody>
      </p:sp>
      <p:sp>
        <p:nvSpPr>
          <p:cNvPr id="3" name="Subtitle 2">
            <a:extLst>
              <a:ext uri="{FF2B5EF4-FFF2-40B4-BE49-F238E27FC236}">
                <a16:creationId xmlns:a16="http://schemas.microsoft.com/office/drawing/2014/main" id="{3D80DAF6-A76A-7A7C-E70F-D563D09EA357}"/>
              </a:ext>
            </a:extLst>
          </p:cNvPr>
          <p:cNvSpPr>
            <a:spLocks noGrp="1"/>
          </p:cNvSpPr>
          <p:nvPr>
            <p:ph type="subTitle" idx="1"/>
          </p:nvPr>
        </p:nvSpPr>
        <p:spPr>
          <a:xfrm>
            <a:off x="2692398" y="3584771"/>
            <a:ext cx="6815669" cy="1764063"/>
          </a:xfrm>
        </p:spPr>
        <p:txBody>
          <a:bodyPr>
            <a:normAutofit fontScale="70000" lnSpcReduction="20000"/>
          </a:body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900" b="1" i="1" u="none" strike="noStrike" kern="1200" cap="none" spc="0" normalizeH="0" baseline="0" noProof="0" dirty="0">
                <a:ln>
                  <a:noFill/>
                </a:ln>
                <a:solidFill>
                  <a:prstClr val="black"/>
                </a:solidFill>
                <a:effectLst/>
                <a:uLnTx/>
                <a:uFillTx/>
                <a:latin typeface="Corbel" panose="020B0503020204020204"/>
                <a:ea typeface="+mn-ea"/>
                <a:cs typeface="+mn-cs"/>
              </a:rPr>
              <a:t>Team Members</a:t>
            </a:r>
            <a:r>
              <a:rPr kumimoji="0" lang="en-IN" sz="1900" b="0" i="1" u="none" strike="noStrike" kern="1200" cap="none" spc="0" normalizeH="0" baseline="0" noProof="0" dirty="0">
                <a:ln>
                  <a:noFill/>
                </a:ln>
                <a:solidFill>
                  <a:prstClr val="black"/>
                </a:solidFill>
                <a:effectLst/>
                <a:uLnTx/>
                <a:uFillTx/>
                <a:latin typeface="Corbel" panose="020B0503020204020204"/>
                <a:ea typeface="+mn-ea"/>
                <a:cs typeface="+mn-cs"/>
              </a:rPr>
              <a:t>:</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ADARSH MENON - 20BCR7010</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 K V MANASA - 20BCR7035</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FAZAL K MOHAMMAD – 20BCR7008</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JUAN JOHNSON – 20BEC7007</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GAUTHAM H S – 20BCE7190</a:t>
            </a:r>
          </a:p>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IN" sz="15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ALEN SEBASTIAN V – 20BCR7018 </a:t>
            </a:r>
            <a:r>
              <a:rPr kumimoji="0" lang="en-IN" sz="1900" b="0" i="0" u="none" strike="noStrike" kern="1200" cap="none" spc="0" normalizeH="0" baseline="0" noProof="0" dirty="0">
                <a:ln>
                  <a:noFill/>
                </a:ln>
                <a:solidFill>
                  <a:prstClr val="black"/>
                </a:solidFill>
                <a:effectLst/>
                <a:uLnTx/>
                <a:uFillTx/>
                <a:latin typeface="Corbel" panose="020B0503020204020204"/>
                <a:ea typeface="+mn-ea"/>
                <a:cs typeface="+mn-cs"/>
              </a:rPr>
              <a:t>   </a:t>
            </a:r>
          </a:p>
        </p:txBody>
      </p:sp>
    </p:spTree>
    <p:extLst>
      <p:ext uri="{BB962C8B-B14F-4D97-AF65-F5344CB8AC3E}">
        <p14:creationId xmlns:p14="http://schemas.microsoft.com/office/powerpoint/2010/main" val="393539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A904-0C1C-2C45-BC13-83E296F24584}"/>
              </a:ext>
            </a:extLst>
          </p:cNvPr>
          <p:cNvSpPr>
            <a:spLocks noGrp="1"/>
          </p:cNvSpPr>
          <p:nvPr>
            <p:ph type="title"/>
          </p:nvPr>
        </p:nvSpPr>
        <p:spPr>
          <a:xfrm>
            <a:off x="1380746" y="1490511"/>
            <a:ext cx="9601196" cy="879036"/>
          </a:xfrm>
        </p:spPr>
        <p:txBody>
          <a:bodyPr>
            <a:normAutofit/>
          </a:bodyPr>
          <a:lstStyle/>
          <a:p>
            <a:r>
              <a:rPr lang="en-IN" b="1" dirty="0"/>
              <a:t>COMPONENTS</a:t>
            </a:r>
          </a:p>
        </p:txBody>
      </p:sp>
      <p:sp>
        <p:nvSpPr>
          <p:cNvPr id="3" name="Content Placeholder 2">
            <a:extLst>
              <a:ext uri="{FF2B5EF4-FFF2-40B4-BE49-F238E27FC236}">
                <a16:creationId xmlns:a16="http://schemas.microsoft.com/office/drawing/2014/main" id="{84C9C542-B5CA-0DB6-CEE6-315D15E37121}"/>
              </a:ext>
            </a:extLst>
          </p:cNvPr>
          <p:cNvSpPr>
            <a:spLocks noGrp="1"/>
          </p:cNvSpPr>
          <p:nvPr>
            <p:ph sz="half" idx="1"/>
          </p:nvPr>
        </p:nvSpPr>
        <p:spPr/>
        <p:txBody>
          <a:bodyPr/>
          <a:lstStyle/>
          <a:p>
            <a:pPr marL="0" indent="0" algn="ctr">
              <a:buNone/>
            </a:pPr>
            <a:r>
              <a:rPr lang="en-IN" sz="1800" dirty="0"/>
              <a:t>1) Raspberry Pi  4 Model B</a:t>
            </a:r>
          </a:p>
          <a:p>
            <a:endParaRPr lang="en-IN" dirty="0"/>
          </a:p>
          <a:p>
            <a:endParaRPr lang="en-IN" dirty="0"/>
          </a:p>
        </p:txBody>
      </p:sp>
      <p:sp>
        <p:nvSpPr>
          <p:cNvPr id="4" name="Content Placeholder 3">
            <a:extLst>
              <a:ext uri="{FF2B5EF4-FFF2-40B4-BE49-F238E27FC236}">
                <a16:creationId xmlns:a16="http://schemas.microsoft.com/office/drawing/2014/main" id="{5FF74499-3B2B-87D3-7558-CAAE26A83B10}"/>
              </a:ext>
            </a:extLst>
          </p:cNvPr>
          <p:cNvSpPr>
            <a:spLocks noGrp="1"/>
          </p:cNvSpPr>
          <p:nvPr>
            <p:ph sz="half" idx="2"/>
          </p:nvPr>
        </p:nvSpPr>
        <p:spPr/>
        <p:txBody>
          <a:bodyPr/>
          <a:lstStyle/>
          <a:p>
            <a:pPr marL="0" indent="0" algn="ctr">
              <a:buNone/>
            </a:pPr>
            <a:r>
              <a:rPr lang="en-IN" sz="1800" dirty="0"/>
              <a:t>2) Raspberry Pi Camera</a:t>
            </a:r>
          </a:p>
          <a:p>
            <a:pPr marL="0" indent="0">
              <a:buNone/>
            </a:pPr>
            <a:endParaRPr lang="en-IN" dirty="0"/>
          </a:p>
        </p:txBody>
      </p:sp>
      <p:pic>
        <p:nvPicPr>
          <p:cNvPr id="1028" name="Picture 4" descr="RPI4-MODBP-4GB - Raspberry-pi - Single Board Computer, Raspberry Pi 4 Model  B, BCM2711 SoC">
            <a:extLst>
              <a:ext uri="{FF2B5EF4-FFF2-40B4-BE49-F238E27FC236}">
                <a16:creationId xmlns:a16="http://schemas.microsoft.com/office/drawing/2014/main" id="{A796B3DE-A562-69E3-8602-B45FA5C3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105" y="3604618"/>
            <a:ext cx="2032989" cy="15674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spberry Pi Camera Module V2.0 | Raspberry Pi, Camera Module , CSI-2 with  3280 x 2464 pixels Resolution | RS">
            <a:extLst>
              <a:ext uri="{FF2B5EF4-FFF2-40B4-BE49-F238E27FC236}">
                <a16:creationId xmlns:a16="http://schemas.microsoft.com/office/drawing/2014/main" id="{BE399745-21CD-2298-4C0E-E5D07924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0538" y="3482753"/>
            <a:ext cx="2400654" cy="134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76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4682-2C5D-FFF8-70AD-5EE333382005}"/>
              </a:ext>
            </a:extLst>
          </p:cNvPr>
          <p:cNvSpPr>
            <a:spLocks noGrp="1"/>
          </p:cNvSpPr>
          <p:nvPr>
            <p:ph type="title"/>
          </p:nvPr>
        </p:nvSpPr>
        <p:spPr>
          <a:xfrm>
            <a:off x="1516679" y="1374473"/>
            <a:ext cx="10018713" cy="1094448"/>
          </a:xfrm>
        </p:spPr>
        <p:txBody>
          <a:bodyPr/>
          <a:lstStyle/>
          <a:p>
            <a:pPr algn="l"/>
            <a:r>
              <a:rPr lang="en-IN" b="1" dirty="0"/>
              <a:t>ARCHITECTURE OF THE SYSTEM</a:t>
            </a:r>
          </a:p>
        </p:txBody>
      </p:sp>
      <p:pic>
        <p:nvPicPr>
          <p:cNvPr id="4" name="Content Placeholder 3">
            <a:extLst>
              <a:ext uri="{FF2B5EF4-FFF2-40B4-BE49-F238E27FC236}">
                <a16:creationId xmlns:a16="http://schemas.microsoft.com/office/drawing/2014/main" id="{710E4364-ACDE-FD71-9C38-52627EB2B3B5}"/>
              </a:ext>
            </a:extLst>
          </p:cNvPr>
          <p:cNvPicPr>
            <a:picLocks noGrp="1" noChangeAspect="1"/>
          </p:cNvPicPr>
          <p:nvPr>
            <p:ph idx="1"/>
          </p:nvPr>
        </p:nvPicPr>
        <p:blipFill rotWithShape="1">
          <a:blip r:embed="rId2"/>
          <a:srcRect t="5982" b="2565"/>
          <a:stretch/>
        </p:blipFill>
        <p:spPr bwMode="auto">
          <a:xfrm>
            <a:off x="2925540" y="2468921"/>
            <a:ext cx="6670847" cy="37032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518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976628" y="546328"/>
            <a:ext cx="10238744" cy="738835"/>
          </a:xfrm>
        </p:spPr>
        <p:txBody>
          <a:bodyPr>
            <a:normAutofit fontScale="90000"/>
          </a:bodyPr>
          <a:lstStyle/>
          <a:p>
            <a:r>
              <a:rPr lang="en-ZA" b="1" dirty="0"/>
              <a:t>KEY MILESTONES</a:t>
            </a:r>
          </a:p>
        </p:txBody>
      </p:sp>
      <p:grpSp>
        <p:nvGrpSpPr>
          <p:cNvPr id="14" name="Timeline" title="Timeline">
            <a:extLst>
              <a:ext uri="{FF2B5EF4-FFF2-40B4-BE49-F238E27FC236}">
                <a16:creationId xmlns:a16="http://schemas.microsoft.com/office/drawing/2014/main" id="{2293A239-C3C0-406B-A6DC-32FAE6832C82}"/>
              </a:ext>
            </a:extLst>
          </p:cNvPr>
          <p:cNvGrpSpPr/>
          <p:nvPr/>
        </p:nvGrpSpPr>
        <p:grpSpPr>
          <a:xfrm>
            <a:off x="434789" y="5570241"/>
            <a:ext cx="11007737" cy="729950"/>
            <a:chOff x="418011" y="5519804"/>
            <a:chExt cx="11007737" cy="729950"/>
          </a:xfrm>
        </p:grpSpPr>
        <p:grpSp>
          <p:nvGrpSpPr>
            <p:cNvPr id="12" name="Group 11" title="Timeline">
              <a:extLst>
                <a:ext uri="{FF2B5EF4-FFF2-40B4-BE49-F238E27FC236}">
                  <a16:creationId xmlns:a16="http://schemas.microsoft.com/office/drawing/2014/main" id="{AE365AE6-FB72-4992-B49A-329155F31934}"/>
                </a:ext>
              </a:extLst>
            </p:cNvPr>
            <p:cNvGrpSpPr/>
            <p:nvPr/>
          </p:nvGrpSpPr>
          <p:grpSpPr>
            <a:xfrm>
              <a:off x="418011" y="5519804"/>
              <a:ext cx="11007737" cy="165471"/>
              <a:chOff x="418011" y="3346265"/>
              <a:chExt cx="11007737" cy="165471"/>
            </a:xfrm>
          </p:grpSpPr>
          <p:cxnSp>
            <p:nvCxnSpPr>
              <p:cNvPr id="4" name="Straight Arrow Connector 3">
                <a:extLst>
                  <a:ext uri="{FF2B5EF4-FFF2-40B4-BE49-F238E27FC236}">
                    <a16:creationId xmlns:a16="http://schemas.microsoft.com/office/drawing/2014/main" id="{D8436AB7-777F-4E2A-9443-A66E25822F8A}"/>
                  </a:ext>
                </a:extLst>
              </p:cNvPr>
              <p:cNvCxnSpPr>
                <a:cxnSpLocks/>
              </p:cNvCxnSpPr>
              <p:nvPr/>
            </p:nvCxnSpPr>
            <p:spPr>
              <a:xfrm>
                <a:off x="418011" y="3429000"/>
                <a:ext cx="1100773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190EE01-B30F-4CAC-8C6A-FD17EDED6E01}"/>
                  </a:ext>
                </a:extLst>
              </p:cNvPr>
              <p:cNvCxnSpPr>
                <a:cxnSpLocks/>
              </p:cNvCxnSpPr>
              <p:nvPr/>
            </p:nvCxnSpPr>
            <p:spPr>
              <a:xfrm>
                <a:off x="1067476"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9CA8B8-1F78-45CA-B7BB-8FD11A969E80}"/>
                  </a:ext>
                </a:extLst>
              </p:cNvPr>
              <p:cNvCxnSpPr>
                <a:cxnSpLocks/>
              </p:cNvCxnSpPr>
              <p:nvPr/>
            </p:nvCxnSpPr>
            <p:spPr>
              <a:xfrm>
                <a:off x="171486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5D6F0B-DF34-40DB-AB6A-1DF127E26984}"/>
                  </a:ext>
                </a:extLst>
              </p:cNvPr>
              <p:cNvCxnSpPr>
                <a:cxnSpLocks/>
              </p:cNvCxnSpPr>
              <p:nvPr/>
            </p:nvCxnSpPr>
            <p:spPr>
              <a:xfrm>
                <a:off x="236226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8B0E64-F638-410E-B55B-23FF670F97FA}"/>
                  </a:ext>
                </a:extLst>
              </p:cNvPr>
              <p:cNvCxnSpPr>
                <a:cxnSpLocks/>
              </p:cNvCxnSpPr>
              <p:nvPr/>
            </p:nvCxnSpPr>
            <p:spPr>
              <a:xfrm>
                <a:off x="300965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8B8BAA-B7B7-419D-B159-3760CB7AE576}"/>
                  </a:ext>
                </a:extLst>
              </p:cNvPr>
              <p:cNvCxnSpPr>
                <a:cxnSpLocks/>
              </p:cNvCxnSpPr>
              <p:nvPr/>
            </p:nvCxnSpPr>
            <p:spPr>
              <a:xfrm>
                <a:off x="3657044"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CEE23F6-603B-4DB5-A968-8F086AA2AF53}"/>
                  </a:ext>
                </a:extLst>
              </p:cNvPr>
              <p:cNvCxnSpPr>
                <a:cxnSpLocks/>
              </p:cNvCxnSpPr>
              <p:nvPr/>
            </p:nvCxnSpPr>
            <p:spPr>
              <a:xfrm>
                <a:off x="430443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EC7A32-A13D-40FD-8FCB-9A2616556D19}"/>
                  </a:ext>
                </a:extLst>
              </p:cNvPr>
              <p:cNvCxnSpPr>
                <a:cxnSpLocks/>
              </p:cNvCxnSpPr>
              <p:nvPr/>
            </p:nvCxnSpPr>
            <p:spPr>
              <a:xfrm>
                <a:off x="495182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638A0-3098-431F-BE5E-612EF4623E02}"/>
                  </a:ext>
                </a:extLst>
              </p:cNvPr>
              <p:cNvCxnSpPr>
                <a:cxnSpLocks/>
              </p:cNvCxnSpPr>
              <p:nvPr/>
            </p:nvCxnSpPr>
            <p:spPr>
              <a:xfrm>
                <a:off x="559922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1F9259-091E-4E50-AC57-3FA326D587DF}"/>
                  </a:ext>
                </a:extLst>
              </p:cNvPr>
              <p:cNvCxnSpPr>
                <a:cxnSpLocks/>
              </p:cNvCxnSpPr>
              <p:nvPr/>
            </p:nvCxnSpPr>
            <p:spPr>
              <a:xfrm>
                <a:off x="6246612"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681480-BC34-4FA5-A187-0898969EA537}"/>
                  </a:ext>
                </a:extLst>
              </p:cNvPr>
              <p:cNvCxnSpPr>
                <a:cxnSpLocks/>
              </p:cNvCxnSpPr>
              <p:nvPr/>
            </p:nvCxnSpPr>
            <p:spPr>
              <a:xfrm>
                <a:off x="689400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54047B2-9C08-4A8C-A924-AA676C29FB41}"/>
                  </a:ext>
                </a:extLst>
              </p:cNvPr>
              <p:cNvCxnSpPr>
                <a:cxnSpLocks/>
              </p:cNvCxnSpPr>
              <p:nvPr/>
            </p:nvCxnSpPr>
            <p:spPr>
              <a:xfrm>
                <a:off x="754139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503BE8-868F-4660-8AFA-BE353AB48B68}"/>
                  </a:ext>
                </a:extLst>
              </p:cNvPr>
              <p:cNvCxnSpPr>
                <a:cxnSpLocks/>
              </p:cNvCxnSpPr>
              <p:nvPr/>
            </p:nvCxnSpPr>
            <p:spPr>
              <a:xfrm>
                <a:off x="818878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6A1E96A-0A5C-4A53-B4EC-B6FD837F5F75}"/>
                  </a:ext>
                </a:extLst>
              </p:cNvPr>
              <p:cNvCxnSpPr>
                <a:cxnSpLocks/>
              </p:cNvCxnSpPr>
              <p:nvPr/>
            </p:nvCxnSpPr>
            <p:spPr>
              <a:xfrm>
                <a:off x="8836180" y="3346265"/>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EDC694-4388-424B-9F42-757603E0A275}"/>
                  </a:ext>
                </a:extLst>
              </p:cNvPr>
              <p:cNvCxnSpPr>
                <a:cxnSpLocks/>
              </p:cNvCxnSpPr>
              <p:nvPr/>
            </p:nvCxnSpPr>
            <p:spPr>
              <a:xfrm>
                <a:off x="948357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8CC268F-92F4-41DE-866F-F6BF296668DE}"/>
                  </a:ext>
                </a:extLst>
              </p:cNvPr>
              <p:cNvCxnSpPr>
                <a:cxnSpLocks/>
              </p:cNvCxnSpPr>
              <p:nvPr/>
            </p:nvCxnSpPr>
            <p:spPr>
              <a:xfrm>
                <a:off x="1013096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1FED6D9-594D-4786-859A-E8458EFBC6E9}"/>
                  </a:ext>
                </a:extLst>
              </p:cNvPr>
              <p:cNvCxnSpPr>
                <a:cxnSpLocks/>
              </p:cNvCxnSpPr>
              <p:nvPr/>
            </p:nvCxnSpPr>
            <p:spPr>
              <a:xfrm>
                <a:off x="1077835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Group 12" title="Timeline Text">
              <a:extLst>
                <a:ext uri="{FF2B5EF4-FFF2-40B4-BE49-F238E27FC236}">
                  <a16:creationId xmlns:a16="http://schemas.microsoft.com/office/drawing/2014/main" id="{8C25915F-0EC0-4154-8B06-E2B081847707}"/>
                </a:ext>
              </a:extLst>
            </p:cNvPr>
            <p:cNvGrpSpPr/>
            <p:nvPr/>
          </p:nvGrpSpPr>
          <p:grpSpPr>
            <a:xfrm>
              <a:off x="805399" y="5808835"/>
              <a:ext cx="10186362" cy="440919"/>
              <a:chOff x="805399" y="5808835"/>
              <a:chExt cx="10186362" cy="440919"/>
            </a:xfrm>
          </p:grpSpPr>
          <p:sp>
            <p:nvSpPr>
              <p:cNvPr id="73" name="TextBox 72">
                <a:extLst>
                  <a:ext uri="{FF2B5EF4-FFF2-40B4-BE49-F238E27FC236}">
                    <a16:creationId xmlns:a16="http://schemas.microsoft.com/office/drawing/2014/main" id="{6DF41A29-164B-42EC-9F68-19D2E3AEC527}"/>
                  </a:ext>
                </a:extLst>
              </p:cNvPr>
              <p:cNvSpPr txBox="1"/>
              <p:nvPr/>
            </p:nvSpPr>
            <p:spPr>
              <a:xfrm>
                <a:off x="1510890"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1" name="TextBox 100">
                <a:extLst>
                  <a:ext uri="{FF2B5EF4-FFF2-40B4-BE49-F238E27FC236}">
                    <a16:creationId xmlns:a16="http://schemas.microsoft.com/office/drawing/2014/main" id="{316E8E00-CDAC-4884-B354-EEC46B99951A}"/>
                  </a:ext>
                </a:extLst>
              </p:cNvPr>
              <p:cNvSpPr txBox="1"/>
              <p:nvPr/>
            </p:nvSpPr>
            <p:spPr>
              <a:xfrm>
                <a:off x="3381966" y="5817314"/>
                <a:ext cx="569010" cy="235737"/>
              </a:xfrm>
              <a:prstGeom prst="rect">
                <a:avLst/>
              </a:prstGeom>
              <a:noFill/>
            </p:spPr>
            <p:txBody>
              <a:bodyPr wrap="square" lIns="0" tIns="0" rIns="0" bIns="0" rtlCol="0">
                <a:noAutofit/>
              </a:bodyPr>
              <a:lstStyle/>
              <a:p>
                <a:pPr algn="ctr"/>
                <a:r>
                  <a:rPr lang="en-ZA" sz="1000" b="1" dirty="0">
                    <a:solidFill>
                      <a:schemeClr val="tx1">
                        <a:lumMod val="65000"/>
                        <a:lumOff val="35000"/>
                      </a:schemeClr>
                    </a:solidFill>
                  </a:rPr>
                  <a:t>1st</a:t>
                </a:r>
                <a:endParaRPr lang="en-ZA" sz="1000" dirty="0">
                  <a:solidFill>
                    <a:schemeClr val="bg1">
                      <a:lumMod val="75000"/>
                    </a:schemeClr>
                  </a:solidFill>
                </a:endParaRPr>
              </a:p>
            </p:txBody>
          </p:sp>
          <p:sp>
            <p:nvSpPr>
              <p:cNvPr id="102" name="TextBox 101">
                <a:extLst>
                  <a:ext uri="{FF2B5EF4-FFF2-40B4-BE49-F238E27FC236}">
                    <a16:creationId xmlns:a16="http://schemas.microsoft.com/office/drawing/2014/main" id="{99123C15-08DD-4459-98C8-FB1D88A48434}"/>
                  </a:ext>
                </a:extLst>
              </p:cNvPr>
              <p:cNvSpPr txBox="1"/>
              <p:nvPr/>
            </p:nvSpPr>
            <p:spPr>
              <a:xfrm>
                <a:off x="410988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3" name="TextBox 102">
                <a:extLst>
                  <a:ext uri="{FF2B5EF4-FFF2-40B4-BE49-F238E27FC236}">
                    <a16:creationId xmlns:a16="http://schemas.microsoft.com/office/drawing/2014/main" id="{702C22D6-E9B8-49C2-813B-3220EF5976F5}"/>
                  </a:ext>
                </a:extLst>
              </p:cNvPr>
              <p:cNvSpPr txBox="1"/>
              <p:nvPr/>
            </p:nvSpPr>
            <p:spPr>
              <a:xfrm>
                <a:off x="4757277"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4" name="TextBox 103">
                <a:extLst>
                  <a:ext uri="{FF2B5EF4-FFF2-40B4-BE49-F238E27FC236}">
                    <a16:creationId xmlns:a16="http://schemas.microsoft.com/office/drawing/2014/main" id="{71DFD606-8479-465C-B5A5-ACC2FD6A05AD}"/>
                  </a:ext>
                </a:extLst>
              </p:cNvPr>
              <p:cNvSpPr txBox="1"/>
              <p:nvPr/>
            </p:nvSpPr>
            <p:spPr>
              <a:xfrm>
                <a:off x="5404669"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5" name="TextBox 104">
                <a:extLst>
                  <a:ext uri="{FF2B5EF4-FFF2-40B4-BE49-F238E27FC236}">
                    <a16:creationId xmlns:a16="http://schemas.microsoft.com/office/drawing/2014/main" id="{16EAD50A-0933-4C9C-95E6-08A076B32041}"/>
                  </a:ext>
                </a:extLst>
              </p:cNvPr>
              <p:cNvSpPr txBox="1"/>
              <p:nvPr/>
            </p:nvSpPr>
            <p:spPr>
              <a:xfrm>
                <a:off x="5919368" y="5808835"/>
                <a:ext cx="569010" cy="235737"/>
              </a:xfrm>
              <a:prstGeom prst="rect">
                <a:avLst/>
              </a:prstGeom>
              <a:noFill/>
            </p:spPr>
            <p:txBody>
              <a:bodyPr wrap="square" lIns="0" tIns="0" rIns="0" bIns="0" rtlCol="0">
                <a:noAutofit/>
              </a:bodyPr>
              <a:lstStyle/>
              <a:p>
                <a:pPr algn="ctr"/>
                <a:r>
                  <a:rPr lang="en-ZA" sz="1000" dirty="0"/>
                  <a:t>2nd</a:t>
                </a:r>
              </a:p>
            </p:txBody>
          </p:sp>
          <p:sp>
            <p:nvSpPr>
              <p:cNvPr id="106" name="TextBox 105">
                <a:extLst>
                  <a:ext uri="{FF2B5EF4-FFF2-40B4-BE49-F238E27FC236}">
                    <a16:creationId xmlns:a16="http://schemas.microsoft.com/office/drawing/2014/main" id="{1A5CBF37-8585-4DC5-9107-7C048ACE4F6B}"/>
                  </a:ext>
                </a:extLst>
              </p:cNvPr>
              <p:cNvSpPr txBox="1"/>
              <p:nvPr/>
            </p:nvSpPr>
            <p:spPr>
              <a:xfrm>
                <a:off x="6699453"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7" name="TextBox 106">
                <a:extLst>
                  <a:ext uri="{FF2B5EF4-FFF2-40B4-BE49-F238E27FC236}">
                    <a16:creationId xmlns:a16="http://schemas.microsoft.com/office/drawing/2014/main" id="{1B2A0732-77CE-4CCD-9584-C8A3BD068222}"/>
                  </a:ext>
                </a:extLst>
              </p:cNvPr>
              <p:cNvSpPr txBox="1"/>
              <p:nvPr/>
            </p:nvSpPr>
            <p:spPr>
              <a:xfrm>
                <a:off x="734684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8" name="TextBox 107">
                <a:extLst>
                  <a:ext uri="{FF2B5EF4-FFF2-40B4-BE49-F238E27FC236}">
                    <a16:creationId xmlns:a16="http://schemas.microsoft.com/office/drawing/2014/main" id="{D56C61BF-4889-44FB-9251-6B314A0F79CE}"/>
                  </a:ext>
                </a:extLst>
              </p:cNvPr>
              <p:cNvSpPr txBox="1"/>
              <p:nvPr/>
            </p:nvSpPr>
            <p:spPr>
              <a:xfrm>
                <a:off x="7994237"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09" name="TextBox 108">
                <a:extLst>
                  <a:ext uri="{FF2B5EF4-FFF2-40B4-BE49-F238E27FC236}">
                    <a16:creationId xmlns:a16="http://schemas.microsoft.com/office/drawing/2014/main" id="{611F0B67-8314-4DF8-99E7-108753641C77}"/>
                  </a:ext>
                </a:extLst>
              </p:cNvPr>
              <p:cNvSpPr txBox="1"/>
              <p:nvPr/>
            </p:nvSpPr>
            <p:spPr>
              <a:xfrm>
                <a:off x="8561102" y="5817314"/>
                <a:ext cx="569010" cy="235737"/>
              </a:xfrm>
              <a:prstGeom prst="rect">
                <a:avLst/>
              </a:prstGeom>
              <a:noFill/>
            </p:spPr>
            <p:txBody>
              <a:bodyPr wrap="square" lIns="0" tIns="0" rIns="0" bIns="0" rtlCol="0">
                <a:noAutofit/>
              </a:bodyPr>
              <a:lstStyle/>
              <a:p>
                <a:pPr algn="ctr"/>
                <a:r>
                  <a:rPr lang="en-ZA" sz="1000" b="1" dirty="0">
                    <a:solidFill>
                      <a:schemeClr val="tx1">
                        <a:lumMod val="65000"/>
                        <a:lumOff val="35000"/>
                      </a:schemeClr>
                    </a:solidFill>
                  </a:rPr>
                  <a:t>3rd</a:t>
                </a:r>
                <a:endParaRPr lang="en-ZA" sz="1000" dirty="0">
                  <a:solidFill>
                    <a:schemeClr val="bg1">
                      <a:lumMod val="75000"/>
                    </a:schemeClr>
                  </a:solidFill>
                </a:endParaRPr>
              </a:p>
            </p:txBody>
          </p:sp>
          <p:sp>
            <p:nvSpPr>
              <p:cNvPr id="110" name="TextBox 109">
                <a:extLst>
                  <a:ext uri="{FF2B5EF4-FFF2-40B4-BE49-F238E27FC236}">
                    <a16:creationId xmlns:a16="http://schemas.microsoft.com/office/drawing/2014/main" id="{BAA83CD7-1992-4845-9916-79B3A6737423}"/>
                  </a:ext>
                </a:extLst>
              </p:cNvPr>
              <p:cNvSpPr txBox="1"/>
              <p:nvPr/>
            </p:nvSpPr>
            <p:spPr>
              <a:xfrm>
                <a:off x="9289021"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12" name="TextBox 111">
                <a:extLst>
                  <a:ext uri="{FF2B5EF4-FFF2-40B4-BE49-F238E27FC236}">
                    <a16:creationId xmlns:a16="http://schemas.microsoft.com/office/drawing/2014/main" id="{C941D233-C1E8-47A4-83C7-CEDB158017C3}"/>
                  </a:ext>
                </a:extLst>
              </p:cNvPr>
              <p:cNvSpPr txBox="1"/>
              <p:nvPr/>
            </p:nvSpPr>
            <p:spPr>
              <a:xfrm>
                <a:off x="10583805" y="5817314"/>
                <a:ext cx="407956" cy="235737"/>
              </a:xfrm>
              <a:prstGeom prst="rect">
                <a:avLst/>
              </a:prstGeom>
              <a:noFill/>
            </p:spPr>
            <p:txBody>
              <a:bodyPr wrap="square" lIns="0" tIns="0" rIns="0" bIns="0" rtlCol="0">
                <a:noAutofit/>
              </a:bodyPr>
              <a:lstStyle/>
              <a:p>
                <a:pPr algn="ctr"/>
                <a:endParaRPr lang="en-ZA" sz="1000" dirty="0">
                  <a:solidFill>
                    <a:schemeClr val="tx1">
                      <a:lumMod val="65000"/>
                      <a:lumOff val="35000"/>
                    </a:schemeClr>
                  </a:solidFill>
                </a:endParaRPr>
              </a:p>
            </p:txBody>
          </p:sp>
          <p:sp>
            <p:nvSpPr>
              <p:cNvPr id="195" name="TextBox 194">
                <a:extLst>
                  <a:ext uri="{FF2B5EF4-FFF2-40B4-BE49-F238E27FC236}">
                    <a16:creationId xmlns:a16="http://schemas.microsoft.com/office/drawing/2014/main" id="{2BD778E6-D334-4389-B4C0-6C793B6E1E82}"/>
                  </a:ext>
                </a:extLst>
              </p:cNvPr>
              <p:cNvSpPr txBox="1"/>
              <p:nvPr/>
            </p:nvSpPr>
            <p:spPr>
              <a:xfrm>
                <a:off x="805399" y="5999732"/>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2023</a:t>
                </a:r>
              </a:p>
            </p:txBody>
          </p:sp>
          <p:sp>
            <p:nvSpPr>
              <p:cNvPr id="197" name="TextBox 196">
                <a:extLst>
                  <a:ext uri="{FF2B5EF4-FFF2-40B4-BE49-F238E27FC236}">
                    <a16:creationId xmlns:a16="http://schemas.microsoft.com/office/drawing/2014/main" id="{3984115C-22F4-41EB-BF04-E71D3503F2B5}"/>
                  </a:ext>
                </a:extLst>
              </p:cNvPr>
              <p:cNvSpPr txBox="1"/>
              <p:nvPr/>
            </p:nvSpPr>
            <p:spPr>
              <a:xfrm>
                <a:off x="5947319" y="6014017"/>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2023</a:t>
                </a:r>
              </a:p>
            </p:txBody>
          </p:sp>
        </p:grpSp>
      </p:grpSp>
      <p:grpSp>
        <p:nvGrpSpPr>
          <p:cNvPr id="17" name="Milestone 2" title="Milestone 2">
            <a:extLst>
              <a:ext uri="{FF2B5EF4-FFF2-40B4-BE49-F238E27FC236}">
                <a16:creationId xmlns:a16="http://schemas.microsoft.com/office/drawing/2014/main" id="{2AEC5DB5-2EFC-41F3-8029-7EE36BB08AF9}"/>
              </a:ext>
            </a:extLst>
          </p:cNvPr>
          <p:cNvGrpSpPr/>
          <p:nvPr/>
        </p:nvGrpSpPr>
        <p:grpSpPr>
          <a:xfrm>
            <a:off x="3442489" y="1287300"/>
            <a:ext cx="1294782" cy="4264688"/>
            <a:chOff x="1479740" y="1174884"/>
            <a:chExt cx="1294782" cy="4264688"/>
          </a:xfrm>
        </p:grpSpPr>
        <p:sp>
          <p:nvSpPr>
            <p:cNvPr id="113" name="Arrow: Down 112" title="Milestone Tall Arrow">
              <a:extLst>
                <a:ext uri="{FF2B5EF4-FFF2-40B4-BE49-F238E27FC236}">
                  <a16:creationId xmlns:a16="http://schemas.microsoft.com/office/drawing/2014/main" id="{64FA0107-4988-4579-A5AC-40B595D901B9}"/>
                </a:ext>
              </a:extLst>
            </p:cNvPr>
            <p:cNvSpPr/>
            <p:nvPr/>
          </p:nvSpPr>
          <p:spPr>
            <a:xfrm>
              <a:off x="1479740"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14" name="Oval 113" title="Milestone Number">
              <a:extLst>
                <a:ext uri="{FF2B5EF4-FFF2-40B4-BE49-F238E27FC236}">
                  <a16:creationId xmlns:a16="http://schemas.microsoft.com/office/drawing/2014/main" id="{1A9A1384-BB26-4C08-8F02-CABB6507B872}"/>
                </a:ext>
              </a:extLst>
            </p:cNvPr>
            <p:cNvSpPr/>
            <p:nvPr/>
          </p:nvSpPr>
          <p:spPr>
            <a:xfrm>
              <a:off x="1566386" y="2085415"/>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02</a:t>
              </a:r>
            </a:p>
          </p:txBody>
        </p:sp>
        <p:grpSp>
          <p:nvGrpSpPr>
            <p:cNvPr id="6" name="Group 5" title="Milestone Text">
              <a:extLst>
                <a:ext uri="{FF2B5EF4-FFF2-40B4-BE49-F238E27FC236}">
                  <a16:creationId xmlns:a16="http://schemas.microsoft.com/office/drawing/2014/main" id="{907C4BC5-522C-48D3-A999-219DE8E9EC39}"/>
                </a:ext>
              </a:extLst>
            </p:cNvPr>
            <p:cNvGrpSpPr/>
            <p:nvPr/>
          </p:nvGrpSpPr>
          <p:grpSpPr>
            <a:xfrm>
              <a:off x="1479740" y="1174884"/>
              <a:ext cx="1294782" cy="727511"/>
              <a:chOff x="2110555" y="2162177"/>
              <a:chExt cx="1294782" cy="727511"/>
            </a:xfrm>
          </p:grpSpPr>
          <p:sp>
            <p:nvSpPr>
              <p:cNvPr id="115" name="TextBox 114">
                <a:extLst>
                  <a:ext uri="{FF2B5EF4-FFF2-40B4-BE49-F238E27FC236}">
                    <a16:creationId xmlns:a16="http://schemas.microsoft.com/office/drawing/2014/main" id="{0618AC60-DF13-401B-AC73-91C3F019CB3C}"/>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2</a:t>
                </a:r>
              </a:p>
            </p:txBody>
          </p:sp>
          <p:sp>
            <p:nvSpPr>
              <p:cNvPr id="116" name="TextBox 115">
                <a:extLst>
                  <a:ext uri="{FF2B5EF4-FFF2-40B4-BE49-F238E27FC236}">
                    <a16:creationId xmlns:a16="http://schemas.microsoft.com/office/drawing/2014/main" id="{5938A122-F3F6-4956-953F-D7D83254FFD4}"/>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1</a:t>
                </a:r>
                <a:r>
                  <a:rPr lang="en-ZA" sz="1000" baseline="30000" dirty="0">
                    <a:solidFill>
                      <a:schemeClr val="tx1">
                        <a:lumMod val="75000"/>
                        <a:lumOff val="25000"/>
                      </a:schemeClr>
                    </a:solidFill>
                  </a:rPr>
                  <a:t>st</a:t>
                </a:r>
                <a:r>
                  <a:rPr lang="en-ZA" sz="1000" dirty="0">
                    <a:solidFill>
                      <a:schemeClr val="tx1">
                        <a:lumMod val="75000"/>
                        <a:lumOff val="25000"/>
                      </a:schemeClr>
                    </a:solidFill>
                  </a:rPr>
                  <a:t> Review</a:t>
                </a:r>
              </a:p>
            </p:txBody>
          </p:sp>
          <p:sp>
            <p:nvSpPr>
              <p:cNvPr id="117" name="TextBox 116">
                <a:extLst>
                  <a:ext uri="{FF2B5EF4-FFF2-40B4-BE49-F238E27FC236}">
                    <a16:creationId xmlns:a16="http://schemas.microsoft.com/office/drawing/2014/main" id="{1F787D19-74CB-4E43-A8E2-2A3F0A45D221}"/>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11 – 02 - 2023</a:t>
                </a:r>
              </a:p>
            </p:txBody>
          </p:sp>
        </p:grpSp>
      </p:grpSp>
      <p:grpSp>
        <p:nvGrpSpPr>
          <p:cNvPr id="16" name="Milestone 1" title="Milestone 1">
            <a:extLst>
              <a:ext uri="{FF2B5EF4-FFF2-40B4-BE49-F238E27FC236}">
                <a16:creationId xmlns:a16="http://schemas.microsoft.com/office/drawing/2014/main" id="{5986526B-4004-4437-80A5-731803EA26FF}"/>
              </a:ext>
            </a:extLst>
          </p:cNvPr>
          <p:cNvGrpSpPr/>
          <p:nvPr/>
        </p:nvGrpSpPr>
        <p:grpSpPr>
          <a:xfrm>
            <a:off x="2858974" y="3488420"/>
            <a:ext cx="3304275" cy="1850099"/>
            <a:chOff x="-2113826" y="3511436"/>
            <a:chExt cx="3304275" cy="1850099"/>
          </a:xfrm>
        </p:grpSpPr>
        <p:grpSp>
          <p:nvGrpSpPr>
            <p:cNvPr id="15" name="Group 14">
              <a:extLst>
                <a:ext uri="{FF2B5EF4-FFF2-40B4-BE49-F238E27FC236}">
                  <a16:creationId xmlns:a16="http://schemas.microsoft.com/office/drawing/2014/main" id="{16F8FB82-C19A-4CC1-B5D0-96B0BA5F3060}"/>
                </a:ext>
              </a:extLst>
            </p:cNvPr>
            <p:cNvGrpSpPr/>
            <p:nvPr/>
          </p:nvGrpSpPr>
          <p:grpSpPr>
            <a:xfrm>
              <a:off x="-2113826" y="4314825"/>
              <a:ext cx="470255" cy="1046710"/>
              <a:chOff x="-2113826" y="4314825"/>
              <a:chExt cx="470255" cy="1046710"/>
            </a:xfrm>
          </p:grpSpPr>
          <p:sp>
            <p:nvSpPr>
              <p:cNvPr id="2" name="Arrow: Down 1" title="Milestone Arrow">
                <a:extLst>
                  <a:ext uri="{FF2B5EF4-FFF2-40B4-BE49-F238E27FC236}">
                    <a16:creationId xmlns:a16="http://schemas.microsoft.com/office/drawing/2014/main" id="{EF2BC525-2854-422B-845A-7B95FE2796BD}"/>
                  </a:ext>
                </a:extLst>
              </p:cNvPr>
              <p:cNvSpPr/>
              <p:nvPr/>
            </p:nvSpPr>
            <p:spPr>
              <a:xfrm>
                <a:off x="-2113826" y="4314825"/>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Oval 2" title="Milestone Number">
                <a:extLst>
                  <a:ext uri="{FF2B5EF4-FFF2-40B4-BE49-F238E27FC236}">
                    <a16:creationId xmlns:a16="http://schemas.microsoft.com/office/drawing/2014/main" id="{48C9F9AC-FF55-4E72-9915-ACA228CA757C}"/>
                  </a:ext>
                </a:extLst>
              </p:cNvPr>
              <p:cNvSpPr/>
              <p:nvPr/>
            </p:nvSpPr>
            <p:spPr>
              <a:xfrm>
                <a:off x="-2045355" y="4674606"/>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01</a:t>
                </a:r>
              </a:p>
            </p:txBody>
          </p:sp>
        </p:grpSp>
        <p:sp>
          <p:nvSpPr>
            <p:cNvPr id="61" name="TextBox 60">
              <a:extLst>
                <a:ext uri="{FF2B5EF4-FFF2-40B4-BE49-F238E27FC236}">
                  <a16:creationId xmlns:a16="http://schemas.microsoft.com/office/drawing/2014/main" id="{A6E28C73-4CCB-4BDB-82CA-BEE3A58D33D9}"/>
                </a:ext>
              </a:extLst>
            </p:cNvPr>
            <p:cNvSpPr txBox="1"/>
            <p:nvPr/>
          </p:nvSpPr>
          <p:spPr>
            <a:xfrm>
              <a:off x="-104333" y="3511436"/>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Module 1 Completed </a:t>
              </a:r>
            </a:p>
          </p:txBody>
        </p:sp>
      </p:grpSp>
      <p:grpSp>
        <p:nvGrpSpPr>
          <p:cNvPr id="21" name="Milestone 5" title="Milestone 5">
            <a:extLst>
              <a:ext uri="{FF2B5EF4-FFF2-40B4-BE49-F238E27FC236}">
                <a16:creationId xmlns:a16="http://schemas.microsoft.com/office/drawing/2014/main" id="{9FC98E8C-B21F-4E24-BCBA-362719C6809D}"/>
              </a:ext>
            </a:extLst>
          </p:cNvPr>
          <p:cNvGrpSpPr/>
          <p:nvPr/>
        </p:nvGrpSpPr>
        <p:grpSpPr>
          <a:xfrm>
            <a:off x="8613550" y="1205023"/>
            <a:ext cx="1316617" cy="4264688"/>
            <a:chOff x="6008504" y="1174884"/>
            <a:chExt cx="1316617" cy="4264688"/>
          </a:xfrm>
        </p:grpSpPr>
        <p:grpSp>
          <p:nvGrpSpPr>
            <p:cNvPr id="135" name="Group 134" title="Milestone Text">
              <a:extLst>
                <a:ext uri="{FF2B5EF4-FFF2-40B4-BE49-F238E27FC236}">
                  <a16:creationId xmlns:a16="http://schemas.microsoft.com/office/drawing/2014/main" id="{9C021FC8-E21C-449A-BF58-8B0A19ABB84F}"/>
                </a:ext>
              </a:extLst>
            </p:cNvPr>
            <p:cNvGrpSpPr/>
            <p:nvPr/>
          </p:nvGrpSpPr>
          <p:grpSpPr>
            <a:xfrm>
              <a:off x="6030339" y="1174884"/>
              <a:ext cx="1294782" cy="727511"/>
              <a:chOff x="2110555" y="2162177"/>
              <a:chExt cx="1294782" cy="727511"/>
            </a:xfrm>
          </p:grpSpPr>
          <p:sp>
            <p:nvSpPr>
              <p:cNvPr id="136" name="TextBox 135">
                <a:extLst>
                  <a:ext uri="{FF2B5EF4-FFF2-40B4-BE49-F238E27FC236}">
                    <a16:creationId xmlns:a16="http://schemas.microsoft.com/office/drawing/2014/main" id="{80DC6BE6-5DF7-410B-BE5E-F673AF7AE5AE}"/>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4</a:t>
                </a:r>
              </a:p>
            </p:txBody>
          </p:sp>
          <p:sp>
            <p:nvSpPr>
              <p:cNvPr id="137" name="TextBox 136">
                <a:extLst>
                  <a:ext uri="{FF2B5EF4-FFF2-40B4-BE49-F238E27FC236}">
                    <a16:creationId xmlns:a16="http://schemas.microsoft.com/office/drawing/2014/main" id="{0DEFCEAC-68C1-40F1-9B35-3772D46BCCEF}"/>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3</a:t>
                </a:r>
                <a:r>
                  <a:rPr lang="en-ZA" sz="1000" baseline="30000" dirty="0">
                    <a:solidFill>
                      <a:schemeClr val="tx1">
                        <a:lumMod val="75000"/>
                        <a:lumOff val="25000"/>
                      </a:schemeClr>
                    </a:solidFill>
                  </a:rPr>
                  <a:t>rd</a:t>
                </a:r>
                <a:r>
                  <a:rPr lang="en-ZA" sz="1000" dirty="0">
                    <a:solidFill>
                      <a:schemeClr val="tx1">
                        <a:lumMod val="75000"/>
                        <a:lumOff val="25000"/>
                      </a:schemeClr>
                    </a:solidFill>
                  </a:rPr>
                  <a:t> Review</a:t>
                </a:r>
              </a:p>
            </p:txBody>
          </p:sp>
          <p:sp>
            <p:nvSpPr>
              <p:cNvPr id="138" name="TextBox 137">
                <a:extLst>
                  <a:ext uri="{FF2B5EF4-FFF2-40B4-BE49-F238E27FC236}">
                    <a16:creationId xmlns:a16="http://schemas.microsoft.com/office/drawing/2014/main" id="{0F387823-885E-4A41-A4D0-57E943BD93E7}"/>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09 – 04 - 2023</a:t>
                </a:r>
              </a:p>
            </p:txBody>
          </p:sp>
        </p:grpSp>
        <p:sp>
          <p:nvSpPr>
            <p:cNvPr id="177" name="Arrow: Down 176" title="Milestone Tall Arrow">
              <a:extLst>
                <a:ext uri="{FF2B5EF4-FFF2-40B4-BE49-F238E27FC236}">
                  <a16:creationId xmlns:a16="http://schemas.microsoft.com/office/drawing/2014/main" id="{CF9C22ED-9171-4B87-8D1E-CA95F69DA240}"/>
                </a:ext>
              </a:extLst>
            </p:cNvPr>
            <p:cNvSpPr/>
            <p:nvPr/>
          </p:nvSpPr>
          <p:spPr>
            <a:xfrm>
              <a:off x="6008504"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a:p>
          </p:txBody>
        </p:sp>
        <p:sp>
          <p:nvSpPr>
            <p:cNvPr id="178" name="Oval 177" title="Milestone Number">
              <a:extLst>
                <a:ext uri="{FF2B5EF4-FFF2-40B4-BE49-F238E27FC236}">
                  <a16:creationId xmlns:a16="http://schemas.microsoft.com/office/drawing/2014/main" id="{57FD3253-8DFB-461E-96B1-F96558E6CA00}"/>
                </a:ext>
              </a:extLst>
            </p:cNvPr>
            <p:cNvSpPr/>
            <p:nvPr/>
          </p:nvSpPr>
          <p:spPr>
            <a:xfrm>
              <a:off x="6095150" y="2085415"/>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03</a:t>
              </a:r>
            </a:p>
          </p:txBody>
        </p:sp>
      </p:grpSp>
      <p:grpSp>
        <p:nvGrpSpPr>
          <p:cNvPr id="20" name="Milestone 4" title="Milestone 4">
            <a:extLst>
              <a:ext uri="{FF2B5EF4-FFF2-40B4-BE49-F238E27FC236}">
                <a16:creationId xmlns:a16="http://schemas.microsoft.com/office/drawing/2014/main" id="{89D84370-5341-48BD-9F9B-00CB7CB03B6B}"/>
              </a:ext>
            </a:extLst>
          </p:cNvPr>
          <p:cNvGrpSpPr/>
          <p:nvPr/>
        </p:nvGrpSpPr>
        <p:grpSpPr>
          <a:xfrm>
            <a:off x="7396910" y="3429000"/>
            <a:ext cx="1294782" cy="1969281"/>
            <a:chOff x="4744062" y="3470291"/>
            <a:chExt cx="1294782" cy="1969281"/>
          </a:xfrm>
        </p:grpSpPr>
        <p:sp>
          <p:nvSpPr>
            <p:cNvPr id="124" name="Arrow: Down 123" title="Milestone Arrow">
              <a:extLst>
                <a:ext uri="{FF2B5EF4-FFF2-40B4-BE49-F238E27FC236}">
                  <a16:creationId xmlns:a16="http://schemas.microsoft.com/office/drawing/2014/main" id="{20BD204F-578D-4153-A82B-23BEEA9C8632}"/>
                </a:ext>
              </a:extLst>
            </p:cNvPr>
            <p:cNvSpPr/>
            <p:nvPr/>
          </p:nvSpPr>
          <p:spPr>
            <a:xfrm>
              <a:off x="5404669" y="4392862"/>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5" name="Oval 124" title="Milestone Number">
              <a:extLst>
                <a:ext uri="{FF2B5EF4-FFF2-40B4-BE49-F238E27FC236}">
                  <a16:creationId xmlns:a16="http://schemas.microsoft.com/office/drawing/2014/main" id="{CFCC16BE-0C9C-4183-A9E3-BE650504832D}"/>
                </a:ext>
              </a:extLst>
            </p:cNvPr>
            <p:cNvSpPr/>
            <p:nvPr/>
          </p:nvSpPr>
          <p:spPr>
            <a:xfrm>
              <a:off x="5466334" y="4765851"/>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03</a:t>
              </a:r>
            </a:p>
          </p:txBody>
        </p:sp>
        <p:sp>
          <p:nvSpPr>
            <p:cNvPr id="128" name="TextBox 127">
              <a:extLst>
                <a:ext uri="{FF2B5EF4-FFF2-40B4-BE49-F238E27FC236}">
                  <a16:creationId xmlns:a16="http://schemas.microsoft.com/office/drawing/2014/main" id="{7B949DD4-F133-4914-993B-74E4AD3B4E58}"/>
                </a:ext>
              </a:extLst>
            </p:cNvPr>
            <p:cNvSpPr txBox="1"/>
            <p:nvPr/>
          </p:nvSpPr>
          <p:spPr>
            <a:xfrm>
              <a:off x="4744062" y="3470291"/>
              <a:ext cx="1294782" cy="307777"/>
            </a:xfrm>
            <a:prstGeom prst="rect">
              <a:avLst/>
            </a:prstGeom>
            <a:noFill/>
          </p:spPr>
          <p:txBody>
            <a:bodyPr wrap="square" lIns="0" tIns="0" rIns="0" bIns="0" rtlCol="0">
              <a:spAutoFit/>
            </a:bodyPr>
            <a:lstStyle/>
            <a:p>
              <a:r>
                <a:rPr lang="en-ZA" sz="1000" dirty="0">
                  <a:solidFill>
                    <a:schemeClr val="tx1">
                      <a:lumMod val="75000"/>
                      <a:lumOff val="25000"/>
                    </a:schemeClr>
                  </a:solidFill>
                </a:rPr>
                <a:t>Suggestions and Final Touches</a:t>
              </a:r>
            </a:p>
          </p:txBody>
        </p:sp>
      </p:grpSp>
      <p:grpSp>
        <p:nvGrpSpPr>
          <p:cNvPr id="24" name="Milestone 8" title="Milestone 8">
            <a:extLst>
              <a:ext uri="{FF2B5EF4-FFF2-40B4-BE49-F238E27FC236}">
                <a16:creationId xmlns:a16="http://schemas.microsoft.com/office/drawing/2014/main" id="{81418383-0114-48F2-A559-DA8B54491A05}"/>
              </a:ext>
            </a:extLst>
          </p:cNvPr>
          <p:cNvGrpSpPr/>
          <p:nvPr/>
        </p:nvGrpSpPr>
        <p:grpSpPr>
          <a:xfrm>
            <a:off x="6026588" y="1176135"/>
            <a:ext cx="1314025" cy="1202325"/>
            <a:chOff x="7963087" y="4237246"/>
            <a:chExt cx="1314025" cy="1202325"/>
          </a:xfrm>
        </p:grpSpPr>
        <p:sp>
          <p:nvSpPr>
            <p:cNvPr id="152" name="Arrow: Down 151" title="Short Milestone Arrow">
              <a:extLst>
                <a:ext uri="{FF2B5EF4-FFF2-40B4-BE49-F238E27FC236}">
                  <a16:creationId xmlns:a16="http://schemas.microsoft.com/office/drawing/2014/main" id="{0708E011-8521-426C-AA19-42CB1E3F2AC9}"/>
                </a:ext>
              </a:extLst>
            </p:cNvPr>
            <p:cNvSpPr/>
            <p:nvPr/>
          </p:nvSpPr>
          <p:spPr>
            <a:xfrm>
              <a:off x="7963087" y="4962367"/>
              <a:ext cx="470255" cy="477204"/>
            </a:xfrm>
            <a:prstGeom prst="downArrow">
              <a:avLst>
                <a:gd name="adj1" fmla="val 10000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53" name="Group 152" title="Milestone Text">
              <a:extLst>
                <a:ext uri="{FF2B5EF4-FFF2-40B4-BE49-F238E27FC236}">
                  <a16:creationId xmlns:a16="http://schemas.microsoft.com/office/drawing/2014/main" id="{489A5293-C1A3-49FD-9BBD-6242517EE0BC}"/>
                </a:ext>
              </a:extLst>
            </p:cNvPr>
            <p:cNvGrpSpPr/>
            <p:nvPr/>
          </p:nvGrpSpPr>
          <p:grpSpPr>
            <a:xfrm>
              <a:off x="7982330" y="4237246"/>
              <a:ext cx="1294782" cy="727511"/>
              <a:chOff x="2110555" y="2162177"/>
              <a:chExt cx="1294782" cy="727511"/>
            </a:xfrm>
          </p:grpSpPr>
          <p:sp>
            <p:nvSpPr>
              <p:cNvPr id="154" name="TextBox 153">
                <a:extLst>
                  <a:ext uri="{FF2B5EF4-FFF2-40B4-BE49-F238E27FC236}">
                    <a16:creationId xmlns:a16="http://schemas.microsoft.com/office/drawing/2014/main" id="{83FBD260-1E39-4234-8733-585693823D97}"/>
                  </a:ext>
                </a:extLst>
              </p:cNvPr>
              <p:cNvSpPr txBox="1"/>
              <p:nvPr/>
            </p:nvSpPr>
            <p:spPr>
              <a:xfrm>
                <a:off x="2110555" y="2162177"/>
                <a:ext cx="1294782" cy="276999"/>
              </a:xfrm>
              <a:prstGeom prst="rect">
                <a:avLst/>
              </a:prstGeom>
              <a:noFill/>
            </p:spPr>
            <p:txBody>
              <a:bodyPr wrap="square" lIns="0" tIns="0" rIns="0" bIns="0" rtlCol="0">
                <a:spAutoFit/>
              </a:bodyPr>
              <a:lstStyle/>
              <a:p>
                <a:r>
                  <a:rPr lang="en-ZA" b="1">
                    <a:solidFill>
                      <a:schemeClr val="tx1">
                        <a:lumMod val="75000"/>
                        <a:lumOff val="25000"/>
                      </a:schemeClr>
                    </a:solidFill>
                  </a:rPr>
                  <a:t>Milestone 3</a:t>
                </a:r>
                <a:endParaRPr lang="en-ZA" b="1" dirty="0">
                  <a:solidFill>
                    <a:schemeClr val="tx1">
                      <a:lumMod val="75000"/>
                      <a:lumOff val="25000"/>
                    </a:schemeClr>
                  </a:solidFill>
                </a:endParaRPr>
              </a:p>
            </p:txBody>
          </p:sp>
          <p:sp>
            <p:nvSpPr>
              <p:cNvPr id="155" name="TextBox 154">
                <a:extLst>
                  <a:ext uri="{FF2B5EF4-FFF2-40B4-BE49-F238E27FC236}">
                    <a16:creationId xmlns:a16="http://schemas.microsoft.com/office/drawing/2014/main" id="{B9A7AB65-D485-40CE-BB5F-C844D6BD5475}"/>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2nd Review</a:t>
                </a:r>
              </a:p>
            </p:txBody>
          </p:sp>
          <p:sp>
            <p:nvSpPr>
              <p:cNvPr id="156" name="TextBox 155">
                <a:extLst>
                  <a:ext uri="{FF2B5EF4-FFF2-40B4-BE49-F238E27FC236}">
                    <a16:creationId xmlns:a16="http://schemas.microsoft.com/office/drawing/2014/main" id="{EA49169E-11B8-4D26-95D1-B50BFA5F2BEA}"/>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14– 03 - 2023</a:t>
                </a:r>
              </a:p>
            </p:txBody>
          </p:sp>
        </p:grpSp>
      </p:grpSp>
      <p:grpSp>
        <p:nvGrpSpPr>
          <p:cNvPr id="25" name="Milestone 9" title="Milestone 9">
            <a:extLst>
              <a:ext uri="{FF2B5EF4-FFF2-40B4-BE49-F238E27FC236}">
                <a16:creationId xmlns:a16="http://schemas.microsoft.com/office/drawing/2014/main" id="{BFD4353A-B44E-479A-8746-8AEB860252DB}"/>
              </a:ext>
            </a:extLst>
          </p:cNvPr>
          <p:cNvGrpSpPr/>
          <p:nvPr/>
        </p:nvGrpSpPr>
        <p:grpSpPr>
          <a:xfrm>
            <a:off x="4542677" y="2438669"/>
            <a:ext cx="1957559" cy="2964862"/>
            <a:chOff x="9062791" y="2474710"/>
            <a:chExt cx="1957559" cy="2964862"/>
          </a:xfrm>
        </p:grpSpPr>
        <p:sp>
          <p:nvSpPr>
            <p:cNvPr id="168" name="Arrow: Down 167" title="Tall Arrow Today">
              <a:extLst>
                <a:ext uri="{FF2B5EF4-FFF2-40B4-BE49-F238E27FC236}">
                  <a16:creationId xmlns:a16="http://schemas.microsoft.com/office/drawing/2014/main" id="{050FE4F5-009B-4FF3-8F00-6606B1487E93}"/>
                </a:ext>
              </a:extLst>
            </p:cNvPr>
            <p:cNvSpPr/>
            <p:nvPr/>
          </p:nvSpPr>
          <p:spPr>
            <a:xfrm>
              <a:off x="10550095" y="2474710"/>
              <a:ext cx="470255" cy="2964862"/>
            </a:xfrm>
            <a:prstGeom prst="downArrow">
              <a:avLst>
                <a:gd name="adj1" fmla="val 100000"/>
                <a:gd name="adj2" fmla="val 50000"/>
              </a:avLst>
            </a:prstGeom>
            <a:gradFill>
              <a:gsLst>
                <a:gs pos="0">
                  <a:schemeClr val="accent1"/>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7" name="Group 6" title="Milestone Text">
              <a:extLst>
                <a:ext uri="{FF2B5EF4-FFF2-40B4-BE49-F238E27FC236}">
                  <a16:creationId xmlns:a16="http://schemas.microsoft.com/office/drawing/2014/main" id="{2E40B69F-E4C9-4DED-888B-1050168560DD}"/>
                </a:ext>
              </a:extLst>
            </p:cNvPr>
            <p:cNvGrpSpPr/>
            <p:nvPr/>
          </p:nvGrpSpPr>
          <p:grpSpPr>
            <a:xfrm>
              <a:off x="9062791" y="2593629"/>
              <a:ext cx="1417448" cy="1144015"/>
              <a:chOff x="9170729" y="2825146"/>
              <a:chExt cx="1417448" cy="1144015"/>
            </a:xfrm>
          </p:grpSpPr>
          <p:sp>
            <p:nvSpPr>
              <p:cNvPr id="171" name="TextBox 170">
                <a:extLst>
                  <a:ext uri="{FF2B5EF4-FFF2-40B4-BE49-F238E27FC236}">
                    <a16:creationId xmlns:a16="http://schemas.microsoft.com/office/drawing/2014/main" id="{C6BE5CCB-4A76-4742-8A19-CAE34808F36D}"/>
                  </a:ext>
                </a:extLst>
              </p:cNvPr>
              <p:cNvSpPr txBox="1"/>
              <p:nvPr/>
            </p:nvSpPr>
            <p:spPr>
              <a:xfrm>
                <a:off x="9170729" y="2825146"/>
                <a:ext cx="1294782" cy="276999"/>
              </a:xfrm>
              <a:prstGeom prst="rect">
                <a:avLst/>
              </a:prstGeom>
              <a:noFill/>
            </p:spPr>
            <p:txBody>
              <a:bodyPr wrap="square" lIns="0" tIns="0" rIns="0" bIns="0" rtlCol="0">
                <a:spAutoFit/>
              </a:bodyPr>
              <a:lstStyle/>
              <a:p>
                <a:pPr algn="r"/>
                <a:endParaRPr lang="en-ZA" dirty="0">
                  <a:solidFill>
                    <a:schemeClr val="tx1">
                      <a:lumMod val="75000"/>
                      <a:lumOff val="25000"/>
                    </a:schemeClr>
                  </a:solidFill>
                </a:endParaRPr>
              </a:p>
            </p:txBody>
          </p:sp>
          <p:sp>
            <p:nvSpPr>
              <p:cNvPr id="172" name="TextBox 171">
                <a:extLst>
                  <a:ext uri="{FF2B5EF4-FFF2-40B4-BE49-F238E27FC236}">
                    <a16:creationId xmlns:a16="http://schemas.microsoft.com/office/drawing/2014/main" id="{EAFDA4C0-FD56-46BA-A34A-B01849F83277}"/>
                  </a:ext>
                </a:extLst>
              </p:cNvPr>
              <p:cNvSpPr txBox="1"/>
              <p:nvPr/>
            </p:nvSpPr>
            <p:spPr>
              <a:xfrm>
                <a:off x="9170729" y="3133602"/>
                <a:ext cx="1294782" cy="153888"/>
              </a:xfrm>
              <a:prstGeom prst="rect">
                <a:avLst/>
              </a:prstGeom>
              <a:noFill/>
            </p:spPr>
            <p:txBody>
              <a:bodyPr wrap="square" lIns="0" tIns="0" rIns="0" bIns="0" rtlCol="0">
                <a:spAutoFit/>
              </a:bodyPr>
              <a:lstStyle/>
              <a:p>
                <a:pPr algn="r"/>
                <a:endParaRPr lang="en-ZA" sz="1000" dirty="0">
                  <a:solidFill>
                    <a:schemeClr val="tx1">
                      <a:lumMod val="75000"/>
                      <a:lumOff val="25000"/>
                    </a:schemeClr>
                  </a:solidFill>
                </a:endParaRPr>
              </a:p>
            </p:txBody>
          </p:sp>
          <p:sp>
            <p:nvSpPr>
              <p:cNvPr id="173" name="TextBox 172">
                <a:extLst>
                  <a:ext uri="{FF2B5EF4-FFF2-40B4-BE49-F238E27FC236}">
                    <a16:creationId xmlns:a16="http://schemas.microsoft.com/office/drawing/2014/main" id="{F8D4BD7B-1234-4DD0-A923-E8EC62958E91}"/>
                  </a:ext>
                </a:extLst>
              </p:cNvPr>
              <p:cNvSpPr txBox="1"/>
              <p:nvPr/>
            </p:nvSpPr>
            <p:spPr>
              <a:xfrm>
                <a:off x="9317799" y="337748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grpSp>
        <p:grpSp>
          <p:nvGrpSpPr>
            <p:cNvPr id="9" name="Group 8" title="Today Flag Icon">
              <a:extLst>
                <a:ext uri="{FF2B5EF4-FFF2-40B4-BE49-F238E27FC236}">
                  <a16:creationId xmlns:a16="http://schemas.microsoft.com/office/drawing/2014/main" id="{E713AA15-D031-498E-B4D1-7ADA659919F7}"/>
                </a:ext>
              </a:extLst>
            </p:cNvPr>
            <p:cNvGrpSpPr/>
            <p:nvPr/>
          </p:nvGrpSpPr>
          <p:grpSpPr>
            <a:xfrm>
              <a:off x="10636741" y="2652807"/>
              <a:ext cx="296963" cy="296963"/>
              <a:chOff x="10636741" y="2652807"/>
              <a:chExt cx="296963" cy="296963"/>
            </a:xfrm>
          </p:grpSpPr>
          <p:sp>
            <p:nvSpPr>
              <p:cNvPr id="169" name="Oval 168">
                <a:extLst>
                  <a:ext uri="{FF2B5EF4-FFF2-40B4-BE49-F238E27FC236}">
                    <a16:creationId xmlns:a16="http://schemas.microsoft.com/office/drawing/2014/main" id="{276ADC4C-BFA7-4416-9A82-F3146E0D12B3}"/>
                  </a:ext>
                </a:extLst>
              </p:cNvPr>
              <p:cNvSpPr/>
              <p:nvPr/>
            </p:nvSpPr>
            <p:spPr>
              <a:xfrm>
                <a:off x="10636741" y="2652807"/>
                <a:ext cx="296963" cy="296963"/>
              </a:xfrm>
              <a:prstGeom prst="ellipse">
                <a:avLst/>
              </a:prstGeom>
              <a:solidFill>
                <a:schemeClr val="tx1">
                  <a:lumMod val="75000"/>
                  <a:lumOff val="2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600" dirty="0">
                  <a:solidFill>
                    <a:schemeClr val="tx1">
                      <a:lumMod val="50000"/>
                      <a:lumOff val="50000"/>
                    </a:schemeClr>
                  </a:solidFill>
                </a:endParaRPr>
              </a:p>
            </p:txBody>
          </p:sp>
          <p:pic>
            <p:nvPicPr>
              <p:cNvPr id="179" name="Graphic 178" title="Flag Icon">
                <a:extLst>
                  <a:ext uri="{FF2B5EF4-FFF2-40B4-BE49-F238E27FC236}">
                    <a16:creationId xmlns:a16="http://schemas.microsoft.com/office/drawing/2014/main" id="{FC771D7E-8127-4A74-9881-594D880236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10816" y="2716810"/>
                <a:ext cx="149367" cy="168956"/>
              </a:xfrm>
              <a:prstGeom prst="rect">
                <a:avLst/>
              </a:prstGeom>
            </p:spPr>
          </p:pic>
        </p:grpSp>
      </p:grpSp>
      <p:grpSp>
        <p:nvGrpSpPr>
          <p:cNvPr id="31" name="Milestone 7" title="Milestone 7">
            <a:extLst>
              <a:ext uri="{FF2B5EF4-FFF2-40B4-BE49-F238E27FC236}">
                <a16:creationId xmlns:a16="http://schemas.microsoft.com/office/drawing/2014/main" id="{FC5064F1-6CB7-CF95-687E-567148807C7A}"/>
              </a:ext>
            </a:extLst>
          </p:cNvPr>
          <p:cNvGrpSpPr/>
          <p:nvPr/>
        </p:nvGrpSpPr>
        <p:grpSpPr>
          <a:xfrm>
            <a:off x="871556" y="1178206"/>
            <a:ext cx="1294782" cy="4264688"/>
            <a:chOff x="7304796" y="1174884"/>
            <a:chExt cx="1294782" cy="4264688"/>
          </a:xfrm>
        </p:grpSpPr>
        <p:sp>
          <p:nvSpPr>
            <p:cNvPr id="32" name="Arrow: Down 31" title="Milestone Tall Arrow">
              <a:extLst>
                <a:ext uri="{FF2B5EF4-FFF2-40B4-BE49-F238E27FC236}">
                  <a16:creationId xmlns:a16="http://schemas.microsoft.com/office/drawing/2014/main" id="{1D7597B3-D8F1-3A56-05CC-80AF005760FC}"/>
                </a:ext>
              </a:extLst>
            </p:cNvPr>
            <p:cNvSpPr/>
            <p:nvPr/>
          </p:nvSpPr>
          <p:spPr>
            <a:xfrm>
              <a:off x="7304796" y="1902395"/>
              <a:ext cx="470255" cy="3537177"/>
            </a:xfrm>
            <a:prstGeom prst="downArrow">
              <a:avLst>
                <a:gd name="adj1" fmla="val 100000"/>
                <a:gd name="adj2" fmla="val 50000"/>
              </a:avLst>
            </a:prstGeom>
            <a:gradFill>
              <a:gsLst>
                <a:gs pos="17000">
                  <a:schemeClr val="accent1"/>
                </a:gs>
                <a:gs pos="45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a:p>
          </p:txBody>
        </p:sp>
        <p:sp>
          <p:nvSpPr>
            <p:cNvPr id="33" name="Oval 32" title="Milestone Number">
              <a:extLst>
                <a:ext uri="{FF2B5EF4-FFF2-40B4-BE49-F238E27FC236}">
                  <a16:creationId xmlns:a16="http://schemas.microsoft.com/office/drawing/2014/main" id="{BEF4405F-405F-C628-2780-82EB5D1B4630}"/>
                </a:ext>
              </a:extLst>
            </p:cNvPr>
            <p:cNvSpPr/>
            <p:nvPr/>
          </p:nvSpPr>
          <p:spPr>
            <a:xfrm>
              <a:off x="7391441" y="2080387"/>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a:t>
              </a:r>
            </a:p>
          </p:txBody>
        </p:sp>
        <p:grpSp>
          <p:nvGrpSpPr>
            <p:cNvPr id="34" name="Group 33" title="Milestone Text">
              <a:extLst>
                <a:ext uri="{FF2B5EF4-FFF2-40B4-BE49-F238E27FC236}">
                  <a16:creationId xmlns:a16="http://schemas.microsoft.com/office/drawing/2014/main" id="{C475A2CC-54A0-5B6B-EDDE-CCD7D493648E}"/>
                </a:ext>
              </a:extLst>
            </p:cNvPr>
            <p:cNvGrpSpPr/>
            <p:nvPr/>
          </p:nvGrpSpPr>
          <p:grpSpPr>
            <a:xfrm>
              <a:off x="7304796" y="1174884"/>
              <a:ext cx="1294782" cy="727511"/>
              <a:chOff x="2110555" y="2162177"/>
              <a:chExt cx="1294782" cy="727511"/>
            </a:xfrm>
          </p:grpSpPr>
          <p:sp>
            <p:nvSpPr>
              <p:cNvPr id="40" name="TextBox 39">
                <a:extLst>
                  <a:ext uri="{FF2B5EF4-FFF2-40B4-BE49-F238E27FC236}">
                    <a16:creationId xmlns:a16="http://schemas.microsoft.com/office/drawing/2014/main" id="{E34F2BDA-1973-8349-3A99-ABEA3C4F380F}"/>
                  </a:ext>
                </a:extLst>
              </p:cNvPr>
              <p:cNvSpPr txBox="1"/>
              <p:nvPr/>
            </p:nvSpPr>
            <p:spPr>
              <a:xfrm>
                <a:off x="2110555" y="2162177"/>
                <a:ext cx="1294782" cy="276999"/>
              </a:xfrm>
              <a:prstGeom prst="rect">
                <a:avLst/>
              </a:prstGeom>
              <a:noFill/>
            </p:spPr>
            <p:txBody>
              <a:bodyPr wrap="square" lIns="0" tIns="0" rIns="0" bIns="0" rtlCol="0">
                <a:spAutoFit/>
              </a:bodyPr>
              <a:lstStyle/>
              <a:p>
                <a:r>
                  <a:rPr lang="en-ZA" b="1" dirty="0">
                    <a:solidFill>
                      <a:schemeClr val="tx1">
                        <a:lumMod val="75000"/>
                        <a:lumOff val="25000"/>
                      </a:schemeClr>
                    </a:solidFill>
                  </a:rPr>
                  <a:t>Milestone 1</a:t>
                </a:r>
              </a:p>
            </p:txBody>
          </p:sp>
          <p:sp>
            <p:nvSpPr>
              <p:cNvPr id="41" name="TextBox 40">
                <a:extLst>
                  <a:ext uri="{FF2B5EF4-FFF2-40B4-BE49-F238E27FC236}">
                    <a16:creationId xmlns:a16="http://schemas.microsoft.com/office/drawing/2014/main" id="{6D331C93-EC8C-BF9A-5858-15DBDF3D323C}"/>
                  </a:ext>
                </a:extLst>
              </p:cNvPr>
              <p:cNvSpPr txBox="1"/>
              <p:nvPr/>
            </p:nvSpPr>
            <p:spPr>
              <a:xfrm>
                <a:off x="2110555" y="2470633"/>
                <a:ext cx="1294782" cy="153888"/>
              </a:xfrm>
              <a:prstGeom prst="rect">
                <a:avLst/>
              </a:prstGeom>
              <a:noFill/>
            </p:spPr>
            <p:txBody>
              <a:bodyPr wrap="square" lIns="0" tIns="0" rIns="0" bIns="0" rtlCol="0">
                <a:spAutoFit/>
              </a:bodyPr>
              <a:lstStyle/>
              <a:p>
                <a:r>
                  <a:rPr lang="en-ZA" sz="1000" dirty="0">
                    <a:solidFill>
                      <a:schemeClr val="tx1">
                        <a:lumMod val="75000"/>
                        <a:lumOff val="25000"/>
                      </a:schemeClr>
                    </a:solidFill>
                  </a:rPr>
                  <a:t>Project Proposal</a:t>
                </a:r>
              </a:p>
            </p:txBody>
          </p:sp>
          <p:sp>
            <p:nvSpPr>
              <p:cNvPr id="42" name="TextBox 41">
                <a:extLst>
                  <a:ext uri="{FF2B5EF4-FFF2-40B4-BE49-F238E27FC236}">
                    <a16:creationId xmlns:a16="http://schemas.microsoft.com/office/drawing/2014/main" id="{E3002C1F-E5B0-0E89-992D-AC03AA073520}"/>
                  </a:ext>
                </a:extLst>
              </p:cNvPr>
              <p:cNvSpPr txBox="1"/>
              <p:nvPr/>
            </p:nvSpPr>
            <p:spPr>
              <a:xfrm>
                <a:off x="2110556" y="2653951"/>
                <a:ext cx="1294781" cy="235737"/>
              </a:xfrm>
              <a:prstGeom prst="rect">
                <a:avLst/>
              </a:prstGeom>
              <a:noFill/>
            </p:spPr>
            <p:txBody>
              <a:bodyPr wrap="square" lIns="0" tIns="0" rIns="0" bIns="0" rtlCol="0">
                <a:noAutofit/>
              </a:bodyPr>
              <a:lstStyle/>
              <a:p>
                <a:r>
                  <a:rPr lang="en-ZA" sz="1000" dirty="0">
                    <a:solidFill>
                      <a:schemeClr val="tx1">
                        <a:lumMod val="75000"/>
                        <a:lumOff val="25000"/>
                      </a:schemeClr>
                    </a:solidFill>
                  </a:rPr>
                  <a:t>07 – 02 - 2023</a:t>
                </a:r>
              </a:p>
            </p:txBody>
          </p:sp>
        </p:grpSp>
      </p:grpSp>
      <p:sp>
        <p:nvSpPr>
          <p:cNvPr id="43" name="Arrow: Down 42" title="Milestone Arrow">
            <a:extLst>
              <a:ext uri="{FF2B5EF4-FFF2-40B4-BE49-F238E27FC236}">
                <a16:creationId xmlns:a16="http://schemas.microsoft.com/office/drawing/2014/main" id="{D8E0B0DF-D137-84B7-1EEB-84190388CC2B}"/>
              </a:ext>
            </a:extLst>
          </p:cNvPr>
          <p:cNvSpPr/>
          <p:nvPr/>
        </p:nvSpPr>
        <p:spPr>
          <a:xfrm>
            <a:off x="5404669" y="4385578"/>
            <a:ext cx="470255" cy="104671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6" name="Oval 45" title="Milestone Number">
            <a:extLst>
              <a:ext uri="{FF2B5EF4-FFF2-40B4-BE49-F238E27FC236}">
                <a16:creationId xmlns:a16="http://schemas.microsoft.com/office/drawing/2014/main" id="{A38C4415-F04B-9DA1-94B6-E4C9D3A086A3}"/>
              </a:ext>
            </a:extLst>
          </p:cNvPr>
          <p:cNvSpPr/>
          <p:nvPr/>
        </p:nvSpPr>
        <p:spPr>
          <a:xfrm>
            <a:off x="5450738" y="4776631"/>
            <a:ext cx="296963" cy="296963"/>
          </a:xfrm>
          <a:prstGeom prst="ellipse">
            <a:avLst/>
          </a:prstGeom>
          <a:solidFill>
            <a:schemeClr val="bg1"/>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tx1">
                    <a:lumMod val="65000"/>
                    <a:lumOff val="35000"/>
                  </a:schemeClr>
                </a:solidFill>
              </a:rPr>
              <a:t>02</a:t>
            </a:r>
          </a:p>
        </p:txBody>
      </p:sp>
      <p:sp>
        <p:nvSpPr>
          <p:cNvPr id="48" name="TextBox 47">
            <a:extLst>
              <a:ext uri="{FF2B5EF4-FFF2-40B4-BE49-F238E27FC236}">
                <a16:creationId xmlns:a16="http://schemas.microsoft.com/office/drawing/2014/main" id="{F5F34D4C-60FB-E681-47D0-698E84D20B21}"/>
              </a:ext>
            </a:extLst>
          </p:cNvPr>
          <p:cNvSpPr txBox="1"/>
          <p:nvPr/>
        </p:nvSpPr>
        <p:spPr>
          <a:xfrm>
            <a:off x="2038638" y="329155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sp>
        <p:nvSpPr>
          <p:cNvPr id="49" name="TextBox 48">
            <a:extLst>
              <a:ext uri="{FF2B5EF4-FFF2-40B4-BE49-F238E27FC236}">
                <a16:creationId xmlns:a16="http://schemas.microsoft.com/office/drawing/2014/main" id="{EC5011DE-1B7C-B904-EDAB-CC63DC96EE73}"/>
              </a:ext>
            </a:extLst>
          </p:cNvPr>
          <p:cNvSpPr txBox="1"/>
          <p:nvPr/>
        </p:nvSpPr>
        <p:spPr>
          <a:xfrm>
            <a:off x="2191038" y="3443955"/>
            <a:ext cx="1270378" cy="591676"/>
          </a:xfrm>
          <a:prstGeom prst="rect">
            <a:avLst/>
          </a:prstGeom>
          <a:noFill/>
        </p:spPr>
        <p:txBody>
          <a:bodyPr wrap="square" lIns="0" tIns="0" rIns="0" bIns="0" rtlCol="0">
            <a:noAutofit/>
          </a:bodyPr>
          <a:lstStyle/>
          <a:p>
            <a:pPr algn="r"/>
            <a:endParaRPr lang="en-ZA" sz="1000" dirty="0">
              <a:solidFill>
                <a:schemeClr val="tx1">
                  <a:lumMod val="75000"/>
                  <a:lumOff val="25000"/>
                </a:schemeClr>
              </a:solidFill>
            </a:endParaRPr>
          </a:p>
        </p:txBody>
      </p:sp>
      <p:sp>
        <p:nvSpPr>
          <p:cNvPr id="58" name="TextBox 57">
            <a:extLst>
              <a:ext uri="{FF2B5EF4-FFF2-40B4-BE49-F238E27FC236}">
                <a16:creationId xmlns:a16="http://schemas.microsoft.com/office/drawing/2014/main" id="{7771283E-B319-DD9A-E1AE-36104755141F}"/>
              </a:ext>
            </a:extLst>
          </p:cNvPr>
          <p:cNvSpPr txBox="1"/>
          <p:nvPr/>
        </p:nvSpPr>
        <p:spPr>
          <a:xfrm>
            <a:off x="2034643" y="3419644"/>
            <a:ext cx="1270378" cy="591676"/>
          </a:xfrm>
          <a:prstGeom prst="rect">
            <a:avLst/>
          </a:prstGeom>
          <a:noFill/>
        </p:spPr>
        <p:txBody>
          <a:bodyPr wrap="square" lIns="0" tIns="0" rIns="0" bIns="0" rtlCol="0">
            <a:noAutofit/>
          </a:bodyPr>
          <a:lstStyle/>
          <a:p>
            <a:r>
              <a:rPr lang="en-ZA" sz="1000" dirty="0">
                <a:solidFill>
                  <a:schemeClr val="tx1">
                    <a:lumMod val="75000"/>
                    <a:lumOff val="25000"/>
                  </a:schemeClr>
                </a:solidFill>
              </a:rPr>
              <a:t>Identifying Problem Statement, Formulating the system and Budget Estimation</a:t>
            </a:r>
          </a:p>
        </p:txBody>
      </p:sp>
      <p:sp>
        <p:nvSpPr>
          <p:cNvPr id="59" name="TextBox 58">
            <a:extLst>
              <a:ext uri="{FF2B5EF4-FFF2-40B4-BE49-F238E27FC236}">
                <a16:creationId xmlns:a16="http://schemas.microsoft.com/office/drawing/2014/main" id="{0934FAFB-F82D-96D4-CF7D-10208DB6EE18}"/>
              </a:ext>
            </a:extLst>
          </p:cNvPr>
          <p:cNvSpPr txBox="1"/>
          <p:nvPr/>
        </p:nvSpPr>
        <p:spPr>
          <a:xfrm>
            <a:off x="915734" y="5836626"/>
            <a:ext cx="569010" cy="235737"/>
          </a:xfrm>
          <a:prstGeom prst="rect">
            <a:avLst/>
          </a:prstGeom>
          <a:noFill/>
        </p:spPr>
        <p:txBody>
          <a:bodyPr wrap="square" lIns="0" tIns="0" rIns="0" bIns="0" rtlCol="0">
            <a:noAutofit/>
          </a:bodyPr>
          <a:lstStyle/>
          <a:p>
            <a:pPr algn="ctr"/>
            <a:r>
              <a:rPr lang="en-ZA" sz="1000" b="1" dirty="0" err="1">
                <a:solidFill>
                  <a:schemeClr val="tx1">
                    <a:lumMod val="65000"/>
                    <a:lumOff val="35000"/>
                  </a:schemeClr>
                </a:solidFill>
              </a:rPr>
              <a:t>Oth</a:t>
            </a:r>
            <a:endParaRPr lang="en-ZA" sz="1000" dirty="0">
              <a:solidFill>
                <a:schemeClr val="bg1">
                  <a:lumMod val="75000"/>
                </a:schemeClr>
              </a:solidFill>
            </a:endParaRPr>
          </a:p>
        </p:txBody>
      </p:sp>
    </p:spTree>
    <p:extLst>
      <p:ext uri="{BB962C8B-B14F-4D97-AF65-F5344CB8AC3E}">
        <p14:creationId xmlns:p14="http://schemas.microsoft.com/office/powerpoint/2010/main" val="171095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B010-9987-A473-F5F1-523E7B74004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05726D4B-8445-DA1A-E02A-83DD2A4C2212}"/>
              </a:ext>
            </a:extLst>
          </p:cNvPr>
          <p:cNvSpPr>
            <a:spLocks noGrp="1"/>
          </p:cNvSpPr>
          <p:nvPr>
            <p:ph idx="1"/>
          </p:nvPr>
        </p:nvSpPr>
        <p:spPr>
          <a:noFill/>
          <a:ln>
            <a:solidFill>
              <a:schemeClr val="bg1">
                <a:lumMod val="85000"/>
              </a:schemeClr>
            </a:solidFill>
          </a:ln>
        </p:spPr>
        <p:txBody>
          <a:bodyPr>
            <a:noAutofit/>
          </a:bodyPr>
          <a:lstStyle/>
          <a:p>
            <a:pPr marL="0" indent="0" algn="just">
              <a:buNone/>
            </a:pPr>
            <a:r>
              <a:rPr lang="en-US" sz="1800" i="1" dirty="0">
                <a:latin typeface="Times New Roman" panose="02020603050405020304" pitchFamily="18" charset="0"/>
                <a:cs typeface="Times New Roman" panose="02020603050405020304" pitchFamily="18" charset="0"/>
              </a:rPr>
              <a:t>Fire detection and people estimation are very crucial during a fire accident. Early fire detection enables suggesting a safe exit path from the building for the people inside the building. Moreover, it is important to find the number of people stuck inside the building during a fire accident. Thus, in order to detect fires and to estimate the number of people in real time, we require a real-time visual capturing system. In this project, we have implemented a vision node based on Raspberry Pi with machine learning capabilities for detecting fire and estimating people count accurately in real time. Along with the vision node, we have designed a web interface that is capable of triggering all connected vision nodes by authorized signing in to the portal. Here, the vision node interfaces with the web portal through a local server hosted on Raspberry Pi. As the vision node is switched on, it starts capturing the real-time frame. Moreover, a machine learning-based pre-trained model processes real-time frames and sends the estimated result on web portals such as the status of fire detection and count of people</a:t>
            </a:r>
            <a:endParaRPr lang="en-IN"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71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6C2-8788-2427-A39A-65318ECFFCD4}"/>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951E1E70-0D54-CC00-F854-9C1F8232D7A8}"/>
              </a:ext>
            </a:extLst>
          </p:cNvPr>
          <p:cNvSpPr>
            <a:spLocks noGrp="1"/>
          </p:cNvSpPr>
          <p:nvPr>
            <p:ph idx="1"/>
          </p:nvPr>
        </p:nvSpPr>
        <p:spPr>
          <a:xfrm>
            <a:off x="1484310" y="2666999"/>
            <a:ext cx="10018713" cy="3677157"/>
          </a:xfrm>
          <a:solidFill>
            <a:schemeClr val="bg1"/>
          </a:solidFill>
        </p:spPr>
        <p:txBody>
          <a:bodyPr/>
          <a:lstStyle/>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https://www.financialexpress.com/money/fire-safety-are-commercial-and-residential-spaces-in-india-safe-enough/2637244/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https://ieeexplore.ieee.org/abstract/document/341064</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http://www.ijeea.in/wp-content/uploads/2021/04/Volume-9-Issue-1-Paper-6.pdf</a:t>
            </a:r>
            <a:endPar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https://www.mdpi.com/1302514</a:t>
            </a:r>
            <a:endPar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43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321A-940D-CC63-6A18-BA18D02BB588}"/>
              </a:ext>
            </a:extLst>
          </p:cNvPr>
          <p:cNvSpPr>
            <a:spLocks noGrp="1"/>
          </p:cNvSpPr>
          <p:nvPr>
            <p:ph type="title"/>
          </p:nvPr>
        </p:nvSpPr>
        <p:spPr>
          <a:xfrm>
            <a:off x="1222574" y="1613311"/>
            <a:ext cx="9601196" cy="879036"/>
          </a:xfrm>
          <a:ln>
            <a:solidFill>
              <a:srgbClr val="FBFBFB"/>
            </a:solidFill>
          </a:ln>
        </p:spPr>
        <p:txBody>
          <a:bodyPr/>
          <a:lstStyle/>
          <a:p>
            <a:r>
              <a:rPr lang="en-IN" b="1"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8A3469AE-E423-9805-600B-BDC324A20851}"/>
              </a:ext>
            </a:extLst>
          </p:cNvPr>
          <p:cNvSpPr>
            <a:spLocks noGrp="1"/>
          </p:cNvSpPr>
          <p:nvPr>
            <p:ph idx="1"/>
          </p:nvPr>
        </p:nvSpPr>
        <p:spPr>
          <a:xfrm>
            <a:off x="2584828" y="2492347"/>
            <a:ext cx="7643506" cy="3679179"/>
          </a:xfrm>
          <a:noFill/>
        </p:spPr>
        <p:txBody>
          <a:bodyPr>
            <a:normAutofit fontScale="77500" lnSpcReduction="20000"/>
          </a:bodyPr>
          <a:lstStyle/>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Modules of the Project</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Flowchart</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Components </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Key Milestones</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b="1" i="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177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8DAF-2C7D-6A4E-7CCB-A8A654645969}"/>
              </a:ext>
            </a:extLst>
          </p:cNvPr>
          <p:cNvSpPr>
            <a:spLocks noGrp="1"/>
          </p:cNvSpPr>
          <p:nvPr>
            <p:ph type="title"/>
          </p:nvPr>
        </p:nvSpPr>
        <p:spPr>
          <a:xfrm>
            <a:off x="-457777" y="1696409"/>
            <a:ext cx="10018713" cy="778858"/>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EAFAEE6-6CDE-0773-B624-CAE1375B6823}"/>
              </a:ext>
            </a:extLst>
          </p:cNvPr>
          <p:cNvSpPr>
            <a:spLocks noGrp="1"/>
          </p:cNvSpPr>
          <p:nvPr>
            <p:ph idx="1"/>
          </p:nvPr>
        </p:nvSpPr>
        <p:spPr>
          <a:xfrm>
            <a:off x="1275458" y="2616538"/>
            <a:ext cx="6409664" cy="3169384"/>
          </a:xfrm>
          <a:noFill/>
        </p:spPr>
        <p:txBody>
          <a:bodyPr>
            <a:noAutofit/>
          </a:bodyPr>
          <a:lstStyle/>
          <a:p>
            <a:pPr marL="0" indent="0" algn="just">
              <a:buNone/>
            </a:pP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Fire incidents have a huge damaging impact on human life as well as property in residential and industrial areas. On the other hand, the risk of fires is growing in conjunction with the growth of urban buildings due to increase in population and lack of ventilation. Traditional fire detection equipment’s have a chance of failure and also have a high possibility of giving false alarm moreover they cannot give dynamic attributes like number of people trapped in fire and the intensity of fire.  One of the major problems among fire fighters is to find the number of trapped people in the building among all the smoke generated in fire</a:t>
            </a:r>
            <a:endParaRPr lang="en-IN" sz="1600" dirty="0"/>
          </a:p>
        </p:txBody>
      </p:sp>
      <p:pic>
        <p:nvPicPr>
          <p:cNvPr id="5" name="Picture 4">
            <a:extLst>
              <a:ext uri="{FF2B5EF4-FFF2-40B4-BE49-F238E27FC236}">
                <a16:creationId xmlns:a16="http://schemas.microsoft.com/office/drawing/2014/main" id="{B6A750B0-A96E-A7B8-E479-80EE970782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42765" y="2465599"/>
            <a:ext cx="3489519" cy="2317358"/>
          </a:xfrm>
          <a:prstGeom prst="rect">
            <a:avLst/>
          </a:prstGeom>
        </p:spPr>
      </p:pic>
      <p:pic>
        <p:nvPicPr>
          <p:cNvPr id="4" name="Picture 2" descr="February 13, 1976, Forty Years Ago: Bombay Train Fire | The Indian Express">
            <a:extLst>
              <a:ext uri="{FF2B5EF4-FFF2-40B4-BE49-F238E27FC236}">
                <a16:creationId xmlns:a16="http://schemas.microsoft.com/office/drawing/2014/main" id="{676D071D-E7C7-D983-F0CF-8520B2FF1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06258">
            <a:off x="6870782" y="4585707"/>
            <a:ext cx="2481426" cy="13778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spaper Headlines: At Least 43 People Died In Delhi's Anaj Mandi Fire,  Amit Shah To Introduce">
            <a:extLst>
              <a:ext uri="{FF2B5EF4-FFF2-40B4-BE49-F238E27FC236}">
                <a16:creationId xmlns:a16="http://schemas.microsoft.com/office/drawing/2014/main" id="{1A0D95A4-AD78-F615-E725-3DCF0D54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94071">
            <a:off x="8544666" y="3839038"/>
            <a:ext cx="2683750" cy="21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2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DC96-C91E-0965-0EF5-66235E6F19FF}"/>
              </a:ext>
            </a:extLst>
          </p:cNvPr>
          <p:cNvSpPr>
            <a:spLocks noGrp="1"/>
          </p:cNvSpPr>
          <p:nvPr>
            <p:ph type="title"/>
          </p:nvPr>
        </p:nvSpPr>
        <p:spPr>
          <a:xfrm>
            <a:off x="1484310" y="1391831"/>
            <a:ext cx="10018713" cy="922492"/>
          </a:xfrm>
          <a:noFill/>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5A2F25F-36B8-D42A-EF82-0EFBD2F46AA0}"/>
              </a:ext>
            </a:extLst>
          </p:cNvPr>
          <p:cNvSpPr>
            <a:spLocks noGrp="1"/>
          </p:cNvSpPr>
          <p:nvPr>
            <p:ph idx="1"/>
          </p:nvPr>
        </p:nvSpPr>
        <p:spPr>
          <a:xfrm>
            <a:off x="1226519" y="2569222"/>
            <a:ext cx="10018713" cy="3463392"/>
          </a:xfrm>
          <a:noFill/>
        </p:spPr>
        <p:txBody>
          <a:bodyPr>
            <a:normAutofit/>
          </a:bodyPr>
          <a:lstStyle/>
          <a:p>
            <a:pPr marL="0"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In this project, we propose an architecture using raspberry pi and a camera to provide an accurate number of people trapped in the building and moreover, find the location of trapped people and detect fire using, deep neural network (DNN) models, i.e.,InceptionV3 which are embedded in the vision node which is the camera and raspberry pi. We also use </a:t>
            </a:r>
            <a:r>
              <a:rPr lang="en-IN" sz="2000" i="1" dirty="0">
                <a:latin typeface="Times New Roman" panose="02020603050405020304" pitchFamily="18" charset="0"/>
                <a:ea typeface="Calibri" panose="020F0502020204030204" pitchFamily="34" charset="0"/>
                <a:cs typeface="Times New Roman" panose="02020603050405020304" pitchFamily="18" charset="0"/>
              </a:rPr>
              <a:t>HOG descriptor</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 algorithm to find out the estimated number of people trapped inside the whole building. A web application is developed and integrated with the vision node through a local server for visualizing the real-time events in the building related to the fire and getting the count of people.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In this proposed system concentration on sensors are omitted with the usage of Inception v3, a widely-used image recognition model that has been shown to attain greater than 78.1% accuracy. In the proposed system, a webcam is used instead of a surveillance camera for convenience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627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A8B0-A01C-E9C6-FDB5-4EBF24C7C8AA}"/>
              </a:ext>
            </a:extLst>
          </p:cNvPr>
          <p:cNvSpPr>
            <a:spLocks noGrp="1"/>
          </p:cNvSpPr>
          <p:nvPr>
            <p:ph type="title"/>
          </p:nvPr>
        </p:nvSpPr>
        <p:spPr>
          <a:xfrm>
            <a:off x="1190297" y="1519279"/>
            <a:ext cx="10018713" cy="948790"/>
          </a:xfrm>
        </p:spPr>
        <p:txBody>
          <a:bodyPr/>
          <a:lstStyle/>
          <a:p>
            <a:r>
              <a:rPr lang="en-IN" b="1" dirty="0"/>
              <a:t>LITERATURE REVIEW</a:t>
            </a:r>
          </a:p>
        </p:txBody>
      </p:sp>
      <p:graphicFrame>
        <p:nvGraphicFramePr>
          <p:cNvPr id="4" name="Table 4">
            <a:extLst>
              <a:ext uri="{FF2B5EF4-FFF2-40B4-BE49-F238E27FC236}">
                <a16:creationId xmlns:a16="http://schemas.microsoft.com/office/drawing/2014/main" id="{8E22327F-5DD6-15CC-6456-4C62C17C557A}"/>
              </a:ext>
            </a:extLst>
          </p:cNvPr>
          <p:cNvGraphicFramePr>
            <a:graphicFrameLocks noGrp="1"/>
          </p:cNvGraphicFramePr>
          <p:nvPr>
            <p:ph idx="1"/>
            <p:extLst>
              <p:ext uri="{D42A27DB-BD31-4B8C-83A1-F6EECF244321}">
                <p14:modId xmlns:p14="http://schemas.microsoft.com/office/powerpoint/2010/main" val="2673169267"/>
              </p:ext>
            </p:extLst>
          </p:nvPr>
        </p:nvGraphicFramePr>
        <p:xfrm>
          <a:off x="982989" y="2468069"/>
          <a:ext cx="10226021" cy="3661107"/>
        </p:xfrm>
        <a:graphic>
          <a:graphicData uri="http://schemas.openxmlformats.org/drawingml/2006/table">
            <a:tbl>
              <a:tblPr firstRow="1" bandRow="1">
                <a:tableStyleId>{5C22544A-7EE6-4342-B048-85BDC9FD1C3A}</a:tableStyleId>
              </a:tblPr>
              <a:tblGrid>
                <a:gridCol w="671554">
                  <a:extLst>
                    <a:ext uri="{9D8B030D-6E8A-4147-A177-3AD203B41FA5}">
                      <a16:colId xmlns:a16="http://schemas.microsoft.com/office/drawing/2014/main" val="1328593240"/>
                    </a:ext>
                  </a:extLst>
                </a:gridCol>
                <a:gridCol w="4644644">
                  <a:extLst>
                    <a:ext uri="{9D8B030D-6E8A-4147-A177-3AD203B41FA5}">
                      <a16:colId xmlns:a16="http://schemas.microsoft.com/office/drawing/2014/main" val="451110247"/>
                    </a:ext>
                  </a:extLst>
                </a:gridCol>
                <a:gridCol w="1068750">
                  <a:extLst>
                    <a:ext uri="{9D8B030D-6E8A-4147-A177-3AD203B41FA5}">
                      <a16:colId xmlns:a16="http://schemas.microsoft.com/office/drawing/2014/main" val="2441176007"/>
                    </a:ext>
                  </a:extLst>
                </a:gridCol>
                <a:gridCol w="3841073">
                  <a:extLst>
                    <a:ext uri="{9D8B030D-6E8A-4147-A177-3AD203B41FA5}">
                      <a16:colId xmlns:a16="http://schemas.microsoft.com/office/drawing/2014/main" val="4252296983"/>
                    </a:ext>
                  </a:extLst>
                </a:gridCol>
              </a:tblGrid>
              <a:tr h="604206">
                <a:tc>
                  <a:txBody>
                    <a:bodyPr/>
                    <a:lstStyle/>
                    <a:p>
                      <a:r>
                        <a:rPr lang="en-IN" dirty="0" err="1"/>
                        <a:t>S.No</a:t>
                      </a:r>
                      <a:endParaRPr lang="en-IN" dirty="0"/>
                    </a:p>
                  </a:txBody>
                  <a:tcPr/>
                </a:tc>
                <a:tc>
                  <a:txBody>
                    <a:bodyPr/>
                    <a:lstStyle/>
                    <a:p>
                      <a:pPr algn="ctr"/>
                      <a:r>
                        <a:rPr lang="en-IN" dirty="0"/>
                        <a:t>Title of Papers and Authors</a:t>
                      </a:r>
                    </a:p>
                  </a:txBody>
                  <a:tcPr/>
                </a:tc>
                <a:tc>
                  <a:txBody>
                    <a:bodyPr/>
                    <a:lstStyle/>
                    <a:p>
                      <a:pPr algn="ctr"/>
                      <a:r>
                        <a:rPr lang="en-IN" dirty="0"/>
                        <a:t>Year</a:t>
                      </a:r>
                    </a:p>
                  </a:txBody>
                  <a:tcPr/>
                </a:tc>
                <a:tc>
                  <a:txBody>
                    <a:bodyPr/>
                    <a:lstStyle/>
                    <a:p>
                      <a:pPr algn="ctr"/>
                      <a:r>
                        <a:rPr lang="en-IN" dirty="0"/>
                        <a:t>Existing Work</a:t>
                      </a:r>
                    </a:p>
                  </a:txBody>
                  <a:tcPr/>
                </a:tc>
                <a:extLst>
                  <a:ext uri="{0D108BD9-81ED-4DB2-BD59-A6C34878D82A}">
                    <a16:rowId xmlns:a16="http://schemas.microsoft.com/office/drawing/2014/main" val="1488226086"/>
                  </a:ext>
                </a:extLst>
              </a:tr>
              <a:tr h="1007009">
                <a:tc>
                  <a:txBody>
                    <a:bodyPr/>
                    <a:lstStyle/>
                    <a:p>
                      <a:r>
                        <a:rPr lang="en-IN" dirty="0"/>
                        <a:t>1</a:t>
                      </a:r>
                    </a:p>
                  </a:txBody>
                  <a:tcPr/>
                </a:tc>
                <a:tc>
                  <a:txBody>
                    <a:bodyPr/>
                    <a:lstStyle/>
                    <a:p>
                      <a:r>
                        <a:rPr lang="en-US" sz="1400" b="1" dirty="0">
                          <a:latin typeface="Times New Roman" panose="02020603050405020304" pitchFamily="18" charset="0"/>
                          <a:cs typeface="Times New Roman" panose="02020603050405020304" pitchFamily="18" charset="0"/>
                        </a:rPr>
                        <a:t>Fire detection using smoke and gas sensors</a:t>
                      </a:r>
                      <a:endParaRPr lang="en-IN" sz="1400" b="1"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Chen, S. J., </a:t>
                      </a:r>
                      <a:r>
                        <a:rPr lang="en-IN" sz="1400" dirty="0" err="1">
                          <a:latin typeface="Times New Roman" panose="02020603050405020304" pitchFamily="18" charset="0"/>
                          <a:cs typeface="Times New Roman" panose="02020603050405020304" pitchFamily="18" charset="0"/>
                        </a:rPr>
                        <a:t>Hovde</a:t>
                      </a:r>
                      <a:r>
                        <a:rPr lang="en-IN" sz="1400" dirty="0">
                          <a:latin typeface="Times New Roman" panose="02020603050405020304" pitchFamily="18" charset="0"/>
                          <a:cs typeface="Times New Roman" panose="02020603050405020304" pitchFamily="18" charset="0"/>
                        </a:rPr>
                        <a:t>, D. C., Peterson, K. A., &amp; Marshall, A. W[IEEE]</a:t>
                      </a:r>
                    </a:p>
                  </a:txBody>
                  <a:tcPr/>
                </a:tc>
                <a:tc>
                  <a:txBody>
                    <a:bodyPr/>
                    <a:lstStyle/>
                    <a:p>
                      <a:pPr algn="ctr"/>
                      <a:r>
                        <a:rPr lang="en-IN" sz="1400" dirty="0">
                          <a:latin typeface="Times New Roman" panose="02020603050405020304" pitchFamily="18" charset="0"/>
                          <a:cs typeface="Times New Roman" panose="02020603050405020304" pitchFamily="18" charset="0"/>
                        </a:rPr>
                        <a:t>2007</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Fire detection can be delayed due to smoke generation and detection time, leading to damage before prevention measures can be taken.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8781220"/>
                  </a:ext>
                </a:extLst>
              </a:tr>
              <a:tr h="1007009">
                <a:tc>
                  <a:txBody>
                    <a:bodyPr/>
                    <a:lstStyle/>
                    <a:p>
                      <a:r>
                        <a:rPr lang="en-IN" dirty="0"/>
                        <a:t>2</a:t>
                      </a:r>
                    </a:p>
                  </a:txBody>
                  <a:tcPr/>
                </a:tc>
                <a:tc>
                  <a:txBody>
                    <a:bodyPr/>
                    <a:lstStyle/>
                    <a:p>
                      <a:r>
                        <a:rPr lang="en-US" sz="1400" b="1" dirty="0">
                          <a:latin typeface="Times New Roman" panose="02020603050405020304" pitchFamily="18" charset="0"/>
                          <a:cs typeface="Times New Roman" panose="02020603050405020304" pitchFamily="18" charset="0"/>
                        </a:rPr>
                        <a:t>Novel method of real time fire detection and video alerting system using open-cv techniques</a:t>
                      </a:r>
                      <a:endParaRPr lang="en-IN" sz="1400" b="1"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Karthikeyen</a:t>
                      </a:r>
                      <a:r>
                        <a:rPr lang="en-IN" sz="1400" dirty="0">
                          <a:latin typeface="Times New Roman" panose="02020603050405020304" pitchFamily="18" charset="0"/>
                          <a:cs typeface="Times New Roman" panose="02020603050405020304" pitchFamily="18" charset="0"/>
                        </a:rPr>
                        <a:t>, N. Ramya, M. Sai Priya and C. </a:t>
                      </a:r>
                      <a:r>
                        <a:rPr lang="en-IN" sz="1400" dirty="0" err="1">
                          <a:latin typeface="Times New Roman" panose="02020603050405020304" pitchFamily="18" charset="0"/>
                          <a:cs typeface="Times New Roman" panose="02020603050405020304" pitchFamily="18" charset="0"/>
                        </a:rPr>
                        <a:t>Yuvalakshmi</a:t>
                      </a:r>
                      <a:r>
                        <a:rPr lang="en-IN" sz="1400" dirty="0">
                          <a:latin typeface="Times New Roman" panose="02020603050405020304" pitchFamily="18" charset="0"/>
                          <a:cs typeface="Times New Roman" panose="02020603050405020304" pitchFamily="18" charset="0"/>
                        </a:rPr>
                        <a:t>[MDPI]</a:t>
                      </a:r>
                    </a:p>
                  </a:txBody>
                  <a:tcPr/>
                </a:tc>
                <a:tc>
                  <a:txBody>
                    <a:bodyPr/>
                    <a:lstStyle/>
                    <a:p>
                      <a:pPr algn="ctr"/>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Fire detection and giving alerts using mailing system which is a very traditional way and it is not sustainable</a:t>
                      </a:r>
                    </a:p>
                  </a:txBody>
                  <a:tcPr/>
                </a:tc>
                <a:extLst>
                  <a:ext uri="{0D108BD9-81ED-4DB2-BD59-A6C34878D82A}">
                    <a16:rowId xmlns:a16="http://schemas.microsoft.com/office/drawing/2014/main" val="4049956910"/>
                  </a:ext>
                </a:extLst>
              </a:tr>
              <a:tr h="1007009">
                <a:tc>
                  <a:txBody>
                    <a:bodyPr/>
                    <a:lstStyle/>
                    <a:p>
                      <a:r>
                        <a:rPr lang="en-IN" dirty="0"/>
                        <a:t>3</a:t>
                      </a:r>
                    </a:p>
                  </a:txBody>
                  <a:tcPr/>
                </a:tc>
                <a:tc>
                  <a:txBody>
                    <a:bodyPr/>
                    <a:lstStyle/>
                    <a:p>
                      <a:r>
                        <a:rPr lang="en-IN" sz="1400" b="1" i="0" dirty="0">
                          <a:latin typeface="Times New Roman" panose="02020603050405020304" pitchFamily="18" charset="0"/>
                          <a:cs typeface="Times New Roman" panose="02020603050405020304" pitchFamily="18" charset="0"/>
                        </a:rPr>
                        <a:t>Fire Detection Using Deep Learning And </a:t>
                      </a:r>
                      <a:r>
                        <a:rPr lang="en-IN" sz="1400" b="1" i="0" dirty="0" err="1">
                          <a:latin typeface="Times New Roman" panose="02020603050405020304" pitchFamily="18" charset="0"/>
                          <a:cs typeface="Times New Roman" panose="02020603050405020304" pitchFamily="18" charset="0"/>
                        </a:rPr>
                        <a:t>Opencv</a:t>
                      </a:r>
                      <a:endParaRPr lang="en-IN" sz="1400" b="1" i="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Vinaya </a:t>
                      </a:r>
                      <a:r>
                        <a:rPr lang="en-IN" sz="1400" dirty="0" err="1">
                          <a:latin typeface="Times New Roman" panose="02020603050405020304" pitchFamily="18" charset="0"/>
                          <a:cs typeface="Times New Roman" panose="02020603050405020304" pitchFamily="18" charset="0"/>
                        </a:rPr>
                        <a:t>Gawali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Saloni</a:t>
                      </a:r>
                      <a:r>
                        <a:rPr lang="en-IN" sz="1400" dirty="0">
                          <a:latin typeface="Times New Roman" panose="02020603050405020304" pitchFamily="18" charset="0"/>
                          <a:cs typeface="Times New Roman" panose="02020603050405020304" pitchFamily="18" charset="0"/>
                        </a:rPr>
                        <a:t> Pawar, </a:t>
                      </a:r>
                      <a:r>
                        <a:rPr lang="en-IN" sz="1400" dirty="0" err="1">
                          <a:latin typeface="Times New Roman" panose="02020603050405020304" pitchFamily="18" charset="0"/>
                          <a:cs typeface="Times New Roman" panose="02020603050405020304" pitchFamily="18" charset="0"/>
                        </a:rPr>
                        <a:t>Muskan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Chhangani,Arsh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Shrivastava,K.A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Kalokhe</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t>
                      </a:r>
                    </a:p>
                  </a:txBody>
                  <a:tcPr/>
                </a:tc>
                <a:tc>
                  <a:txBody>
                    <a:bodyPr/>
                    <a:lstStyle/>
                    <a:p>
                      <a:r>
                        <a:rPr lang="en-IN" sz="1400" dirty="0">
                          <a:latin typeface="Times New Roman" panose="02020603050405020304" pitchFamily="18" charset="0"/>
                          <a:cs typeface="Times New Roman" panose="02020603050405020304" pitchFamily="18" charset="0"/>
                        </a:rPr>
                        <a:t>    2022</a:t>
                      </a:r>
                    </a:p>
                  </a:txBody>
                  <a:tcPr/>
                </a:tc>
                <a:tc>
                  <a:txBody>
                    <a:bodyPr/>
                    <a:lstStyle/>
                    <a:p>
                      <a:r>
                        <a:rPr lang="en-US" sz="1400" dirty="0">
                          <a:latin typeface="Times New Roman" panose="02020603050405020304" pitchFamily="18" charset="0"/>
                          <a:cs typeface="Times New Roman" panose="02020603050405020304" pitchFamily="18" charset="0"/>
                        </a:rPr>
                        <a:t>The system uses advanced Deep learning and Convolutional Neural Networks technology to detect the fire and OpenCV technology to capture the images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400851"/>
                  </a:ext>
                </a:extLst>
              </a:tr>
            </a:tbl>
          </a:graphicData>
        </a:graphic>
      </p:graphicFrame>
    </p:spTree>
    <p:extLst>
      <p:ext uri="{BB962C8B-B14F-4D97-AF65-F5344CB8AC3E}">
        <p14:creationId xmlns:p14="http://schemas.microsoft.com/office/powerpoint/2010/main" val="306928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40F-8D46-4859-C91E-7E0AA590CC08}"/>
              </a:ext>
            </a:extLst>
          </p:cNvPr>
          <p:cNvSpPr>
            <a:spLocks noGrp="1"/>
          </p:cNvSpPr>
          <p:nvPr>
            <p:ph type="title"/>
          </p:nvPr>
        </p:nvSpPr>
        <p:spPr>
          <a:xfrm>
            <a:off x="1411480" y="1666960"/>
            <a:ext cx="10018713" cy="655455"/>
          </a:xfrm>
        </p:spPr>
        <p:txBody>
          <a:bodyPr>
            <a:normAutofit fontScale="90000"/>
          </a:bodyPr>
          <a:lstStyle/>
          <a:p>
            <a:r>
              <a:rPr lang="en-IN" b="1" dirty="0"/>
              <a:t>MODULES OF PROJECT</a:t>
            </a:r>
          </a:p>
        </p:txBody>
      </p:sp>
      <p:sp>
        <p:nvSpPr>
          <p:cNvPr id="3" name="Content Placeholder 2">
            <a:extLst>
              <a:ext uri="{FF2B5EF4-FFF2-40B4-BE49-F238E27FC236}">
                <a16:creationId xmlns:a16="http://schemas.microsoft.com/office/drawing/2014/main" id="{DECC9DEC-D115-85FF-9185-85C61727CD19}"/>
              </a:ext>
            </a:extLst>
          </p:cNvPr>
          <p:cNvSpPr>
            <a:spLocks noGrp="1"/>
          </p:cNvSpPr>
          <p:nvPr>
            <p:ph idx="1"/>
          </p:nvPr>
        </p:nvSpPr>
        <p:spPr>
          <a:xfrm>
            <a:off x="1411479" y="2459979"/>
            <a:ext cx="10018713" cy="3519480"/>
          </a:xfrm>
          <a:noFill/>
        </p:spPr>
        <p:txBody>
          <a:bodyPr>
            <a:normAutofit/>
          </a:bodyPr>
          <a:lstStyle/>
          <a:p>
            <a:pPr>
              <a:buFont typeface="Wingdings" panose="05000000000000000000" pitchFamily="2" charset="2"/>
              <a:buChar char="Ø"/>
            </a:pPr>
            <a:r>
              <a:rPr lang="en-IN" sz="1800" b="1" i="1" dirty="0">
                <a:latin typeface="Times New Roman" panose="02020603050405020304" pitchFamily="18" charset="0"/>
                <a:ea typeface="Calibri" panose="020F0502020204030204" pitchFamily="34" charset="0"/>
                <a:cs typeface="Times New Roman" panose="02020603050405020304" pitchFamily="18" charset="0"/>
              </a:rPr>
              <a:t>Fire Detection</a:t>
            </a:r>
            <a:endParaRPr lang="en-IN"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This system utilizes the Inception V3 model which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is made up of symmetric and asymmetric building blocks, including convolutions, average pooling, max pooling, concatenations, dropouts, and fully connected layers. Batch normalization is used extensively throughout the model and applied to activation inputs. Loss is computed using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activation function.</a:t>
            </a:r>
          </a:p>
          <a:p>
            <a:pPr marL="0" indent="0" algn="jus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It has a deeper network compared to the Inception V1 and V2 models, but its speed isn't compromised.</a:t>
            </a:r>
            <a:endParaRPr lang="en-US" sz="1800" i="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Inception V3 model used several techniques for optimizing the network for better model adaptation. It has a deeper network compared to the Inception V1 and V2 models, but its speed isn't compromised. It is computationally less expensive. It uses auxiliary classifiers as regularizes.</a:t>
            </a:r>
          </a:p>
          <a:p>
            <a:pPr marL="0" indent="0" algn="jus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 high-level diagram of the model is shown:</a:t>
            </a:r>
          </a:p>
          <a:p>
            <a:pPr marL="0" indent="0" algn="just">
              <a:buNone/>
            </a:pPr>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91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a:extLst>
              <a:ext uri="{FF2B5EF4-FFF2-40B4-BE49-F238E27FC236}">
                <a16:creationId xmlns:a16="http://schemas.microsoft.com/office/drawing/2014/main" id="{977A5E39-371B-A63C-1772-156E66A52E6C}"/>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7579" b="7579"/>
          <a:stretch/>
        </p:blipFill>
        <p:spPr bwMode="auto">
          <a:xfrm>
            <a:off x="1043014" y="1898215"/>
            <a:ext cx="10105972" cy="333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4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1D50-30BA-AD45-087D-DEC601CFDE8D}"/>
              </a:ext>
            </a:extLst>
          </p:cNvPr>
          <p:cNvSpPr>
            <a:spLocks noGrp="1"/>
          </p:cNvSpPr>
          <p:nvPr>
            <p:ph type="title"/>
          </p:nvPr>
        </p:nvSpPr>
        <p:spPr>
          <a:xfrm>
            <a:off x="1466852" y="1333196"/>
            <a:ext cx="9601196" cy="1083433"/>
          </a:xfrm>
        </p:spPr>
        <p:txBody>
          <a:bodyPr/>
          <a:lstStyle/>
          <a:p>
            <a:r>
              <a:rPr lang="en-IN" b="1" dirty="0"/>
              <a:t>MODULES OF PROJECT</a:t>
            </a:r>
          </a:p>
        </p:txBody>
      </p:sp>
      <p:sp>
        <p:nvSpPr>
          <p:cNvPr id="3" name="Content Placeholder 2">
            <a:extLst>
              <a:ext uri="{FF2B5EF4-FFF2-40B4-BE49-F238E27FC236}">
                <a16:creationId xmlns:a16="http://schemas.microsoft.com/office/drawing/2014/main" id="{262DB9E8-B17B-54A0-FEB1-44513C3BD4F3}"/>
              </a:ext>
            </a:extLst>
          </p:cNvPr>
          <p:cNvSpPr>
            <a:spLocks noGrp="1"/>
          </p:cNvSpPr>
          <p:nvPr>
            <p:ph idx="1"/>
          </p:nvPr>
        </p:nvSpPr>
        <p:spPr/>
        <p:txBody>
          <a:bodyPr>
            <a:normAutofit/>
          </a:bodyPr>
          <a:lstStyle/>
          <a:p>
            <a:pPr algn="just">
              <a:buFont typeface="Wingdings" panose="05000000000000000000" pitchFamily="2" charset="2"/>
              <a:buChar char="Ø"/>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    Counting of people</a:t>
            </a:r>
          </a:p>
          <a:p>
            <a:pPr marL="457200" lvl="1"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 get the estimated number of people in the building we will use the HOG detector.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HOG person detector uses a sliding detection window which is moved around the image. At each position of the detector window, a HOG descriptor is computed for the detection window. This descriptor is then shown to the trained SVM, which classifies it as either “person” or “not a person”.</a:t>
            </a:r>
            <a:endParaRPr lang="en-IN"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Font typeface="Wingdings" panose="05000000000000000000" pitchFamily="2" charset="2"/>
              <a:buChar char="Ø"/>
            </a:pPr>
            <a:r>
              <a:rPr lang="en-IN" sz="1800" b="1" i="1" dirty="0">
                <a:latin typeface="Times New Roman" panose="02020603050405020304" pitchFamily="18" charset="0"/>
                <a:ea typeface="Calibri" panose="020F0502020204030204" pitchFamily="34" charset="0"/>
                <a:cs typeface="Times New Roman" panose="02020603050405020304" pitchFamily="18" charset="0"/>
              </a:rPr>
              <a:t>Web Application</a:t>
            </a:r>
          </a:p>
          <a:p>
            <a:pPr marL="457200" lvl="1" indent="0" algn="jus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It then streams the real-time output and the live feed to a network, which is then parsed by an application listening to the stream port. This feed can then be used by the concerned authorities to plan out further steps and evacuation procedures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endParaRPr lang="en-IN" sz="1800" b="1" i="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725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754F-9DCD-7A67-B576-8E3B2852DA09}"/>
              </a:ext>
            </a:extLst>
          </p:cNvPr>
          <p:cNvSpPr>
            <a:spLocks noGrp="1"/>
          </p:cNvSpPr>
          <p:nvPr>
            <p:ph type="title"/>
          </p:nvPr>
        </p:nvSpPr>
        <p:spPr>
          <a:xfrm>
            <a:off x="1549047" y="135542"/>
            <a:ext cx="8971366" cy="355346"/>
          </a:xfrm>
        </p:spPr>
        <p:txBody>
          <a:bodyPr>
            <a:normAutofit fontScale="90000"/>
          </a:bodyPr>
          <a:lstStyle/>
          <a:p>
            <a:pPr algn="l"/>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br>
              <a:rPr lang="en-IN"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F9B5EAC-9550-6782-CD01-8DBF3947937D}"/>
              </a:ext>
            </a:extLst>
          </p:cNvPr>
          <p:cNvPicPr>
            <a:picLocks noChangeAspect="1"/>
          </p:cNvPicPr>
          <p:nvPr/>
        </p:nvPicPr>
        <p:blipFill>
          <a:blip r:embed="rId2"/>
          <a:stretch>
            <a:fillRect/>
          </a:stretch>
        </p:blipFill>
        <p:spPr>
          <a:xfrm>
            <a:off x="4610500" y="760621"/>
            <a:ext cx="6750201" cy="5336758"/>
          </a:xfrm>
          <a:prstGeom prst="rect">
            <a:avLst/>
          </a:prstGeom>
        </p:spPr>
      </p:pic>
      <p:sp>
        <p:nvSpPr>
          <p:cNvPr id="5" name="TextBox 4">
            <a:extLst>
              <a:ext uri="{FF2B5EF4-FFF2-40B4-BE49-F238E27FC236}">
                <a16:creationId xmlns:a16="http://schemas.microsoft.com/office/drawing/2014/main" id="{67265014-DF56-81B9-452A-9D82D7950C7E}"/>
              </a:ext>
            </a:extLst>
          </p:cNvPr>
          <p:cNvSpPr txBox="1"/>
          <p:nvPr/>
        </p:nvSpPr>
        <p:spPr>
          <a:xfrm>
            <a:off x="1153839" y="780096"/>
            <a:ext cx="3456661" cy="1938992"/>
          </a:xfrm>
          <a:prstGeom prst="rect">
            <a:avLst/>
          </a:prstGeom>
          <a:noFill/>
        </p:spPr>
        <p:txBody>
          <a:bodyPr wrap="square" rtlCol="0">
            <a:spAutoFit/>
          </a:bodyPr>
          <a:lstStyle/>
          <a:p>
            <a:r>
              <a:rPr lang="en-IN" sz="3000" b="1" dirty="0">
                <a:effectLst/>
                <a:latin typeface="Garamond (Headings)"/>
                <a:ea typeface="Calibri" panose="020F0502020204030204" pitchFamily="34" charset="0"/>
                <a:cs typeface="Times New Roman" panose="02020603050405020304" pitchFamily="18" charset="0"/>
              </a:rPr>
              <a:t>FLOWCHART OF  </a:t>
            </a:r>
            <a:br>
              <a:rPr lang="en-IN" sz="3000" b="1" dirty="0">
                <a:effectLst/>
                <a:latin typeface="Garamond (Headings)"/>
                <a:ea typeface="Calibri" panose="020F0502020204030204" pitchFamily="34" charset="0"/>
                <a:cs typeface="Times New Roman" panose="02020603050405020304" pitchFamily="18" charset="0"/>
              </a:rPr>
            </a:br>
            <a:r>
              <a:rPr lang="en-IN" sz="3000" b="1" dirty="0">
                <a:effectLst/>
                <a:latin typeface="Garamond (Headings)"/>
                <a:ea typeface="Calibri" panose="020F0502020204030204" pitchFamily="34" charset="0"/>
                <a:cs typeface="Times New Roman" panose="02020603050405020304" pitchFamily="18" charset="0"/>
              </a:rPr>
              <a:t>PROPOSED ARCHITECTURE</a:t>
            </a:r>
            <a:br>
              <a:rPr lang="en-IN" sz="3000" dirty="0">
                <a:effectLst/>
                <a:latin typeface="Garamond (Headings)"/>
                <a:ea typeface="Calibri" panose="020F0502020204030204" pitchFamily="34" charset="0"/>
                <a:cs typeface="Times New Roman" panose="02020603050405020304" pitchFamily="18" charset="0"/>
              </a:rPr>
            </a:br>
            <a:endParaRPr lang="en-IN" sz="3000" dirty="0">
              <a:latin typeface="Garamond (Headings)"/>
            </a:endParaRPr>
          </a:p>
        </p:txBody>
      </p:sp>
      <p:sp>
        <p:nvSpPr>
          <p:cNvPr id="3" name="Rectangle 2">
            <a:extLst>
              <a:ext uri="{FF2B5EF4-FFF2-40B4-BE49-F238E27FC236}">
                <a16:creationId xmlns:a16="http://schemas.microsoft.com/office/drawing/2014/main" id="{EF3D9F67-184B-5F9C-1F0A-FE539F2076C2}"/>
              </a:ext>
            </a:extLst>
          </p:cNvPr>
          <p:cNvSpPr/>
          <p:nvPr/>
        </p:nvSpPr>
        <p:spPr>
          <a:xfrm>
            <a:off x="5955738" y="4288779"/>
            <a:ext cx="873940" cy="218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InceptionV3</a:t>
            </a:r>
          </a:p>
        </p:txBody>
      </p:sp>
      <p:sp>
        <p:nvSpPr>
          <p:cNvPr id="6" name="Rectangle 5">
            <a:extLst>
              <a:ext uri="{FF2B5EF4-FFF2-40B4-BE49-F238E27FC236}">
                <a16:creationId xmlns:a16="http://schemas.microsoft.com/office/drawing/2014/main" id="{CD0A9B73-E79A-74F3-C471-D83DF5BDD2C2}"/>
              </a:ext>
            </a:extLst>
          </p:cNvPr>
          <p:cNvSpPr/>
          <p:nvPr/>
        </p:nvSpPr>
        <p:spPr>
          <a:xfrm>
            <a:off x="8860779" y="3625232"/>
            <a:ext cx="1043872" cy="153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HOG descriptor</a:t>
            </a:r>
          </a:p>
        </p:txBody>
      </p:sp>
    </p:spTree>
    <p:extLst>
      <p:ext uri="{BB962C8B-B14F-4D97-AF65-F5344CB8AC3E}">
        <p14:creationId xmlns:p14="http://schemas.microsoft.com/office/powerpoint/2010/main" val="7503359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105</TotalTime>
  <Words>1148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Calibri</vt:lpstr>
      <vt:lpstr>Corbel</vt:lpstr>
      <vt:lpstr>Garamond</vt:lpstr>
      <vt:lpstr>Garamond (Headings)</vt:lpstr>
      <vt:lpstr>Times New Roman</vt:lpstr>
      <vt:lpstr>Wingdings</vt:lpstr>
      <vt:lpstr>Organic</vt:lpstr>
      <vt:lpstr>Visual Fire Detection and People Density Monitoring System</vt:lpstr>
      <vt:lpstr>AGENDA</vt:lpstr>
      <vt:lpstr>PROBLEM STATEMENT</vt:lpstr>
      <vt:lpstr>ABSTRACT</vt:lpstr>
      <vt:lpstr>LITERATURE REVIEW</vt:lpstr>
      <vt:lpstr>MODULES OF PROJECT</vt:lpstr>
      <vt:lpstr>PowerPoint Presentation</vt:lpstr>
      <vt:lpstr>MODULES OF PROJECT</vt:lpstr>
      <vt:lpstr>        </vt:lpstr>
      <vt:lpstr>COMPONENTS</vt:lpstr>
      <vt:lpstr>ARCHITECTURE OF THE SYSTEM</vt:lpstr>
      <vt:lpstr>KEY MILESTONES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Fire Detection and People Density Monitoring System</dc:title>
  <dc:creator>Alen Sebastian</dc:creator>
  <cp:lastModifiedBy>Alen Sebastian</cp:lastModifiedBy>
  <cp:revision>5</cp:revision>
  <dcterms:created xsi:type="dcterms:W3CDTF">2023-03-13T18:44:25Z</dcterms:created>
  <dcterms:modified xsi:type="dcterms:W3CDTF">2023-03-14T10:08:19Z</dcterms:modified>
</cp:coreProperties>
</file>