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1" r:id="rId6"/>
    <p:sldId id="258" r:id="rId7"/>
    <p:sldId id="259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C25B3-5467-47E8-9F62-42D90D339C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205C3D-95D0-4FFE-BA93-91DD657495D8}">
      <dgm:prSet/>
      <dgm:spPr/>
      <dgm:t>
        <a:bodyPr/>
        <a:lstStyle/>
        <a:p>
          <a:r>
            <a:rPr lang="en-US"/>
            <a:t>Odata citite de la senzori, datele sunt preprocesate prin setarea unui format specific modului de comunicare</a:t>
          </a:r>
        </a:p>
      </dgm:t>
    </dgm:pt>
    <dgm:pt modelId="{E26053C5-42FC-4E64-BCFA-DDB3642CCB65}" type="parTrans" cxnId="{00DFEBE0-74D3-4D92-80CE-BD47A78D8E42}">
      <dgm:prSet/>
      <dgm:spPr/>
      <dgm:t>
        <a:bodyPr/>
        <a:lstStyle/>
        <a:p>
          <a:endParaRPr lang="en-US"/>
        </a:p>
      </dgm:t>
    </dgm:pt>
    <dgm:pt modelId="{BFCF1067-0B64-4708-BD16-06B492593820}" type="sibTrans" cxnId="{00DFEBE0-74D3-4D92-80CE-BD47A78D8E42}">
      <dgm:prSet/>
      <dgm:spPr/>
      <dgm:t>
        <a:bodyPr/>
        <a:lstStyle/>
        <a:p>
          <a:endParaRPr lang="en-US"/>
        </a:p>
      </dgm:t>
    </dgm:pt>
    <dgm:pt modelId="{9FA5A7AC-A2AC-4C67-8973-54075FF89CF5}">
      <dgm:prSet/>
      <dgm:spPr/>
      <dgm:t>
        <a:bodyPr/>
        <a:lstStyle/>
        <a:p>
          <a:r>
            <a:rPr lang="en-US"/>
            <a:t>Ajunse la aplicatia utilizatorului, datele sunt impartite pe categorii si reprezentate conform specificului ales in cadrul vizualizarii acelor masuratori</a:t>
          </a:r>
        </a:p>
      </dgm:t>
    </dgm:pt>
    <dgm:pt modelId="{E9240085-0251-46DA-AF13-1DC18CC2811E}" type="parTrans" cxnId="{53A49916-DA38-4379-986F-10B4D6F3D591}">
      <dgm:prSet/>
      <dgm:spPr/>
      <dgm:t>
        <a:bodyPr/>
        <a:lstStyle/>
        <a:p>
          <a:endParaRPr lang="en-US"/>
        </a:p>
      </dgm:t>
    </dgm:pt>
    <dgm:pt modelId="{1B10D481-F92A-47F9-87EA-601AE7902E87}" type="sibTrans" cxnId="{53A49916-DA38-4379-986F-10B4D6F3D591}">
      <dgm:prSet/>
      <dgm:spPr/>
      <dgm:t>
        <a:bodyPr/>
        <a:lstStyle/>
        <a:p>
          <a:endParaRPr lang="en-US"/>
        </a:p>
      </dgm:t>
    </dgm:pt>
    <dgm:pt modelId="{31D61B9C-241D-4251-A481-118CF96166EF}">
      <dgm:prSet/>
      <dgm:spPr/>
      <dgm:t>
        <a:bodyPr/>
        <a:lstStyle/>
        <a:p>
          <a:r>
            <a:rPr lang="en-US"/>
            <a:t>Pentru actiunile utilizatorului, se porneste un thread separate care se ocupa de preluarea si asteptarea acestor mesaje</a:t>
          </a:r>
        </a:p>
      </dgm:t>
    </dgm:pt>
    <dgm:pt modelId="{895F65A3-379C-4790-9402-BB11BAF4B61D}" type="parTrans" cxnId="{1E945123-BCF1-4223-80D7-88F90D1E216F}">
      <dgm:prSet/>
      <dgm:spPr/>
      <dgm:t>
        <a:bodyPr/>
        <a:lstStyle/>
        <a:p>
          <a:endParaRPr lang="en-US"/>
        </a:p>
      </dgm:t>
    </dgm:pt>
    <dgm:pt modelId="{7A69C3D0-0F74-4C90-8434-D6511EAFB789}" type="sibTrans" cxnId="{1E945123-BCF1-4223-80D7-88F90D1E216F}">
      <dgm:prSet/>
      <dgm:spPr/>
      <dgm:t>
        <a:bodyPr/>
        <a:lstStyle/>
        <a:p>
          <a:endParaRPr lang="en-US"/>
        </a:p>
      </dgm:t>
    </dgm:pt>
    <dgm:pt modelId="{323792D8-7697-4388-827D-2367A5A1D063}" type="pres">
      <dgm:prSet presAssocID="{657C25B3-5467-47E8-9F62-42D90D339C5B}" presName="linear" presStyleCnt="0">
        <dgm:presLayoutVars>
          <dgm:animLvl val="lvl"/>
          <dgm:resizeHandles val="exact"/>
        </dgm:presLayoutVars>
      </dgm:prSet>
      <dgm:spPr/>
    </dgm:pt>
    <dgm:pt modelId="{DF06759D-CB80-463D-A2ED-4DBE9B42F35F}" type="pres">
      <dgm:prSet presAssocID="{84205C3D-95D0-4FFE-BA93-91DD657495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236DA8F-E8FA-434C-A21A-48BB852BBDA9}" type="pres">
      <dgm:prSet presAssocID="{BFCF1067-0B64-4708-BD16-06B492593820}" presName="spacer" presStyleCnt="0"/>
      <dgm:spPr/>
    </dgm:pt>
    <dgm:pt modelId="{D9046E76-D7BC-44D6-86DA-B1B98400E380}" type="pres">
      <dgm:prSet presAssocID="{9FA5A7AC-A2AC-4C67-8973-54075FF89C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27B993F-CE0A-41FC-99D6-8521DA01107B}" type="pres">
      <dgm:prSet presAssocID="{1B10D481-F92A-47F9-87EA-601AE7902E87}" presName="spacer" presStyleCnt="0"/>
      <dgm:spPr/>
    </dgm:pt>
    <dgm:pt modelId="{FDA0036A-7042-49E1-9C8D-C838F89D1356}" type="pres">
      <dgm:prSet presAssocID="{31D61B9C-241D-4251-A481-118CF96166E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279A14-4367-446A-8878-53B7C6388F5B}" type="presOf" srcId="{657C25B3-5467-47E8-9F62-42D90D339C5B}" destId="{323792D8-7697-4388-827D-2367A5A1D063}" srcOrd="0" destOrd="0" presId="urn:microsoft.com/office/officeart/2005/8/layout/vList2"/>
    <dgm:cxn modelId="{53A49916-DA38-4379-986F-10B4D6F3D591}" srcId="{657C25B3-5467-47E8-9F62-42D90D339C5B}" destId="{9FA5A7AC-A2AC-4C67-8973-54075FF89CF5}" srcOrd="1" destOrd="0" parTransId="{E9240085-0251-46DA-AF13-1DC18CC2811E}" sibTransId="{1B10D481-F92A-47F9-87EA-601AE7902E87}"/>
    <dgm:cxn modelId="{1E945123-BCF1-4223-80D7-88F90D1E216F}" srcId="{657C25B3-5467-47E8-9F62-42D90D339C5B}" destId="{31D61B9C-241D-4251-A481-118CF96166EF}" srcOrd="2" destOrd="0" parTransId="{895F65A3-379C-4790-9402-BB11BAF4B61D}" sibTransId="{7A69C3D0-0F74-4C90-8434-D6511EAFB789}"/>
    <dgm:cxn modelId="{9C7B135B-8B6F-411C-8D54-EB74010C3970}" type="presOf" srcId="{9FA5A7AC-A2AC-4C67-8973-54075FF89CF5}" destId="{D9046E76-D7BC-44D6-86DA-B1B98400E380}" srcOrd="0" destOrd="0" presId="urn:microsoft.com/office/officeart/2005/8/layout/vList2"/>
    <dgm:cxn modelId="{BD272CAC-90D8-4ED2-8C37-D5C46E56BA56}" type="presOf" srcId="{31D61B9C-241D-4251-A481-118CF96166EF}" destId="{FDA0036A-7042-49E1-9C8D-C838F89D1356}" srcOrd="0" destOrd="0" presId="urn:microsoft.com/office/officeart/2005/8/layout/vList2"/>
    <dgm:cxn modelId="{6846EAD4-9734-4530-8007-B77CDC8BE9F8}" type="presOf" srcId="{84205C3D-95D0-4FFE-BA93-91DD657495D8}" destId="{DF06759D-CB80-463D-A2ED-4DBE9B42F35F}" srcOrd="0" destOrd="0" presId="urn:microsoft.com/office/officeart/2005/8/layout/vList2"/>
    <dgm:cxn modelId="{00DFEBE0-74D3-4D92-80CE-BD47A78D8E42}" srcId="{657C25B3-5467-47E8-9F62-42D90D339C5B}" destId="{84205C3D-95D0-4FFE-BA93-91DD657495D8}" srcOrd="0" destOrd="0" parTransId="{E26053C5-42FC-4E64-BCFA-DDB3642CCB65}" sibTransId="{BFCF1067-0B64-4708-BD16-06B492593820}"/>
    <dgm:cxn modelId="{92FEAA24-E021-4B7E-8FA0-D1DA0DE12370}" type="presParOf" srcId="{323792D8-7697-4388-827D-2367A5A1D063}" destId="{DF06759D-CB80-463D-A2ED-4DBE9B42F35F}" srcOrd="0" destOrd="0" presId="urn:microsoft.com/office/officeart/2005/8/layout/vList2"/>
    <dgm:cxn modelId="{1B57318E-4D6E-4DA1-8A7A-EDF41A2B9F1C}" type="presParOf" srcId="{323792D8-7697-4388-827D-2367A5A1D063}" destId="{6236DA8F-E8FA-434C-A21A-48BB852BBDA9}" srcOrd="1" destOrd="0" presId="urn:microsoft.com/office/officeart/2005/8/layout/vList2"/>
    <dgm:cxn modelId="{D110E82A-875E-4F54-9514-8719D755435A}" type="presParOf" srcId="{323792D8-7697-4388-827D-2367A5A1D063}" destId="{D9046E76-D7BC-44D6-86DA-B1B98400E380}" srcOrd="2" destOrd="0" presId="urn:microsoft.com/office/officeart/2005/8/layout/vList2"/>
    <dgm:cxn modelId="{CC80177C-CD3C-4BB6-B005-8747C11C080F}" type="presParOf" srcId="{323792D8-7697-4388-827D-2367A5A1D063}" destId="{727B993F-CE0A-41FC-99D6-8521DA01107B}" srcOrd="3" destOrd="0" presId="urn:microsoft.com/office/officeart/2005/8/layout/vList2"/>
    <dgm:cxn modelId="{482C4419-93E1-434E-85F3-03C553E68E9F}" type="presParOf" srcId="{323792D8-7697-4388-827D-2367A5A1D063}" destId="{FDA0036A-7042-49E1-9C8D-C838F89D13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6759D-CB80-463D-A2ED-4DBE9B42F35F}">
      <dsp:nvSpPr>
        <dsp:cNvPr id="0" name=""/>
        <dsp:cNvSpPr/>
      </dsp:nvSpPr>
      <dsp:spPr>
        <a:xfrm>
          <a:off x="0" y="57293"/>
          <a:ext cx="6190459" cy="1511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Odata citite de la senzori, datele sunt preprocesate prin setarea unui format specific modului de comunicare</a:t>
          </a:r>
        </a:p>
      </dsp:txBody>
      <dsp:txXfrm>
        <a:off x="73764" y="131057"/>
        <a:ext cx="6042931" cy="1363527"/>
      </dsp:txXfrm>
    </dsp:sp>
    <dsp:sp modelId="{D9046E76-D7BC-44D6-86DA-B1B98400E380}">
      <dsp:nvSpPr>
        <dsp:cNvPr id="0" name=""/>
        <dsp:cNvSpPr/>
      </dsp:nvSpPr>
      <dsp:spPr>
        <a:xfrm>
          <a:off x="0" y="1628829"/>
          <a:ext cx="6190459" cy="1511055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Ajunse la aplicatia utilizatorului, datele sunt impartite pe categorii si reprezentate conform specificului ales in cadrul vizualizarii acelor masuratori</a:t>
          </a:r>
        </a:p>
      </dsp:txBody>
      <dsp:txXfrm>
        <a:off x="73764" y="1702593"/>
        <a:ext cx="6042931" cy="1363527"/>
      </dsp:txXfrm>
    </dsp:sp>
    <dsp:sp modelId="{FDA0036A-7042-49E1-9C8D-C838F89D1356}">
      <dsp:nvSpPr>
        <dsp:cNvPr id="0" name=""/>
        <dsp:cNvSpPr/>
      </dsp:nvSpPr>
      <dsp:spPr>
        <a:xfrm>
          <a:off x="0" y="3200364"/>
          <a:ext cx="6190459" cy="1511055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Pentru actiunile utilizatorului, se porneste un thread separate care se ocupa de preluarea si asteptarea acestor mesaje</a:t>
          </a:r>
        </a:p>
      </dsp:txBody>
      <dsp:txXfrm>
        <a:off x="73764" y="3274128"/>
        <a:ext cx="6042931" cy="136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6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7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4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426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600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62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4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6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5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966A8A-F6FF-40C4-BAB0-F6F3173B51F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2182F8-64B8-4371-B98A-D4C76529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33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52A14-ACC1-F9B7-461F-02F4CE02E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monitorizare</a:t>
            </a:r>
            <a:r>
              <a:rPr lang="en-US" dirty="0"/>
              <a:t> a </a:t>
            </a:r>
            <a:r>
              <a:rPr lang="en-US" dirty="0" err="1"/>
              <a:t>calitatii</a:t>
            </a:r>
            <a:r>
              <a:rPr lang="en-US" dirty="0"/>
              <a:t> </a:t>
            </a:r>
            <a:r>
              <a:rPr lang="en-US" dirty="0" err="1"/>
              <a:t>aerului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C03DF-1969-9432-0D9B-58DAB33A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de:</a:t>
            </a:r>
          </a:p>
          <a:p>
            <a:r>
              <a:rPr lang="en-US" dirty="0"/>
              <a:t>- </a:t>
            </a:r>
            <a:r>
              <a:rPr lang="en-US" dirty="0" err="1"/>
              <a:t>Ciorgan</a:t>
            </a:r>
            <a:r>
              <a:rPr lang="en-US" dirty="0"/>
              <a:t> Andrei-Florian, 345C1</a:t>
            </a:r>
          </a:p>
        </p:txBody>
      </p:sp>
    </p:spTree>
    <p:extLst>
      <p:ext uri="{BB962C8B-B14F-4D97-AF65-F5344CB8AC3E}">
        <p14:creationId xmlns:p14="http://schemas.microsoft.com/office/powerpoint/2010/main" val="310740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50949-86F4-55C0-2BBD-95E198C7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n-US" sz="5200"/>
              <a:t>Concluzii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0DAB-0974-B0D8-1B3B-66F51FC15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Proiectul, desi simplu in complexitate, reprezinta un exemplu foarte elegant de sistem de monitorizare a calitatii aerului ce lasa loc atat imbunatatirilor cat si extinderii acestuia prin multiplicarea agentilor de colectare de date si celor de vizualizare</a:t>
            </a:r>
          </a:p>
        </p:txBody>
      </p:sp>
    </p:spTree>
    <p:extLst>
      <p:ext uri="{BB962C8B-B14F-4D97-AF65-F5344CB8AC3E}">
        <p14:creationId xmlns:p14="http://schemas.microsoft.com/office/powerpoint/2010/main" val="37270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C7BC3-1169-5148-79B4-784860E6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Detalii</a:t>
            </a:r>
            <a:r>
              <a:rPr lang="en-US" dirty="0"/>
              <a:t> generale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D46A-503C-6EC3-BD36-2210C279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 cadrul acestui proiect, am dorit monitorizarea a trei elemente ce descriu calitatea aerului: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Temperatura – preluata de un senzor DHT11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Umiditatea – colectata de la acelasi senzor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Calitatea aerului (ppm) – citita de la un sensor MQ135, sensor ce specifica numarul de particule dintr-o gama variata de gaze ce include CO2, noxe, etc.</a:t>
            </a:r>
          </a:p>
        </p:txBody>
      </p:sp>
    </p:spTree>
    <p:extLst>
      <p:ext uri="{BB962C8B-B14F-4D97-AF65-F5344CB8AC3E}">
        <p14:creationId xmlns:p14="http://schemas.microsoft.com/office/powerpoint/2010/main" val="208357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CAD682-15FA-31DF-7D99-99068369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PROCESAREA DATELOR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531C7-19B9-0411-3AA4-6279467A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472999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6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16C5-CCC9-1588-FF94-2F77F4DD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Sectionare</a:t>
            </a:r>
            <a:r>
              <a:rPr lang="en-US" dirty="0"/>
              <a:t>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217C-F8F3-D317-3F9C-9467D1FA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Protocolul</a:t>
            </a:r>
            <a:r>
              <a:rPr lang="en-US" dirty="0"/>
              <a:t> de </a:t>
            </a:r>
            <a:r>
              <a:rPr lang="en-US" dirty="0" err="1"/>
              <a:t>comunicatia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MQTT, </a:t>
            </a:r>
            <a:r>
              <a:rPr lang="en-US" dirty="0" err="1"/>
              <a:t>deci</a:t>
            </a:r>
            <a:r>
              <a:rPr lang="en-US" dirty="0"/>
              <a:t> </a:t>
            </a:r>
            <a:r>
              <a:rPr lang="en-US" dirty="0" err="1"/>
              <a:t>mesajele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publicate</a:t>
            </a:r>
            <a:r>
              <a:rPr lang="en-US" dirty="0"/>
              <a:t> pe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topicuri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monitorizarii</a:t>
            </a:r>
            <a:r>
              <a:rPr lang="en-US" dirty="0"/>
              <a:t>, </a:t>
            </a:r>
            <a:r>
              <a:rPr lang="en-US" dirty="0" err="1"/>
              <a:t>topicurile</a:t>
            </a:r>
            <a:r>
              <a:rPr lang="en-US" dirty="0"/>
              <a:t> pe care sunt </a:t>
            </a:r>
            <a:r>
              <a:rPr lang="en-US" dirty="0" err="1"/>
              <a:t>trimise</a:t>
            </a:r>
            <a:r>
              <a:rPr lang="en-US" dirty="0"/>
              <a:t> </a:t>
            </a:r>
            <a:r>
              <a:rPr lang="en-US" dirty="0" err="1"/>
              <a:t>vlorile</a:t>
            </a:r>
            <a:r>
              <a:rPr lang="en-US" dirty="0"/>
              <a:t> au </a:t>
            </a:r>
            <a:r>
              <a:rPr lang="en-US" dirty="0" err="1"/>
              <a:t>formatul</a:t>
            </a:r>
            <a:r>
              <a:rPr lang="en-US" dirty="0"/>
              <a:t> “</a:t>
            </a:r>
            <a:r>
              <a:rPr lang="en-US" dirty="0" err="1"/>
              <a:t>senzori</a:t>
            </a:r>
            <a:r>
              <a:rPr lang="en-US" dirty="0"/>
              <a:t>/[</a:t>
            </a:r>
            <a:r>
              <a:rPr lang="en-US" dirty="0" err="1"/>
              <a:t>element_monitorizat</a:t>
            </a:r>
            <a:r>
              <a:rPr lang="en-US" dirty="0"/>
              <a:t>]”,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monitorizat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umiditate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ppm</a:t>
            </a:r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mesajele</a:t>
            </a:r>
            <a:r>
              <a:rPr lang="en-US" dirty="0"/>
              <a:t> de control se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topicuri</a:t>
            </a:r>
            <a:r>
              <a:rPr lang="en-US" dirty="0"/>
              <a:t> de forma “</a:t>
            </a:r>
            <a:r>
              <a:rPr lang="en-US" dirty="0" err="1"/>
              <a:t>actuatori</a:t>
            </a:r>
            <a:r>
              <a:rPr lang="en-US" dirty="0"/>
              <a:t>/[</a:t>
            </a:r>
            <a:r>
              <a:rPr lang="en-US" dirty="0" err="1"/>
              <a:t>element_modificat</a:t>
            </a:r>
            <a:r>
              <a:rPr lang="en-US" dirty="0"/>
              <a:t>]”,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elementul</a:t>
            </a:r>
            <a:r>
              <a:rPr lang="en-US" dirty="0"/>
              <a:t> </a:t>
            </a:r>
            <a:r>
              <a:rPr lang="en-US" dirty="0" err="1"/>
              <a:t>modificat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status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viteza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7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BEDA0-E8D6-B93C-75FC-1F8C9696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METODE DE VIZUALIZARE</a:t>
            </a:r>
          </a:p>
        </p:txBody>
      </p:sp>
      <p:pic>
        <p:nvPicPr>
          <p:cNvPr id="5" name="Picture 4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C04FDCAC-4356-471A-5F52-90EE49D8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976" y="643467"/>
            <a:ext cx="2822616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0C30-FD5E-2B5C-FD5D-0B7839B2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0F496F"/>
                </a:solidFill>
              </a:rPr>
              <a:t>In cadrul proiectului, datele sunt afisate in formaturi diferite si variate</a:t>
            </a:r>
          </a:p>
          <a:p>
            <a:r>
              <a:rPr lang="en-US" sz="1800">
                <a:solidFill>
                  <a:srgbClr val="0F496F"/>
                </a:solidFill>
              </a:rPr>
              <a:t>Datele primate de la server sunt afisate in cadrul unei aplicatii de telefon realizata in Android Studio, componentele careia vor fi descrise in continuare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65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ABC13-9720-B7CD-A733-873920FE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 err="1"/>
              <a:t>Vizualizare</a:t>
            </a:r>
            <a:r>
              <a:rPr lang="en-US" sz="2800" dirty="0"/>
              <a:t> </a:t>
            </a:r>
            <a:r>
              <a:rPr lang="en-US" sz="2800" dirty="0" err="1"/>
              <a:t>temperatura</a:t>
            </a:r>
            <a:endParaRPr lang="en-US" sz="2800" dirty="0"/>
          </a:p>
        </p:txBody>
      </p:sp>
      <p:sp>
        <p:nvSpPr>
          <p:cNvPr id="12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7107A-E3DE-586E-92BE-1DE9758C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925" b="-1"/>
          <a:stretch/>
        </p:blipFill>
        <p:spPr>
          <a:xfrm>
            <a:off x="761808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AF0D-D63B-3678-D0D2-8F6DA3EF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 lnSpcReduction="10000"/>
          </a:bodyPr>
          <a:lstStyle/>
          <a:p>
            <a:r>
              <a:rPr lang="en-US" sz="1400" dirty="0" err="1"/>
              <a:t>Temperatura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afisata</a:t>
            </a:r>
            <a:r>
              <a:rPr lang="en-US" sz="1400" dirty="0"/>
              <a:t> sub forma de time series, </a:t>
            </a:r>
            <a:r>
              <a:rPr lang="en-US" sz="1400" dirty="0" err="1"/>
              <a:t>prezentat</a:t>
            </a:r>
            <a:r>
              <a:rPr lang="en-US" sz="1400" dirty="0"/>
              <a:t> </a:t>
            </a:r>
            <a:r>
              <a:rPr lang="en-US" sz="1400" dirty="0" err="1"/>
              <a:t>catre</a:t>
            </a:r>
            <a:r>
              <a:rPr lang="en-US" sz="1400" dirty="0"/>
              <a:t> </a:t>
            </a:r>
            <a:r>
              <a:rPr lang="en-US" sz="1400" dirty="0" err="1"/>
              <a:t>utilizatorul</a:t>
            </a:r>
            <a:r>
              <a:rPr lang="en-US" sz="1400" dirty="0"/>
              <a:t> sub forma de </a:t>
            </a:r>
            <a:r>
              <a:rPr lang="en-US" sz="1400" dirty="0" err="1"/>
              <a:t>grafic</a:t>
            </a:r>
            <a:endParaRPr lang="en-US" sz="1400" dirty="0"/>
          </a:p>
          <a:p>
            <a:r>
              <a:rPr lang="en-US" sz="1400" dirty="0"/>
              <a:t>Am ales </a:t>
            </a:r>
            <a:r>
              <a:rPr lang="en-US" sz="1400" dirty="0" err="1"/>
              <a:t>aceasta</a:t>
            </a:r>
            <a:r>
              <a:rPr lang="en-US" sz="1400" dirty="0"/>
              <a:t> </a:t>
            </a:r>
            <a:r>
              <a:rPr lang="en-US" sz="1400" dirty="0" err="1"/>
              <a:t>metoda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putea</a:t>
            </a:r>
            <a:r>
              <a:rPr lang="en-US" sz="1400" dirty="0"/>
              <a:t> </a:t>
            </a:r>
            <a:r>
              <a:rPr lang="en-US" sz="1400" dirty="0" err="1"/>
              <a:t>analiza</a:t>
            </a:r>
            <a:r>
              <a:rPr lang="en-US" sz="1400" dirty="0"/>
              <a:t> </a:t>
            </a:r>
            <a:r>
              <a:rPr lang="en-US" sz="1400" dirty="0" err="1"/>
              <a:t>usor</a:t>
            </a:r>
            <a:r>
              <a:rPr lang="en-US" sz="1400" dirty="0"/>
              <a:t> </a:t>
            </a:r>
            <a:r>
              <a:rPr lang="en-US" sz="1400" dirty="0" err="1"/>
              <a:t>istoricul</a:t>
            </a:r>
            <a:r>
              <a:rPr lang="en-US" sz="1400" dirty="0"/>
              <a:t> </a:t>
            </a:r>
            <a:r>
              <a:rPr lang="en-US" sz="1400" dirty="0" err="1"/>
              <a:t>temperaturii</a:t>
            </a:r>
            <a:r>
              <a:rPr lang="en-US" sz="1400" dirty="0"/>
              <a:t> de-a </a:t>
            </a:r>
            <a:r>
              <a:rPr lang="en-US" sz="1400" dirty="0" err="1"/>
              <a:t>lungul</a:t>
            </a:r>
            <a:r>
              <a:rPr lang="en-US" sz="1400" dirty="0"/>
              <a:t> </a:t>
            </a:r>
            <a:r>
              <a:rPr lang="en-US" sz="1400" dirty="0" err="1"/>
              <a:t>precesului</a:t>
            </a:r>
            <a:r>
              <a:rPr lang="en-US" sz="1400" dirty="0"/>
              <a:t> de </a:t>
            </a:r>
            <a:r>
              <a:rPr lang="en-US" sz="1400" dirty="0" err="1"/>
              <a:t>monitorizarie</a:t>
            </a:r>
            <a:endParaRPr lang="en-US" sz="1400" dirty="0"/>
          </a:p>
          <a:p>
            <a:r>
              <a:rPr lang="en-US" sz="1400" dirty="0"/>
              <a:t>Ultima </a:t>
            </a:r>
            <a:r>
              <a:rPr lang="en-US" sz="1400" dirty="0" err="1"/>
              <a:t>valoare</a:t>
            </a:r>
            <a:r>
              <a:rPr lang="en-US" sz="1400" dirty="0"/>
              <a:t> </a:t>
            </a:r>
            <a:r>
              <a:rPr lang="en-US" sz="1400" dirty="0" err="1"/>
              <a:t>citia</a:t>
            </a:r>
            <a:r>
              <a:rPr lang="en-US" sz="1400" dirty="0"/>
              <a:t>, </a:t>
            </a:r>
            <a:r>
              <a:rPr lang="en-US" sz="1400" dirty="0" err="1"/>
              <a:t>reprezentand</a:t>
            </a:r>
            <a:r>
              <a:rPr lang="en-US" sz="1400" dirty="0"/>
              <a:t> </a:t>
            </a:r>
            <a:r>
              <a:rPr lang="en-US" sz="1400" dirty="0" err="1"/>
              <a:t>temepratura</a:t>
            </a:r>
            <a:r>
              <a:rPr lang="en-US" sz="1400" dirty="0"/>
              <a:t> </a:t>
            </a:r>
            <a:r>
              <a:rPr lang="en-US" sz="1400" dirty="0" err="1"/>
              <a:t>cea</a:t>
            </a:r>
            <a:r>
              <a:rPr lang="en-US" sz="1400" dirty="0"/>
              <a:t>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recenta</a:t>
            </a:r>
            <a:r>
              <a:rPr lang="en-US" sz="1400" dirty="0"/>
              <a:t>, </a:t>
            </a:r>
            <a:r>
              <a:rPr lang="en-US" sz="1400" dirty="0" err="1"/>
              <a:t>este</a:t>
            </a:r>
            <a:r>
              <a:rPr lang="en-US" sz="1400" dirty="0"/>
              <a:t> de </a:t>
            </a:r>
            <a:r>
              <a:rPr lang="en-US" sz="1400" dirty="0" err="1"/>
              <a:t>asemena</a:t>
            </a:r>
            <a:r>
              <a:rPr lang="en-US" sz="1400" dirty="0"/>
              <a:t> </a:t>
            </a:r>
            <a:r>
              <a:rPr lang="en-US" sz="1400" dirty="0" err="1"/>
              <a:t>afisata</a:t>
            </a:r>
            <a:r>
              <a:rPr lang="en-US" sz="1400" dirty="0"/>
              <a:t> </a:t>
            </a:r>
            <a:r>
              <a:rPr lang="en-US" sz="1400" dirty="0" err="1"/>
              <a:t>intr</a:t>
            </a:r>
            <a:r>
              <a:rPr lang="en-US" sz="1400" dirty="0"/>
              <a:t>-o forma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elganta</a:t>
            </a:r>
            <a:r>
              <a:rPr lang="en-US" sz="1400" dirty="0"/>
              <a:t> </a:t>
            </a:r>
            <a:r>
              <a:rPr lang="en-US" sz="1400" dirty="0" err="1"/>
              <a:t>deasupra</a:t>
            </a:r>
            <a:r>
              <a:rPr lang="en-US" sz="1400" dirty="0"/>
              <a:t> </a:t>
            </a:r>
            <a:r>
              <a:rPr lang="en-US" sz="1400" dirty="0" err="1"/>
              <a:t>graficului</a:t>
            </a:r>
            <a:r>
              <a:rPr lang="en-US" sz="1400" dirty="0"/>
              <a:t> </a:t>
            </a:r>
            <a:r>
              <a:rPr lang="en-US" sz="1400" dirty="0" err="1"/>
              <a:t>generat</a:t>
            </a:r>
            <a:endParaRPr lang="en-US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26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E3D5-9EA5-2745-FECC-B44DF8B2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Vizualizare</a:t>
            </a:r>
            <a:r>
              <a:rPr lang="en-US" dirty="0"/>
              <a:t> </a:t>
            </a:r>
            <a:r>
              <a:rPr lang="en-US" dirty="0" err="1"/>
              <a:t>umiditate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ppm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1347E-7446-611B-7F89-62D48F35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4" y="1430702"/>
            <a:ext cx="5857114" cy="218177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751A-75DE-8738-30E1-ADB304A7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ceilalti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senzori</a:t>
            </a:r>
            <a:r>
              <a:rPr lang="en-US" dirty="0"/>
              <a:t> am </a:t>
            </a:r>
            <a:r>
              <a:rPr lang="en-US" dirty="0" err="1"/>
              <a:t>simtit</a:t>
            </a:r>
            <a:r>
              <a:rPr lang="en-US" dirty="0"/>
              <a:t> </a:t>
            </a:r>
            <a:r>
              <a:rPr lang="en-US" dirty="0" err="1"/>
              <a:t>nevoia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aplic</a:t>
            </a:r>
            <a:r>
              <a:rPr lang="en-US" dirty="0"/>
              <a:t> o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de </a:t>
            </a:r>
            <a:r>
              <a:rPr lang="en-US" dirty="0" err="1"/>
              <a:t>vizualizare</a:t>
            </a:r>
            <a:endParaRPr lang="en-US" dirty="0"/>
          </a:p>
          <a:p>
            <a:r>
              <a:rPr lang="en-US" dirty="0"/>
              <a:t>Cele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 ale </a:t>
            </a:r>
            <a:r>
              <a:rPr lang="en-US" dirty="0" err="1"/>
              <a:t>aerului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reprezentate</a:t>
            </a:r>
            <a:r>
              <a:rPr lang="en-US" dirty="0"/>
              <a:t> cu </a:t>
            </a:r>
            <a:r>
              <a:rPr lang="en-US" dirty="0" err="1"/>
              <a:t>ajutor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librarii</a:t>
            </a:r>
            <a:r>
              <a:rPr lang="en-US" dirty="0"/>
              <a:t> de </a:t>
            </a:r>
            <a:r>
              <a:rPr lang="en-US" dirty="0" err="1"/>
              <a:t>afisare</a:t>
            </a:r>
            <a:r>
              <a:rPr lang="en-US" dirty="0"/>
              <a:t> sub forma de </a:t>
            </a:r>
            <a:r>
              <a:rPr lang="en-US" dirty="0" err="1"/>
              <a:t>vitezometru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-un format </a:t>
            </a:r>
            <a:r>
              <a:rPr lang="en-US" dirty="0" err="1"/>
              <a:t>simplificat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citit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8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7D0C-AB3E-B6B3-CD9D-AD9E18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US"/>
              <a:t>Actiuni utilizator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58E71A3-F703-E9CA-280C-5B01EC9E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en-US"/>
              <a:t>In timpul monitorizarii, utilizatorul are posibilitatea de a interactiona direct cu agentul de colectare de date</a:t>
            </a:r>
          </a:p>
          <a:p>
            <a:r>
              <a:rPr lang="en-US"/>
              <a:t>Un utilizator poate modifica starea senzorilor (on/off) in cazul in care doreste sa minimizeze consumul bateriei</a:t>
            </a:r>
          </a:p>
          <a:p>
            <a:r>
              <a:rPr lang="en-US"/>
              <a:t>Totodata, un utilizator are la indemana posibilitatea de a specifica viteza de transmisie a mesajelor prin intermediul unui slider (de la un mesaj la 2 secunde pana la un mesaj la 10 secunde)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0F235-3FE3-F536-3BD3-0B0AAD1D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9" y="4475853"/>
            <a:ext cx="5411788" cy="1177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531749-A929-C181-6C0A-7ECE61B05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75853"/>
            <a:ext cx="5411789" cy="117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3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AC57-984C-FADD-7C31-4796DD77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n-US" dirty="0"/>
              <a:t>SISTEM DE NOTIFICARI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A543-E04A-FFCC-8221-6DC62402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en-US" dirty="0" err="1"/>
              <a:t>Senzorul</a:t>
            </a:r>
            <a:r>
              <a:rPr lang="en-US" dirty="0"/>
              <a:t> MQ135 </a:t>
            </a:r>
            <a:r>
              <a:rPr lang="en-US" dirty="0" err="1"/>
              <a:t>extrage</a:t>
            </a:r>
            <a:r>
              <a:rPr lang="en-US" dirty="0"/>
              <a:t> date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aerului</a:t>
            </a:r>
            <a:r>
              <a:rPr lang="en-US" dirty="0"/>
              <a:t> </a:t>
            </a:r>
            <a:r>
              <a:rPr lang="en-US" dirty="0" err="1"/>
              <a:t>inconjurator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returnarea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de la 0 la 1000</a:t>
            </a:r>
          </a:p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a </a:t>
            </a:r>
            <a:r>
              <a:rPr lang="en-US" dirty="0" err="1"/>
              <a:t>acestui</a:t>
            </a:r>
            <a:r>
              <a:rPr lang="en-US" dirty="0"/>
              <a:t> sensor, am </a:t>
            </a:r>
            <a:r>
              <a:rPr lang="en-US" dirty="0" err="1"/>
              <a:t>selectat</a:t>
            </a:r>
            <a:r>
              <a:rPr lang="en-US" dirty="0"/>
              <a:t> un </a:t>
            </a:r>
            <a:r>
              <a:rPr lang="en-US" dirty="0" err="1"/>
              <a:t>prag</a:t>
            </a:r>
            <a:r>
              <a:rPr lang="en-US" dirty="0"/>
              <a:t> de 600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momentului</a:t>
            </a:r>
            <a:r>
              <a:rPr lang="en-US" dirty="0"/>
              <a:t> in care </a:t>
            </a:r>
            <a:r>
              <a:rPr lang="en-US" dirty="0" err="1"/>
              <a:t>aplicatia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anunte</a:t>
            </a:r>
            <a:r>
              <a:rPr lang="en-US" dirty="0"/>
              <a:t>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calitatea</a:t>
            </a:r>
            <a:r>
              <a:rPr lang="en-US" dirty="0"/>
              <a:t> </a:t>
            </a:r>
            <a:r>
              <a:rPr lang="en-US" dirty="0" err="1"/>
              <a:t>proasta</a:t>
            </a:r>
            <a:r>
              <a:rPr lang="en-US" dirty="0"/>
              <a:t> a </a:t>
            </a:r>
            <a:r>
              <a:rPr lang="en-US" dirty="0" err="1"/>
              <a:t>aerului</a:t>
            </a:r>
            <a:endParaRPr lang="en-US" dirty="0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B17B47A-D5EC-B3B8-461E-9EFC286B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2926"/>
            <a:ext cx="7195828" cy="179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77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510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Sistem de monitorizare a calitatii aerului</vt:lpstr>
      <vt:lpstr>Detalii generale</vt:lpstr>
      <vt:lpstr>PROCESAREA DATELOR</vt:lpstr>
      <vt:lpstr>Sectionare date</vt:lpstr>
      <vt:lpstr>METODE DE VIZUALIZARE</vt:lpstr>
      <vt:lpstr>Vizualizare temperatura</vt:lpstr>
      <vt:lpstr>Vizualizare umiditate si ppm</vt:lpstr>
      <vt:lpstr>Actiuni utilizator</vt:lpstr>
      <vt:lpstr>SISTEM DE NOTIFICARI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Andrei-Florian CIORGAN (124116)</dc:creator>
  <cp:lastModifiedBy>Andrei-Florian CIORGAN (124116)</cp:lastModifiedBy>
  <cp:revision>6</cp:revision>
  <dcterms:created xsi:type="dcterms:W3CDTF">2025-01-18T09:27:03Z</dcterms:created>
  <dcterms:modified xsi:type="dcterms:W3CDTF">2025-01-18T10:31:12Z</dcterms:modified>
</cp:coreProperties>
</file>