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44"/>
  </p:handoutMasterIdLst>
  <p:sldIdLst>
    <p:sldId id="283" r:id="rId3"/>
    <p:sldId id="284" r:id="rId5"/>
    <p:sldId id="285" r:id="rId6"/>
    <p:sldId id="286" r:id="rId7"/>
    <p:sldId id="287" r:id="rId8"/>
    <p:sldId id="288" r:id="rId9"/>
    <p:sldId id="289" r:id="rId10"/>
    <p:sldId id="290" r:id="rId11"/>
    <p:sldId id="291" r:id="rId12"/>
    <p:sldId id="292" r:id="rId13"/>
    <p:sldId id="293" r:id="rId14"/>
    <p:sldId id="294" r:id="rId15"/>
    <p:sldId id="295" r:id="rId16"/>
    <p:sldId id="296" r:id="rId17"/>
    <p:sldId id="297" r:id="rId18"/>
    <p:sldId id="298" r:id="rId19"/>
    <p:sldId id="299" r:id="rId20"/>
    <p:sldId id="300" r:id="rId21"/>
    <p:sldId id="301" r:id="rId22"/>
    <p:sldId id="302" r:id="rId23"/>
    <p:sldId id="303" r:id="rId24"/>
    <p:sldId id="304" r:id="rId25"/>
    <p:sldId id="305" r:id="rId26"/>
    <p:sldId id="306" r:id="rId27"/>
    <p:sldId id="307" r:id="rId28"/>
    <p:sldId id="308" r:id="rId29"/>
    <p:sldId id="309" r:id="rId30"/>
    <p:sldId id="310" r:id="rId31"/>
    <p:sldId id="311" r:id="rId32"/>
    <p:sldId id="312" r:id="rId33"/>
    <p:sldId id="313" r:id="rId34"/>
    <p:sldId id="314" r:id="rId35"/>
    <p:sldId id="315" r:id="rId36"/>
    <p:sldId id="316" r:id="rId37"/>
    <p:sldId id="317" r:id="rId38"/>
    <p:sldId id="318" r:id="rId39"/>
    <p:sldId id="319" r:id="rId40"/>
    <p:sldId id="320" r:id="rId41"/>
    <p:sldId id="321" r:id="rId42"/>
    <p:sldId id="322" r:id="rId43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ADA"/>
    <a:srgbClr val="0099D8"/>
    <a:srgbClr val="000000"/>
    <a:srgbClr val="6C6C6C"/>
    <a:srgbClr val="92D050"/>
    <a:srgbClr val="E5E5E5"/>
    <a:srgbClr val="238CBB"/>
    <a:srgbClr val="2BAEE9"/>
    <a:srgbClr val="0B9FDD"/>
    <a:srgbClr val="56B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68" autoAdjust="0"/>
    <p:restoredTop sz="88927" autoAdjust="0"/>
  </p:normalViewPr>
  <p:slideViewPr>
    <p:cSldViewPr>
      <p:cViewPr>
        <p:scale>
          <a:sx n="77" d="100"/>
          <a:sy n="77" d="100"/>
        </p:scale>
        <p:origin x="-1284" y="-564"/>
      </p:cViewPr>
      <p:guideLst>
        <p:guide orient="horz" pos="1620"/>
        <p:guide pos="2908"/>
      </p:guideLst>
    </p:cSldViewPr>
  </p:slideViewPr>
  <p:outlineViewPr>
    <p:cViewPr>
      <p:scale>
        <a:sx n="33" d="100"/>
        <a:sy n="33" d="100"/>
      </p:scale>
      <p:origin x="0" y="141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3876" y="-90"/>
      </p:cViewPr>
      <p:guideLst>
        <p:guide orient="horz" pos="2880"/>
        <p:guide pos="21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7" Type="http://schemas.openxmlformats.org/officeDocument/2006/relationships/tableStyles" Target="tableStyles.xml"/><Relationship Id="rId46" Type="http://schemas.openxmlformats.org/officeDocument/2006/relationships/viewProps" Target="viewProps.xml"/><Relationship Id="rId45" Type="http://schemas.openxmlformats.org/officeDocument/2006/relationships/presProps" Target="presProps.xml"/><Relationship Id="rId44" Type="http://schemas.openxmlformats.org/officeDocument/2006/relationships/handoutMaster" Target="handoutMasters/handoutMaster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F5F6AE-2A9C-4C1F-879E-3928AA6E32C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EF4CAB-82FF-4C6F-A859-CAD40DD826E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A0AFA2-8F2F-4EE5-AEC6-84D8330F4D0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85495B-CF7F-4BEC-B2E8-B1A8532E7D6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85495B-CF7F-4BEC-B2E8-B1A8532E7D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幻灯片图像占位符 31745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 w="1">
            <a:miter lim="800000"/>
          </a:ln>
        </p:spPr>
      </p:sp>
      <p:sp>
        <p:nvSpPr>
          <p:cNvPr id="32771" name="文本占位符 31746"/>
          <p:cNvSpPr>
            <a:spLocks noGrp="1" noChangeArrowheads="1"/>
          </p:cNvSpPr>
          <p:nvPr>
            <p:ph type="body" idx="4294967295"/>
          </p:nvPr>
        </p:nvSpPr>
        <p:spPr>
          <a:extLst>
            <a:ext uri="{91240B29-F687-4F45-9708-019B960494DF}">
              <a14:hiddenLine xmlns:a14="http://schemas.microsoft.com/office/drawing/2010/main" w="1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zh-CN" altLang="en-US" smtClean="0"/>
              <a:t>教学指导：</a:t>
            </a:r>
            <a:endParaRPr lang="zh-CN" altLang="en-US" smtClean="0"/>
          </a:p>
          <a:p>
            <a:r>
              <a:rPr lang="zh-CN" altLang="en-US" smtClean="0"/>
              <a:t>1、包名是小写</a:t>
            </a:r>
            <a:endParaRPr lang="zh-CN" altLang="en-US" smtClean="0"/>
          </a:p>
          <a:p>
            <a:r>
              <a:rPr lang="zh-CN" altLang="en-US" smtClean="0"/>
              <a:t>2、写在类的前面</a:t>
            </a:r>
            <a:endParaRPr lang="zh-CN" altLang="en-US" smtClean="0"/>
          </a:p>
          <a:p>
            <a:r>
              <a:rPr lang="zh-CN" altLang="en-US" smtClean="0"/>
              <a:t>3、写在java代码中第一句的位置</a:t>
            </a:r>
            <a:endParaRPr lang="zh-CN" altLang="en-US" smtClean="0"/>
          </a:p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/>
            <a:fld id="{DAE1F020-EF41-42B0-B86D-7CCB8DA8E64B}" type="slidenum">
              <a:rPr lang="zh-CN" altLang="en-US" sz="1200">
                <a:latin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34820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 smtClean="0"/>
              <a:t>com:商业机构</a:t>
            </a:r>
            <a:endParaRPr lang="zh-CN" altLang="en-US" smtClean="0"/>
          </a:p>
          <a:p>
            <a:r>
              <a:rPr lang="zh-CN" altLang="en-US" smtClean="0"/>
              <a:t>edu:教育机构</a:t>
            </a:r>
            <a:endParaRPr lang="zh-CN" altLang="en-US" smtClean="0"/>
          </a:p>
          <a:p>
            <a:r>
              <a:rPr lang="zh-CN" altLang="en-US" smtClean="0"/>
              <a:t>gov:政府机关</a:t>
            </a:r>
            <a:endParaRPr lang="zh-CN" altLang="en-US" smtClean="0"/>
          </a:p>
          <a:p>
            <a:r>
              <a:rPr lang="zh-CN" altLang="en-US" smtClean="0"/>
              <a:t>net:网络机构</a:t>
            </a:r>
            <a:endParaRPr lang="zh-CN" altLang="en-US" smtClean="0">
              <a:sym typeface="Arial" panose="020B0604020202020204" pitchFamily="34" charset="0"/>
            </a:endParaRPr>
          </a:p>
          <a:p>
            <a:r>
              <a:rPr lang="zh-CN" altLang="en-US" smtClean="0"/>
              <a:t>org:非盈利机构</a:t>
            </a:r>
            <a:endParaRPr lang="zh-CN" altLang="en-US" smtClean="0"/>
          </a:p>
          <a:p>
            <a:r>
              <a:rPr lang="zh-CN" altLang="en-US" smtClean="0"/>
              <a:t>使用组织倒置的网络域名：www.bdqn.cn   这个域网是唯一的，    cn.bdqn.****</a:t>
            </a:r>
            <a:endParaRPr lang="zh-CN" altLang="en-US" smtClean="0"/>
          </a:p>
          <a:p>
            <a:r>
              <a:rPr lang="zh-CN" altLang="en-US" smtClean="0"/>
              <a:t>一般公司命名为：com.公司名。项目名.模块名</a:t>
            </a:r>
            <a:endParaRPr lang="zh-CN" alt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/>
            <a:fld id="{9A19AE17-53A5-417C-945A-8F515279B24B}" type="slidenum">
              <a:rPr lang="zh-CN" altLang="en-US" sz="1200">
                <a:latin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36868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 smtClean="0"/>
              <a:t>教学指导：</a:t>
            </a:r>
            <a:endParaRPr lang="en-US" smtClean="0">
              <a:ea typeface="宋体" panose="02010600030101010101" pitchFamily="2" charset="-122"/>
            </a:endParaRPr>
          </a:p>
          <a:p>
            <a:r>
              <a:rPr lang="zh-CN" altLang="en-US" smtClean="0"/>
              <a:t>举例：java.util   Scanner  Arrays</a:t>
            </a:r>
            <a:endParaRPr lang="zh-CN" altLang="en-US" smtClean="0"/>
          </a:p>
          <a:p>
            <a:r>
              <a:rPr lang="zh-CN" altLang="en-US" smtClean="0"/>
              <a:t>Java.Math  Random()</a:t>
            </a:r>
            <a:endParaRPr lang="zh-CN" altLang="en-US" smtClean="0"/>
          </a:p>
          <a:p>
            <a:r>
              <a:rPr lang="zh-CN" altLang="en-US" smtClean="0"/>
              <a:t>以上使用时需导入包：import</a:t>
            </a:r>
            <a:endParaRPr lang="zh-CN" altLang="en-US" smtClean="0"/>
          </a:p>
          <a:p>
            <a:r>
              <a:rPr lang="zh-CN" altLang="en-US" smtClean="0"/>
              <a:t>有的没导入也能用 System    java.lang  用得太多了，虚拟机自动引入  即使没写也可以用</a:t>
            </a:r>
            <a:endParaRPr lang="zh-CN" altLang="en-US" smtClean="0"/>
          </a:p>
          <a:p>
            <a:r>
              <a:rPr lang="zh-CN" altLang="en-US" smtClean="0"/>
              <a:t>在API中演示:package(java.lang)-class(system Math)   </a:t>
            </a:r>
            <a:endParaRPr lang="zh-CN" altLang="en-US" smtClean="0"/>
          </a:p>
          <a:p>
            <a:r>
              <a:rPr lang="zh-CN" altLang="en-US" smtClean="0"/>
              <a:t>这些都不需要引入，java自动引入</a:t>
            </a:r>
            <a:endParaRPr lang="zh-CN" altLang="en-US" smtClean="0"/>
          </a:p>
          <a:p>
            <a:r>
              <a:rPr lang="zh-CN" altLang="en-US" smtClean="0"/>
              <a:t>不用背，查帮助文档即可。</a:t>
            </a:r>
            <a:endParaRPr lang="zh-CN" altLang="en-US" smtClean="0"/>
          </a:p>
          <a:p>
            <a:r>
              <a:rPr lang="zh-CN" altLang="en-US" smtClean="0"/>
              <a:t>在环境中演示，没导入包时使用，MyEclipse有提示</a:t>
            </a:r>
            <a:endParaRPr lang="zh-CN" altLang="en-US" smtClean="0"/>
          </a:p>
          <a:p>
            <a:r>
              <a:rPr lang="zh-CN" altLang="en-US" smtClean="0"/>
              <a:t>以上都是系统提供的，自已的包怎么办？</a:t>
            </a:r>
            <a:endParaRPr lang="zh-CN" altLang="en-US" smtClean="0"/>
          </a:p>
          <a:p>
            <a:endParaRPr lang="zh-CN" altLang="en-US" smtClean="0"/>
          </a:p>
          <a:p>
            <a:r>
              <a:rPr lang="zh-CN" altLang="en-US" smtClean="0"/>
              <a:t>演示MyEclipse中创建包</a:t>
            </a:r>
            <a:endParaRPr lang="zh-CN" altLang="en-US" smtClean="0"/>
          </a:p>
          <a:p>
            <a:r>
              <a:rPr lang="zh-CN" altLang="en-US" smtClean="0"/>
              <a:t>1、创建包、创建类</a:t>
            </a:r>
            <a:endParaRPr lang="zh-CN" altLang="en-US" smtClean="0"/>
          </a:p>
          <a:p>
            <a:r>
              <a:rPr lang="zh-CN" altLang="en-US" smtClean="0"/>
              <a:t>2、创建包同时创建类</a:t>
            </a:r>
            <a:endParaRPr lang="zh-CN" altLang="en-US" smtClean="0"/>
          </a:p>
          <a:p>
            <a:r>
              <a:rPr lang="zh-CN" altLang="en-US" smtClean="0"/>
              <a:t>3、演示同包中的类可以相互调用，不同包中的类必须先导包    生活案例：同在中国的人说“我要去上海”，在纽约的美国人说“我要去中国.上海”</a:t>
            </a:r>
            <a:endParaRPr lang="zh-CN" altLang="en-US" smtClean="0"/>
          </a:p>
          <a:p>
            <a:r>
              <a:rPr lang="zh-CN" altLang="en-US" smtClean="0"/>
              <a:t>要点：</a:t>
            </a:r>
            <a:endParaRPr lang="zh-CN" altLang="en-US" smtClean="0"/>
          </a:p>
          <a:p>
            <a:r>
              <a:rPr lang="zh-CN" altLang="en-US" smtClean="0"/>
              <a:t>1、先声明包再导包</a:t>
            </a:r>
            <a:endParaRPr lang="zh-CN" altLang="en-US" smtClean="0"/>
          </a:p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幻灯片图像占位符 4096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 w="1">
            <a:miter lim="800000"/>
          </a:ln>
        </p:spPr>
      </p:sp>
      <p:sp>
        <p:nvSpPr>
          <p:cNvPr id="41987" name="文本占位符 40962"/>
          <p:cNvSpPr>
            <a:spLocks noGrp="1" noChangeArrowheads="1"/>
          </p:cNvSpPr>
          <p:nvPr>
            <p:ph type="body" idx="4294967295"/>
          </p:nvPr>
        </p:nvSpPr>
        <p:spPr>
          <a:extLst>
            <a:ext uri="{91240B29-F687-4F45-9708-019B960494DF}">
              <a14:hiddenLine xmlns:a14="http://schemas.microsoft.com/office/drawing/2010/main" w="1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zh-CN" altLang="en-US" smtClean="0"/>
              <a:t>教学指导：</a:t>
            </a:r>
            <a:endParaRPr lang="zh-CN" altLang="en-US" smtClean="0"/>
          </a:p>
          <a:p>
            <a:r>
              <a:rPr lang="zh-CN" altLang="en-US" smtClean="0"/>
              <a:t>属性隐藏：private 别的类不能调用了。</a:t>
            </a:r>
            <a:endParaRPr lang="zh-CN" altLang="en-US" smtClean="0"/>
          </a:p>
          <a:p>
            <a:r>
              <a:rPr lang="zh-CN" altLang="en-US" smtClean="0"/>
              <a:t>包机制：结合类和类的访问权限一起使用 </a:t>
            </a:r>
            <a:endParaRPr lang="zh-CN" altLang="en-US" smtClean="0"/>
          </a:p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43009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 w="1">
            <a:miter lim="800000"/>
          </a:ln>
        </p:spPr>
      </p:sp>
      <p:sp>
        <p:nvSpPr>
          <p:cNvPr id="44035" name="文本占位符 43010"/>
          <p:cNvSpPr>
            <a:spLocks noGrp="1" noChangeArrowheads="1"/>
          </p:cNvSpPr>
          <p:nvPr>
            <p:ph type="body" idx="4294967295"/>
          </p:nvPr>
        </p:nvSpPr>
        <p:spPr>
          <a:extLst>
            <a:ext uri="{91240B29-F687-4F45-9708-019B960494DF}">
              <a14:hiddenLine xmlns:a14="http://schemas.microsoft.com/office/drawing/2010/main" w="1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45057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 w="1">
            <a:miter lim="800000"/>
          </a:ln>
        </p:spPr>
      </p:sp>
      <p:sp>
        <p:nvSpPr>
          <p:cNvPr id="46083" name="文本占位符 45058"/>
          <p:cNvSpPr>
            <a:spLocks noGrp="1" noChangeArrowheads="1"/>
          </p:cNvSpPr>
          <p:nvPr>
            <p:ph type="body" idx="4294967295"/>
          </p:nvPr>
        </p:nvSpPr>
        <p:spPr>
          <a:extLst>
            <a:ext uri="{91240B29-F687-4F45-9708-019B960494DF}">
              <a14:hiddenLine xmlns:a14="http://schemas.microsoft.com/office/drawing/2010/main" w="1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zh-CN" altLang="en-US" smtClean="0"/>
              <a:t>protected 不演示</a:t>
            </a:r>
            <a:endParaRPr lang="zh-CN" alt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48131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 smtClean="0"/>
              <a:t>教学指导：演示示例时，使用断点调试，带领学员学习</a:t>
            </a:r>
            <a:r>
              <a:rPr lang="zh-CN" altLang="en-US" smtClean="0">
                <a:latin typeface="Times New Roman" panose="02020603050405020304" pitchFamily="18" charset="0"/>
              </a:rPr>
              <a:t>使用</a:t>
            </a:r>
            <a:r>
              <a:rPr lang="en-US" altLang="zh-CN" smtClean="0">
                <a:latin typeface="Times New Roman" panose="02020603050405020304" pitchFamily="18" charset="0"/>
              </a:rPr>
              <a:t>static</a:t>
            </a:r>
            <a:r>
              <a:rPr lang="zh-CN" altLang="en-US" smtClean="0">
                <a:latin typeface="Times New Roman" panose="02020603050405020304" pitchFamily="18" charset="0"/>
              </a:rPr>
              <a:t>修饰变属性和代码块时，是如何分配内存空间的。</a:t>
            </a:r>
            <a:endParaRPr lang="zh-CN" altLang="en-US" smtClean="0">
              <a:latin typeface="Times New Roman" panose="02020603050405020304" pitchFamily="18" charset="0"/>
            </a:endParaRPr>
          </a:p>
          <a:p>
            <a:r>
              <a:rPr lang="zh-CN" altLang="en-US" smtClean="0"/>
              <a:t>演示static 方法的调用方式   使用类名.方法名（）调用。</a:t>
            </a:r>
            <a:endParaRPr lang="zh-CN" altLang="en-US" smtClean="0"/>
          </a:p>
          <a:p>
            <a:r>
              <a:rPr lang="zh-CN" altLang="en-US" smtClean="0"/>
              <a:t>静态方法调用时是斜体。提示有有斜体的s      学过的例子：Arrays.sort()</a:t>
            </a:r>
            <a:endParaRPr lang="zh-CN" altLang="en-US" smtClean="0"/>
          </a:p>
          <a:p>
            <a:r>
              <a:rPr lang="zh-CN" altLang="en-US" smtClean="0"/>
              <a:t>代码块知道就可以。</a:t>
            </a:r>
            <a:endParaRPr lang="zh-CN" altLang="en-US" smtClean="0"/>
          </a:p>
          <a:p>
            <a:endParaRPr lang="zh-CN" altLang="en-US" smtClean="0"/>
          </a:p>
        </p:txBody>
      </p:sp>
      <p:sp>
        <p:nvSpPr>
          <p:cNvPr id="48132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/>
            <a:fld id="{32C807E9-2DF6-43B8-BC36-CD8D4384A8E7}" type="slidenum">
              <a:rPr lang="zh-CN" altLang="en-US" sz="1200">
                <a:latin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50179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 smtClean="0"/>
              <a:t>200</a:t>
            </a:r>
            <a:endParaRPr lang="en-US" altLang="zh-CN" smtClean="0"/>
          </a:p>
          <a:p>
            <a:r>
              <a:rPr lang="en-US" altLang="zh-CN" smtClean="0"/>
              <a:t>300</a:t>
            </a:r>
            <a:endParaRPr lang="en-US" altLang="zh-CN" smtClean="0"/>
          </a:p>
          <a:p>
            <a:r>
              <a:rPr lang="en-US" altLang="zh-CN" smtClean="0"/>
              <a:t>300</a:t>
            </a:r>
            <a:endParaRPr lang="en-US" altLang="zh-CN" smtClean="0"/>
          </a:p>
          <a:p>
            <a:r>
              <a:rPr lang="zh-CN" altLang="en-US" smtClean="0"/>
              <a:t>使用类时加载进来</a:t>
            </a:r>
            <a:endParaRPr lang="zh-CN" altLang="en-US" smtClean="0"/>
          </a:p>
          <a:p>
            <a:r>
              <a:rPr lang="zh-CN" altLang="en-US" smtClean="0"/>
              <a:t>执行StaticTest st1 = new StaticTest() ;  就会200   300</a:t>
            </a:r>
            <a:endParaRPr lang="zh-CN" altLang="en-US" smtClean="0"/>
          </a:p>
          <a:p>
            <a:r>
              <a:rPr lang="zh-CN" altLang="en-US" smtClean="0"/>
              <a:t>再执行第二句时，不再执行了</a:t>
            </a:r>
            <a:endParaRPr lang="zh-CN" altLang="en-US" smtClean="0"/>
          </a:p>
          <a:p>
            <a:r>
              <a:rPr lang="zh-CN" altLang="en-US" smtClean="0"/>
              <a:t>执行第三句打印输出300</a:t>
            </a:r>
            <a:endParaRPr lang="zh-CN" altLang="en-US" smtClean="0"/>
          </a:p>
          <a:p>
            <a:endParaRPr lang="zh-CN" altLang="en-US" smtClean="0"/>
          </a:p>
          <a:p>
            <a:r>
              <a:rPr lang="zh-CN" altLang="en-US" smtClean="0"/>
              <a:t>贴PPT中代码演示。</a:t>
            </a:r>
            <a:endParaRPr lang="zh-CN" altLang="en-US" smtClean="0"/>
          </a:p>
        </p:txBody>
      </p:sp>
      <p:sp>
        <p:nvSpPr>
          <p:cNvPr id="50180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/>
            <a:fld id="{763688D7-E6A9-4D84-9271-BEC813CF61CC}" type="slidenum">
              <a:rPr lang="zh-CN" altLang="en-US" sz="1200">
                <a:latin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52227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 smtClean="0"/>
              <a:t>教学指导：演示示例时，使用断点调试，带领学员学习</a:t>
            </a:r>
            <a:r>
              <a:rPr lang="zh-CN" altLang="en-US" smtClean="0">
                <a:latin typeface="Times New Roman" panose="02020603050405020304" pitchFamily="18" charset="0"/>
              </a:rPr>
              <a:t>使用</a:t>
            </a:r>
            <a:r>
              <a:rPr lang="en-US" altLang="zh-CN" smtClean="0">
                <a:latin typeface="Times New Roman" panose="02020603050405020304" pitchFamily="18" charset="0"/>
              </a:rPr>
              <a:t>static</a:t>
            </a:r>
            <a:r>
              <a:rPr lang="zh-CN" altLang="en-US" smtClean="0">
                <a:latin typeface="Times New Roman" panose="02020603050405020304" pitchFamily="18" charset="0"/>
              </a:rPr>
              <a:t>修饰变属性和代码块时，是如何分配内存空间的。</a:t>
            </a:r>
            <a:endParaRPr lang="zh-CN" altLang="en-US" smtClean="0">
              <a:latin typeface="Times New Roman" panose="02020603050405020304" pitchFamily="18" charset="0"/>
            </a:endParaRPr>
          </a:p>
          <a:p>
            <a:r>
              <a:rPr lang="zh-CN" altLang="en-US" smtClean="0"/>
              <a:t>静态的是在类加载时，就加载到内存。</a:t>
            </a:r>
            <a:endParaRPr lang="zh-CN" altLang="en-US" smtClean="0"/>
          </a:p>
        </p:txBody>
      </p:sp>
      <p:sp>
        <p:nvSpPr>
          <p:cNvPr id="52228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/>
            <a:fld id="{15F4F67D-9986-494D-B361-84E17FEA9B62}" type="slidenum">
              <a:rPr lang="zh-CN" altLang="en-US" sz="1200">
                <a:latin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54275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 smtClean="0"/>
              <a:t>4</a:t>
            </a:r>
            <a:endParaRPr lang="zh-CN" altLang="en-US" smtClean="0"/>
          </a:p>
        </p:txBody>
      </p:sp>
      <p:sp>
        <p:nvSpPr>
          <p:cNvPr id="54276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/>
            <a:fld id="{BC3650DE-98F0-48EA-9233-6C0086C42CA7}" type="slidenum">
              <a:rPr lang="zh-CN" altLang="en-US" sz="1200">
                <a:latin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8194" name="文本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8195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/>
          <a:p>
            <a:fld id="{2A9EA4B5-9757-45FA-ACB3-9257ADA8891B}" type="slidenum"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56323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 smtClean="0"/>
              <a:t>教学指导：演示示例时，使用断点调试，带领学员学习</a:t>
            </a:r>
            <a:r>
              <a:rPr lang="zh-CN" altLang="en-US" smtClean="0">
                <a:latin typeface="Times New Roman" panose="02020603050405020304" pitchFamily="18" charset="0"/>
              </a:rPr>
              <a:t>使用</a:t>
            </a:r>
            <a:r>
              <a:rPr lang="en-US" altLang="zh-CN" smtClean="0">
                <a:latin typeface="Times New Roman" panose="02020603050405020304" pitchFamily="18" charset="0"/>
              </a:rPr>
              <a:t>static</a:t>
            </a:r>
            <a:r>
              <a:rPr lang="zh-CN" altLang="en-US" smtClean="0">
                <a:latin typeface="Times New Roman" panose="02020603050405020304" pitchFamily="18" charset="0"/>
              </a:rPr>
              <a:t>修饰变属性和代码块时，是如何分配内存空间的。</a:t>
            </a:r>
            <a:endParaRPr lang="zh-CN" altLang="en-US" smtClean="0"/>
          </a:p>
        </p:txBody>
      </p:sp>
      <p:sp>
        <p:nvSpPr>
          <p:cNvPr id="56324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/>
            <a:fld id="{BE5F400E-97E2-4E5B-A0AD-335342E9072F}" type="slidenum">
              <a:rPr lang="zh-CN" altLang="en-US" sz="1200">
                <a:latin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miter/>
          </a:ln>
        </p:spPr>
      </p:sp>
      <p:sp>
        <p:nvSpPr>
          <p:cNvPr id="60419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r>
              <a:rPr lang="zh-CN" altLang="en-US" dirty="0"/>
              <a:t>通过提问，和学员互动</a:t>
            </a:r>
            <a:endParaRPr lang="zh-CN" altLang="en-US" dirty="0"/>
          </a:p>
          <a:p>
            <a:pPr lvl="0" eaLnBrk="1" hangingPunct="1"/>
            <a:endParaRPr lang="zh-CN" altLang="en-US" dirty="0"/>
          </a:p>
        </p:txBody>
      </p:sp>
      <p:sp>
        <p:nvSpPr>
          <p:cNvPr id="60420" name="灯片编号占位符 3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indent="0" algn="r"/>
            <a:fld id="{9A0DB2DC-4C9A-4742-B13C-FB6460FD3503}" type="slidenum">
              <a:rPr lang="zh-CN" altLang="en-US" sz="1200" dirty="0">
                <a:latin typeface="Calibri" panose="020F0502020204030204" pitchFamily="34" charset="0"/>
              </a:rPr>
            </a:fld>
            <a:endParaRPr lang="zh-CN" altLang="en-US" sz="12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62467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 smtClean="0"/>
              <a:t>通过提问，和学员互动</a:t>
            </a:r>
            <a:endParaRPr lang="zh-CN" altLang="en-US" smtClean="0"/>
          </a:p>
          <a:p>
            <a:endParaRPr lang="zh-CN" altLang="en-US" smtClean="0"/>
          </a:p>
        </p:txBody>
      </p:sp>
      <p:sp>
        <p:nvSpPr>
          <p:cNvPr id="62468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/>
            <a:fld id="{956CA52C-550D-4859-A4C3-CD504798A20A}" type="slidenum">
              <a:rPr lang="zh-CN" altLang="en-US" sz="1200">
                <a:latin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64515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 smtClean="0"/>
              <a:t>可以有多个间接父类</a:t>
            </a:r>
            <a:endParaRPr lang="zh-CN" altLang="en-US" smtClean="0"/>
          </a:p>
        </p:txBody>
      </p:sp>
      <p:sp>
        <p:nvSpPr>
          <p:cNvPr id="64516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/>
            <a:fld id="{37DB78E3-94C9-4BC5-9C92-2256E4C91E1B}" type="slidenum">
              <a:rPr lang="zh-CN" altLang="en-US" sz="1200">
                <a:latin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67587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 smtClean="0"/>
              <a:t>继承条件下构造方法的调用规则如下：</a:t>
            </a:r>
            <a:endParaRPr lang="zh-CN" altLang="en-US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mtClean="0"/>
              <a:t>如果子类的构造方法中没有通过</a:t>
            </a:r>
            <a:r>
              <a:rPr lang="en-US" altLang="zh-CN" smtClean="0"/>
              <a:t>super</a:t>
            </a:r>
            <a:r>
              <a:rPr lang="zh-CN" altLang="en-US" smtClean="0"/>
              <a:t>显式调用父类的有参构造方法，也没有通过</a:t>
            </a:r>
            <a:r>
              <a:rPr lang="en-US" altLang="zh-CN" smtClean="0"/>
              <a:t>this</a:t>
            </a:r>
            <a:r>
              <a:rPr lang="zh-CN" altLang="en-US" smtClean="0"/>
              <a:t>显式调用自身的其他构造方法，则系统会默认先调用父类的无参构造方法。在这种情况下，写不写“</a:t>
            </a:r>
            <a:r>
              <a:rPr lang="en-US" altLang="zh-CN" smtClean="0"/>
              <a:t>super();</a:t>
            </a:r>
            <a:r>
              <a:rPr lang="zh-CN" altLang="en-US" smtClean="0"/>
              <a:t>”语句，效果是一样的。</a:t>
            </a:r>
            <a:endParaRPr lang="zh-CN" altLang="en-US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mtClean="0"/>
              <a:t>如果子类的构造方法中通过</a:t>
            </a:r>
            <a:r>
              <a:rPr lang="en-US" altLang="zh-CN" smtClean="0"/>
              <a:t>super</a:t>
            </a:r>
            <a:r>
              <a:rPr lang="zh-CN" altLang="en-US" smtClean="0"/>
              <a:t>显式调用父类的有参构造方法，那将执行父类相应构造方法，而不执行父类无参构造方法。</a:t>
            </a:r>
            <a:endParaRPr lang="zh-CN" altLang="en-US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mtClean="0"/>
              <a:t>如果子类的构造方法中通过</a:t>
            </a:r>
            <a:r>
              <a:rPr lang="en-US" altLang="zh-CN" smtClean="0"/>
              <a:t>this</a:t>
            </a:r>
            <a:r>
              <a:rPr lang="zh-CN" altLang="en-US" smtClean="0"/>
              <a:t>显式调用自身的其他构造方法，在相应构造方法中应用以上两条规则。</a:t>
            </a:r>
            <a:endParaRPr lang="zh-CN" altLang="en-US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mtClean="0"/>
              <a:t>特别注意的是，如果存在多级继承关系，在创建一个子类对象时，以上规则会多次向更高一级父类应用，一直到执行顶级父类</a:t>
            </a:r>
            <a:r>
              <a:rPr lang="en-US" altLang="zh-CN" smtClean="0"/>
              <a:t>Object</a:t>
            </a:r>
            <a:r>
              <a:rPr lang="zh-CN" altLang="en-US" smtClean="0"/>
              <a:t>类的无参构造方法为止。</a:t>
            </a:r>
            <a:endParaRPr lang="zh-CN" altLang="en-US" smtClean="0"/>
          </a:p>
          <a:p>
            <a:endParaRPr lang="zh-CN" altLang="en-US" smtClean="0"/>
          </a:p>
        </p:txBody>
      </p:sp>
      <p:sp>
        <p:nvSpPr>
          <p:cNvPr id="67588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/>
            <a:fld id="{3A89A214-B6BE-4E7F-98C7-68C7E3B0BD73}" type="slidenum">
              <a:rPr lang="zh-CN" altLang="en-US" sz="1200">
                <a:latin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69635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 smtClean="0"/>
              <a:t>继承条件下构造方法的调用规则如下：</a:t>
            </a:r>
            <a:endParaRPr lang="zh-CN" altLang="en-US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mtClean="0"/>
              <a:t>如果子类的构造方法中没有通过</a:t>
            </a:r>
            <a:r>
              <a:rPr lang="en-US" altLang="zh-CN" smtClean="0"/>
              <a:t>super</a:t>
            </a:r>
            <a:r>
              <a:rPr lang="zh-CN" altLang="en-US" smtClean="0"/>
              <a:t>显式调用父类的有参构造方法，也没有通过</a:t>
            </a:r>
            <a:r>
              <a:rPr lang="en-US" altLang="zh-CN" smtClean="0"/>
              <a:t>this</a:t>
            </a:r>
            <a:r>
              <a:rPr lang="zh-CN" altLang="en-US" smtClean="0"/>
              <a:t>显式调用自身的其他构造方法，则系统会默认先调用父类的无参构造方法。在这种情况下，写不写“</a:t>
            </a:r>
            <a:r>
              <a:rPr lang="en-US" altLang="zh-CN" smtClean="0"/>
              <a:t>super();</a:t>
            </a:r>
            <a:r>
              <a:rPr lang="zh-CN" altLang="en-US" smtClean="0"/>
              <a:t>”语句，效果是一样的。</a:t>
            </a:r>
            <a:endParaRPr lang="zh-CN" altLang="en-US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mtClean="0"/>
              <a:t>如果子类的构造方法中通过</a:t>
            </a:r>
            <a:r>
              <a:rPr lang="en-US" altLang="zh-CN" smtClean="0"/>
              <a:t>super</a:t>
            </a:r>
            <a:r>
              <a:rPr lang="zh-CN" altLang="en-US" smtClean="0"/>
              <a:t>显式调用父类的有参构造方法，那将执行父类相应构造方法，而不执行父类无参构造方法。</a:t>
            </a:r>
            <a:endParaRPr lang="zh-CN" altLang="en-US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mtClean="0"/>
              <a:t>如果子类的构造方法中通过</a:t>
            </a:r>
            <a:r>
              <a:rPr lang="en-US" altLang="zh-CN" smtClean="0"/>
              <a:t>this</a:t>
            </a:r>
            <a:r>
              <a:rPr lang="zh-CN" altLang="en-US" smtClean="0"/>
              <a:t>显式调用自身的其他构造方法，在相应构造方法中应用以上两条规则。</a:t>
            </a:r>
            <a:endParaRPr lang="zh-CN" altLang="en-US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mtClean="0"/>
              <a:t>特别注意的是，如果存在多级继承关系，在创建一个子类对象时，以上规则会多次向更高一级父类应用，一直到执行顶级父类</a:t>
            </a:r>
            <a:r>
              <a:rPr lang="en-US" altLang="zh-CN" smtClean="0"/>
              <a:t>Object</a:t>
            </a:r>
            <a:r>
              <a:rPr lang="zh-CN" altLang="en-US" smtClean="0"/>
              <a:t>类的无参构造方法为止。</a:t>
            </a:r>
            <a:endParaRPr lang="zh-CN" altLang="en-US" smtClean="0"/>
          </a:p>
          <a:p>
            <a:endParaRPr lang="zh-CN" altLang="en-US" smtClean="0"/>
          </a:p>
        </p:txBody>
      </p:sp>
      <p:sp>
        <p:nvSpPr>
          <p:cNvPr id="69636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/>
            <a:fld id="{598045C5-A447-4C51-8920-A66761C95AA9}" type="slidenum">
              <a:rPr lang="zh-CN" altLang="en-US" sz="1200">
                <a:latin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72707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 smtClean="0"/>
              <a:t>教学指导：通过同包、不同包下演示</a:t>
            </a:r>
            <a:r>
              <a:rPr lang="en-US" altLang="zh-CN" smtClean="0"/>
              <a:t>4</a:t>
            </a:r>
            <a:r>
              <a:rPr lang="zh-CN" altLang="en-US" smtClean="0"/>
              <a:t>种访问修饰符的访问权限及继承情况</a:t>
            </a:r>
            <a:endParaRPr lang="zh-CN" altLang="en-US" smtClean="0"/>
          </a:p>
        </p:txBody>
      </p:sp>
      <p:sp>
        <p:nvSpPr>
          <p:cNvPr id="72708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/>
            <a:fld id="{B1761E7F-A54B-439B-B19C-DB82661D7EA9}" type="slidenum">
              <a:rPr lang="zh-CN" altLang="en-US" sz="1200">
                <a:latin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8194" name="文本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8195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/>
          <a:p>
            <a:fld id="{2A9EA4B5-9757-45FA-ACB3-9257ADA8891B}" type="slidenum"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0243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0" lvl="1"/>
            <a:r>
              <a:rPr lang="zh-CN" altLang="en-US" smtClean="0">
                <a:latin typeface="Times New Roman" panose="02020603050405020304" pitchFamily="18" charset="0"/>
              </a:rPr>
              <a:t>要求强调会干什么、能干什么。在目标的重点、难点右侧，插入“重点”、“难点”图片，以引起学员重视。</a:t>
            </a:r>
            <a:endParaRPr lang="zh-CN" altLang="en-US" sz="1400" smtClean="0">
              <a:latin typeface="Times New Roman" panose="02020603050405020304" pitchFamily="18" charset="0"/>
            </a:endParaRPr>
          </a:p>
          <a:p>
            <a:endParaRPr lang="zh-CN" altLang="en-US" smtClean="0"/>
          </a:p>
        </p:txBody>
      </p:sp>
      <p:sp>
        <p:nvSpPr>
          <p:cNvPr id="10244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/>
            <a:fld id="{3C9BCA6A-6DB9-4DA8-87D6-C90148958641}" type="slidenum">
              <a:rPr lang="zh-CN" altLang="en-US" sz="1200">
                <a:latin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9459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 smtClean="0"/>
              <a:t>什么叫封装：地板下的线路、装修房子的线路  煤气管</a:t>
            </a:r>
            <a:endParaRPr lang="zh-CN" altLang="en-US" smtClean="0"/>
          </a:p>
          <a:p>
            <a:r>
              <a:rPr lang="zh-CN" altLang="en-US" smtClean="0"/>
              <a:t>线路封装起来就更安全</a:t>
            </a:r>
            <a:endParaRPr lang="zh-CN" altLang="en-US" smtClean="0"/>
          </a:p>
          <a:p>
            <a:r>
              <a:rPr lang="zh-CN" altLang="en-US" smtClean="0"/>
              <a:t>health赋值出现了错误，所以应该把它装起来，但是还能够给他赋值，让它输入有效的值，我们可以使用方法把它装起来，方法里可以做判断，屏蔽错误数据。</a:t>
            </a:r>
            <a:endParaRPr lang="zh-CN" altLang="en-US" smtClean="0"/>
          </a:p>
        </p:txBody>
      </p:sp>
      <p:sp>
        <p:nvSpPr>
          <p:cNvPr id="19460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/>
            <a:fld id="{40809DBE-957A-43F6-A577-997F283254D8}" type="slidenum">
              <a:rPr lang="zh-CN" altLang="en-US" sz="1200">
                <a:latin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21507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 b="1" smtClean="0">
                <a:solidFill>
                  <a:schemeClr val="bg1"/>
                </a:solidFill>
                <a:latin typeface="黑体" panose="02010600030101010101" pitchFamily="49" charset="-122"/>
                <a:ea typeface="黑体" panose="02010600030101010101" pitchFamily="49" charset="-122"/>
              </a:rPr>
              <a:t>把尽可能多的东西藏起来，对外提供便捷的接口</a:t>
            </a:r>
            <a:endParaRPr lang="zh-CN" altLang="en-US" b="1" smtClean="0">
              <a:solidFill>
                <a:schemeClr val="bg1"/>
              </a:solidFill>
              <a:latin typeface="黑体" panose="02010600030101010101" pitchFamily="49" charset="-122"/>
              <a:ea typeface="黑体" panose="02010600030101010101" pitchFamily="49" charset="-122"/>
            </a:endParaRPr>
          </a:p>
          <a:p>
            <a:r>
              <a:rPr lang="en-US" altLang="zh-CN" smtClean="0"/>
              <a:t>      </a:t>
            </a:r>
            <a:r>
              <a:rPr lang="zh-CN" altLang="en-US" smtClean="0"/>
              <a:t>只提供给用户用到的接口，封装得越多越安全</a:t>
            </a:r>
            <a:endParaRPr lang="en-US" smtClean="0">
              <a:ea typeface="宋体" panose="02010600030101010101" pitchFamily="2" charset="-122"/>
            </a:endParaRPr>
          </a:p>
          <a:p>
            <a:r>
              <a:rPr lang="zh-CN" altLang="en-US" smtClean="0"/>
              <a:t>举例：电脑中有很多插口，只提供给用户有用的</a:t>
            </a:r>
            <a:endParaRPr lang="en-US" smtClean="0">
              <a:ea typeface="宋体" panose="02010600030101010101" pitchFamily="2" charset="-122"/>
            </a:endParaRPr>
          </a:p>
          <a:p>
            <a:r>
              <a:rPr lang="zh-CN" altLang="en-US" b="1" smtClean="0">
                <a:solidFill>
                  <a:schemeClr val="bg1"/>
                </a:solidFill>
                <a:latin typeface="黑体" panose="02010600030101010101" pitchFamily="49" charset="-122"/>
                <a:ea typeface="黑体" panose="02010600030101010101" pitchFamily="49" charset="-122"/>
              </a:rPr>
              <a:t>把所有的属性藏起来</a:t>
            </a:r>
            <a:endParaRPr lang="zh-CN" altLang="en-US" b="1" smtClean="0">
              <a:solidFill>
                <a:schemeClr val="bg1"/>
              </a:solidFill>
              <a:latin typeface="黑体" panose="02010600030101010101" pitchFamily="49" charset="-122"/>
              <a:ea typeface="黑体" panose="02010600030101010101" pitchFamily="49" charset="-122"/>
            </a:endParaRPr>
          </a:p>
          <a:p>
            <a:r>
              <a:rPr lang="en-US" smtClean="0">
                <a:ea typeface="宋体" panose="02010600030101010101" pitchFamily="2" charset="-122"/>
              </a:rPr>
              <a:t>    </a:t>
            </a:r>
            <a:r>
              <a:rPr lang="zh-CN" altLang="en-US" smtClean="0"/>
              <a:t>属性是无法屏蔽错误的，用户输入什么就接受什么，不安全</a:t>
            </a:r>
            <a:endParaRPr lang="zh-CN" altLang="en-US" smtClean="0"/>
          </a:p>
        </p:txBody>
      </p:sp>
      <p:sp>
        <p:nvSpPr>
          <p:cNvPr id="21508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/>
            <a:fld id="{5362C262-47A9-4BA0-9379-4D19FCF12A0D}" type="slidenum">
              <a:rPr lang="zh-CN" altLang="en-US" sz="1200">
                <a:latin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23555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 smtClean="0">
                <a:solidFill>
                  <a:schemeClr val="bg1"/>
                </a:solidFill>
              </a:rPr>
              <a:t>教学指导：</a:t>
            </a:r>
            <a:endParaRPr lang="en-US" smtClean="0">
              <a:solidFill>
                <a:schemeClr val="bg1"/>
              </a:solidFill>
              <a:ea typeface="宋体" panose="02010600030101010101" pitchFamily="2" charset="-122"/>
            </a:endParaRPr>
          </a:p>
          <a:p>
            <a:r>
              <a:rPr lang="en-US" altLang="zh-CN" smtClean="0">
                <a:solidFill>
                  <a:schemeClr val="bg1"/>
                </a:solidFill>
              </a:rPr>
              <a:t>1</a:t>
            </a:r>
            <a:r>
              <a:rPr lang="zh-CN" altLang="en-US" smtClean="0">
                <a:solidFill>
                  <a:schemeClr val="bg1"/>
                </a:solidFill>
              </a:rPr>
              <a:t>、</a:t>
            </a:r>
            <a:endParaRPr lang="en-US" smtClean="0">
              <a:solidFill>
                <a:schemeClr val="bg1"/>
              </a:solidFill>
              <a:ea typeface="宋体" panose="02010600030101010101" pitchFamily="2" charset="-122"/>
            </a:endParaRPr>
          </a:p>
          <a:p>
            <a:r>
              <a:rPr lang="en-US" altLang="zh-CN" smtClean="0">
                <a:solidFill>
                  <a:schemeClr val="bg1"/>
                </a:solidFill>
              </a:rPr>
              <a:t>2</a:t>
            </a:r>
            <a:r>
              <a:rPr lang="zh-CN" altLang="en-US" smtClean="0">
                <a:solidFill>
                  <a:schemeClr val="bg1"/>
                </a:solidFill>
              </a:rPr>
              <a:t>、强调封装</a:t>
            </a:r>
            <a:r>
              <a:rPr lang="zh-CN" altLang="en-US" smtClean="0"/>
              <a:t>示例演示了对企鹅的封装</a:t>
            </a:r>
            <a:r>
              <a:rPr lang="zh-CN" altLang="en-US" smtClean="0">
                <a:solidFill>
                  <a:schemeClr val="bg1"/>
                </a:solidFill>
              </a:rPr>
              <a:t>的三个步骤以及无参、有参构造方法</a:t>
            </a:r>
            <a:endParaRPr lang="en-US" smtClean="0">
              <a:solidFill>
                <a:schemeClr val="bg1"/>
              </a:solidFill>
              <a:ea typeface="宋体" panose="02010600030101010101" pitchFamily="2" charset="-122"/>
            </a:endParaRPr>
          </a:p>
          <a:p>
            <a:r>
              <a:rPr lang="en-US" altLang="zh-CN" smtClean="0">
                <a:solidFill>
                  <a:schemeClr val="bg1"/>
                </a:solidFill>
              </a:rPr>
              <a:t>3</a:t>
            </a:r>
            <a:r>
              <a:rPr lang="zh-CN" altLang="en-US" smtClean="0">
                <a:solidFill>
                  <a:schemeClr val="bg1"/>
                </a:solidFill>
              </a:rPr>
              <a:t>、测试时，先使用无参构造创建对象，再使用有参构造，并说明不同的使用场合</a:t>
            </a:r>
            <a:endParaRPr lang="en-US" smtClean="0">
              <a:solidFill>
                <a:schemeClr val="bg1"/>
              </a:solidFill>
              <a:ea typeface="宋体" panose="02010600030101010101" pitchFamily="2" charset="-122"/>
            </a:endParaRPr>
          </a:p>
          <a:p>
            <a:endParaRPr lang="en-US" b="1" smtClean="0">
              <a:ea typeface="宋体" panose="02010600030101010101" pitchFamily="2" charset="-122"/>
            </a:endParaRPr>
          </a:p>
          <a:p>
            <a:endParaRPr lang="zh-CN" altLang="en-US" smtClean="0"/>
          </a:p>
        </p:txBody>
      </p:sp>
      <p:sp>
        <p:nvSpPr>
          <p:cNvPr id="23556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/>
            <a:fld id="{EBE36114-0BD4-4C92-B593-70E39E7A7B1F}" type="slidenum">
              <a:rPr lang="zh-CN" altLang="en-US" sz="1200">
                <a:latin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25603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 smtClean="0"/>
              <a:t>便于使用者正确使用系统，防止错误修改属性</a:t>
            </a:r>
            <a:endParaRPr lang="en-US" smtClean="0">
              <a:ea typeface="宋体" panose="02010600030101010101" pitchFamily="2" charset="-122"/>
            </a:endParaRPr>
          </a:p>
          <a:p>
            <a:r>
              <a:rPr lang="en-US" smtClean="0">
                <a:ea typeface="宋体" panose="02010600030101010101" pitchFamily="2" charset="-122"/>
              </a:rPr>
              <a:t>	</a:t>
            </a:r>
            <a:r>
              <a:rPr lang="zh-CN" altLang="en-US" smtClean="0"/>
              <a:t>简单说就是安全   前面属性的例子    自动提款机（钱放在那里，用户自己存钱取钱 自己改存折上的数据不行  取款机要点钱）</a:t>
            </a:r>
            <a:endParaRPr lang="en-US" smtClean="0">
              <a:ea typeface="宋体" panose="02010600030101010101" pitchFamily="2" charset="-122"/>
            </a:endParaRPr>
          </a:p>
          <a:p>
            <a:r>
              <a:rPr lang="zh-CN" altLang="en-US" smtClean="0"/>
              <a:t>有助于系统之间的松耦合，提高系统独立性</a:t>
            </a:r>
            <a:endParaRPr lang="en-US" smtClean="0">
              <a:ea typeface="宋体" panose="02010600030101010101" pitchFamily="2" charset="-122"/>
            </a:endParaRPr>
          </a:p>
          <a:p>
            <a:r>
              <a:rPr lang="en-US" smtClean="0">
                <a:ea typeface="宋体" panose="02010600030101010101" pitchFamily="2" charset="-122"/>
              </a:rPr>
              <a:t>	</a:t>
            </a:r>
            <a:r>
              <a:rPr lang="zh-CN" altLang="en-US" smtClean="0"/>
              <a:t>当某一个系统的实现发生变化时，只要它的接口不变，就不会影响其他的系统</a:t>
            </a:r>
            <a:endParaRPr lang="en-US" smtClean="0">
              <a:ea typeface="宋体" panose="02010600030101010101" pitchFamily="2" charset="-122"/>
            </a:endParaRPr>
          </a:p>
          <a:p>
            <a:r>
              <a:rPr lang="zh-CN" altLang="en-US" smtClean="0"/>
              <a:t>提高软件的可重用性</a:t>
            </a:r>
            <a:endParaRPr lang="en-US" smtClean="0">
              <a:ea typeface="宋体" panose="02010600030101010101" pitchFamily="2" charset="-122"/>
            </a:endParaRPr>
          </a:p>
          <a:p>
            <a:r>
              <a:rPr lang="en-US" smtClean="0">
                <a:ea typeface="宋体" panose="02010600030101010101" pitchFamily="2" charset="-122"/>
              </a:rPr>
              <a:t>	</a:t>
            </a:r>
            <a:r>
              <a:rPr lang="zh-CN" altLang="en-US" smtClean="0"/>
              <a:t>每个系统都是一个相对独立的整体，可以再多种环境中得到重用。如干电池在相机、手电筒、剃须刀都能使用</a:t>
            </a:r>
            <a:endParaRPr lang="en-US" smtClean="0">
              <a:ea typeface="宋体" panose="02010600030101010101" pitchFamily="2" charset="-122"/>
            </a:endParaRPr>
          </a:p>
          <a:p>
            <a:r>
              <a:rPr lang="zh-CN" altLang="en-US" smtClean="0"/>
              <a:t>降低了构建大型系统的风险</a:t>
            </a:r>
            <a:endParaRPr lang="en-US" smtClean="0">
              <a:ea typeface="宋体" panose="02010600030101010101" pitchFamily="2" charset="-122"/>
            </a:endParaRPr>
          </a:p>
          <a:p>
            <a:r>
              <a:rPr lang="en-US" smtClean="0">
                <a:ea typeface="宋体" panose="02010600030101010101" pitchFamily="2" charset="-122"/>
              </a:rPr>
              <a:t>	</a:t>
            </a:r>
            <a:r>
              <a:rPr lang="zh-CN" altLang="en-US" smtClean="0"/>
              <a:t>即使整个系统不成功，个别的独立子系统有可能依然有价值，比如相机损坏了，但电池依然有用，可以安装在手电筒中</a:t>
            </a:r>
            <a:endParaRPr lang="zh-CN" altLang="en-US" smtClean="0"/>
          </a:p>
          <a:p>
            <a:endParaRPr lang="zh-CN" altLang="en-US" smtClean="0"/>
          </a:p>
          <a:p>
            <a:r>
              <a:rPr lang="zh-CN" altLang="en-US" smtClean="0"/>
              <a:t>两点：</a:t>
            </a:r>
            <a:endParaRPr lang="zh-CN" altLang="en-US" smtClean="0"/>
          </a:p>
          <a:p>
            <a:r>
              <a:rPr lang="zh-CN" altLang="en-US" smtClean="0"/>
              <a:t>安全：属性、自动自动提款机</a:t>
            </a:r>
            <a:endParaRPr lang="zh-CN" altLang="en-US" smtClean="0"/>
          </a:p>
          <a:p>
            <a:r>
              <a:rPr lang="zh-CN" altLang="en-US" smtClean="0"/>
              <a:t>方便，可重用：之前学的方法   jdk自带的方法 System.out.println()</a:t>
            </a:r>
            <a:endParaRPr lang="zh-CN" altLang="en-US" smtClean="0"/>
          </a:p>
          <a:p>
            <a:r>
              <a:rPr lang="en-US" smtClean="0">
                <a:ea typeface="宋体" panose="02010600030101010101" pitchFamily="2" charset="-122"/>
              </a:rPr>
              <a:t>	</a:t>
            </a:r>
            <a:endParaRPr lang="en-US" smtClean="0">
              <a:ea typeface="宋体" panose="02010600030101010101" pitchFamily="2" charset="-122"/>
            </a:endParaRPr>
          </a:p>
          <a:p>
            <a:endParaRPr lang="zh-CN" altLang="en-US" smtClean="0"/>
          </a:p>
        </p:txBody>
      </p:sp>
      <p:sp>
        <p:nvSpPr>
          <p:cNvPr id="25604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/>
            <a:fld id="{02DC4399-EEE9-4A57-89E4-379F133792C3}" type="slidenum">
              <a:rPr lang="zh-CN" altLang="en-US" sz="1200">
                <a:latin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28675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 smtClean="0">
                <a:latin typeface="Times New Roman" panose="02020603050405020304" pitchFamily="18" charset="0"/>
              </a:rPr>
              <a:t>教学指导：</a:t>
            </a:r>
            <a:endParaRPr lang="en-US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mtClean="0">
                <a:latin typeface="Times New Roman" panose="02020603050405020304" pitchFamily="18" charset="0"/>
              </a:rPr>
              <a:t>1</a:t>
            </a:r>
            <a:r>
              <a:rPr lang="zh-CN" altLang="en-US" smtClean="0">
                <a:latin typeface="Times New Roman" panose="02020603050405020304" pitchFamily="18" charset="0"/>
              </a:rPr>
              <a:t>、通过分析学员熟悉的</a:t>
            </a:r>
            <a:r>
              <a:rPr lang="en-US" altLang="zh-CN" smtClean="0">
                <a:latin typeface="Times New Roman" panose="02020603050405020304" pitchFamily="18" charset="0"/>
              </a:rPr>
              <a:t>Windows</a:t>
            </a:r>
            <a:r>
              <a:rPr lang="zh-CN" altLang="en-US" smtClean="0">
                <a:latin typeface="Times New Roman" panose="02020603050405020304" pitchFamily="18" charset="0"/>
              </a:rPr>
              <a:t>组织文件的方式，提出问题，引出包</a:t>
            </a:r>
            <a:endParaRPr lang="en-US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mtClean="0">
                <a:latin typeface="Times New Roman" panose="02020603050405020304" pitchFamily="18" charset="0"/>
              </a:rPr>
              <a:t>2</a:t>
            </a:r>
            <a:r>
              <a:rPr lang="zh-CN" altLang="en-US" smtClean="0">
                <a:latin typeface="Times New Roman" panose="02020603050405020304" pitchFamily="18" charset="0"/>
              </a:rPr>
              <a:t>、前面的学习过程中，学员对包的使用已经不陌生了，本章总结其概念、用法，这部分内容的讲解时间不超过</a:t>
            </a:r>
            <a:r>
              <a:rPr lang="en-US" altLang="zh-CN" smtClean="0">
                <a:latin typeface="Times New Roman" panose="02020603050405020304" pitchFamily="18" charset="0"/>
              </a:rPr>
              <a:t>15</a:t>
            </a:r>
            <a:r>
              <a:rPr lang="zh-CN" altLang="en-US" smtClean="0">
                <a:latin typeface="Times New Roman" panose="02020603050405020304" pitchFamily="18" charset="0"/>
              </a:rPr>
              <a:t>分钟。</a:t>
            </a:r>
            <a:endParaRPr lang="zh-CN" altLang="en-US" smtClean="0">
              <a:latin typeface="Times New Roman" panose="02020603050405020304" pitchFamily="18" charset="0"/>
            </a:endParaRPr>
          </a:p>
          <a:p>
            <a:r>
              <a:rPr lang="zh-CN" altLang="en-US" smtClean="0">
                <a:latin typeface="Times New Roman" panose="02020603050405020304" pitchFamily="18" charset="0"/>
              </a:rPr>
              <a:t>Myelipse中演示，多个文件，不好找，不能写同名类</a:t>
            </a:r>
            <a:endParaRPr lang="zh-CN" altLang="en-US" smtClean="0">
              <a:latin typeface="Times New Roman" panose="02020603050405020304" pitchFamily="18" charset="0"/>
            </a:endParaRPr>
          </a:p>
          <a:p>
            <a:endParaRPr lang="zh-CN" altLang="en-US" smtClean="0">
              <a:latin typeface="Times New Roman" panose="02020603050405020304" pitchFamily="18" charset="0"/>
            </a:endParaRPr>
          </a:p>
        </p:txBody>
      </p:sp>
      <p:sp>
        <p:nvSpPr>
          <p:cNvPr id="28676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/>
            <a:fld id="{B38CE852-0C3B-4609-ADE6-5598415BA14D}" type="slidenum">
              <a:rPr lang="zh-CN" altLang="en-US" sz="1200">
                <a:latin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/>
            <a:fld id="{A6FCD180-18EA-4731-A1C1-A47FD247E6D1}" type="slidenum">
              <a:rPr lang="zh-CN" altLang="en-US" sz="1200">
                <a:latin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30724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 smtClean="0"/>
              <a:t>展示以前创建的项目，所有的</a:t>
            </a:r>
            <a:r>
              <a:rPr lang="en-US" altLang="zh-CN" smtClean="0"/>
              <a:t>java</a:t>
            </a:r>
            <a:r>
              <a:rPr lang="zh-CN" altLang="en-US" smtClean="0"/>
              <a:t>文档都是在项目文件夹的根目录下，比较乱，不能有重名的</a:t>
            </a:r>
            <a:endParaRPr lang="zh-CN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33045" y="207645"/>
            <a:ext cx="8238490" cy="70675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lIns="0" tIns="0"/>
          <a:lstStyle>
            <a:lvl1pPr>
              <a:defRPr sz="2400" b="1">
                <a:solidFill>
                  <a:srgbClr val="009ADA"/>
                </a:solidFill>
              </a:defRPr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677545" y="1015365"/>
            <a:ext cx="7762875" cy="3394075"/>
          </a:xfrm>
        </p:spPr>
        <p:txBody>
          <a:bodyPr/>
          <a:lstStyle>
            <a:lvl1pPr marL="457200" indent="-457200">
              <a:lnSpc>
                <a:spcPct val="100000"/>
              </a:lnSpc>
              <a:buClr>
                <a:srgbClr val="0099D8"/>
              </a:buClr>
              <a:buFont typeface="Wingdings" panose="05000000000000000000" charset="0"/>
              <a:buChar char=""/>
              <a:defRPr sz="2400" b="1">
                <a:solidFill>
                  <a:srgbClr val="0B9FDD"/>
                </a:solidFill>
              </a:defRPr>
            </a:lvl1pPr>
            <a:lvl2pPr marL="800100" indent="-342900">
              <a:lnSpc>
                <a:spcPct val="100000"/>
              </a:lnSpc>
              <a:buClr>
                <a:srgbClr val="0099D8"/>
              </a:buClr>
              <a:buSzPct val="90000"/>
              <a:buFont typeface="Wingdings" panose="05000000000000000000" charset="0"/>
              <a:buChar char=""/>
              <a:defRPr sz="2200">
                <a:solidFill>
                  <a:schemeClr val="tx1"/>
                </a:solidFill>
              </a:defRPr>
            </a:lvl2pPr>
            <a:lvl3pPr marL="1200150" indent="-285750">
              <a:lnSpc>
                <a:spcPct val="100000"/>
              </a:lnSpc>
              <a:buClr>
                <a:srgbClr val="0099D8"/>
              </a:buClr>
              <a:buSzPct val="85000"/>
              <a:buFont typeface="Wingdings" panose="05000000000000000000" charset="0"/>
              <a:buChar char=""/>
              <a:defRPr sz="2000"/>
            </a:lvl3pPr>
            <a:lvl4pPr marL="1657350" indent="-285750">
              <a:lnSpc>
                <a:spcPct val="100000"/>
              </a:lnSpc>
              <a:buClr>
                <a:srgbClr val="0099D8"/>
              </a:buClr>
              <a:buFont typeface="Webdings" panose="05030102010509060703" charset="0"/>
              <a:buChar char="4"/>
              <a:defRPr/>
            </a:lvl4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endParaRPr lang="zh-CN" altLang="en-US" strike="noStrike" noProof="1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r>
              <a:rPr lang="en-US" altLang="zh-CN" dirty="0" smtClean="0"/>
              <a:t>/40</a:t>
            </a:r>
            <a:endParaRPr lang="en-US" dirty="0"/>
          </a:p>
        </p:txBody>
      </p:sp>
      <p:sp>
        <p:nvSpPr>
          <p:cNvPr id="8" name="矩形 7"/>
          <p:cNvSpPr/>
          <p:nvPr userDrawn="1"/>
        </p:nvSpPr>
        <p:spPr>
          <a:xfrm>
            <a:off x="-8878" y="123478"/>
            <a:ext cx="107504" cy="504056"/>
          </a:xfrm>
          <a:prstGeom prst="rect">
            <a:avLst/>
          </a:prstGeom>
          <a:solidFill>
            <a:srgbClr val="009A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-8878" y="5092030"/>
            <a:ext cx="9152878" cy="72008"/>
          </a:xfrm>
          <a:prstGeom prst="rect">
            <a:avLst/>
          </a:prstGeom>
          <a:solidFill>
            <a:srgbClr val="009A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3840" y="207645"/>
            <a:ext cx="8185785" cy="70675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lIns="0" tIns="0"/>
          <a:lstStyle>
            <a:lvl1pPr>
              <a:defRPr sz="2800" b="1">
                <a:solidFill>
                  <a:srgbClr val="0099D9"/>
                </a:solidFill>
              </a:defRPr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pic>
        <p:nvPicPr>
          <p:cNvPr id="8" name="图片 7" descr="C:\Users\Lenovo\Desktop\全栈大数据PPT模板设计\ppt模板\切图\压缩后\压缩后\3_04.png3_04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7965440" y="207328"/>
            <a:ext cx="1105535" cy="448945"/>
          </a:xfrm>
          <a:prstGeom prst="rect">
            <a:avLst/>
          </a:prstGeom>
        </p:spPr>
      </p:pic>
      <p:sp>
        <p:nvSpPr>
          <p:cNvPr id="9" name="内容占位符 8"/>
          <p:cNvSpPr>
            <a:spLocks noGrp="1"/>
          </p:cNvSpPr>
          <p:nvPr>
            <p:ph idx="1"/>
          </p:nvPr>
        </p:nvSpPr>
        <p:spPr>
          <a:xfrm>
            <a:off x="677545" y="1015365"/>
            <a:ext cx="7762875" cy="3394075"/>
          </a:xfrm>
        </p:spPr>
        <p:txBody>
          <a:bodyPr/>
          <a:lstStyle>
            <a:lvl1pPr marL="457200" indent="-457200">
              <a:lnSpc>
                <a:spcPct val="100000"/>
              </a:lnSpc>
              <a:buClr>
                <a:srgbClr val="0099D8"/>
              </a:buClr>
              <a:buFont typeface="Wingdings" panose="05000000000000000000" charset="0"/>
              <a:buChar char=""/>
              <a:defRPr sz="2400" b="1">
                <a:solidFill>
                  <a:srgbClr val="0B9FDD"/>
                </a:solidFill>
              </a:defRPr>
            </a:lvl1pPr>
            <a:lvl2pPr marL="800100" indent="-342900">
              <a:lnSpc>
                <a:spcPct val="100000"/>
              </a:lnSpc>
              <a:buClr>
                <a:srgbClr val="0099D8"/>
              </a:buClr>
              <a:buSzPct val="90000"/>
              <a:buFont typeface="Wingdings" panose="05000000000000000000" charset="0"/>
              <a:buChar char=""/>
              <a:defRPr sz="2200">
                <a:solidFill>
                  <a:schemeClr val="tx1"/>
                </a:solidFill>
              </a:defRPr>
            </a:lvl2pPr>
            <a:lvl3pPr marL="1200150" indent="-285750">
              <a:lnSpc>
                <a:spcPct val="100000"/>
              </a:lnSpc>
              <a:buClr>
                <a:srgbClr val="0099D8"/>
              </a:buClr>
              <a:buSzPct val="85000"/>
              <a:buFont typeface="Wingdings" panose="05000000000000000000" charset="0"/>
              <a:buChar char=""/>
              <a:defRPr sz="2000"/>
            </a:lvl3pPr>
            <a:lvl4pPr marL="1657350" indent="-285750">
              <a:lnSpc>
                <a:spcPct val="100000"/>
              </a:lnSpc>
              <a:buClr>
                <a:srgbClr val="0099D8"/>
              </a:buClr>
              <a:buFont typeface="Webdings" panose="05030102010509060703" charset="0"/>
              <a:buChar char="4"/>
              <a:defRPr/>
            </a:lvl4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  <a:p>
            <a:pPr lvl="5" fontAlgn="base"/>
            <a:r>
              <a:rPr lang="zh-CN" altLang="en-US" strike="noStrike" noProof="1"/>
              <a:t>６</a:t>
            </a:r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</a:fld>
            <a:r>
              <a:rPr lang="zh-CN" altLang="en-US" dirty="0"/>
              <a:t>/</a:t>
            </a:r>
            <a:r>
              <a:rPr lang="en-US" altLang="zh-CN" dirty="0"/>
              <a:t>10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buFont typeface="Wingdings" panose="05000000000000000000" charset="0"/>
              <a:buChar char=""/>
              <a:defRPr sz="3200"/>
            </a:lvl1pPr>
            <a:lvl2pPr>
              <a:buFont typeface="Wingdings" panose="05000000000000000000" charset="0"/>
              <a:buChar char=""/>
              <a:defRPr sz="2800"/>
            </a:lvl2pPr>
            <a:lvl3pPr>
              <a:buFont typeface="Wingdings" panose="05000000000000000000" charset="0"/>
              <a:buChar char=""/>
              <a:defRPr sz="2400"/>
            </a:lvl3pPr>
            <a:lvl4pPr>
              <a:buFont typeface="Webdings" panose="05030102010509060703" charset="0"/>
              <a:buChar char="4"/>
              <a:defRPr sz="2000"/>
            </a:lvl4pPr>
            <a:lvl5pPr>
              <a:buFont typeface="Wingdings" panose="05000000000000000000" charset="0"/>
              <a:buChar char="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</a:fld>
            <a:r>
              <a:rPr lang="zh-CN" altLang="en-US" dirty="0"/>
              <a:t>/</a:t>
            </a:r>
            <a:r>
              <a:rPr lang="en-US" altLang="zh-CN" dirty="0"/>
              <a:t>10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dirty="0"/>
              <a:t>单击图标添加图片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</a:fld>
            <a:r>
              <a:rPr lang="zh-CN" altLang="en-US" dirty="0"/>
              <a:t>/</a:t>
            </a:r>
            <a:r>
              <a:rPr lang="en-US" altLang="zh-CN" dirty="0"/>
              <a:t>10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86380" y="349251"/>
            <a:ext cx="3429024" cy="43654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56260" y="797560"/>
            <a:ext cx="8422640" cy="3394075"/>
          </a:xfrm>
        </p:spPr>
        <p:txBody>
          <a:bodyPr vert="eaVert"/>
          <a:lstStyle>
            <a:lvl1pPr>
              <a:buFont typeface="Wingdings" panose="05000000000000000000" charset="0"/>
              <a:buChar char=""/>
              <a:defRPr/>
            </a:lvl1pPr>
            <a:lvl2pPr>
              <a:buFont typeface="Wingdings" panose="05000000000000000000" charset="0"/>
              <a:buChar char=""/>
              <a:defRPr/>
            </a:lvl2pPr>
            <a:lvl3pPr>
              <a:buFont typeface="Wingdings" panose="05000000000000000000" charset="0"/>
              <a:buChar char=""/>
              <a:defRPr/>
            </a:lvl3pPr>
            <a:lvl4pPr>
              <a:buFont typeface="Webdings" panose="05030102010509060703" charset="0"/>
              <a:buChar char="4"/>
              <a:defRPr/>
            </a:lvl4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</a:fld>
            <a:r>
              <a:rPr lang="zh-CN" altLang="en-US" dirty="0"/>
              <a:t>/</a:t>
            </a:r>
            <a:r>
              <a:rPr lang="en-US" altLang="zh-CN" dirty="0"/>
              <a:t>10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>
            <a:lvl1pPr>
              <a:buFont typeface="Wingdings" panose="05000000000000000000" charset="0"/>
              <a:buChar char=""/>
              <a:defRPr/>
            </a:lvl1pPr>
            <a:lvl2pPr>
              <a:buFont typeface="Wingdings" panose="05000000000000000000" charset="0"/>
              <a:buChar char=""/>
              <a:defRPr/>
            </a:lvl2pPr>
            <a:lvl3pPr>
              <a:buFont typeface="Wingdings" panose="05000000000000000000" charset="0"/>
              <a:buChar char=""/>
              <a:defRPr/>
            </a:lvl3pPr>
            <a:lvl4pPr>
              <a:buFont typeface="Webdings" panose="05030102010509060703" charset="0"/>
              <a:buChar char="4"/>
              <a:defRPr/>
            </a:lvl4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</a:fld>
            <a:r>
              <a:rPr lang="zh-CN" altLang="en-US" dirty="0"/>
              <a:t>/</a:t>
            </a:r>
            <a:r>
              <a:rPr lang="en-US" altLang="zh-CN" dirty="0"/>
              <a:t>10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1538" y="857238"/>
            <a:ext cx="6643734" cy="3643338"/>
          </a:xfrm>
        </p:spPr>
        <p:txBody>
          <a:bodyPr>
            <a:normAutofit/>
          </a:bodyPr>
          <a:lstStyle>
            <a:lvl1pPr>
              <a:buClr>
                <a:srgbClr val="7CC049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Clr>
                <a:srgbClr val="7CC049"/>
              </a:buClr>
              <a:buSzPct val="80000"/>
              <a:buFont typeface="Wingdings" panose="05000000000000000000" pitchFamily="2" charset="2"/>
              <a:buChar char="u"/>
              <a:defRPr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buSzPct val="80000"/>
              <a:buFontTx/>
              <a:buBlip>
                <a:blip r:embed="rId2"/>
              </a:buBlip>
              <a:defRPr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en-US" altLang="zh-CN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标题 1"/>
          <p:cNvSpPr>
            <a:spLocks noGrp="1"/>
          </p:cNvSpPr>
          <p:nvPr>
            <p:ph type="title" hasCustomPrompt="1"/>
          </p:nvPr>
        </p:nvSpPr>
        <p:spPr>
          <a:xfrm>
            <a:off x="7164288" y="285734"/>
            <a:ext cx="1622554" cy="357190"/>
          </a:xfrm>
          <a:solidFill>
            <a:srgbClr val="30383A"/>
          </a:solidFill>
        </p:spPr>
        <p:txBody>
          <a:bodyPr>
            <a:noAutofit/>
          </a:bodyPr>
          <a:lstStyle>
            <a:lvl1pPr algn="r">
              <a:defRPr sz="2000" b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添加标题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r>
              <a:rPr lang="zh-CN" altLang="en-US" dirty="0"/>
              <a:t>/</a:t>
            </a:r>
            <a:r>
              <a:rPr lang="en-US" altLang="zh-CN" dirty="0"/>
              <a:t>10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81" y="2223"/>
            <a:ext cx="9174948" cy="51689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1" name="标题 1"/>
          <p:cNvSpPr>
            <a:spLocks noGrp="1"/>
          </p:cNvSpPr>
          <p:nvPr>
            <p:ph type="ctrTitle" hasCustomPrompt="1"/>
          </p:nvPr>
        </p:nvSpPr>
        <p:spPr>
          <a:xfrm>
            <a:off x="685800" y="1094105"/>
            <a:ext cx="7772400" cy="11049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anchor="ctr">
            <a:normAutofit/>
          </a:bodyPr>
          <a:lstStyle>
            <a:lvl1pPr lvl="0" algn="ctr">
              <a:defRPr sz="4600" b="1" kern="1200">
                <a:solidFill>
                  <a:schemeClr val="bg1"/>
                </a:solidFill>
              </a:defRPr>
            </a:lvl1pPr>
          </a:lstStyle>
          <a:p>
            <a:pPr lvl="0" fontAlgn="base"/>
            <a:r>
              <a:rPr lang="en-US" altLang="zh-CN" strike="noStrike" noProof="1"/>
              <a:t>16/9</a:t>
            </a:r>
            <a:r>
              <a:rPr lang="zh-CN" altLang="en-US" strike="noStrike" noProof="1"/>
              <a:t>录屏模板</a:t>
            </a:r>
            <a:endParaRPr lang="zh-CN" altLang="en-US" strike="noStrike" noProof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buFont typeface="Arial" panose="020B0604020202020204" pitchFamily="34" charset="0"/>
              <a:buNone/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buFont typeface="Arial" panose="020B0604020202020204" pitchFamily="34" charset="0"/>
              <a:buNone/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1031" name="标题占位符 1"/>
          <p:cNvSpPr>
            <a:spLocks noGrp="1"/>
          </p:cNvSpPr>
          <p:nvPr>
            <p:ph type="title"/>
          </p:nvPr>
        </p:nvSpPr>
        <p:spPr bwMode="auto">
          <a:xfrm>
            <a:off x="48260" y="286385"/>
            <a:ext cx="5874385" cy="5111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6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73735" y="977900"/>
            <a:ext cx="7797165" cy="31877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buFont typeface="Arial" panose="020B0604020202020204" pitchFamily="34" charset="0"/>
              <a:buNone/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0C913308-F349-4B6D-A68A-DD1791B4A57B}" type="slidenum">
              <a:rPr lang="zh-CN" altLang="en-US" smtClean="0"/>
            </a:fld>
            <a:r>
              <a:rPr lang="en-US" altLang="zh-CN" dirty="0"/>
              <a:t>/10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 kern="1200">
          <a:solidFill>
            <a:srgbClr val="0B9FDD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9ADA"/>
        </a:buClr>
        <a:buFont typeface="Wingdings" panose="05000000000000000000" charset="0"/>
        <a:buChar char=""/>
        <a:defRPr sz="2400" b="1" kern="1200">
          <a:solidFill>
            <a:srgbClr val="009ADA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9ADA"/>
        </a:buClr>
        <a:buFont typeface="Wingdings" panose="05000000000000000000" charset="0"/>
        <a:buChar char="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9ADA"/>
        </a:buClr>
        <a:buFont typeface="Wingdings" panose="05000000000000000000" charset="0"/>
        <a:buChar char="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9ADA"/>
        </a:buClr>
        <a:buFont typeface="Webdings" panose="05030102010509060703" charset="0"/>
        <a:buChar char="4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9ADA"/>
        </a:buClr>
        <a:buFont typeface="Wingdings" panose="05000000000000000000" charset="0"/>
        <a:buChar char=""/>
        <a:defRPr sz="12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slide" Target="slide3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5.jpeg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4.png"/><Relationship Id="rId1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6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2.png"/><Relationship Id="rId1" Type="http://schemas.openxmlformats.org/officeDocument/2006/relationships/image" Target="../media/image6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2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6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2.png"/><Relationship Id="rId1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5121"/>
          <p:cNvSpPr>
            <a:spLocks noGrp="1"/>
          </p:cNvSpPr>
          <p:nvPr>
            <p:ph type="ctrTitle"/>
          </p:nvPr>
        </p:nvSpPr>
        <p:spPr>
          <a:xfrm>
            <a:off x="685800" y="1466850"/>
            <a:ext cx="7772400" cy="1104900"/>
          </a:xfrm>
        </p:spPr>
        <p:txBody>
          <a:bodyPr>
            <a:normAutofit/>
          </a:bodyPr>
          <a:lstStyle/>
          <a:p>
            <a:r>
              <a:rPr lang="zh-CN" altLang="en-US" dirty="0">
                <a:sym typeface="+mn-ea"/>
              </a:rPr>
              <a:t>封装与</a:t>
            </a:r>
            <a:r>
              <a:rPr lang="zh-CN" altLang="en-US" dirty="0" smtClean="0">
                <a:sym typeface="+mn-ea"/>
              </a:rPr>
              <a:t>继承</a:t>
            </a:r>
            <a:endParaRPr lang="zh-CN" altLang="en-US" noProof="1"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28684" name="AutoShape 7"/>
          <p:cNvSpPr/>
          <p:nvPr/>
        </p:nvSpPr>
        <p:spPr>
          <a:xfrm>
            <a:off x="1428728" y="3165475"/>
            <a:ext cx="2646384" cy="791706"/>
          </a:xfrm>
          <a:prstGeom prst="roundRect">
            <a:avLst>
              <a:gd name="adj" fmla="val 16667"/>
            </a:avLst>
          </a:prstGeom>
          <a:solidFill>
            <a:srgbClr val="009AD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24155" indent="-224155" algn="ctr" fontAlgn="base"/>
            <a:r>
              <a:rPr lang="zh-CN" altLang="en-US" sz="1350" b="1" noProof="1">
                <a:solidFill>
                  <a:schemeClr val="bg1"/>
                </a:solidFill>
                <a:ea typeface="黑体" panose="02010600030101010101" pitchFamily="49" charset="-122"/>
              </a:rPr>
              <a:t>允许类组成较小的单元（类似</a:t>
            </a:r>
            <a:endParaRPr lang="zh-CN" altLang="en-US" sz="1350" b="1" noProof="1">
              <a:solidFill>
                <a:schemeClr val="bg1"/>
              </a:solidFill>
              <a:ea typeface="黑体" panose="02010600030101010101" pitchFamily="49" charset="-122"/>
            </a:endParaRPr>
          </a:p>
          <a:p>
            <a:pPr marL="224155" indent="-224155" algn="ctr" fontAlgn="base"/>
            <a:r>
              <a:rPr lang="zh-CN" altLang="en-US" sz="1350" b="1" noProof="1">
                <a:solidFill>
                  <a:schemeClr val="bg1"/>
                </a:solidFill>
                <a:ea typeface="黑体" panose="02010600030101010101" pitchFamily="49" charset="-122"/>
              </a:rPr>
              <a:t>文件夹），易于找到和使用相</a:t>
            </a:r>
            <a:endParaRPr lang="zh-CN" altLang="en-US" sz="1350" b="1" noProof="1">
              <a:solidFill>
                <a:schemeClr val="bg1"/>
              </a:solidFill>
              <a:ea typeface="黑体" panose="02010600030101010101" pitchFamily="49" charset="-122"/>
            </a:endParaRPr>
          </a:p>
          <a:p>
            <a:pPr marL="224155" indent="-224155" algn="ctr" fontAlgn="base"/>
            <a:r>
              <a:rPr lang="zh-CN" altLang="en-US" sz="1350" b="1" noProof="1">
                <a:solidFill>
                  <a:schemeClr val="bg1"/>
                </a:solidFill>
                <a:ea typeface="黑体" panose="02010600030101010101" pitchFamily="49" charset="-122"/>
              </a:rPr>
              <a:t>应的文件</a:t>
            </a:r>
            <a:endParaRPr lang="zh-CN" altLang="en-US" sz="1350" b="1" noProof="1">
              <a:solidFill>
                <a:schemeClr val="bg1"/>
              </a:solidFill>
              <a:ea typeface="黑体" panose="02010600030101010101" pitchFamily="49" charset="-122"/>
            </a:endParaRPr>
          </a:p>
        </p:txBody>
      </p:sp>
      <p:sp>
        <p:nvSpPr>
          <p:cNvPr id="28685" name="AutoShape 8"/>
          <p:cNvSpPr/>
          <p:nvPr/>
        </p:nvSpPr>
        <p:spPr>
          <a:xfrm>
            <a:off x="4302125" y="4030663"/>
            <a:ext cx="1930400" cy="561856"/>
          </a:xfrm>
          <a:prstGeom prst="roundRect">
            <a:avLst>
              <a:gd name="adj" fmla="val 16667"/>
            </a:avLst>
          </a:prstGeom>
          <a:solidFill>
            <a:srgbClr val="009AD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24155" indent="-224155" algn="ctr" fontAlgn="base"/>
            <a:r>
              <a:rPr lang="zh-CN" altLang="en-US" sz="1350" b="1" noProof="1">
                <a:solidFill>
                  <a:schemeClr val="bg1"/>
                </a:solidFill>
                <a:ea typeface="黑体" panose="02010600030101010101" pitchFamily="49" charset="-122"/>
              </a:rPr>
              <a:t>防止命名冲突</a:t>
            </a:r>
            <a:endParaRPr lang="en-US" altLang="x-none" sz="1350" b="1" noProof="1">
              <a:solidFill>
                <a:schemeClr val="bg1"/>
              </a:solidFill>
              <a:ea typeface="黑体" panose="02010600030101010101" pitchFamily="49" charset="-122"/>
            </a:endParaRPr>
          </a:p>
          <a:p>
            <a:pPr marL="224155" indent="-224155" algn="ctr" fontAlgn="base"/>
            <a:r>
              <a:rPr lang="zh-CN" altLang="en-US" sz="1350" b="1" noProof="1">
                <a:solidFill>
                  <a:schemeClr val="bg1"/>
                </a:solidFill>
                <a:ea typeface="黑体" panose="02010600030101010101" pitchFamily="49" charset="-122"/>
              </a:rPr>
              <a:t>区分名字相同的类</a:t>
            </a:r>
            <a:endParaRPr lang="zh-CN" altLang="en-US" sz="1350" b="1" noProof="1">
              <a:solidFill>
                <a:schemeClr val="bg1"/>
              </a:solidFill>
              <a:ea typeface="黑体" panose="02010600030101010101" pitchFamily="49" charset="-122"/>
            </a:endParaRPr>
          </a:p>
        </p:txBody>
      </p:sp>
      <p:sp>
        <p:nvSpPr>
          <p:cNvPr id="28686" name="AutoShape 9"/>
          <p:cNvSpPr/>
          <p:nvPr/>
        </p:nvSpPr>
        <p:spPr>
          <a:xfrm>
            <a:off x="5894388" y="3165475"/>
            <a:ext cx="1577975" cy="561856"/>
          </a:xfrm>
          <a:prstGeom prst="roundRect">
            <a:avLst>
              <a:gd name="adj" fmla="val 16667"/>
            </a:avLst>
          </a:prstGeom>
          <a:solidFill>
            <a:srgbClr val="009AD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24155" indent="-224155" algn="ctr" fontAlgn="base"/>
            <a:r>
              <a:rPr lang="zh-CN" altLang="en-US" sz="1350" b="1" noProof="1">
                <a:solidFill>
                  <a:schemeClr val="bg1"/>
                </a:solidFill>
                <a:ea typeface="黑体" panose="02010600030101010101" pitchFamily="49" charset="-122"/>
              </a:rPr>
              <a:t>有助于实施访问权限控制</a:t>
            </a:r>
            <a:endParaRPr lang="zh-CN" altLang="en-US" sz="1350" b="1" noProof="1">
              <a:solidFill>
                <a:schemeClr val="bg1"/>
              </a:solidFill>
              <a:ea typeface="黑体" panose="02010600030101010101" pitchFamily="49" charset="-122"/>
            </a:endParaRPr>
          </a:p>
        </p:txBody>
      </p:sp>
      <p:pic>
        <p:nvPicPr>
          <p:cNvPr id="29709" name="Group 10"/>
          <p:cNvPicPr>
            <a:picLocks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1775" y="1541463"/>
            <a:ext cx="1928813" cy="130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10" name="Rectangle 2"/>
          <p:cNvSpPr>
            <a:spLocks noGrp="1" noChangeArrowheads="1"/>
          </p:cNvSpPr>
          <p:nvPr/>
        </p:nvSpPr>
        <p:spPr bwMode="auto">
          <a:xfrm>
            <a:off x="395536" y="34410"/>
            <a:ext cx="8229600" cy="85725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91440" bIns="45720" numCol="1" anchor="ctr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zh-CN" sz="2400" b="1" dirty="0">
                <a:solidFill>
                  <a:srgbClr val="009AD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包的作用</a:t>
            </a:r>
            <a:endParaRPr lang="zh-CN" altLang="zh-CN" sz="2400" b="1" dirty="0">
              <a:solidFill>
                <a:srgbClr val="009AD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Calibri" panose="020F0502020204030204" pitchFamily="34" charset="0"/>
            </a:endParaRPr>
          </a:p>
        </p:txBody>
      </p:sp>
      <p:cxnSp>
        <p:nvCxnSpPr>
          <p:cNvPr id="20" name="直接箭头连接符 19"/>
          <p:cNvCxnSpPr/>
          <p:nvPr/>
        </p:nvCxnSpPr>
        <p:spPr>
          <a:xfrm flipH="1">
            <a:off x="3059833" y="2571750"/>
            <a:ext cx="1015280" cy="593725"/>
          </a:xfrm>
          <a:prstGeom prst="straightConnector1">
            <a:avLst/>
          </a:prstGeom>
          <a:ln cmpd="sng">
            <a:solidFill>
              <a:srgbClr val="0099D8"/>
            </a:solidFill>
            <a:headEnd type="none"/>
            <a:tailEnd type="triangle"/>
          </a:ln>
          <a:effectLst>
            <a:outerShdw blurRad="50800" dist="38100" dir="5400000" algn="t" rotWithShape="0">
              <a:schemeClr val="tx1">
                <a:alpha val="40000"/>
              </a:scheme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5006181" y="2734072"/>
            <a:ext cx="0" cy="1296591"/>
          </a:xfrm>
          <a:prstGeom prst="straightConnector1">
            <a:avLst/>
          </a:prstGeom>
          <a:ln cmpd="sng">
            <a:solidFill>
              <a:srgbClr val="0099D8"/>
            </a:solidFill>
            <a:headEnd type="none"/>
            <a:tailEnd type="triangle"/>
          </a:ln>
          <a:effectLst>
            <a:outerShdw blurRad="50800" dist="38100" dir="5400000" algn="t" rotWithShape="0">
              <a:schemeClr val="tx1">
                <a:alpha val="40000"/>
              </a:scheme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5652120" y="2571750"/>
            <a:ext cx="895353" cy="593725"/>
          </a:xfrm>
          <a:prstGeom prst="straightConnector1">
            <a:avLst/>
          </a:prstGeom>
          <a:ln cmpd="sng">
            <a:solidFill>
              <a:srgbClr val="0099D8"/>
            </a:solidFill>
            <a:headEnd type="none"/>
            <a:tailEnd type="triangle"/>
          </a:ln>
          <a:effectLst>
            <a:outerShdw blurRad="50800" dist="38100" dir="5400000" algn="t" rotWithShape="0">
              <a:schemeClr val="tx1">
                <a:alpha val="40000"/>
              </a:scheme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灯片编号占位符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r>
              <a:rPr lang="en-US" altLang="zh-CN" smtClean="0"/>
              <a:t>/40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12"/>
          <p:cNvSpPr>
            <a:spLocks noChangeArrowheads="1"/>
          </p:cNvSpPr>
          <p:nvPr/>
        </p:nvSpPr>
        <p:spPr bwMode="auto">
          <a:xfrm>
            <a:off x="1979712" y="1131590"/>
            <a:ext cx="4032448" cy="1235154"/>
          </a:xfrm>
          <a:prstGeom prst="roundRect">
            <a:avLst>
              <a:gd name="adj" fmla="val 5292"/>
            </a:avLst>
          </a:prstGeom>
          <a:solidFill>
            <a:srgbClr val="EDF5FD"/>
          </a:solidFill>
          <a:ln w="38100" cap="flat" cmpd="sng" algn="ctr">
            <a:solidFill>
              <a:srgbClr val="0099D8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lvl="1"/>
            <a:r>
              <a:rPr lang="en-US" altLang="x-none" b="1" noProof="1"/>
              <a:t>package cn.jbit.inherit;   //</a:t>
            </a:r>
            <a:r>
              <a:rPr lang="zh-CN" altLang="en-US" b="1" noProof="1"/>
              <a:t>声明包</a:t>
            </a:r>
            <a:endParaRPr lang="zh-CN" altLang="en-US" b="1" noProof="1"/>
          </a:p>
          <a:p>
            <a:pPr lvl="1"/>
            <a:r>
              <a:rPr lang="en-US" altLang="x-none" b="1" noProof="1"/>
              <a:t>public class </a:t>
            </a:r>
            <a:r>
              <a:rPr lang="en-US" altLang="x-none" b="1" noProof="1" smtClean="0"/>
              <a:t>School </a:t>
            </a:r>
            <a:r>
              <a:rPr lang="en-US" altLang="x-none" b="1" noProof="1"/>
              <a:t>{</a:t>
            </a:r>
            <a:endParaRPr lang="en-US" altLang="x-none" b="1" noProof="1"/>
          </a:p>
          <a:p>
            <a:pPr lvl="1"/>
            <a:r>
              <a:rPr lang="en-US" altLang="x-none" b="1" noProof="1"/>
              <a:t>          ……</a:t>
            </a:r>
            <a:endParaRPr lang="en-US" altLang="x-none" b="1" noProof="1"/>
          </a:p>
          <a:p>
            <a:pPr lvl="1"/>
            <a:r>
              <a:rPr lang="en-US" altLang="x-none" b="1" noProof="1"/>
              <a:t>}</a:t>
            </a:r>
            <a:endParaRPr lang="en-US" altLang="x-none" b="1" noProof="1"/>
          </a:p>
        </p:txBody>
      </p:sp>
      <p:sp>
        <p:nvSpPr>
          <p:cNvPr id="30724" name="Rectangle 4"/>
          <p:cNvSpPr/>
          <p:nvPr/>
        </p:nvSpPr>
        <p:spPr>
          <a:xfrm>
            <a:off x="2483768" y="1203598"/>
            <a:ext cx="2304256" cy="322262"/>
          </a:xfrm>
          <a:prstGeom prst="rect">
            <a:avLst/>
          </a:prstGeom>
          <a:solidFill>
            <a:srgbClr val="FFDDDD">
              <a:alpha val="9999"/>
            </a:srgbClr>
          </a:solidFill>
          <a:ln w="28575" cap="flat" cmpd="sng">
            <a:solidFill>
              <a:srgbClr val="C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>
              <a:defRPr/>
            </a:pPr>
            <a:endParaRPr lang="zh-CN" altLang="en-US" sz="1350" noProof="1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30725" name="AutoShape 6"/>
          <p:cNvSpPr/>
          <p:nvPr/>
        </p:nvSpPr>
        <p:spPr>
          <a:xfrm>
            <a:off x="2054225" y="3751263"/>
            <a:ext cx="3321050" cy="374571"/>
          </a:xfrm>
          <a:prstGeom prst="wedgeRoundRectCallout">
            <a:avLst>
              <a:gd name="adj1" fmla="val -25792"/>
              <a:gd name="adj2" fmla="val 49755"/>
              <a:gd name="adj3" fmla="val 16667"/>
            </a:avLst>
          </a:prstGeom>
          <a:solidFill>
            <a:srgbClr val="0099D8"/>
          </a:solidFill>
          <a:ln w="15875" algn="ctr">
            <a:solidFill>
              <a:schemeClr val="bg1"/>
            </a:solidFill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anchorCtr="1">
            <a:spAutoFit/>
          </a:bodyPr>
          <a:lstStyle/>
          <a:p>
            <a:pPr marL="224155" indent="-224155" algn="ctr" fontAlgn="base"/>
            <a:r>
              <a:rPr lang="zh-CN" altLang="en-US" sz="1600" b="1" noProof="1">
                <a:solidFill>
                  <a:schemeClr val="bg1"/>
                </a:solidFill>
                <a:ea typeface="黑体" panose="02010600030101010101" pitchFamily="49" charset="-122"/>
              </a:rPr>
              <a:t>用</a:t>
            </a:r>
            <a:r>
              <a:rPr lang="en-US" altLang="x-none" sz="1600" b="1" noProof="1">
                <a:solidFill>
                  <a:schemeClr val="bg1"/>
                </a:solidFill>
                <a:ea typeface="黑体" panose="02010600030101010101" pitchFamily="49" charset="-122"/>
              </a:rPr>
              <a:t>package</a:t>
            </a:r>
            <a:r>
              <a:rPr lang="zh-CN" altLang="en-US" sz="1600" b="1" noProof="1">
                <a:solidFill>
                  <a:schemeClr val="bg1"/>
                </a:solidFill>
                <a:ea typeface="黑体" panose="02010600030101010101" pitchFamily="49" charset="-122"/>
              </a:rPr>
              <a:t>声明包，以分号结尾</a:t>
            </a:r>
            <a:endParaRPr lang="zh-CN" altLang="en-US" sz="1600" b="1" noProof="1">
              <a:solidFill>
                <a:schemeClr val="bg1"/>
              </a:solidFill>
              <a:ea typeface="黑体" panose="02010600030101010101" pitchFamily="49" charset="-122"/>
            </a:endParaRPr>
          </a:p>
        </p:txBody>
      </p:sp>
      <p:sp>
        <p:nvSpPr>
          <p:cNvPr id="31748" name="AutoShape 8"/>
          <p:cNvSpPr>
            <a:spLocks noChangeArrowheads="1"/>
          </p:cNvSpPr>
          <p:nvPr/>
        </p:nvSpPr>
        <p:spPr bwMode="auto">
          <a:xfrm>
            <a:off x="2054225" y="3214688"/>
            <a:ext cx="3321050" cy="374571"/>
          </a:xfrm>
          <a:prstGeom prst="wedgeRoundRectCallout">
            <a:avLst>
              <a:gd name="adj1" fmla="val -29509"/>
              <a:gd name="adj2" fmla="val 49389"/>
              <a:gd name="adj3" fmla="val 16667"/>
            </a:avLst>
          </a:prstGeom>
          <a:solidFill>
            <a:srgbClr val="0099D8"/>
          </a:solidFill>
          <a:ln w="15875" algn="ctr">
            <a:solidFill>
              <a:schemeClr val="bg1"/>
            </a:solidFill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anchorCtr="1">
            <a:spAutoFit/>
          </a:bodyPr>
          <a:lstStyle/>
          <a:p>
            <a:pPr marL="224155" indent="-224155" algn="ctr" fontAlgn="base"/>
            <a:r>
              <a:rPr lang="zh-CN" altLang="en-US" sz="1600" b="1" noProof="1">
                <a:solidFill>
                  <a:schemeClr val="bg1"/>
                </a:solidFill>
                <a:ea typeface="黑体" panose="02010600030101010101" pitchFamily="49" charset="-122"/>
              </a:rPr>
              <a:t>作为</a:t>
            </a:r>
            <a:r>
              <a:rPr lang="en-US" sz="1600" b="1" noProof="1">
                <a:solidFill>
                  <a:schemeClr val="bg1"/>
                </a:solidFill>
                <a:ea typeface="黑体" panose="02010600030101010101" pitchFamily="49" charset="-122"/>
              </a:rPr>
              <a:t>Java</a:t>
            </a:r>
            <a:r>
              <a:rPr lang="zh-CN" altLang="en-US" sz="1600" b="1" noProof="1">
                <a:solidFill>
                  <a:schemeClr val="bg1"/>
                </a:solidFill>
                <a:ea typeface="黑体" panose="02010600030101010101" pitchFamily="49" charset="-122"/>
              </a:rPr>
              <a:t>源代码第一条语句          </a:t>
            </a:r>
            <a:endParaRPr lang="zh-CN" altLang="en-US" sz="1600" b="1" noProof="1">
              <a:solidFill>
                <a:schemeClr val="bg1"/>
              </a:solidFill>
              <a:ea typeface="黑体" panose="02010600030101010101" pitchFamily="49" charset="-122"/>
            </a:endParaRPr>
          </a:p>
        </p:txBody>
      </p:sp>
      <p:sp>
        <p:nvSpPr>
          <p:cNvPr id="31749" name="Rectangle 2"/>
          <p:cNvSpPr>
            <a:spLocks noGrp="1" noChangeArrowheads="1"/>
          </p:cNvSpPr>
          <p:nvPr/>
        </p:nvSpPr>
        <p:spPr bwMode="auto">
          <a:xfrm>
            <a:off x="179512" y="114481"/>
            <a:ext cx="8229600" cy="85725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91440" bIns="45720" numCol="1" anchor="ctr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zh-CN" sz="2400" b="1" dirty="0">
                <a:solidFill>
                  <a:srgbClr val="009AD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如何创建包</a:t>
            </a:r>
            <a:endParaRPr lang="zh-CN" altLang="zh-CN" sz="2400" b="1" dirty="0">
              <a:solidFill>
                <a:srgbClr val="009AD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Calibri" panose="020F0502020204030204" pitchFamily="34" charset="0"/>
            </a:endParaRPr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r>
              <a:rPr lang="en-US" altLang="zh-CN" smtClean="0"/>
              <a:t>/40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包名由小写字母组成，不能以圆点开头或结尾</a:t>
            </a:r>
            <a:endParaRPr lang="zh-CN" altLang="en-US" smtClean="0"/>
          </a:p>
          <a:p>
            <a:endParaRPr lang="zh-CN" altLang="en-US" smtClean="0"/>
          </a:p>
          <a:p>
            <a:r>
              <a:rPr lang="zh-CN" altLang="en-US" smtClean="0"/>
              <a:t>包名之前最好加上唯一的前缀，通常使用组织倒置的网络域名</a:t>
            </a:r>
            <a:endParaRPr lang="en-US" altLang="zh-CN" smtClean="0"/>
          </a:p>
          <a:p>
            <a:endParaRPr lang="en-US" smtClean="0"/>
          </a:p>
          <a:p>
            <a:r>
              <a:rPr lang="zh-CN" altLang="en-US" smtClean="0"/>
              <a:t>包名后续部分依不同机构内部的规范不同而不同 </a:t>
            </a:r>
            <a:endParaRPr lang="zh-CN" altLang="en-US" smtClean="0"/>
          </a:p>
          <a:p>
            <a:endParaRPr lang="zh-CN" altLang="en-US" dirty="0" smtClean="0"/>
          </a:p>
        </p:txBody>
      </p:sp>
      <p:sp>
        <p:nvSpPr>
          <p:cNvPr id="32775" name="AutoShape 5"/>
          <p:cNvSpPr/>
          <p:nvPr/>
        </p:nvSpPr>
        <p:spPr>
          <a:xfrm>
            <a:off x="4605833" y="4474943"/>
            <a:ext cx="1660525" cy="330200"/>
          </a:xfrm>
          <a:prstGeom prst="wedgeRoundRectCallout">
            <a:avLst>
              <a:gd name="adj1" fmla="val 11574"/>
              <a:gd name="adj2" fmla="val -111421"/>
              <a:gd name="adj3" fmla="val 16667"/>
            </a:avLst>
          </a:prstGeom>
          <a:solidFill>
            <a:srgbClr val="0099D8"/>
          </a:solidFill>
          <a:ln w="15875" algn="ctr">
            <a:solidFill>
              <a:schemeClr val="bg1"/>
            </a:solidFill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anchorCtr="1">
            <a:spAutoFit/>
          </a:bodyPr>
          <a:lstStyle/>
          <a:p>
            <a:pPr marL="224155" indent="-224155" algn="ctr" fontAlgn="base"/>
            <a:r>
              <a:rPr lang="zh-CN" altLang="en-US" sz="1350" b="1" noProof="1">
                <a:solidFill>
                  <a:schemeClr val="bg1"/>
                </a:solidFill>
                <a:ea typeface="黑体" panose="02010600030101010101" pitchFamily="49" charset="-122"/>
              </a:rPr>
              <a:t>部门名</a:t>
            </a:r>
            <a:r>
              <a:rPr lang="en-US" altLang="x-none" sz="1350" b="1" noProof="1">
                <a:solidFill>
                  <a:schemeClr val="bg1"/>
                </a:solidFill>
                <a:ea typeface="黑体" panose="02010600030101010101" pitchFamily="49" charset="-122"/>
              </a:rPr>
              <a:t>.</a:t>
            </a:r>
            <a:r>
              <a:rPr lang="zh-CN" altLang="en-US" sz="1350" b="1" noProof="1">
                <a:solidFill>
                  <a:schemeClr val="bg1"/>
                </a:solidFill>
                <a:ea typeface="黑体" panose="02010600030101010101" pitchFamily="49" charset="-122"/>
              </a:rPr>
              <a:t>项目名</a:t>
            </a:r>
            <a:endParaRPr lang="zh-CN" altLang="en-US" sz="1350" b="1" noProof="1">
              <a:solidFill>
                <a:schemeClr val="bg1"/>
              </a:solidFill>
              <a:ea typeface="黑体" panose="02010600030101010101" pitchFamily="49" charset="-122"/>
            </a:endParaRPr>
          </a:p>
        </p:txBody>
      </p:sp>
      <p:sp>
        <p:nvSpPr>
          <p:cNvPr id="33798" name="Rectangle 2"/>
          <p:cNvSpPr>
            <a:spLocks noGrp="1" noChangeArrowheads="1"/>
          </p:cNvSpPr>
          <p:nvPr/>
        </p:nvSpPr>
        <p:spPr bwMode="auto">
          <a:xfrm>
            <a:off x="314325" y="130324"/>
            <a:ext cx="8229600" cy="85725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91440" bIns="45720" numCol="1" anchor="ctr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zh-CN" sz="2400" b="1" dirty="0">
                <a:solidFill>
                  <a:srgbClr val="009AD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包命名规范</a:t>
            </a:r>
            <a:endParaRPr lang="zh-CN" altLang="zh-CN" sz="2400" b="1" dirty="0">
              <a:solidFill>
                <a:srgbClr val="009AD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Calibri" panose="020F0502020204030204" pitchFamily="34" charset="0"/>
            </a:endParaRPr>
          </a:p>
        </p:txBody>
      </p:sp>
      <p:sp>
        <p:nvSpPr>
          <p:cNvPr id="9" name="AutoShape 12"/>
          <p:cNvSpPr>
            <a:spLocks noChangeArrowheads="1"/>
          </p:cNvSpPr>
          <p:nvPr/>
        </p:nvSpPr>
        <p:spPr bwMode="auto">
          <a:xfrm>
            <a:off x="1403648" y="1543630"/>
            <a:ext cx="4032448" cy="380048"/>
          </a:xfrm>
          <a:prstGeom prst="roundRect">
            <a:avLst>
              <a:gd name="adj" fmla="val 5292"/>
            </a:avLst>
          </a:prstGeom>
          <a:solidFill>
            <a:srgbClr val="EDF5FD"/>
          </a:solidFill>
          <a:ln w="38100" cap="flat" cmpd="sng" algn="ctr">
            <a:solidFill>
              <a:srgbClr val="0099D8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lvl="1"/>
            <a:r>
              <a:rPr lang="en-US" altLang="zh-CN" b="1" noProof="1"/>
              <a:t>package mypackage;</a:t>
            </a:r>
            <a:endParaRPr lang="en-US" altLang="zh-CN" b="1" noProof="1"/>
          </a:p>
        </p:txBody>
      </p:sp>
      <p:sp>
        <p:nvSpPr>
          <p:cNvPr id="10" name="AutoShape 12"/>
          <p:cNvSpPr>
            <a:spLocks noChangeArrowheads="1"/>
          </p:cNvSpPr>
          <p:nvPr/>
        </p:nvSpPr>
        <p:spPr bwMode="auto">
          <a:xfrm>
            <a:off x="1331640" y="2787774"/>
            <a:ext cx="4032448" cy="380048"/>
          </a:xfrm>
          <a:prstGeom prst="roundRect">
            <a:avLst>
              <a:gd name="adj" fmla="val 5292"/>
            </a:avLst>
          </a:prstGeom>
          <a:solidFill>
            <a:srgbClr val="EDF5FD"/>
          </a:solidFill>
          <a:ln w="38100" cap="flat" cmpd="sng" algn="ctr">
            <a:solidFill>
              <a:srgbClr val="0099D8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lvl="1"/>
            <a:r>
              <a:rPr lang="en-US" altLang="zh-CN" b="1" noProof="1"/>
              <a:t>package net.javagroup.mypackage;</a:t>
            </a:r>
            <a:endParaRPr lang="en-US" altLang="zh-CN" b="1" noProof="1"/>
          </a:p>
        </p:txBody>
      </p:sp>
      <p:sp>
        <p:nvSpPr>
          <p:cNvPr id="11" name="AutoShape 12"/>
          <p:cNvSpPr>
            <a:spLocks noChangeArrowheads="1"/>
          </p:cNvSpPr>
          <p:nvPr/>
        </p:nvSpPr>
        <p:spPr bwMode="auto">
          <a:xfrm>
            <a:off x="1331640" y="3775878"/>
            <a:ext cx="5464224" cy="380048"/>
          </a:xfrm>
          <a:prstGeom prst="roundRect">
            <a:avLst>
              <a:gd name="adj" fmla="val 5292"/>
            </a:avLst>
          </a:prstGeom>
          <a:solidFill>
            <a:srgbClr val="EDF5FD"/>
          </a:solidFill>
          <a:ln w="38100" cap="flat" cmpd="sng" algn="ctr">
            <a:solidFill>
              <a:srgbClr val="0099D8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lvl="1"/>
            <a:r>
              <a:rPr lang="en-US" altLang="zh-CN" b="1" noProof="1"/>
              <a:t>package net.javagroup.research.powerproject;</a:t>
            </a:r>
            <a:endParaRPr lang="en-US" altLang="zh-CN" b="1" noProof="1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r>
              <a:rPr lang="en-US" altLang="zh-CN" smtClean="0"/>
              <a:t>/40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JDK</a:t>
            </a:r>
            <a:r>
              <a:rPr lang="zh-CN" altLang="en-US" smtClean="0"/>
              <a:t>提供基本包</a:t>
            </a:r>
            <a:endParaRPr lang="en-US" smtClean="0"/>
          </a:p>
          <a:p>
            <a:pPr lvl="1"/>
            <a:r>
              <a:rPr lang="en-US" altLang="zh-CN" smtClean="0"/>
              <a:t>java.lang</a:t>
            </a:r>
            <a:r>
              <a:rPr lang="zh-CN" altLang="en-US" smtClean="0"/>
              <a:t>：虚拟机自动引入</a:t>
            </a:r>
            <a:endParaRPr lang="en-US" smtClean="0"/>
          </a:p>
          <a:p>
            <a:pPr lvl="1"/>
            <a:r>
              <a:rPr lang="en-US" altLang="zh-CN" smtClean="0"/>
              <a:t>java.util</a:t>
            </a:r>
            <a:r>
              <a:rPr lang="zh-CN" altLang="en-US" smtClean="0"/>
              <a:t>：提供一些实用类</a:t>
            </a:r>
            <a:endParaRPr lang="en-US" smtClean="0"/>
          </a:p>
          <a:p>
            <a:pPr lvl="1"/>
            <a:r>
              <a:rPr lang="en-US" altLang="zh-CN" smtClean="0"/>
              <a:t>java.io:</a:t>
            </a:r>
            <a:r>
              <a:rPr lang="zh-CN" altLang="en-US" smtClean="0"/>
              <a:t>输入、输出</a:t>
            </a:r>
            <a:endParaRPr lang="en-US" smtClean="0"/>
          </a:p>
          <a:p>
            <a:r>
              <a:rPr lang="zh-CN" altLang="en-US" smtClean="0"/>
              <a:t>使用</a:t>
            </a:r>
            <a:r>
              <a:rPr lang="en-US" altLang="zh-CN" smtClean="0"/>
              <a:t>MyEclipse</a:t>
            </a:r>
            <a:r>
              <a:rPr lang="zh-CN" altLang="en-US" smtClean="0"/>
              <a:t>创建包的两种方法</a:t>
            </a:r>
            <a:endParaRPr lang="zh-CN" altLang="en-US" smtClean="0"/>
          </a:p>
          <a:p>
            <a:pPr lvl="1"/>
            <a:r>
              <a:rPr lang="zh-CN" altLang="en-US" smtClean="0"/>
              <a:t>分别创建包和类</a:t>
            </a:r>
            <a:endParaRPr lang="zh-CN" altLang="en-US" smtClean="0"/>
          </a:p>
          <a:p>
            <a:pPr lvl="1"/>
            <a:r>
              <a:rPr lang="zh-CN" altLang="en-US" smtClean="0"/>
              <a:t>创建类的过程中创建类所在的包</a:t>
            </a:r>
            <a:endParaRPr lang="zh-CN" altLang="en-US" dirty="0"/>
          </a:p>
        </p:txBody>
      </p:sp>
      <p:sp>
        <p:nvSpPr>
          <p:cNvPr id="35842" name="Rectangle 2"/>
          <p:cNvSpPr>
            <a:spLocks noGrp="1" noChangeArrowheads="1"/>
          </p:cNvSpPr>
          <p:nvPr/>
        </p:nvSpPr>
        <p:spPr bwMode="auto">
          <a:xfrm>
            <a:off x="323528" y="71205"/>
            <a:ext cx="8229600" cy="85725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91440" bIns="45720" numCol="1" anchor="ctr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zh-CN" sz="2400" b="1" dirty="0">
                <a:solidFill>
                  <a:srgbClr val="009AD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用</a:t>
            </a:r>
            <a:r>
              <a:rPr lang="en-US" altLang="zh-CN" sz="2400" b="1" dirty="0" err="1">
                <a:solidFill>
                  <a:srgbClr val="009AD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MyEclipse</a:t>
            </a:r>
            <a:r>
              <a:rPr lang="zh-CN" altLang="zh-CN" sz="2400" b="1" dirty="0">
                <a:solidFill>
                  <a:srgbClr val="009AD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创建包</a:t>
            </a:r>
            <a:endParaRPr lang="zh-CN" altLang="zh-CN" sz="2400" b="1" dirty="0">
              <a:solidFill>
                <a:srgbClr val="009AD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Calibri" panose="020F050202020403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r>
              <a:rPr lang="en-US" altLang="zh-CN" smtClean="0"/>
              <a:t>/40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为了使用不在同一包中的类，需要在</a:t>
            </a:r>
            <a:r>
              <a:rPr lang="en-US" altLang="zh-CN" smtClean="0"/>
              <a:t>Java</a:t>
            </a:r>
            <a:r>
              <a:rPr lang="zh-CN" altLang="en-US" smtClean="0"/>
              <a:t>程序中使用</a:t>
            </a:r>
            <a:r>
              <a:rPr lang="en-US" altLang="zh-CN" smtClean="0"/>
              <a:t>import</a:t>
            </a:r>
            <a:r>
              <a:rPr lang="zh-CN" altLang="en-US" smtClean="0"/>
              <a:t>关键字导入这个类</a:t>
            </a:r>
            <a:endParaRPr lang="zh-CN" altLang="en-US" smtClean="0"/>
          </a:p>
          <a:p>
            <a:endParaRPr lang="zh-CN" altLang="en-US" smtClean="0"/>
          </a:p>
          <a:p>
            <a:endParaRPr lang="zh-CN" altLang="en-US" smtClean="0"/>
          </a:p>
          <a:p>
            <a:endParaRPr lang="zh-CN" altLang="en-US" smtClean="0"/>
          </a:p>
          <a:p>
            <a:endParaRPr lang="zh-CN" altLang="en-US" dirty="0" smtClean="0"/>
          </a:p>
        </p:txBody>
      </p:sp>
      <p:sp>
        <p:nvSpPr>
          <p:cNvPr id="36870" name="AutoShape 7"/>
          <p:cNvSpPr/>
          <p:nvPr/>
        </p:nvSpPr>
        <p:spPr>
          <a:xfrm>
            <a:off x="1839913" y="3291830"/>
            <a:ext cx="4660913" cy="646986"/>
          </a:xfrm>
          <a:prstGeom prst="wedgeRoundRectCallout">
            <a:avLst>
              <a:gd name="adj1" fmla="val 24722"/>
              <a:gd name="adj2" fmla="val -50162"/>
              <a:gd name="adj3" fmla="val 16667"/>
            </a:avLst>
          </a:prstGeom>
          <a:solidFill>
            <a:srgbClr val="0099D8"/>
          </a:solidFill>
          <a:ln w="15875" algn="ctr">
            <a:solidFill>
              <a:schemeClr val="bg1"/>
            </a:solidFill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anchorCtr="1">
            <a:spAutoFit/>
          </a:bodyPr>
          <a:lstStyle/>
          <a:p>
            <a:pPr marL="224155" indent="-224155" fontAlgn="base"/>
            <a:r>
              <a:rPr lang="en-US" altLang="x-none" sz="1600" b="1" noProof="1">
                <a:solidFill>
                  <a:schemeClr val="bg1"/>
                </a:solidFill>
                <a:ea typeface="黑体" panose="02010600030101010101" pitchFamily="49" charset="-122"/>
              </a:rPr>
              <a:t>1. </a:t>
            </a:r>
            <a:r>
              <a:rPr lang="zh-CN" altLang="en-US" sz="1600" b="1" noProof="1">
                <a:solidFill>
                  <a:schemeClr val="bg1"/>
                </a:solidFill>
                <a:ea typeface="黑体" panose="02010600030101010101" pitchFamily="49" charset="-122"/>
              </a:rPr>
              <a:t>系统包：</a:t>
            </a:r>
            <a:r>
              <a:rPr lang="en-US" altLang="x-none" sz="1600" b="1" noProof="1">
                <a:solidFill>
                  <a:schemeClr val="bg1"/>
                </a:solidFill>
                <a:ea typeface="黑体" panose="02010600030101010101" pitchFamily="49" charset="-122"/>
              </a:rPr>
              <a:t>java.util</a:t>
            </a:r>
            <a:endParaRPr lang="zh-CN" altLang="en-US" sz="1600" b="1" noProof="1">
              <a:solidFill>
                <a:schemeClr val="bg1"/>
              </a:solidFill>
              <a:ea typeface="黑体" panose="02010600030101010101" pitchFamily="49" charset="-122"/>
            </a:endParaRPr>
          </a:p>
          <a:p>
            <a:pPr marL="224155" indent="-224155" fontAlgn="base"/>
            <a:r>
              <a:rPr lang="en-US" altLang="x-none" sz="1600" b="1" noProof="1">
                <a:solidFill>
                  <a:schemeClr val="bg1"/>
                </a:solidFill>
                <a:ea typeface="黑体" panose="02010600030101010101" pitchFamily="49" charset="-122"/>
              </a:rPr>
              <a:t>2. </a:t>
            </a:r>
            <a:r>
              <a:rPr lang="zh-CN" altLang="en-US" sz="1600" b="1" noProof="1">
                <a:solidFill>
                  <a:schemeClr val="bg1"/>
                </a:solidFill>
                <a:ea typeface="黑体" panose="02010600030101010101" pitchFamily="49" charset="-122"/>
              </a:rPr>
              <a:t>自定义包：</a:t>
            </a:r>
            <a:r>
              <a:rPr lang="en-US" altLang="x-none" sz="1600" b="1" noProof="1">
                <a:solidFill>
                  <a:schemeClr val="bg1"/>
                </a:solidFill>
                <a:ea typeface="黑体" panose="02010600030101010101" pitchFamily="49" charset="-122"/>
              </a:rPr>
              <a:t>cn.jtest.classandobject</a:t>
            </a:r>
            <a:endParaRPr lang="zh-CN" altLang="en-US" sz="1600" b="1" noProof="1">
              <a:solidFill>
                <a:schemeClr val="bg1"/>
              </a:solidFill>
              <a:ea typeface="黑体" panose="02010600030101010101" pitchFamily="49" charset="-122"/>
            </a:endParaRPr>
          </a:p>
        </p:txBody>
      </p:sp>
      <p:sp>
        <p:nvSpPr>
          <p:cNvPr id="36871" name="AutoShape 8"/>
          <p:cNvSpPr/>
          <p:nvPr/>
        </p:nvSpPr>
        <p:spPr>
          <a:xfrm>
            <a:off x="1839913" y="4017963"/>
            <a:ext cx="4660913" cy="646986"/>
          </a:xfrm>
          <a:prstGeom prst="wedgeRoundRectCallout">
            <a:avLst>
              <a:gd name="adj1" fmla="val -37593"/>
              <a:gd name="adj2" fmla="val -50440"/>
              <a:gd name="adj3" fmla="val 16667"/>
            </a:avLst>
          </a:prstGeom>
          <a:solidFill>
            <a:srgbClr val="0099D8"/>
          </a:solidFill>
          <a:ln w="15875" algn="ctr">
            <a:solidFill>
              <a:schemeClr val="bg1"/>
            </a:solidFill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anchorCtr="1">
            <a:spAutoFit/>
          </a:bodyPr>
          <a:lstStyle/>
          <a:p>
            <a:pPr marL="224155" indent="-224155" fontAlgn="base"/>
            <a:r>
              <a:rPr lang="zh-CN" altLang="en-US" sz="1600" b="1" noProof="1">
                <a:solidFill>
                  <a:schemeClr val="bg1"/>
                </a:solidFill>
                <a:ea typeface="黑体" panose="02010600030101010101" pitchFamily="49" charset="-122"/>
              </a:rPr>
              <a:t>*： 指包中的所有类</a:t>
            </a:r>
            <a:endParaRPr lang="zh-CN" altLang="en-US" sz="1600" b="1" noProof="1">
              <a:solidFill>
                <a:schemeClr val="bg1"/>
              </a:solidFill>
              <a:ea typeface="黑体" panose="02010600030101010101" pitchFamily="49" charset="-122"/>
            </a:endParaRPr>
          </a:p>
          <a:p>
            <a:pPr marL="224155" indent="-224155" fontAlgn="base"/>
            <a:r>
              <a:rPr lang="en-US" altLang="x-none" sz="1600" b="1" noProof="1">
                <a:solidFill>
                  <a:schemeClr val="bg1"/>
                </a:solidFill>
                <a:ea typeface="黑体" panose="02010600030101010101" pitchFamily="49" charset="-122"/>
              </a:rPr>
              <a:t>School </a:t>
            </a:r>
            <a:r>
              <a:rPr lang="zh-CN" altLang="en-US" sz="1600" b="1" noProof="1">
                <a:solidFill>
                  <a:schemeClr val="bg1"/>
                </a:solidFill>
                <a:ea typeface="黑体" panose="02010600030101010101" pitchFamily="49" charset="-122"/>
              </a:rPr>
              <a:t>：指包中的</a:t>
            </a:r>
            <a:r>
              <a:rPr lang="en-US" altLang="x-none" sz="1600" b="1" noProof="1">
                <a:solidFill>
                  <a:schemeClr val="bg1"/>
                </a:solidFill>
                <a:ea typeface="黑体" panose="02010600030101010101" pitchFamily="49" charset="-122"/>
              </a:rPr>
              <a:t>School</a:t>
            </a:r>
            <a:r>
              <a:rPr lang="zh-CN" altLang="en-US" sz="1600" b="1" noProof="1">
                <a:solidFill>
                  <a:schemeClr val="bg1"/>
                </a:solidFill>
                <a:ea typeface="黑体" panose="02010600030101010101" pitchFamily="49" charset="-122"/>
              </a:rPr>
              <a:t>类</a:t>
            </a:r>
            <a:endParaRPr lang="zh-CN" altLang="en-US" sz="1600" b="1" noProof="1">
              <a:solidFill>
                <a:schemeClr val="bg1"/>
              </a:solidFill>
              <a:ea typeface="黑体" panose="02010600030101010101" pitchFamily="49" charset="-122"/>
            </a:endParaRPr>
          </a:p>
        </p:txBody>
      </p:sp>
      <p:sp>
        <p:nvSpPr>
          <p:cNvPr id="37894" name="Rectangle 2"/>
          <p:cNvSpPr>
            <a:spLocks noGrp="1" noChangeArrowheads="1"/>
          </p:cNvSpPr>
          <p:nvPr/>
        </p:nvSpPr>
        <p:spPr bwMode="auto">
          <a:xfrm>
            <a:off x="468313" y="195263"/>
            <a:ext cx="8229600" cy="85725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91440" bIns="45720" numCol="1" anchor="ctr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zh-CN" sz="2400" b="1" dirty="0">
                <a:solidFill>
                  <a:srgbClr val="009AD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如何导入包</a:t>
            </a:r>
            <a:endParaRPr lang="zh-CN" altLang="zh-CN" sz="2400" b="1" dirty="0">
              <a:solidFill>
                <a:srgbClr val="009AD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Calibri" panose="020F0502020204030204" pitchFamily="34" charset="0"/>
            </a:endParaRPr>
          </a:p>
        </p:txBody>
      </p:sp>
      <p:sp>
        <p:nvSpPr>
          <p:cNvPr id="9" name="AutoShape 12"/>
          <p:cNvSpPr>
            <a:spLocks noChangeArrowheads="1"/>
          </p:cNvSpPr>
          <p:nvPr/>
        </p:nvSpPr>
        <p:spPr bwMode="auto">
          <a:xfrm>
            <a:off x="1285852" y="1853380"/>
            <a:ext cx="4032448" cy="348377"/>
          </a:xfrm>
          <a:prstGeom prst="roundRect">
            <a:avLst>
              <a:gd name="adj" fmla="val 5292"/>
            </a:avLst>
          </a:prstGeom>
          <a:solidFill>
            <a:srgbClr val="EDF5FD"/>
          </a:solidFill>
          <a:ln w="38100" cap="flat" cmpd="sng" algn="ctr">
            <a:solidFill>
              <a:srgbClr val="0099D8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lvl="1" indent="-457200"/>
            <a:r>
              <a:rPr lang="en-US" altLang="x-none" sz="1600" b="1" noProof="1">
                <a:ea typeface="黑体" panose="02010600030101010101" pitchFamily="49" charset="-122"/>
              </a:rPr>
              <a:t>import   </a:t>
            </a:r>
            <a:r>
              <a:rPr lang="zh-CN" altLang="en-US" sz="1600" b="1" noProof="1">
                <a:ea typeface="黑体" panose="02010600030101010101" pitchFamily="49" charset="-122"/>
              </a:rPr>
              <a:t>包名</a:t>
            </a:r>
            <a:r>
              <a:rPr lang="en-US" altLang="x-none" sz="1600" b="1" noProof="1">
                <a:ea typeface="黑体" panose="02010600030101010101" pitchFamily="49" charset="-122"/>
              </a:rPr>
              <a:t>. </a:t>
            </a:r>
            <a:r>
              <a:rPr lang="zh-CN" altLang="en-US" sz="1600" b="1" noProof="1">
                <a:ea typeface="黑体" panose="02010600030101010101" pitchFamily="49" charset="-122"/>
              </a:rPr>
              <a:t>类名；</a:t>
            </a:r>
            <a:endParaRPr lang="zh-CN" altLang="en-US" sz="1600" b="1" noProof="1">
              <a:ea typeface="黑体" panose="02010600030101010101" pitchFamily="49" charset="-122"/>
            </a:endParaRPr>
          </a:p>
        </p:txBody>
      </p:sp>
      <p:sp>
        <p:nvSpPr>
          <p:cNvPr id="10" name="AutoShape 12"/>
          <p:cNvSpPr>
            <a:spLocks noChangeArrowheads="1"/>
          </p:cNvSpPr>
          <p:nvPr/>
        </p:nvSpPr>
        <p:spPr bwMode="auto">
          <a:xfrm>
            <a:off x="1285852" y="2357436"/>
            <a:ext cx="6480720" cy="601742"/>
          </a:xfrm>
          <a:prstGeom prst="roundRect">
            <a:avLst>
              <a:gd name="adj" fmla="val 5292"/>
            </a:avLst>
          </a:prstGeom>
          <a:solidFill>
            <a:srgbClr val="EDF5FD"/>
          </a:solidFill>
          <a:ln w="38100" cap="flat" cmpd="sng" algn="ctr">
            <a:solidFill>
              <a:srgbClr val="0099D8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lvl="1" indent="-457200"/>
            <a:r>
              <a:rPr lang="en-US" altLang="x-none" sz="1600" b="1" noProof="1"/>
              <a:t>import java.util.*;      //</a:t>
            </a:r>
            <a:r>
              <a:rPr lang="zh-CN" altLang="en-US" sz="1600" b="1" noProof="1"/>
              <a:t>导入</a:t>
            </a:r>
            <a:r>
              <a:rPr lang="en-US" altLang="x-none" sz="1600" b="1" noProof="1"/>
              <a:t>java.util</a:t>
            </a:r>
            <a:r>
              <a:rPr lang="zh-CN" altLang="en-US" sz="1600" b="1" noProof="1"/>
              <a:t>包中所有类</a:t>
            </a:r>
            <a:endParaRPr lang="zh-CN" altLang="en-US" sz="1600" b="1" noProof="1"/>
          </a:p>
          <a:p>
            <a:pPr lvl="1" indent="-457200"/>
            <a:r>
              <a:rPr lang="en-US" altLang="x-none" sz="1600" b="1" noProof="1"/>
              <a:t>import cn.jtest.classandobject.School;    //</a:t>
            </a:r>
            <a:r>
              <a:rPr lang="zh-CN" altLang="en-US" sz="1600" b="1" noProof="1"/>
              <a:t>导入指定包中指定类</a:t>
            </a:r>
            <a:endParaRPr lang="zh-CN" altLang="en-US" sz="1600" b="1" noProof="1"/>
          </a:p>
        </p:txBody>
      </p:sp>
      <p:grpSp>
        <p:nvGrpSpPr>
          <p:cNvPr id="11" name="组合 10"/>
          <p:cNvGrpSpPr/>
          <p:nvPr/>
        </p:nvGrpSpPr>
        <p:grpSpPr>
          <a:xfrm>
            <a:off x="323528" y="1662435"/>
            <a:ext cx="436880" cy="549275"/>
            <a:chOff x="2960053" y="2405380"/>
            <a:chExt cx="436880" cy="549275"/>
          </a:xfrm>
        </p:grpSpPr>
        <p:sp>
          <p:nvSpPr>
            <p:cNvPr id="12" name="TextBox 65"/>
            <p:cNvSpPr txBox="1"/>
            <p:nvPr/>
          </p:nvSpPr>
          <p:spPr>
            <a:xfrm>
              <a:off x="2960053" y="2709545"/>
              <a:ext cx="436880" cy="245110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000" b="1" dirty="0">
                  <a:solidFill>
                    <a:srgbClr val="0099D8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语法</a:t>
              </a:r>
              <a:endParaRPr lang="zh-CN" altLang="en-US" sz="1000" b="1" dirty="0">
                <a:solidFill>
                  <a:srgbClr val="0099D8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pic>
          <p:nvPicPr>
            <p:cNvPr id="13" name="图片 12" descr="C:\Users\Lenovo\Desktop\icon\书籍.png书籍"/>
            <p:cNvPicPr>
              <a:picLocks noChangeAspect="1"/>
            </p:cNvPicPr>
            <p:nvPr/>
          </p:nvPicPr>
          <p:blipFill>
            <a:blip r:embed="rId1" cstate="print"/>
            <a:srcRect/>
            <a:stretch>
              <a:fillRect/>
            </a:stretch>
          </p:blipFill>
          <p:spPr>
            <a:xfrm>
              <a:off x="3021330" y="2405380"/>
              <a:ext cx="314325" cy="314325"/>
            </a:xfrm>
            <a:prstGeom prst="rect">
              <a:avLst/>
            </a:prstGeom>
          </p:spPr>
        </p:pic>
      </p:grpSp>
      <p:sp>
        <p:nvSpPr>
          <p:cNvPr id="14" name="灯片编号占位符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r>
              <a:rPr lang="en-US" altLang="zh-CN" smtClean="0"/>
              <a:t>/40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一个类同时引用了两个来自不同包的同名类</a:t>
            </a:r>
            <a:endParaRPr lang="en-US" smtClean="0"/>
          </a:p>
          <a:p>
            <a:pPr lvl="1"/>
            <a:r>
              <a:rPr lang="zh-CN" altLang="en-US" smtClean="0"/>
              <a:t>必须通过完整类名来区分</a:t>
            </a:r>
            <a:endParaRPr lang="en-US" smtClean="0"/>
          </a:p>
          <a:p>
            <a:r>
              <a:rPr lang="zh-CN" altLang="en-US" smtClean="0"/>
              <a:t>每个包都是独立的，顶层包不会包含子包的类</a:t>
            </a:r>
            <a:endParaRPr lang="en-US" smtClean="0"/>
          </a:p>
          <a:p>
            <a:r>
              <a:rPr lang="en-US" altLang="zh-CN" smtClean="0"/>
              <a:t>package</a:t>
            </a:r>
            <a:r>
              <a:rPr lang="zh-CN" altLang="en-US" smtClean="0"/>
              <a:t>和</a:t>
            </a:r>
            <a:r>
              <a:rPr lang="en-US" altLang="zh-CN" smtClean="0"/>
              <a:t>import</a:t>
            </a:r>
            <a:r>
              <a:rPr lang="zh-CN" altLang="en-US" smtClean="0"/>
              <a:t>的顺序是固定的</a:t>
            </a:r>
            <a:endParaRPr lang="en-US" smtClean="0"/>
          </a:p>
          <a:p>
            <a:pPr lvl="1"/>
            <a:r>
              <a:rPr lang="en-US" altLang="zh-CN" smtClean="0"/>
              <a:t>package</a:t>
            </a:r>
            <a:r>
              <a:rPr lang="zh-CN" altLang="en-US" smtClean="0"/>
              <a:t>必须位于第一行（忽略注释行）</a:t>
            </a:r>
            <a:endParaRPr lang="en-US" smtClean="0"/>
          </a:p>
          <a:p>
            <a:pPr lvl="1"/>
            <a:r>
              <a:rPr lang="zh-CN" altLang="en-US" smtClean="0"/>
              <a:t>只允许有一个</a:t>
            </a:r>
            <a:r>
              <a:rPr lang="en-US" altLang="zh-CN" smtClean="0"/>
              <a:t>package</a:t>
            </a:r>
            <a:r>
              <a:rPr lang="zh-CN" altLang="en-US" smtClean="0"/>
              <a:t>语句</a:t>
            </a:r>
            <a:endParaRPr lang="en-US" smtClean="0"/>
          </a:p>
          <a:p>
            <a:pPr lvl="1"/>
            <a:r>
              <a:rPr lang="zh-CN" altLang="en-US" smtClean="0"/>
              <a:t>其次是</a:t>
            </a:r>
            <a:r>
              <a:rPr lang="en-US" altLang="zh-CN" smtClean="0"/>
              <a:t>import</a:t>
            </a:r>
            <a:endParaRPr lang="en-US" altLang="zh-CN" smtClean="0"/>
          </a:p>
          <a:p>
            <a:pPr lvl="1"/>
            <a:r>
              <a:rPr lang="zh-CN" altLang="en-US" smtClean="0"/>
              <a:t>接着是类的声明</a:t>
            </a:r>
            <a:endParaRPr lang="zh-CN" altLang="en-US" smtClean="0"/>
          </a:p>
          <a:p>
            <a:endParaRPr lang="zh-CN" altLang="en-US" smtClean="0"/>
          </a:p>
          <a:p>
            <a:endParaRPr lang="zh-CN" altLang="en-US" smtClean="0"/>
          </a:p>
          <a:p>
            <a:endParaRPr lang="zh-CN" altLang="en-US" smtClean="0"/>
          </a:p>
          <a:p>
            <a:endParaRPr lang="zh-CN" altLang="en-US" dirty="0" smtClean="0"/>
          </a:p>
        </p:txBody>
      </p:sp>
      <p:sp>
        <p:nvSpPr>
          <p:cNvPr id="38914" name="Rectangle 2"/>
          <p:cNvSpPr>
            <a:spLocks noGrp="1" noChangeArrowheads="1"/>
          </p:cNvSpPr>
          <p:nvPr/>
        </p:nvSpPr>
        <p:spPr bwMode="auto">
          <a:xfrm>
            <a:off x="468313" y="195263"/>
            <a:ext cx="8229600" cy="85725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91440" bIns="45720" numCol="1" anchor="ctr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zh-CN" sz="2400" b="1" dirty="0">
                <a:solidFill>
                  <a:srgbClr val="009AD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使用包的注意事项</a:t>
            </a:r>
            <a:endParaRPr lang="en-US" altLang="zh-CN" sz="2400" b="1" dirty="0">
              <a:solidFill>
                <a:srgbClr val="009AD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Calibri" panose="020F050202020403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r>
              <a:rPr lang="en-US" altLang="zh-CN" smtClean="0"/>
              <a:t>/40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School</a:t>
            </a:r>
            <a:r>
              <a:rPr lang="zh-CN" altLang="en-US" smtClean="0"/>
              <a:t>类位于</a:t>
            </a:r>
            <a:r>
              <a:rPr lang="en-US" altLang="zh-CN" smtClean="0"/>
              <a:t>cn.jbit.classandobject</a:t>
            </a:r>
            <a:r>
              <a:rPr lang="zh-CN" altLang="en-US" smtClean="0"/>
              <a:t>包中，</a:t>
            </a:r>
            <a:r>
              <a:rPr lang="en-US" altLang="zh-CN" smtClean="0"/>
              <a:t>Hello</a:t>
            </a:r>
            <a:r>
              <a:rPr lang="zh-CN" altLang="en-US" smtClean="0"/>
              <a:t>类位于</a:t>
            </a:r>
            <a:r>
              <a:rPr lang="en-US" altLang="zh-CN" smtClean="0"/>
              <a:t>demo</a:t>
            </a:r>
            <a:r>
              <a:rPr lang="zh-CN" altLang="en-US" smtClean="0"/>
              <a:t>包中，下面程序空缺部分需要填入代码吗？如果需要，是什么？ </a:t>
            </a:r>
            <a:endParaRPr lang="zh-CN" altLang="en-US" dirty="0" smtClean="0"/>
          </a:p>
        </p:txBody>
      </p:sp>
      <p:sp>
        <p:nvSpPr>
          <p:cNvPr id="39938" name="AutoShape 4"/>
          <p:cNvSpPr>
            <a:spLocks noChangeArrowheads="1"/>
          </p:cNvSpPr>
          <p:nvPr/>
        </p:nvSpPr>
        <p:spPr bwMode="auto">
          <a:xfrm>
            <a:off x="3635897" y="2783706"/>
            <a:ext cx="5112568" cy="2062103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38100" cap="flat" cmpd="sng" algn="ctr">
            <a:solidFill>
              <a:srgbClr val="0099D8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zh-CN" sz="1600" b="1" noProof="1">
                <a:latin typeface="黑体" panose="02010600030101010101" pitchFamily="49" charset="-122"/>
                <a:ea typeface="黑体" panose="02010600030101010101" pitchFamily="49" charset="-122"/>
              </a:rPr>
              <a:t>//</a:t>
            </a:r>
            <a:r>
              <a:rPr lang="zh-CN" altLang="en-US" sz="1600" b="1" noProof="1">
                <a:latin typeface="黑体" panose="02010600030101010101" pitchFamily="49" charset="-122"/>
                <a:ea typeface="黑体" panose="02010600030101010101" pitchFamily="49" charset="-122"/>
              </a:rPr>
              <a:t>添加代码</a:t>
            </a:r>
            <a:r>
              <a:rPr lang="zh-CN" sz="1600" b="1" noProof="1">
                <a:latin typeface="黑体" panose="02010600030101010101" pitchFamily="49" charset="-122"/>
                <a:ea typeface="黑体" panose="02010600030101010101" pitchFamily="49" charset="-122"/>
              </a:rPr>
              <a:t>2</a:t>
            </a:r>
            <a:endParaRPr lang="zh-CN" sz="1600" b="1" noProof="1">
              <a:latin typeface="黑体" panose="02010600030101010101" pitchFamily="49" charset="-122"/>
              <a:ea typeface="黑体" panose="02010600030101010101" pitchFamily="49" charset="-122"/>
            </a:endParaRPr>
          </a:p>
          <a:p>
            <a:r>
              <a:rPr lang="zh-CN" sz="1600" b="1" noProof="1">
                <a:latin typeface="黑体" panose="02010600030101010101" pitchFamily="49" charset="-122"/>
                <a:ea typeface="黑体" panose="02010600030101010101" pitchFamily="49" charset="-122"/>
              </a:rPr>
              <a:t>//</a:t>
            </a:r>
            <a:r>
              <a:rPr lang="zh-CN" altLang="en-US" sz="1600" b="1" noProof="1">
                <a:latin typeface="黑体" panose="02010600030101010101" pitchFamily="49" charset="-122"/>
                <a:ea typeface="黑体" panose="02010600030101010101" pitchFamily="49" charset="-122"/>
              </a:rPr>
              <a:t>添加代码</a:t>
            </a:r>
            <a:r>
              <a:rPr lang="zh-CN" sz="1600" b="1" noProof="1">
                <a:latin typeface="黑体" panose="02010600030101010101" pitchFamily="49" charset="-122"/>
                <a:ea typeface="黑体" panose="02010600030101010101" pitchFamily="49" charset="-122"/>
              </a:rPr>
              <a:t>3</a:t>
            </a:r>
            <a:endParaRPr lang="zh-CN" sz="1600" b="1" noProof="1">
              <a:latin typeface="黑体" panose="02010600030101010101" pitchFamily="49" charset="-122"/>
              <a:ea typeface="黑体" panose="02010600030101010101" pitchFamily="49" charset="-122"/>
            </a:endParaRPr>
          </a:p>
          <a:p>
            <a:r>
              <a:rPr lang="en-US" sz="1600" b="1" noProof="1">
                <a:ea typeface="黑体" panose="02010600030101010101" pitchFamily="49" charset="-122"/>
              </a:rPr>
              <a:t>public class Hello {</a:t>
            </a:r>
            <a:endParaRPr lang="en-US" sz="1600" b="1" noProof="1">
              <a:ea typeface="黑体" panose="02010600030101010101" pitchFamily="49" charset="-122"/>
            </a:endParaRPr>
          </a:p>
          <a:p>
            <a:r>
              <a:rPr lang="en-US" sz="1600" b="1" noProof="1">
                <a:ea typeface="黑体" panose="02010600030101010101" pitchFamily="49" charset="-122"/>
              </a:rPr>
              <a:t>      public static void main(String[ ] args) {</a:t>
            </a:r>
            <a:endParaRPr lang="en-US" sz="1600" b="1" noProof="1">
              <a:ea typeface="黑体" panose="02010600030101010101" pitchFamily="49" charset="-122"/>
            </a:endParaRPr>
          </a:p>
          <a:p>
            <a:r>
              <a:rPr lang="en-US" altLang="en-US" sz="1600" b="1" noProof="1">
                <a:ea typeface="黑体" panose="02010600030101010101" pitchFamily="49" charset="-122"/>
              </a:rPr>
              <a:t>	      School center = new School();</a:t>
            </a:r>
            <a:endParaRPr lang="en-US" altLang="en-US" sz="1600" b="1" noProof="1">
              <a:ea typeface="黑体" panose="02010600030101010101" pitchFamily="49" charset="-122"/>
            </a:endParaRPr>
          </a:p>
          <a:p>
            <a:r>
              <a:rPr lang="en-US" sz="1600" b="1" noProof="1">
                <a:ea typeface="黑体" panose="02010600030101010101" pitchFamily="49" charset="-122"/>
              </a:rPr>
              <a:t>          center.showMessage();     </a:t>
            </a:r>
            <a:endParaRPr lang="en-US" sz="1600" b="1" noProof="1">
              <a:ea typeface="黑体" panose="02010600030101010101" pitchFamily="49" charset="-122"/>
            </a:endParaRPr>
          </a:p>
          <a:p>
            <a:r>
              <a:rPr lang="en-US" sz="1600" b="1" noProof="1">
                <a:ea typeface="黑体" panose="02010600030101010101" pitchFamily="49" charset="-122"/>
              </a:rPr>
              <a:t>   }</a:t>
            </a:r>
            <a:endParaRPr lang="en-US" sz="1600" b="1" noProof="1">
              <a:ea typeface="黑体" panose="02010600030101010101" pitchFamily="49" charset="-122"/>
            </a:endParaRPr>
          </a:p>
          <a:p>
            <a:r>
              <a:rPr lang="en-US" sz="1600" b="1" noProof="1">
                <a:ea typeface="黑体" panose="02010600030101010101" pitchFamily="49" charset="-122"/>
              </a:rPr>
              <a:t>}</a:t>
            </a:r>
            <a:endParaRPr lang="en-US" sz="1600" b="1" noProof="1">
              <a:ea typeface="黑体" panose="02010600030101010101" pitchFamily="49" charset="-122"/>
            </a:endParaRPr>
          </a:p>
        </p:txBody>
      </p:sp>
      <p:sp>
        <p:nvSpPr>
          <p:cNvPr id="39939" name="AutoShape 5"/>
          <p:cNvSpPr>
            <a:spLocks noChangeArrowheads="1"/>
          </p:cNvSpPr>
          <p:nvPr/>
        </p:nvSpPr>
        <p:spPr bwMode="auto">
          <a:xfrm>
            <a:off x="188914" y="2802290"/>
            <a:ext cx="3177530" cy="1569660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38100" cap="flat" cmpd="sng" algn="ctr">
            <a:solidFill>
              <a:srgbClr val="0099D8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zh-CN" sz="1600" b="1" noProof="1"/>
              <a:t>//</a:t>
            </a:r>
            <a:r>
              <a:rPr lang="zh-CN" altLang="en-US" sz="1600" b="1" noProof="1"/>
              <a:t>添加代码</a:t>
            </a:r>
            <a:r>
              <a:rPr lang="zh-CN" sz="1600" b="1" noProof="1"/>
              <a:t>1</a:t>
            </a:r>
            <a:endParaRPr lang="zh-CN" sz="1600" b="1" noProof="1"/>
          </a:p>
          <a:p>
            <a:r>
              <a:rPr lang="en-US" sz="1600" b="1" noProof="1"/>
              <a:t>public class School {</a:t>
            </a:r>
            <a:endParaRPr lang="en-US" sz="1600" b="1" noProof="1"/>
          </a:p>
          <a:p>
            <a:r>
              <a:rPr lang="en-US" sz="1600" b="1" noProof="1"/>
              <a:t>      public void showMessage() {</a:t>
            </a:r>
            <a:endParaRPr lang="en-US" sz="1600" b="1" noProof="1"/>
          </a:p>
          <a:p>
            <a:r>
              <a:rPr lang="en-US" sz="1600" b="1" noProof="1"/>
              <a:t>            ……</a:t>
            </a:r>
            <a:endParaRPr lang="en-US" sz="1600" b="1" noProof="1"/>
          </a:p>
          <a:p>
            <a:r>
              <a:rPr lang="en-US" sz="1600" b="1" noProof="1"/>
              <a:t>     }</a:t>
            </a:r>
            <a:endParaRPr lang="en-US" sz="1600" b="1" noProof="1"/>
          </a:p>
          <a:p>
            <a:r>
              <a:rPr lang="en-US" sz="1600" b="1" noProof="1"/>
              <a:t>}</a:t>
            </a:r>
            <a:endParaRPr lang="en-US" sz="1600" b="1" noProof="1"/>
          </a:p>
        </p:txBody>
      </p:sp>
      <p:sp>
        <p:nvSpPr>
          <p:cNvPr id="38918" name="AutoShape 6"/>
          <p:cNvSpPr>
            <a:spLocks noChangeArrowheads="1"/>
          </p:cNvSpPr>
          <p:nvPr/>
        </p:nvSpPr>
        <p:spPr bwMode="auto">
          <a:xfrm>
            <a:off x="188914" y="2605211"/>
            <a:ext cx="3177530" cy="470595"/>
          </a:xfrm>
          <a:prstGeom prst="roundRect">
            <a:avLst>
              <a:gd name="adj" fmla="val 4514"/>
            </a:avLst>
          </a:prstGeom>
          <a:solidFill>
            <a:srgbClr val="EDF5FD"/>
          </a:solidFill>
          <a:ln w="38100" cap="flat" cmpd="sng" algn="ctr">
            <a:solidFill>
              <a:srgbClr val="0099D8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indent="-342900" defTabSz="381000">
              <a:lnSpc>
                <a:spcPct val="150000"/>
              </a:lnSpc>
              <a:buClr>
                <a:schemeClr val="folHlink"/>
              </a:buClr>
              <a:buSzPct val="60000"/>
            </a:pPr>
            <a:r>
              <a:rPr lang="en-US" sz="1600" b="1" noProof="1" smtClean="0">
                <a:solidFill>
                  <a:schemeClr val="accent5">
                    <a:lumMod val="10000"/>
                  </a:schemeClr>
                </a:solidFill>
              </a:rPr>
              <a:t>package </a:t>
            </a:r>
            <a:r>
              <a:rPr lang="en-US" sz="1600" b="1" noProof="1">
                <a:solidFill>
                  <a:schemeClr val="accent5">
                    <a:lumMod val="10000"/>
                  </a:schemeClr>
                </a:solidFill>
              </a:rPr>
              <a:t>cn.jbit.classandobject;</a:t>
            </a:r>
            <a:endParaRPr lang="en-US" sz="1600" b="1" noProof="1">
              <a:solidFill>
                <a:schemeClr val="accent5">
                  <a:lumMod val="10000"/>
                </a:schemeClr>
              </a:solidFill>
            </a:endParaRPr>
          </a:p>
        </p:txBody>
      </p:sp>
      <p:sp>
        <p:nvSpPr>
          <p:cNvPr id="39943" name="Rectangle 2"/>
          <p:cNvSpPr>
            <a:spLocks noGrp="1" noChangeArrowheads="1"/>
          </p:cNvSpPr>
          <p:nvPr/>
        </p:nvSpPr>
        <p:spPr bwMode="auto">
          <a:xfrm>
            <a:off x="323528" y="58316"/>
            <a:ext cx="8229600" cy="85725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91440" bIns="45720" numCol="1" anchor="ctr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009AD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小结</a:t>
            </a:r>
            <a:endParaRPr lang="zh-CN" altLang="en-US" sz="2400" b="1" dirty="0">
              <a:solidFill>
                <a:srgbClr val="009AD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Calibri" panose="020F0502020204030204" pitchFamily="34" charset="0"/>
            </a:endParaRP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3635897" y="2444760"/>
            <a:ext cx="5112568" cy="847070"/>
          </a:xfrm>
          <a:prstGeom prst="roundRect">
            <a:avLst>
              <a:gd name="adj" fmla="val 4514"/>
            </a:avLst>
          </a:prstGeom>
          <a:solidFill>
            <a:srgbClr val="EDF5FD"/>
          </a:solidFill>
          <a:ln w="38100" cap="flat" cmpd="sng" algn="ctr">
            <a:solidFill>
              <a:srgbClr val="0099D8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indent="-342900" defTabSz="381000">
              <a:lnSpc>
                <a:spcPct val="150000"/>
              </a:lnSpc>
              <a:buClr>
                <a:schemeClr val="folHlink"/>
              </a:buClr>
              <a:buSzPct val="60000"/>
            </a:pPr>
            <a:r>
              <a:rPr lang="en-US" altLang="zh-CN" sz="1600" b="1" noProof="1" smtClean="0">
                <a:solidFill>
                  <a:schemeClr val="accent5">
                    <a:lumMod val="10000"/>
                  </a:schemeClr>
                </a:solidFill>
              </a:rPr>
              <a:t>package </a:t>
            </a:r>
            <a:r>
              <a:rPr lang="en-US" altLang="zh-CN" sz="1600" b="1" noProof="1">
                <a:solidFill>
                  <a:schemeClr val="accent5">
                    <a:lumMod val="10000"/>
                  </a:schemeClr>
                </a:solidFill>
              </a:rPr>
              <a:t>demo; </a:t>
            </a:r>
            <a:endParaRPr lang="en-US" altLang="zh-CN" sz="1600" b="1" noProof="1">
              <a:solidFill>
                <a:schemeClr val="accent5">
                  <a:lumMod val="10000"/>
                </a:schemeClr>
              </a:solidFill>
            </a:endParaRPr>
          </a:p>
          <a:p>
            <a:pPr indent="-342900" defTabSz="381000">
              <a:lnSpc>
                <a:spcPct val="150000"/>
              </a:lnSpc>
              <a:buClr>
                <a:schemeClr val="folHlink"/>
              </a:buClr>
              <a:buSzPct val="60000"/>
            </a:pPr>
            <a:r>
              <a:rPr lang="en-US" altLang="zh-CN" sz="1600" b="1" noProof="1" smtClean="0">
                <a:solidFill>
                  <a:schemeClr val="accent5">
                    <a:lumMod val="10000"/>
                  </a:schemeClr>
                </a:solidFill>
              </a:rPr>
              <a:t>import </a:t>
            </a:r>
            <a:r>
              <a:rPr lang="en-US" altLang="zh-CN" sz="1600" b="1" noProof="1">
                <a:solidFill>
                  <a:schemeClr val="accent5">
                    <a:lumMod val="10000"/>
                  </a:schemeClr>
                </a:solidFill>
              </a:rPr>
              <a:t>cn.jbit.classandobject.*;  </a:t>
            </a:r>
            <a:endParaRPr lang="en-US" altLang="zh-CN" sz="1600" b="1" noProof="1">
              <a:solidFill>
                <a:schemeClr val="accent5">
                  <a:lumMod val="10000"/>
                </a:scheme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r>
              <a:rPr lang="en-US" altLang="zh-CN" smtClean="0"/>
              <a:t>/40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8" grpId="0" bldLvl="0" animBg="1"/>
      <p:bldP spid="10" grpId="0" bldLvl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回顾</a:t>
            </a:r>
            <a:endParaRPr lang="en-US" smtClean="0"/>
          </a:p>
          <a:p>
            <a:pPr lvl="1"/>
            <a:r>
              <a:rPr lang="zh-CN" altLang="en-US" smtClean="0"/>
              <a:t>属性隐藏</a:t>
            </a:r>
            <a:endParaRPr lang="en-US" smtClean="0"/>
          </a:p>
          <a:p>
            <a:pPr lvl="1"/>
            <a:r>
              <a:rPr lang="zh-CN" altLang="en-US" smtClean="0"/>
              <a:t>包机制</a:t>
            </a:r>
            <a:endParaRPr lang="en-US" smtClean="0"/>
          </a:p>
          <a:p>
            <a:r>
              <a:rPr lang="zh-CN" altLang="en-US" smtClean="0"/>
              <a:t>访问权限控制</a:t>
            </a:r>
            <a:endParaRPr lang="en-US" smtClean="0"/>
          </a:p>
          <a:p>
            <a:pPr lvl="1"/>
            <a:r>
              <a:rPr lang="zh-CN" altLang="en-US" smtClean="0"/>
              <a:t>类的访问控制</a:t>
            </a:r>
            <a:endParaRPr lang="en-US" smtClean="0"/>
          </a:p>
          <a:p>
            <a:pPr lvl="1"/>
            <a:r>
              <a:rPr lang="zh-CN" altLang="en-US" smtClean="0"/>
              <a:t>类成员的访问控制</a:t>
            </a:r>
            <a:endParaRPr lang="en-US" smtClean="0"/>
          </a:p>
          <a:p>
            <a:pPr lvl="1"/>
            <a:endParaRPr lang="zh-CN" altLang="en-US" smtClean="0"/>
          </a:p>
          <a:p>
            <a:endParaRPr lang="zh-CN" altLang="en-US" smtClean="0"/>
          </a:p>
          <a:p>
            <a:endParaRPr lang="zh-CN" altLang="en-US" smtClean="0"/>
          </a:p>
          <a:p>
            <a:endParaRPr lang="zh-CN" altLang="en-US" dirty="0" smtClean="0"/>
          </a:p>
        </p:txBody>
      </p:sp>
      <p:sp>
        <p:nvSpPr>
          <p:cNvPr id="40962" name="Rectangle 2"/>
          <p:cNvSpPr>
            <a:spLocks noGrp="1" noChangeArrowheads="1"/>
          </p:cNvSpPr>
          <p:nvPr/>
        </p:nvSpPr>
        <p:spPr bwMode="auto">
          <a:xfrm>
            <a:off x="437531" y="103607"/>
            <a:ext cx="8229600" cy="85725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91440" bIns="45720" numCol="1" anchor="ctr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009AD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访问权限控制</a:t>
            </a:r>
            <a:endParaRPr lang="zh-CN" altLang="en-US" sz="2400" b="1" dirty="0">
              <a:solidFill>
                <a:srgbClr val="009AD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Calibri" panose="020F050202020403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r>
              <a:rPr lang="en-US" altLang="zh-CN" smtClean="0"/>
              <a:t>/40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类的访问修饰符</a:t>
            </a:r>
            <a:endParaRPr lang="en-US" smtClean="0"/>
          </a:p>
          <a:p>
            <a:pPr lvl="1"/>
            <a:r>
              <a:rPr lang="en-US" altLang="zh-CN" smtClean="0"/>
              <a:t>public</a:t>
            </a:r>
            <a:r>
              <a:rPr lang="zh-CN" altLang="en-US" smtClean="0"/>
              <a:t>修饰符：公有访问级别</a:t>
            </a:r>
            <a:endParaRPr lang="en-US" smtClean="0"/>
          </a:p>
          <a:p>
            <a:pPr lvl="1"/>
            <a:r>
              <a:rPr lang="zh-CN" altLang="en-US" smtClean="0"/>
              <a:t>默认修饰符：包级私有访问级别</a:t>
            </a:r>
            <a:endParaRPr lang="en-US" smtClean="0"/>
          </a:p>
          <a:p>
            <a:pPr lvl="1"/>
            <a:endParaRPr lang="zh-CN" altLang="en-US" smtClean="0"/>
          </a:p>
          <a:p>
            <a:endParaRPr lang="zh-CN" altLang="en-US" smtClean="0"/>
          </a:p>
          <a:p>
            <a:endParaRPr lang="zh-CN" altLang="en-US" smtClean="0"/>
          </a:p>
          <a:p>
            <a:endParaRPr lang="zh-CN" altLang="en-US" dirty="0" smtClean="0"/>
          </a:p>
        </p:txBody>
      </p:sp>
      <p:grpSp>
        <p:nvGrpSpPr>
          <p:cNvPr id="43010" name="Group 7"/>
          <p:cNvGrpSpPr/>
          <p:nvPr/>
        </p:nvGrpSpPr>
        <p:grpSpPr bwMode="auto">
          <a:xfrm>
            <a:off x="1331710" y="2437591"/>
            <a:ext cx="3024599" cy="1718209"/>
            <a:chOff x="0" y="22"/>
            <a:chExt cx="2540" cy="1444"/>
          </a:xfrm>
        </p:grpSpPr>
        <p:sp>
          <p:nvSpPr>
            <p:cNvPr id="41989" name="Oval 4"/>
            <p:cNvSpPr/>
            <p:nvPr/>
          </p:nvSpPr>
          <p:spPr>
            <a:xfrm>
              <a:off x="0" y="136"/>
              <a:ext cx="2540" cy="1330"/>
            </a:xfrm>
            <a:prstGeom prst="ellipse">
              <a:avLst/>
            </a:prstGeom>
            <a:solidFill>
              <a:srgbClr val="009ADA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marL="224155" indent="-224155" algn="ctr" fontAlgn="base"/>
              <a:endParaRPr lang="zh-CN" altLang="en-US" sz="1350" b="1" noProof="1">
                <a:solidFill>
                  <a:schemeClr val="bg1"/>
                </a:solidFill>
                <a:ea typeface="黑体" panose="02010600030101010101" pitchFamily="49" charset="-122"/>
              </a:endParaRPr>
            </a:p>
          </p:txBody>
        </p:sp>
        <p:sp>
          <p:nvSpPr>
            <p:cNvPr id="41990" name="Rectangle 5"/>
            <p:cNvSpPr/>
            <p:nvPr/>
          </p:nvSpPr>
          <p:spPr>
            <a:xfrm>
              <a:off x="884" y="22"/>
              <a:ext cx="680" cy="252"/>
            </a:xfrm>
            <a:prstGeom prst="rect">
              <a:avLst/>
            </a:prstGeom>
            <a:solidFill>
              <a:srgbClr val="009ADA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marL="224155" indent="-224155" algn="ctr" fontAlgn="base"/>
              <a:r>
                <a:rPr lang="zh-CN" altLang="en-US" sz="1350" b="1" noProof="1">
                  <a:solidFill>
                    <a:schemeClr val="bg1"/>
                  </a:solidFill>
                  <a:ea typeface="黑体" panose="02010600030101010101" pitchFamily="49" charset="-122"/>
                </a:rPr>
                <a:t>包</a:t>
              </a:r>
              <a:r>
                <a:rPr lang="en-US" altLang="x-none" sz="1350" b="1" noProof="1">
                  <a:solidFill>
                    <a:schemeClr val="bg1"/>
                  </a:solidFill>
                  <a:ea typeface="黑体" panose="02010600030101010101" pitchFamily="49" charset="-122"/>
                </a:rPr>
                <a:t>1</a:t>
              </a:r>
              <a:endParaRPr lang="en-US" altLang="x-none" sz="1350" b="1" noProof="1">
                <a:solidFill>
                  <a:schemeClr val="bg1"/>
                </a:solidFill>
                <a:ea typeface="黑体" panose="02010600030101010101" pitchFamily="49" charset="-122"/>
              </a:endParaRPr>
            </a:p>
          </p:txBody>
        </p:sp>
        <p:sp>
          <p:nvSpPr>
            <p:cNvPr id="41991" name="Oval 6"/>
            <p:cNvSpPr/>
            <p:nvPr/>
          </p:nvSpPr>
          <p:spPr>
            <a:xfrm>
              <a:off x="680" y="588"/>
              <a:ext cx="1315" cy="546"/>
            </a:xfrm>
            <a:prstGeom prst="ellipse">
              <a:avLst/>
            </a:prstGeom>
            <a:solidFill>
              <a:srgbClr val="EDF5FD"/>
            </a:solidFill>
            <a:ln w="38100" cap="flat" cmpd="sng" algn="ctr">
              <a:solidFill>
                <a:srgbClr val="0099D8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8100" sx="101000" sy="101000" algn="ctr" rotWithShape="0">
                <a:prstClr val="black">
                  <a:alpha val="1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 indent="-342900" defTabSz="381000">
                <a:lnSpc>
                  <a:spcPct val="150000"/>
                </a:lnSpc>
                <a:buClr>
                  <a:schemeClr val="folHlink"/>
                </a:buClr>
                <a:buSzPct val="60000"/>
              </a:pPr>
              <a:r>
                <a:rPr lang="en-US" altLang="x-none" sz="1600" b="1" noProof="1">
                  <a:solidFill>
                    <a:schemeClr val="accent5">
                      <a:lumMod val="1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public</a:t>
              </a:r>
              <a:r>
                <a:rPr lang="zh-CN" altLang="en-US" sz="1600" b="1" noProof="1">
                  <a:solidFill>
                    <a:schemeClr val="accent5">
                      <a:lumMod val="1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类</a:t>
              </a:r>
              <a:endParaRPr lang="zh-CN" altLang="en-US" sz="1600" b="1" noProof="1">
                <a:solidFill>
                  <a:schemeClr val="accent5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3014" name="Group 13"/>
          <p:cNvGrpSpPr/>
          <p:nvPr/>
        </p:nvGrpSpPr>
        <p:grpSpPr bwMode="auto">
          <a:xfrm>
            <a:off x="4625975" y="2411413"/>
            <a:ext cx="3330179" cy="1744388"/>
            <a:chOff x="0" y="0"/>
            <a:chExt cx="2797" cy="1466"/>
          </a:xfrm>
        </p:grpSpPr>
        <p:grpSp>
          <p:nvGrpSpPr>
            <p:cNvPr id="43015" name="Group 12"/>
            <p:cNvGrpSpPr/>
            <p:nvPr/>
          </p:nvGrpSpPr>
          <p:grpSpPr bwMode="auto">
            <a:xfrm>
              <a:off x="0" y="136"/>
              <a:ext cx="2797" cy="1330"/>
              <a:chOff x="0" y="0"/>
              <a:chExt cx="2797" cy="1330"/>
            </a:xfrm>
          </p:grpSpPr>
          <p:sp>
            <p:nvSpPr>
              <p:cNvPr id="41994" name="Oval 9"/>
              <p:cNvSpPr/>
              <p:nvPr/>
            </p:nvSpPr>
            <p:spPr>
              <a:xfrm>
                <a:off x="0" y="0"/>
                <a:ext cx="2797" cy="1330"/>
              </a:xfrm>
              <a:prstGeom prst="ellipse">
                <a:avLst/>
              </a:prstGeom>
              <a:solidFill>
                <a:srgbClr val="009ADA"/>
              </a:solidFill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>
                <a:spAutoFit/>
              </a:bodyPr>
              <a:lstStyle/>
              <a:p>
                <a:pPr marL="224155" indent="-224155" algn="ctr" fontAlgn="base"/>
                <a:endParaRPr lang="zh-CN" altLang="en-US" sz="1350" b="1" noProof="1">
                  <a:solidFill>
                    <a:schemeClr val="bg1"/>
                  </a:solidFill>
                  <a:ea typeface="黑体" panose="02010600030101010101" pitchFamily="49" charset="-122"/>
                </a:endParaRPr>
              </a:p>
            </p:txBody>
          </p:sp>
          <p:sp>
            <p:nvSpPr>
              <p:cNvPr id="41995" name="Oval 11"/>
              <p:cNvSpPr/>
              <p:nvPr/>
            </p:nvSpPr>
            <p:spPr>
              <a:xfrm>
                <a:off x="318" y="422"/>
                <a:ext cx="2042" cy="546"/>
              </a:xfrm>
              <a:prstGeom prst="ellipse">
                <a:avLst/>
              </a:prstGeom>
              <a:solidFill>
                <a:srgbClr val="EDF5FD"/>
              </a:solidFill>
              <a:ln w="38100" cap="flat" cmpd="sng" algn="ctr">
                <a:solidFill>
                  <a:srgbClr val="0099D8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38100" sx="101000" sy="101000" algn="ctr" rotWithShape="0">
                  <a:prstClr val="black">
                    <a:alpha val="10000"/>
                  </a:prstClr>
                </a:outerShdw>
              </a:effectLst>
            </p:spPr>
            <p:txBody>
              <a:bodyPr wrap="square">
                <a:spAutoFit/>
              </a:bodyPr>
              <a:lstStyle/>
              <a:p>
                <a:pPr indent="-342900" defTabSz="381000">
                  <a:lnSpc>
                    <a:spcPct val="150000"/>
                  </a:lnSpc>
                  <a:buClr>
                    <a:schemeClr val="folHlink"/>
                  </a:buClr>
                  <a:buSzPct val="60000"/>
                </a:pPr>
                <a:r>
                  <a:rPr lang="zh-CN" altLang="en-US" sz="1600" b="1" noProof="1">
                    <a:solidFill>
                      <a:schemeClr val="accent5">
                        <a:lumMod val="1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默认无修饰符类</a:t>
                </a:r>
                <a:endParaRPr lang="zh-CN" altLang="en-US" sz="1600" b="1" noProof="1">
                  <a:solidFill>
                    <a:schemeClr val="accent5">
                      <a:lumMod val="1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41996" name="Rectangle 10"/>
            <p:cNvSpPr/>
            <p:nvPr/>
          </p:nvSpPr>
          <p:spPr>
            <a:xfrm>
              <a:off x="863" y="0"/>
              <a:ext cx="821" cy="252"/>
            </a:xfrm>
            <a:prstGeom prst="rect">
              <a:avLst/>
            </a:prstGeom>
            <a:solidFill>
              <a:srgbClr val="009ADA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marL="224155" indent="-224155" algn="ctr" fontAlgn="base"/>
              <a:r>
                <a:rPr lang="zh-CN" altLang="en-US" sz="1350" b="1" noProof="1">
                  <a:solidFill>
                    <a:schemeClr val="bg1"/>
                  </a:solidFill>
                  <a:ea typeface="黑体" panose="02010600030101010101" pitchFamily="49" charset="-122"/>
                </a:rPr>
                <a:t>包</a:t>
              </a:r>
              <a:r>
                <a:rPr lang="en-US" altLang="x-none" sz="1350" b="1" noProof="1">
                  <a:solidFill>
                    <a:schemeClr val="bg1"/>
                  </a:solidFill>
                  <a:ea typeface="黑体" panose="02010600030101010101" pitchFamily="49" charset="-122"/>
                </a:rPr>
                <a:t>2</a:t>
              </a:r>
              <a:endParaRPr lang="en-US" altLang="x-none" sz="1350" b="1" noProof="1">
                <a:solidFill>
                  <a:schemeClr val="bg1"/>
                </a:solidFill>
                <a:ea typeface="黑体" panose="02010600030101010101" pitchFamily="49" charset="-122"/>
              </a:endParaRPr>
            </a:p>
          </p:txBody>
        </p:sp>
      </p:grpSp>
      <p:sp>
        <p:nvSpPr>
          <p:cNvPr id="43019" name="Rectangle 2"/>
          <p:cNvSpPr>
            <a:spLocks noGrp="1" noChangeArrowheads="1"/>
          </p:cNvSpPr>
          <p:nvPr/>
        </p:nvSpPr>
        <p:spPr bwMode="auto">
          <a:xfrm>
            <a:off x="468313" y="195263"/>
            <a:ext cx="8229600" cy="85725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91440" bIns="45720" numCol="1" anchor="ctr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009AD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类的访问修饰</a:t>
            </a:r>
            <a:endParaRPr lang="zh-CN" altLang="en-US" sz="2400" b="1" dirty="0">
              <a:solidFill>
                <a:srgbClr val="009AD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Calibri" panose="020F050202020403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r>
              <a:rPr lang="en-US" altLang="zh-CN" smtClean="0"/>
              <a:t>/40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036" name="表格 44035"/>
          <p:cNvGraphicFramePr/>
          <p:nvPr/>
        </p:nvGraphicFramePr>
        <p:xfrm>
          <a:off x="1571625" y="1554163"/>
          <a:ext cx="6000750" cy="2081210"/>
        </p:xfrm>
        <a:graphic>
          <a:graphicData uri="http://schemas.openxmlformats.org/drawingml/2006/table">
            <a:tbl>
              <a:tblPr/>
              <a:tblGrid>
                <a:gridCol w="1308735"/>
                <a:gridCol w="1172210"/>
                <a:gridCol w="1173480"/>
                <a:gridCol w="1174115"/>
                <a:gridCol w="1172210"/>
              </a:tblGrid>
              <a:tr h="495375"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16B2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1" i="0" u="none" kern="1200" baseline="0">
                          <a:solidFill>
                            <a:schemeClr val="tx1"/>
                          </a:solidFill>
                          <a:latin typeface="黑体" panose="02010600030101010101" pitchFamily="49" charset="-122"/>
                          <a:ea typeface="黑体" panose="02010600030101010101" pitchFamily="49" charset="-122"/>
                        </a:defRPr>
                      </a:lvl1pPr>
                      <a:lvl2pPr marL="742950" lvl="1" indent="-285750">
                        <a:buClr>
                          <a:srgbClr val="CC9900"/>
                        </a:buClr>
                        <a:defRPr sz="1800" kern="1200"/>
                      </a:lvl2pPr>
                      <a:lvl3pPr marL="1143000" lvl="2" indent="-228600">
                        <a:buClr>
                          <a:srgbClr val="996633"/>
                        </a:buClr>
                        <a:defRPr sz="2000" kern="1200"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defRPr sz="1400" b="0" kern="1200"/>
                      </a:lvl4pPr>
                      <a:lvl5pPr marL="2057400" lvl="4" indent="-228600">
                        <a:defRPr sz="1200" kern="1200"/>
                      </a:lvl5pPr>
                    </a:lstStyle>
                    <a:p>
                      <a:pPr marL="0" lvl="0" indent="0" eaLnBrk="1" hangingPunct="1">
                        <a:spcBef>
                          <a:spcPct val="0"/>
                        </a:spcBef>
                        <a:buClr>
                          <a:srgbClr val="000000"/>
                        </a:buClr>
                        <a:buFont typeface="Arial" panose="020B0604020202020204" pitchFamily="34" charset="0"/>
                        <a:buNone/>
                      </a:pPr>
                      <a:r>
                        <a:rPr lang="zh-CN" altLang="en-US" sz="1400" dirty="0">
                          <a:solidFill>
                            <a:srgbClr val="FFFFFF"/>
                          </a:solidFill>
                          <a:latin typeface="黑体" panose="02010600030101010101" pitchFamily="49" charset="-122"/>
                          <a:ea typeface="黑体" panose="02010600030101010101" pitchFamily="49" charset="-122"/>
                        </a:rPr>
                        <a:t>     作用域</a:t>
                      </a:r>
                      <a:endParaRPr lang="en-US" altLang="x-none" sz="1400" dirty="0">
                        <a:solidFill>
                          <a:srgbClr val="FFFFFF"/>
                        </a:solidFill>
                        <a:latin typeface="黑体" panose="02010600030101010101" pitchFamily="49" charset="-122"/>
                        <a:ea typeface="黑体" panose="02010600030101010101" pitchFamily="49" charset="-122"/>
                      </a:endParaRPr>
                    </a:p>
                    <a:p>
                      <a:pPr marL="0" lvl="0" indent="0" eaLnBrk="1" hangingPunct="1">
                        <a:spcBef>
                          <a:spcPct val="0"/>
                        </a:spcBef>
                        <a:buClr>
                          <a:srgbClr val="000000"/>
                        </a:buClr>
                        <a:buFont typeface="Arial" panose="020B0604020202020204" pitchFamily="34" charset="0"/>
                        <a:buNone/>
                      </a:pPr>
                      <a:r>
                        <a:rPr lang="zh-CN" altLang="en-US" sz="1400" dirty="0">
                          <a:solidFill>
                            <a:srgbClr val="FFFFFF"/>
                          </a:solidFill>
                          <a:latin typeface="黑体" panose="02010600030101010101" pitchFamily="49" charset="-122"/>
                          <a:ea typeface="黑体" panose="02010600030101010101" pitchFamily="49" charset="-122"/>
                        </a:rPr>
                        <a:t>修饰符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黑体" panose="02010600030101010101" pitchFamily="49" charset="-122"/>
                        <a:ea typeface="黑体" panose="02010600030101010101" pitchFamily="49" charset="-122"/>
                      </a:endParaRPr>
                    </a:p>
                  </a:txBody>
                  <a:tcPr marL="68580" marR="68580" marT="34295" marB="34295" anchor="ctr">
                    <a:lnL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D8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16B2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1" i="0" u="none" kern="1200" baseline="0">
                          <a:solidFill>
                            <a:schemeClr val="tx1"/>
                          </a:solidFill>
                          <a:latin typeface="黑体" panose="02010600030101010101" pitchFamily="49" charset="-122"/>
                          <a:ea typeface="黑体" panose="02010600030101010101" pitchFamily="49" charset="-122"/>
                        </a:defRPr>
                      </a:lvl1pPr>
                      <a:lvl2pPr marL="742950" lvl="1" indent="-285750">
                        <a:buClr>
                          <a:srgbClr val="CC9900"/>
                        </a:buClr>
                        <a:defRPr sz="1800" kern="1200"/>
                      </a:lvl2pPr>
                      <a:lvl3pPr marL="1143000" lvl="2" indent="-228600">
                        <a:buClr>
                          <a:srgbClr val="996633"/>
                        </a:buClr>
                        <a:defRPr sz="2000" kern="1200"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defRPr sz="1400" b="0" kern="1200"/>
                      </a:lvl4pPr>
                      <a:lvl5pPr marL="2057400" lvl="4" indent="-228600">
                        <a:defRPr sz="12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Clr>
                          <a:srgbClr val="000000"/>
                        </a:buClr>
                        <a:buFont typeface="Arial" panose="020B0604020202020204" pitchFamily="34" charset="0"/>
                        <a:buNone/>
                      </a:pPr>
                      <a:r>
                        <a:rPr lang="zh-CN" altLang="en-US" sz="1400" dirty="0">
                          <a:solidFill>
                            <a:srgbClr val="FFFFFF"/>
                          </a:solidFill>
                          <a:latin typeface="黑体" panose="02010600030101010101" pitchFamily="49" charset="-122"/>
                          <a:ea typeface="黑体" panose="02010600030101010101" pitchFamily="49" charset="-122"/>
                        </a:rPr>
                        <a:t>同一个类中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黑体" panose="02010600030101010101" pitchFamily="49" charset="-122"/>
                        <a:ea typeface="黑体" panose="02010600030101010101" pitchFamily="49" charset="-122"/>
                      </a:endParaRPr>
                    </a:p>
                  </a:txBody>
                  <a:tcPr marL="68580" marR="68580" marT="34295" marB="34295" anchor="ctr">
                    <a:lnL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D8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16B2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1" i="0" u="none" kern="1200" baseline="0">
                          <a:solidFill>
                            <a:schemeClr val="tx1"/>
                          </a:solidFill>
                          <a:latin typeface="黑体" panose="02010600030101010101" pitchFamily="49" charset="-122"/>
                          <a:ea typeface="黑体" panose="02010600030101010101" pitchFamily="49" charset="-122"/>
                        </a:defRPr>
                      </a:lvl1pPr>
                      <a:lvl2pPr marL="742950" lvl="1" indent="-285750">
                        <a:buClr>
                          <a:srgbClr val="CC9900"/>
                        </a:buClr>
                        <a:defRPr sz="1800" kern="1200"/>
                      </a:lvl2pPr>
                      <a:lvl3pPr marL="1143000" lvl="2" indent="-228600">
                        <a:buClr>
                          <a:srgbClr val="996633"/>
                        </a:buClr>
                        <a:defRPr sz="2000" kern="1200"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defRPr sz="1400" b="0" kern="1200"/>
                      </a:lvl4pPr>
                      <a:lvl5pPr marL="2057400" lvl="4" indent="-228600">
                        <a:defRPr sz="12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Clr>
                          <a:srgbClr val="000000"/>
                        </a:buClr>
                        <a:buFont typeface="Arial" panose="020B0604020202020204" pitchFamily="34" charset="0"/>
                        <a:buNone/>
                      </a:pPr>
                      <a:r>
                        <a:rPr lang="zh-CN" altLang="en-US" sz="1400" dirty="0">
                          <a:solidFill>
                            <a:srgbClr val="FFFFFF"/>
                          </a:solidFill>
                          <a:latin typeface="黑体" panose="02010600030101010101" pitchFamily="49" charset="-122"/>
                          <a:ea typeface="黑体" panose="02010600030101010101" pitchFamily="49" charset="-122"/>
                        </a:rPr>
                        <a:t>同一个包中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黑体" panose="02010600030101010101" pitchFamily="49" charset="-122"/>
                        <a:ea typeface="黑体" panose="02010600030101010101" pitchFamily="49" charset="-122"/>
                      </a:endParaRPr>
                    </a:p>
                  </a:txBody>
                  <a:tcPr marL="68580" marR="68580" marT="34295" marB="34295" anchor="ctr">
                    <a:lnL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D8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16B2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1" i="0" u="none" kern="1200" baseline="0">
                          <a:solidFill>
                            <a:schemeClr val="tx1"/>
                          </a:solidFill>
                          <a:latin typeface="黑体" panose="02010600030101010101" pitchFamily="49" charset="-122"/>
                          <a:ea typeface="黑体" panose="02010600030101010101" pitchFamily="49" charset="-122"/>
                        </a:defRPr>
                      </a:lvl1pPr>
                      <a:lvl2pPr marL="742950" lvl="1" indent="-285750">
                        <a:buClr>
                          <a:srgbClr val="CC9900"/>
                        </a:buClr>
                        <a:defRPr sz="1800" kern="1200"/>
                      </a:lvl2pPr>
                      <a:lvl3pPr marL="1143000" lvl="2" indent="-228600">
                        <a:buClr>
                          <a:srgbClr val="996633"/>
                        </a:buClr>
                        <a:defRPr sz="2000" kern="1200"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defRPr sz="1400" b="0" kern="1200"/>
                      </a:lvl4pPr>
                      <a:lvl5pPr marL="2057400" lvl="4" indent="-228600">
                        <a:defRPr sz="12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Clr>
                          <a:srgbClr val="000000"/>
                        </a:buClr>
                        <a:buFont typeface="Arial" panose="020B0604020202020204" pitchFamily="34" charset="0"/>
                        <a:buNone/>
                      </a:pPr>
                      <a:r>
                        <a:rPr lang="zh-CN" altLang="en-US" sz="1400" dirty="0">
                          <a:solidFill>
                            <a:srgbClr val="FFFF00"/>
                          </a:solidFill>
                          <a:latin typeface="黑体" panose="02010600030101010101" pitchFamily="49" charset="-122"/>
                          <a:ea typeface="黑体" panose="02010600030101010101" pitchFamily="49" charset="-122"/>
                        </a:rPr>
                        <a:t>子类中</a:t>
                      </a:r>
                      <a:endParaRPr lang="zh-CN" altLang="en-US" sz="1400" dirty="0">
                        <a:solidFill>
                          <a:srgbClr val="FFFF00"/>
                        </a:solidFill>
                        <a:latin typeface="黑体" panose="02010600030101010101" pitchFamily="49" charset="-122"/>
                        <a:ea typeface="黑体" panose="02010600030101010101" pitchFamily="49" charset="-122"/>
                        <a:hlinkClick r:id="rId1" action="ppaction://hlinksldjump"/>
                      </a:endParaRPr>
                    </a:p>
                  </a:txBody>
                  <a:tcPr marL="68580" marR="68580" marT="34295" marB="34295" anchor="ctr">
                    <a:lnL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D8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16B2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1" i="0" u="none" kern="1200" baseline="0">
                          <a:solidFill>
                            <a:schemeClr val="tx1"/>
                          </a:solidFill>
                          <a:latin typeface="黑体" panose="02010600030101010101" pitchFamily="49" charset="-122"/>
                          <a:ea typeface="黑体" panose="02010600030101010101" pitchFamily="49" charset="-122"/>
                        </a:defRPr>
                      </a:lvl1pPr>
                      <a:lvl2pPr marL="742950" lvl="1" indent="-285750">
                        <a:buClr>
                          <a:srgbClr val="CC9900"/>
                        </a:buClr>
                        <a:defRPr sz="1800" kern="1200"/>
                      </a:lvl2pPr>
                      <a:lvl3pPr marL="1143000" lvl="2" indent="-228600">
                        <a:buClr>
                          <a:srgbClr val="996633"/>
                        </a:buClr>
                        <a:defRPr sz="2000" kern="1200"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defRPr sz="1400" b="0" kern="1200"/>
                      </a:lvl4pPr>
                      <a:lvl5pPr marL="2057400" lvl="4" indent="-228600">
                        <a:defRPr sz="12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Clr>
                          <a:srgbClr val="000000"/>
                        </a:buClr>
                        <a:buFont typeface="Arial" panose="020B0604020202020204" pitchFamily="34" charset="0"/>
                        <a:buNone/>
                      </a:pPr>
                      <a:r>
                        <a:rPr lang="zh-CN" altLang="en-US" sz="1400" dirty="0">
                          <a:solidFill>
                            <a:srgbClr val="FFFFFF"/>
                          </a:solidFill>
                          <a:latin typeface="黑体" panose="02010600030101010101" pitchFamily="49" charset="-122"/>
                          <a:ea typeface="黑体" panose="02010600030101010101" pitchFamily="49" charset="-122"/>
                        </a:rPr>
                        <a:t>任何地方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黑体" panose="02010600030101010101" pitchFamily="49" charset="-122"/>
                        <a:ea typeface="黑体" panose="02010600030101010101" pitchFamily="49" charset="-122"/>
                      </a:endParaRPr>
                    </a:p>
                  </a:txBody>
                  <a:tcPr marL="68580" marR="68580" marT="34295" marB="34295" anchor="ctr">
                    <a:lnL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D8"/>
                    </a:solidFill>
                  </a:tcPr>
                </a:tc>
              </a:tr>
              <a:tr h="396300"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16B2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1" i="0" u="none" kern="1200" baseline="0">
                          <a:solidFill>
                            <a:schemeClr val="tx1"/>
                          </a:solidFill>
                          <a:latin typeface="黑体" panose="02010600030101010101" pitchFamily="49" charset="-122"/>
                          <a:ea typeface="黑体" panose="02010600030101010101" pitchFamily="49" charset="-122"/>
                        </a:defRPr>
                      </a:lvl1pPr>
                      <a:lvl2pPr marL="742950" lvl="1" indent="-285750">
                        <a:buClr>
                          <a:srgbClr val="CC9900"/>
                        </a:buClr>
                        <a:defRPr sz="1800" kern="1200"/>
                      </a:lvl2pPr>
                      <a:lvl3pPr marL="1143000" lvl="2" indent="-228600">
                        <a:buClr>
                          <a:srgbClr val="996633"/>
                        </a:buClr>
                        <a:defRPr sz="2000" kern="1200"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defRPr sz="1400" b="0" kern="1200"/>
                      </a:lvl4pPr>
                      <a:lvl5pPr marL="2057400" lvl="4" indent="-228600">
                        <a:defRPr sz="1200" kern="1200"/>
                      </a:lvl5pPr>
                    </a:lstStyle>
                    <a:p>
                      <a:pPr marL="0" lvl="0" indent="0" eaLnBrk="1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buClr>
                          <a:srgbClr val="000000"/>
                        </a:buClr>
                        <a:buFont typeface="Arial" panose="020B0604020202020204" pitchFamily="34" charset="0"/>
                        <a:buNone/>
                      </a:pPr>
                      <a:r>
                        <a:rPr lang="en-US" altLang="x-none" sz="1500" dirty="0">
                          <a:latin typeface="Arial" panose="020B0604020202020204" pitchFamily="34" charset="0"/>
                          <a:ea typeface="黑体" panose="02010600030101010101" pitchFamily="49" charset="-122"/>
                        </a:rPr>
                        <a:t>private</a:t>
                      </a:r>
                      <a:endParaRPr lang="en-US" altLang="x-none" sz="1500" dirty="0">
                        <a:latin typeface="Arial" panose="020B0604020202020204" pitchFamily="34" charset="0"/>
                        <a:ea typeface="黑体" panose="02010600030101010101" pitchFamily="49" charset="-122"/>
                      </a:endParaRPr>
                    </a:p>
                  </a:txBody>
                  <a:tcPr marL="51435" marR="51435" marT="0" marB="0" anchor="ctr">
                    <a:lnL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16B2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1" i="0" u="none" kern="1200" baseline="0">
                          <a:solidFill>
                            <a:schemeClr val="tx1"/>
                          </a:solidFill>
                          <a:latin typeface="黑体" panose="02010600030101010101" pitchFamily="49" charset="-122"/>
                          <a:ea typeface="黑体" panose="02010600030101010101" pitchFamily="49" charset="-122"/>
                        </a:defRPr>
                      </a:lvl1pPr>
                      <a:lvl2pPr marL="742950" lvl="1" indent="-285750">
                        <a:buClr>
                          <a:srgbClr val="CC9900"/>
                        </a:buClr>
                        <a:defRPr sz="1800" kern="1200"/>
                      </a:lvl2pPr>
                      <a:lvl3pPr marL="1143000" lvl="2" indent="-228600">
                        <a:buClr>
                          <a:srgbClr val="996633"/>
                        </a:buClr>
                        <a:defRPr sz="2000" kern="1200"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defRPr sz="1400" b="0" kern="1200"/>
                      </a:lvl4pPr>
                      <a:lvl5pPr marL="2057400" lvl="4" indent="-228600">
                        <a:defRPr sz="1200" kern="1200"/>
                      </a:lvl5pPr>
                    </a:lstStyle>
                    <a:p>
                      <a:pPr marL="0" lvl="0" indent="0" eaLnBrk="1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buClr>
                          <a:srgbClr val="000000"/>
                        </a:buClr>
                        <a:buFont typeface="Arial" panose="020B0604020202020204" pitchFamily="34" charset="0"/>
                        <a:buNone/>
                      </a:pPr>
                      <a:r>
                        <a:rPr lang="zh-CN" altLang="en-US" sz="1500" dirty="0">
                          <a:latin typeface="Arial" panose="020B0604020202020204" pitchFamily="34" charset="0"/>
                          <a:ea typeface="黑体" panose="02010600030101010101" pitchFamily="49" charset="-122"/>
                        </a:rPr>
                        <a:t>可以</a:t>
                      </a:r>
                      <a:endParaRPr lang="zh-CN" altLang="en-US" sz="1500" dirty="0">
                        <a:latin typeface="Arial" panose="020B0604020202020204" pitchFamily="34" charset="0"/>
                        <a:ea typeface="黑体" panose="02010600030101010101" pitchFamily="49" charset="-122"/>
                      </a:endParaRPr>
                    </a:p>
                  </a:txBody>
                  <a:tcPr marL="51435" marR="51435" marT="0" marB="0" anchor="ctr">
                    <a:lnL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16B2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1" i="0" u="none" kern="1200" baseline="0">
                          <a:solidFill>
                            <a:schemeClr val="tx1"/>
                          </a:solidFill>
                          <a:latin typeface="黑体" panose="02010600030101010101" pitchFamily="49" charset="-122"/>
                          <a:ea typeface="黑体" panose="02010600030101010101" pitchFamily="49" charset="-122"/>
                        </a:defRPr>
                      </a:lvl1pPr>
                      <a:lvl2pPr marL="742950" lvl="1" indent="-285750">
                        <a:buClr>
                          <a:srgbClr val="CC9900"/>
                        </a:buClr>
                        <a:defRPr sz="1800" kern="1200"/>
                      </a:lvl2pPr>
                      <a:lvl3pPr marL="1143000" lvl="2" indent="-228600">
                        <a:buClr>
                          <a:srgbClr val="996633"/>
                        </a:buClr>
                        <a:defRPr sz="2000" kern="1200"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defRPr sz="1400" b="0" kern="1200"/>
                      </a:lvl4pPr>
                      <a:lvl5pPr marL="2057400" lvl="4" indent="-228600">
                        <a:defRPr sz="1200" kern="1200"/>
                      </a:lvl5pPr>
                    </a:lstStyle>
                    <a:p>
                      <a:pPr marL="0" lvl="0" indent="0" eaLnBrk="1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buClr>
                          <a:srgbClr val="000000"/>
                        </a:buClr>
                        <a:buFont typeface="Arial" panose="020B0604020202020204" pitchFamily="34" charset="0"/>
                        <a:buNone/>
                      </a:pPr>
                      <a:r>
                        <a:rPr lang="zh-CN" altLang="en-US" sz="1500" dirty="0">
                          <a:latin typeface="Arial" panose="020B0604020202020204" pitchFamily="34" charset="0"/>
                          <a:ea typeface="黑体" panose="02010600030101010101" pitchFamily="49" charset="-122"/>
                        </a:rPr>
                        <a:t>不可以</a:t>
                      </a:r>
                      <a:endParaRPr lang="zh-CN" altLang="en-US" sz="1500" dirty="0">
                        <a:latin typeface="Arial" panose="020B0604020202020204" pitchFamily="34" charset="0"/>
                        <a:ea typeface="黑体" panose="02010600030101010101" pitchFamily="49" charset="-122"/>
                      </a:endParaRPr>
                    </a:p>
                  </a:txBody>
                  <a:tcPr marL="51435" marR="51435" marT="0" marB="0" anchor="ctr">
                    <a:lnL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16B2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1" i="0" u="none" kern="1200" baseline="0">
                          <a:solidFill>
                            <a:schemeClr val="tx1"/>
                          </a:solidFill>
                          <a:latin typeface="黑体" panose="02010600030101010101" pitchFamily="49" charset="-122"/>
                          <a:ea typeface="黑体" panose="02010600030101010101" pitchFamily="49" charset="-122"/>
                        </a:defRPr>
                      </a:lvl1pPr>
                      <a:lvl2pPr marL="742950" lvl="1" indent="-285750">
                        <a:buClr>
                          <a:srgbClr val="CC9900"/>
                        </a:buClr>
                        <a:defRPr sz="1800" kern="1200"/>
                      </a:lvl2pPr>
                      <a:lvl3pPr marL="1143000" lvl="2" indent="-228600">
                        <a:buClr>
                          <a:srgbClr val="996633"/>
                        </a:buClr>
                        <a:defRPr sz="2000" kern="1200"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defRPr sz="1400" b="0" kern="1200"/>
                      </a:lvl4pPr>
                      <a:lvl5pPr marL="2057400" lvl="4" indent="-228600">
                        <a:defRPr sz="1200" kern="1200"/>
                      </a:lvl5pPr>
                    </a:lstStyle>
                    <a:p>
                      <a:pPr marL="0" lvl="0" indent="0" eaLnBrk="1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buClr>
                          <a:srgbClr val="000000"/>
                        </a:buClr>
                        <a:buFont typeface="Arial" panose="020B0604020202020204" pitchFamily="34" charset="0"/>
                        <a:buNone/>
                      </a:pPr>
                      <a:r>
                        <a:rPr lang="zh-CN" altLang="en-US" sz="1500" dirty="0">
                          <a:latin typeface="Arial" panose="020B0604020202020204" pitchFamily="34" charset="0"/>
                          <a:ea typeface="黑体" panose="02010600030101010101" pitchFamily="49" charset="-122"/>
                        </a:rPr>
                        <a:t>不可以</a:t>
                      </a:r>
                      <a:endParaRPr lang="zh-CN" altLang="en-US" sz="1500" dirty="0">
                        <a:latin typeface="Arial" panose="020B0604020202020204" pitchFamily="34" charset="0"/>
                        <a:ea typeface="黑体" panose="02010600030101010101" pitchFamily="49" charset="-122"/>
                      </a:endParaRPr>
                    </a:p>
                  </a:txBody>
                  <a:tcPr marL="51435" marR="51435" marT="0" marB="0" anchor="ctr">
                    <a:lnL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16B2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1" i="0" u="none" kern="1200" baseline="0">
                          <a:solidFill>
                            <a:schemeClr val="tx1"/>
                          </a:solidFill>
                          <a:latin typeface="黑体" panose="02010600030101010101" pitchFamily="49" charset="-122"/>
                          <a:ea typeface="黑体" panose="02010600030101010101" pitchFamily="49" charset="-122"/>
                        </a:defRPr>
                      </a:lvl1pPr>
                      <a:lvl2pPr marL="742950" lvl="1" indent="-285750">
                        <a:buClr>
                          <a:srgbClr val="CC9900"/>
                        </a:buClr>
                        <a:defRPr sz="1800" kern="1200"/>
                      </a:lvl2pPr>
                      <a:lvl3pPr marL="1143000" lvl="2" indent="-228600">
                        <a:buClr>
                          <a:srgbClr val="996633"/>
                        </a:buClr>
                        <a:defRPr sz="2000" kern="1200"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defRPr sz="1400" b="0" kern="1200"/>
                      </a:lvl4pPr>
                      <a:lvl5pPr marL="2057400" lvl="4" indent="-228600">
                        <a:defRPr sz="1200" kern="1200"/>
                      </a:lvl5pPr>
                    </a:lstStyle>
                    <a:p>
                      <a:pPr marL="0" lvl="0" indent="0" eaLnBrk="1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buClr>
                          <a:srgbClr val="000000"/>
                        </a:buClr>
                        <a:buFont typeface="Arial" panose="020B0604020202020204" pitchFamily="34" charset="0"/>
                        <a:buNone/>
                      </a:pPr>
                      <a:r>
                        <a:rPr lang="zh-CN" altLang="en-US" sz="1500" dirty="0">
                          <a:latin typeface="Arial" panose="020B0604020202020204" pitchFamily="34" charset="0"/>
                          <a:ea typeface="黑体" panose="02010600030101010101" pitchFamily="49" charset="-122"/>
                        </a:rPr>
                        <a:t>不可以</a:t>
                      </a:r>
                      <a:endParaRPr lang="zh-CN" altLang="en-US" sz="1500" dirty="0">
                        <a:latin typeface="Arial" panose="020B0604020202020204" pitchFamily="34" charset="0"/>
                        <a:ea typeface="黑体" panose="02010600030101010101" pitchFamily="49" charset="-122"/>
                      </a:endParaRPr>
                    </a:p>
                  </a:txBody>
                  <a:tcPr marL="51435" marR="51435" marT="0" marB="0" anchor="ctr">
                    <a:lnL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96300"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16B2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1" i="0" u="none" kern="1200" baseline="0">
                          <a:solidFill>
                            <a:schemeClr val="tx1"/>
                          </a:solidFill>
                          <a:latin typeface="黑体" panose="02010600030101010101" pitchFamily="49" charset="-122"/>
                          <a:ea typeface="黑体" panose="02010600030101010101" pitchFamily="49" charset="-122"/>
                        </a:defRPr>
                      </a:lvl1pPr>
                      <a:lvl2pPr marL="742950" lvl="1" indent="-285750">
                        <a:buClr>
                          <a:srgbClr val="CC9900"/>
                        </a:buClr>
                        <a:defRPr sz="1800" kern="1200"/>
                      </a:lvl2pPr>
                      <a:lvl3pPr marL="1143000" lvl="2" indent="-228600">
                        <a:buClr>
                          <a:srgbClr val="996633"/>
                        </a:buClr>
                        <a:defRPr sz="2000" kern="1200"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defRPr sz="1400" b="0" kern="1200"/>
                      </a:lvl4pPr>
                      <a:lvl5pPr marL="2057400" lvl="4" indent="-228600">
                        <a:defRPr sz="1200" kern="1200"/>
                      </a:lvl5pPr>
                    </a:lstStyle>
                    <a:p>
                      <a:pPr marL="0" lvl="0" indent="0" eaLnBrk="1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buClr>
                          <a:srgbClr val="000000"/>
                        </a:buClr>
                        <a:buFont typeface="Arial" panose="020B0604020202020204" pitchFamily="34" charset="0"/>
                        <a:buNone/>
                      </a:pPr>
                      <a:r>
                        <a:rPr lang="zh-CN" altLang="en-US" sz="1500" dirty="0">
                          <a:latin typeface="Arial" panose="020B0604020202020204" pitchFamily="34" charset="0"/>
                          <a:ea typeface="黑体" panose="02010600030101010101" pitchFamily="49" charset="-122"/>
                        </a:rPr>
                        <a:t>默认修饰符</a:t>
                      </a:r>
                      <a:endParaRPr lang="zh-CN" altLang="en-US" sz="1500" dirty="0">
                        <a:latin typeface="Arial" panose="020B0604020202020204" pitchFamily="34" charset="0"/>
                        <a:ea typeface="黑体" panose="02010600030101010101" pitchFamily="49" charset="-122"/>
                      </a:endParaRPr>
                    </a:p>
                  </a:txBody>
                  <a:tcPr marL="51435" marR="51435" marT="0" marB="0" anchor="ctr">
                    <a:lnL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16B2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1" i="0" u="none" kern="1200" baseline="0">
                          <a:solidFill>
                            <a:schemeClr val="tx1"/>
                          </a:solidFill>
                          <a:latin typeface="黑体" panose="02010600030101010101" pitchFamily="49" charset="-122"/>
                          <a:ea typeface="黑体" panose="02010600030101010101" pitchFamily="49" charset="-122"/>
                        </a:defRPr>
                      </a:lvl1pPr>
                      <a:lvl2pPr marL="742950" lvl="1" indent="-285750">
                        <a:buClr>
                          <a:srgbClr val="CC9900"/>
                        </a:buClr>
                        <a:defRPr sz="1800" kern="1200"/>
                      </a:lvl2pPr>
                      <a:lvl3pPr marL="1143000" lvl="2" indent="-228600">
                        <a:buClr>
                          <a:srgbClr val="996633"/>
                        </a:buClr>
                        <a:defRPr sz="2000" kern="1200"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defRPr sz="1400" b="0" kern="1200"/>
                      </a:lvl4pPr>
                      <a:lvl5pPr marL="2057400" lvl="4" indent="-228600">
                        <a:defRPr sz="1200" kern="1200"/>
                      </a:lvl5pPr>
                    </a:lstStyle>
                    <a:p>
                      <a:pPr marL="0" lvl="0" indent="0" eaLnBrk="1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buClr>
                          <a:srgbClr val="000000"/>
                        </a:buClr>
                        <a:buFont typeface="Arial" panose="020B0604020202020204" pitchFamily="34" charset="0"/>
                        <a:buNone/>
                      </a:pPr>
                      <a:r>
                        <a:rPr lang="zh-CN" altLang="en-US" sz="1500" dirty="0">
                          <a:latin typeface="Arial" panose="020B0604020202020204" pitchFamily="34" charset="0"/>
                          <a:ea typeface="黑体" panose="02010600030101010101" pitchFamily="49" charset="-122"/>
                        </a:rPr>
                        <a:t>可以</a:t>
                      </a:r>
                      <a:endParaRPr lang="zh-CN" altLang="en-US" sz="1500" dirty="0">
                        <a:latin typeface="Arial" panose="020B0604020202020204" pitchFamily="34" charset="0"/>
                        <a:ea typeface="黑体" panose="02010600030101010101" pitchFamily="49" charset="-122"/>
                      </a:endParaRPr>
                    </a:p>
                  </a:txBody>
                  <a:tcPr marL="51435" marR="51435" marT="0" marB="0" anchor="ctr">
                    <a:lnL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16B2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1" i="0" u="none" kern="1200" baseline="0">
                          <a:solidFill>
                            <a:schemeClr val="tx1"/>
                          </a:solidFill>
                          <a:latin typeface="黑体" panose="02010600030101010101" pitchFamily="49" charset="-122"/>
                          <a:ea typeface="黑体" panose="02010600030101010101" pitchFamily="49" charset="-122"/>
                        </a:defRPr>
                      </a:lvl1pPr>
                      <a:lvl2pPr marL="742950" lvl="1" indent="-285750">
                        <a:buClr>
                          <a:srgbClr val="CC9900"/>
                        </a:buClr>
                        <a:defRPr sz="1800" kern="1200"/>
                      </a:lvl2pPr>
                      <a:lvl3pPr marL="1143000" lvl="2" indent="-228600">
                        <a:buClr>
                          <a:srgbClr val="996633"/>
                        </a:buClr>
                        <a:defRPr sz="2000" kern="1200"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defRPr sz="1400" b="0" kern="1200"/>
                      </a:lvl4pPr>
                      <a:lvl5pPr marL="2057400" lvl="4" indent="-228600">
                        <a:defRPr sz="1200" kern="1200"/>
                      </a:lvl5pPr>
                    </a:lstStyle>
                    <a:p>
                      <a:pPr marL="0" lvl="0" indent="0" eaLnBrk="1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buClr>
                          <a:srgbClr val="000000"/>
                        </a:buClr>
                        <a:buFont typeface="Arial" panose="020B0604020202020204" pitchFamily="34" charset="0"/>
                        <a:buNone/>
                      </a:pPr>
                      <a:r>
                        <a:rPr lang="zh-CN" altLang="en-US" sz="1500" dirty="0">
                          <a:latin typeface="Arial" panose="020B0604020202020204" pitchFamily="34" charset="0"/>
                          <a:ea typeface="黑体" panose="02010600030101010101" pitchFamily="49" charset="-122"/>
                        </a:rPr>
                        <a:t>可以</a:t>
                      </a:r>
                      <a:endParaRPr lang="zh-CN" altLang="en-US" sz="1500" dirty="0">
                        <a:latin typeface="Arial" panose="020B0604020202020204" pitchFamily="34" charset="0"/>
                        <a:ea typeface="黑体" panose="02010600030101010101" pitchFamily="49" charset="-122"/>
                      </a:endParaRPr>
                    </a:p>
                  </a:txBody>
                  <a:tcPr marL="51435" marR="51435" marT="0" marB="0" anchor="ctr">
                    <a:lnL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16B2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1" i="0" u="none" kern="1200" baseline="0">
                          <a:solidFill>
                            <a:schemeClr val="tx1"/>
                          </a:solidFill>
                          <a:latin typeface="黑体" panose="02010600030101010101" pitchFamily="49" charset="-122"/>
                          <a:ea typeface="黑体" panose="02010600030101010101" pitchFamily="49" charset="-122"/>
                        </a:defRPr>
                      </a:lvl1pPr>
                      <a:lvl2pPr marL="742950" lvl="1" indent="-285750">
                        <a:buClr>
                          <a:srgbClr val="CC9900"/>
                        </a:buClr>
                        <a:defRPr sz="1800" kern="1200"/>
                      </a:lvl2pPr>
                      <a:lvl3pPr marL="1143000" lvl="2" indent="-228600">
                        <a:buClr>
                          <a:srgbClr val="996633"/>
                        </a:buClr>
                        <a:defRPr sz="2000" kern="1200"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defRPr sz="1400" b="0" kern="1200"/>
                      </a:lvl4pPr>
                      <a:lvl5pPr marL="2057400" lvl="4" indent="-228600">
                        <a:defRPr sz="1200" kern="1200"/>
                      </a:lvl5pPr>
                    </a:lstStyle>
                    <a:p>
                      <a:pPr marL="0" lvl="0" indent="0" eaLnBrk="1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buClr>
                          <a:srgbClr val="000000"/>
                        </a:buClr>
                        <a:buFont typeface="Arial" panose="020B0604020202020204" pitchFamily="34" charset="0"/>
                        <a:buNone/>
                      </a:pPr>
                      <a:r>
                        <a:rPr lang="zh-CN" altLang="en-US" sz="1500" dirty="0">
                          <a:latin typeface="Arial" panose="020B0604020202020204" pitchFamily="34" charset="0"/>
                          <a:ea typeface="黑体" panose="02010600030101010101" pitchFamily="49" charset="-122"/>
                        </a:rPr>
                        <a:t>不可以</a:t>
                      </a:r>
                      <a:endParaRPr lang="zh-CN" altLang="en-US" sz="1500" dirty="0">
                        <a:latin typeface="Arial" panose="020B0604020202020204" pitchFamily="34" charset="0"/>
                        <a:ea typeface="黑体" panose="02010600030101010101" pitchFamily="49" charset="-122"/>
                      </a:endParaRPr>
                    </a:p>
                  </a:txBody>
                  <a:tcPr marL="51435" marR="51435" marT="0" marB="0" anchor="ctr">
                    <a:lnL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16B2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1" i="0" u="none" kern="1200" baseline="0">
                          <a:solidFill>
                            <a:schemeClr val="tx1"/>
                          </a:solidFill>
                          <a:latin typeface="黑体" panose="02010600030101010101" pitchFamily="49" charset="-122"/>
                          <a:ea typeface="黑体" panose="02010600030101010101" pitchFamily="49" charset="-122"/>
                        </a:defRPr>
                      </a:lvl1pPr>
                      <a:lvl2pPr marL="742950" lvl="1" indent="-285750">
                        <a:buClr>
                          <a:srgbClr val="CC9900"/>
                        </a:buClr>
                        <a:defRPr sz="1800" kern="1200"/>
                      </a:lvl2pPr>
                      <a:lvl3pPr marL="1143000" lvl="2" indent="-228600">
                        <a:buClr>
                          <a:srgbClr val="996633"/>
                        </a:buClr>
                        <a:defRPr sz="2000" kern="1200"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defRPr sz="1400" b="0" kern="1200"/>
                      </a:lvl4pPr>
                      <a:lvl5pPr marL="2057400" lvl="4" indent="-228600">
                        <a:defRPr sz="1200" kern="1200"/>
                      </a:lvl5pPr>
                    </a:lstStyle>
                    <a:p>
                      <a:pPr marL="0" lvl="0" indent="0" eaLnBrk="1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buClr>
                          <a:srgbClr val="000000"/>
                        </a:buClr>
                        <a:buFont typeface="Arial" panose="020B0604020202020204" pitchFamily="34" charset="0"/>
                        <a:buNone/>
                      </a:pPr>
                      <a:r>
                        <a:rPr lang="zh-CN" altLang="en-US" sz="1500" dirty="0">
                          <a:latin typeface="Arial" panose="020B0604020202020204" pitchFamily="34" charset="0"/>
                          <a:ea typeface="黑体" panose="02010600030101010101" pitchFamily="49" charset="-122"/>
                        </a:rPr>
                        <a:t>不可以</a:t>
                      </a:r>
                      <a:endParaRPr lang="zh-CN" altLang="en-US" sz="1500" dirty="0">
                        <a:latin typeface="Arial" panose="020B0604020202020204" pitchFamily="34" charset="0"/>
                        <a:ea typeface="黑体" panose="02010600030101010101" pitchFamily="49" charset="-122"/>
                      </a:endParaRPr>
                    </a:p>
                  </a:txBody>
                  <a:tcPr marL="51435" marR="51435" marT="0" marB="0" anchor="ctr">
                    <a:lnL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300"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16B2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1" i="0" u="none" kern="1200" baseline="0">
                          <a:solidFill>
                            <a:schemeClr val="tx1"/>
                          </a:solidFill>
                          <a:latin typeface="黑体" panose="02010600030101010101" pitchFamily="49" charset="-122"/>
                          <a:ea typeface="黑体" panose="02010600030101010101" pitchFamily="49" charset="-122"/>
                        </a:defRPr>
                      </a:lvl1pPr>
                      <a:lvl2pPr marL="742950" lvl="1" indent="-285750">
                        <a:buClr>
                          <a:srgbClr val="CC9900"/>
                        </a:buClr>
                        <a:defRPr sz="1800" kern="1200"/>
                      </a:lvl2pPr>
                      <a:lvl3pPr marL="1143000" lvl="2" indent="-228600">
                        <a:buClr>
                          <a:srgbClr val="996633"/>
                        </a:buClr>
                        <a:defRPr sz="2000" kern="1200"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defRPr sz="1400" b="0" kern="1200"/>
                      </a:lvl4pPr>
                      <a:lvl5pPr marL="2057400" lvl="4" indent="-228600">
                        <a:defRPr sz="1200" kern="1200"/>
                      </a:lvl5pPr>
                    </a:lstStyle>
                    <a:p>
                      <a:pPr marL="0" lvl="0" indent="0" eaLnBrk="1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buClr>
                          <a:srgbClr val="000000"/>
                        </a:buClr>
                        <a:buFont typeface="Arial" panose="020B0604020202020204" pitchFamily="34" charset="0"/>
                        <a:buNone/>
                      </a:pPr>
                      <a:r>
                        <a:rPr lang="en-US" altLang="x-none" sz="1500" dirty="0">
                          <a:latin typeface="Arial" panose="020B0604020202020204" pitchFamily="34" charset="0"/>
                          <a:ea typeface="黑体" panose="02010600030101010101" pitchFamily="49" charset="-122"/>
                        </a:rPr>
                        <a:t>protected</a:t>
                      </a:r>
                      <a:endParaRPr lang="en-US" altLang="x-none" sz="1500" dirty="0">
                        <a:latin typeface="Arial" panose="020B0604020202020204" pitchFamily="34" charset="0"/>
                        <a:ea typeface="黑体" panose="02010600030101010101" pitchFamily="49" charset="-122"/>
                      </a:endParaRPr>
                    </a:p>
                  </a:txBody>
                  <a:tcPr marL="51435" marR="51435" marT="0" marB="0" anchor="ctr">
                    <a:lnL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16B2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1" i="0" u="none" kern="1200" baseline="0">
                          <a:solidFill>
                            <a:schemeClr val="tx1"/>
                          </a:solidFill>
                          <a:latin typeface="黑体" panose="02010600030101010101" pitchFamily="49" charset="-122"/>
                          <a:ea typeface="黑体" panose="02010600030101010101" pitchFamily="49" charset="-122"/>
                        </a:defRPr>
                      </a:lvl1pPr>
                      <a:lvl2pPr marL="742950" lvl="1" indent="-285750">
                        <a:buClr>
                          <a:srgbClr val="CC9900"/>
                        </a:buClr>
                        <a:defRPr sz="1800" kern="1200"/>
                      </a:lvl2pPr>
                      <a:lvl3pPr marL="1143000" lvl="2" indent="-228600">
                        <a:buClr>
                          <a:srgbClr val="996633"/>
                        </a:buClr>
                        <a:defRPr sz="2000" kern="1200"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defRPr sz="1400" b="0" kern="1200"/>
                      </a:lvl4pPr>
                      <a:lvl5pPr marL="2057400" lvl="4" indent="-228600">
                        <a:defRPr sz="1200" kern="1200"/>
                      </a:lvl5pPr>
                    </a:lstStyle>
                    <a:p>
                      <a:pPr marL="0" lvl="0" indent="0" eaLnBrk="1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buClr>
                          <a:srgbClr val="000000"/>
                        </a:buClr>
                        <a:buFont typeface="Arial" panose="020B0604020202020204" pitchFamily="34" charset="0"/>
                        <a:buNone/>
                      </a:pPr>
                      <a:r>
                        <a:rPr lang="zh-CN" altLang="en-US" sz="1500" dirty="0">
                          <a:latin typeface="Arial" panose="020B0604020202020204" pitchFamily="34" charset="0"/>
                          <a:ea typeface="黑体" panose="02010600030101010101" pitchFamily="49" charset="-122"/>
                        </a:rPr>
                        <a:t>可以</a:t>
                      </a:r>
                      <a:endParaRPr lang="zh-CN" altLang="en-US" sz="1500" dirty="0">
                        <a:latin typeface="Arial" panose="020B0604020202020204" pitchFamily="34" charset="0"/>
                        <a:ea typeface="黑体" panose="02010600030101010101" pitchFamily="49" charset="-122"/>
                      </a:endParaRPr>
                    </a:p>
                  </a:txBody>
                  <a:tcPr marL="51435" marR="51435" marT="0" marB="0" anchor="ctr">
                    <a:lnL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16B2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1" i="0" u="none" kern="1200" baseline="0">
                          <a:solidFill>
                            <a:schemeClr val="tx1"/>
                          </a:solidFill>
                          <a:latin typeface="黑体" panose="02010600030101010101" pitchFamily="49" charset="-122"/>
                          <a:ea typeface="黑体" panose="02010600030101010101" pitchFamily="49" charset="-122"/>
                        </a:defRPr>
                      </a:lvl1pPr>
                      <a:lvl2pPr marL="742950" lvl="1" indent="-285750">
                        <a:buClr>
                          <a:srgbClr val="CC9900"/>
                        </a:buClr>
                        <a:defRPr sz="1800" kern="1200"/>
                      </a:lvl2pPr>
                      <a:lvl3pPr marL="1143000" lvl="2" indent="-228600">
                        <a:buClr>
                          <a:srgbClr val="996633"/>
                        </a:buClr>
                        <a:defRPr sz="2000" kern="1200"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defRPr sz="1400" b="0" kern="1200"/>
                      </a:lvl4pPr>
                      <a:lvl5pPr marL="2057400" lvl="4" indent="-228600">
                        <a:defRPr sz="1200" kern="1200"/>
                      </a:lvl5pPr>
                    </a:lstStyle>
                    <a:p>
                      <a:pPr marL="0" lvl="0" indent="0" eaLnBrk="1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buClr>
                          <a:srgbClr val="000000"/>
                        </a:buClr>
                        <a:buFont typeface="Arial" panose="020B0604020202020204" pitchFamily="34" charset="0"/>
                        <a:buNone/>
                      </a:pPr>
                      <a:r>
                        <a:rPr lang="zh-CN" altLang="en-US" sz="1500" dirty="0">
                          <a:latin typeface="Arial" panose="020B0604020202020204" pitchFamily="34" charset="0"/>
                          <a:ea typeface="黑体" panose="02010600030101010101" pitchFamily="49" charset="-122"/>
                        </a:rPr>
                        <a:t>可以</a:t>
                      </a:r>
                      <a:endParaRPr lang="zh-CN" altLang="en-US" sz="1500" dirty="0">
                        <a:latin typeface="Arial" panose="020B0604020202020204" pitchFamily="34" charset="0"/>
                        <a:ea typeface="黑体" panose="02010600030101010101" pitchFamily="49" charset="-122"/>
                      </a:endParaRPr>
                    </a:p>
                  </a:txBody>
                  <a:tcPr marL="51435" marR="51435" marT="0" marB="0" anchor="ctr">
                    <a:lnL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16B2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1" i="0" u="none" kern="1200" baseline="0">
                          <a:solidFill>
                            <a:schemeClr val="tx1"/>
                          </a:solidFill>
                          <a:latin typeface="黑体" panose="02010600030101010101" pitchFamily="49" charset="-122"/>
                          <a:ea typeface="黑体" panose="02010600030101010101" pitchFamily="49" charset="-122"/>
                        </a:defRPr>
                      </a:lvl1pPr>
                      <a:lvl2pPr marL="742950" lvl="1" indent="-285750">
                        <a:buClr>
                          <a:srgbClr val="CC9900"/>
                        </a:buClr>
                        <a:defRPr sz="1800" kern="1200"/>
                      </a:lvl2pPr>
                      <a:lvl3pPr marL="1143000" lvl="2" indent="-228600">
                        <a:buClr>
                          <a:srgbClr val="996633"/>
                        </a:buClr>
                        <a:defRPr sz="2000" kern="1200"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defRPr sz="1400" b="0" kern="1200"/>
                      </a:lvl4pPr>
                      <a:lvl5pPr marL="2057400" lvl="4" indent="-228600">
                        <a:defRPr sz="1200" kern="1200"/>
                      </a:lvl5pPr>
                    </a:lstStyle>
                    <a:p>
                      <a:pPr marL="0" lvl="0" indent="0" eaLnBrk="1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buClr>
                          <a:srgbClr val="000000"/>
                        </a:buClr>
                        <a:buFont typeface="Arial" panose="020B0604020202020204" pitchFamily="34" charset="0"/>
                        <a:buNone/>
                      </a:pPr>
                      <a:r>
                        <a:rPr lang="zh-CN" altLang="en-US" sz="1500" dirty="0">
                          <a:latin typeface="Arial" panose="020B0604020202020204" pitchFamily="34" charset="0"/>
                          <a:ea typeface="黑体" panose="02010600030101010101" pitchFamily="49" charset="-122"/>
                        </a:rPr>
                        <a:t>可以</a:t>
                      </a:r>
                      <a:endParaRPr lang="zh-CN" altLang="en-US" sz="1500" dirty="0">
                        <a:latin typeface="Arial" panose="020B0604020202020204" pitchFamily="34" charset="0"/>
                        <a:ea typeface="黑体" panose="02010600030101010101" pitchFamily="49" charset="-122"/>
                      </a:endParaRPr>
                    </a:p>
                  </a:txBody>
                  <a:tcPr marL="51435" marR="51435" marT="0" marB="0" anchor="ctr">
                    <a:lnL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16B2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1" i="0" u="none" kern="1200" baseline="0">
                          <a:solidFill>
                            <a:schemeClr val="tx1"/>
                          </a:solidFill>
                          <a:latin typeface="黑体" panose="02010600030101010101" pitchFamily="49" charset="-122"/>
                          <a:ea typeface="黑体" panose="02010600030101010101" pitchFamily="49" charset="-122"/>
                        </a:defRPr>
                      </a:lvl1pPr>
                      <a:lvl2pPr marL="742950" lvl="1" indent="-285750">
                        <a:buClr>
                          <a:srgbClr val="CC9900"/>
                        </a:buClr>
                        <a:defRPr sz="1800" kern="1200"/>
                      </a:lvl2pPr>
                      <a:lvl3pPr marL="1143000" lvl="2" indent="-228600">
                        <a:buClr>
                          <a:srgbClr val="996633"/>
                        </a:buClr>
                        <a:defRPr sz="2000" kern="1200"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defRPr sz="1400" b="0" kern="1200"/>
                      </a:lvl4pPr>
                      <a:lvl5pPr marL="2057400" lvl="4" indent="-228600">
                        <a:defRPr sz="1200" kern="1200"/>
                      </a:lvl5pPr>
                    </a:lstStyle>
                    <a:p>
                      <a:pPr marL="0" lvl="0" indent="0" eaLnBrk="1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buClr>
                          <a:srgbClr val="000000"/>
                        </a:buClr>
                        <a:buFont typeface="Arial" panose="020B0604020202020204" pitchFamily="34" charset="0"/>
                        <a:buNone/>
                      </a:pPr>
                      <a:r>
                        <a:rPr lang="zh-CN" altLang="en-US" sz="1500" dirty="0">
                          <a:latin typeface="Arial" panose="020B0604020202020204" pitchFamily="34" charset="0"/>
                          <a:ea typeface="黑体" panose="02010600030101010101" pitchFamily="49" charset="-122"/>
                        </a:rPr>
                        <a:t>不可以</a:t>
                      </a:r>
                      <a:endParaRPr lang="zh-CN" altLang="en-US" sz="1500" dirty="0">
                        <a:latin typeface="Arial" panose="020B0604020202020204" pitchFamily="34" charset="0"/>
                        <a:ea typeface="黑体" panose="02010600030101010101" pitchFamily="49" charset="-122"/>
                      </a:endParaRPr>
                    </a:p>
                  </a:txBody>
                  <a:tcPr marL="51435" marR="51435" marT="0" marB="0" anchor="ctr">
                    <a:lnL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96935"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16B2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1" i="0" u="none" kern="1200" baseline="0">
                          <a:solidFill>
                            <a:schemeClr val="tx1"/>
                          </a:solidFill>
                          <a:latin typeface="黑体" panose="02010600030101010101" pitchFamily="49" charset="-122"/>
                          <a:ea typeface="黑体" panose="02010600030101010101" pitchFamily="49" charset="-122"/>
                        </a:defRPr>
                      </a:lvl1pPr>
                      <a:lvl2pPr marL="742950" lvl="1" indent="-285750">
                        <a:buClr>
                          <a:srgbClr val="CC9900"/>
                        </a:buClr>
                        <a:defRPr sz="1800" kern="1200"/>
                      </a:lvl2pPr>
                      <a:lvl3pPr marL="1143000" lvl="2" indent="-228600">
                        <a:buClr>
                          <a:srgbClr val="996633"/>
                        </a:buClr>
                        <a:defRPr sz="2000" kern="1200"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defRPr sz="1400" b="0" kern="1200"/>
                      </a:lvl4pPr>
                      <a:lvl5pPr marL="2057400" lvl="4" indent="-228600">
                        <a:defRPr sz="1200" kern="1200"/>
                      </a:lvl5pPr>
                    </a:lstStyle>
                    <a:p>
                      <a:pPr marL="0" lvl="0" indent="0" eaLnBrk="1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buClr>
                          <a:srgbClr val="000000"/>
                        </a:buClr>
                        <a:buFont typeface="Arial" panose="020B0604020202020204" pitchFamily="34" charset="0"/>
                        <a:buNone/>
                      </a:pPr>
                      <a:r>
                        <a:rPr lang="en-US" altLang="x-none" sz="1500" dirty="0">
                          <a:latin typeface="Arial" panose="020B0604020202020204" pitchFamily="34" charset="0"/>
                          <a:ea typeface="黑体" panose="02010600030101010101" pitchFamily="49" charset="-122"/>
                        </a:rPr>
                        <a:t>public</a:t>
                      </a:r>
                      <a:endParaRPr lang="en-US" altLang="x-none" sz="1500" dirty="0">
                        <a:latin typeface="Arial" panose="020B0604020202020204" pitchFamily="34" charset="0"/>
                        <a:ea typeface="黑体" panose="02010600030101010101" pitchFamily="49" charset="-122"/>
                      </a:endParaRPr>
                    </a:p>
                  </a:txBody>
                  <a:tcPr marL="51435" marR="51435" marT="0" marB="0" anchor="ctr">
                    <a:lnL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16B2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1" i="0" u="none" kern="1200" baseline="0">
                          <a:solidFill>
                            <a:schemeClr val="tx1"/>
                          </a:solidFill>
                          <a:latin typeface="黑体" panose="02010600030101010101" pitchFamily="49" charset="-122"/>
                          <a:ea typeface="黑体" panose="02010600030101010101" pitchFamily="49" charset="-122"/>
                        </a:defRPr>
                      </a:lvl1pPr>
                      <a:lvl2pPr marL="742950" lvl="1" indent="-285750">
                        <a:buClr>
                          <a:srgbClr val="CC9900"/>
                        </a:buClr>
                        <a:defRPr sz="1800" kern="1200"/>
                      </a:lvl2pPr>
                      <a:lvl3pPr marL="1143000" lvl="2" indent="-228600">
                        <a:buClr>
                          <a:srgbClr val="996633"/>
                        </a:buClr>
                        <a:defRPr sz="2000" kern="1200"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defRPr sz="1400" b="0" kern="1200"/>
                      </a:lvl4pPr>
                      <a:lvl5pPr marL="2057400" lvl="4" indent="-228600">
                        <a:defRPr sz="1200" kern="1200"/>
                      </a:lvl5pPr>
                    </a:lstStyle>
                    <a:p>
                      <a:pPr marL="0" lvl="0" indent="0" eaLnBrk="1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buClr>
                          <a:srgbClr val="000000"/>
                        </a:buClr>
                        <a:buFont typeface="Arial" panose="020B0604020202020204" pitchFamily="34" charset="0"/>
                        <a:buNone/>
                      </a:pPr>
                      <a:r>
                        <a:rPr lang="zh-CN" altLang="en-US" sz="1500" dirty="0">
                          <a:latin typeface="Arial" panose="020B0604020202020204" pitchFamily="34" charset="0"/>
                          <a:ea typeface="黑体" panose="02010600030101010101" pitchFamily="49" charset="-122"/>
                        </a:rPr>
                        <a:t>可以</a:t>
                      </a:r>
                      <a:endParaRPr lang="zh-CN" altLang="en-US" sz="1500" dirty="0">
                        <a:latin typeface="Arial" panose="020B0604020202020204" pitchFamily="34" charset="0"/>
                        <a:ea typeface="黑体" panose="02010600030101010101" pitchFamily="49" charset="-122"/>
                      </a:endParaRPr>
                    </a:p>
                  </a:txBody>
                  <a:tcPr marL="51435" marR="51435" marT="0" marB="0" anchor="ctr">
                    <a:lnL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16B2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1" i="0" u="none" kern="1200" baseline="0">
                          <a:solidFill>
                            <a:schemeClr val="tx1"/>
                          </a:solidFill>
                          <a:latin typeface="黑体" panose="02010600030101010101" pitchFamily="49" charset="-122"/>
                          <a:ea typeface="黑体" panose="02010600030101010101" pitchFamily="49" charset="-122"/>
                        </a:defRPr>
                      </a:lvl1pPr>
                      <a:lvl2pPr marL="742950" lvl="1" indent="-285750">
                        <a:buClr>
                          <a:srgbClr val="CC9900"/>
                        </a:buClr>
                        <a:defRPr sz="1800" kern="1200"/>
                      </a:lvl2pPr>
                      <a:lvl3pPr marL="1143000" lvl="2" indent="-228600">
                        <a:buClr>
                          <a:srgbClr val="996633"/>
                        </a:buClr>
                        <a:defRPr sz="2000" kern="1200"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defRPr sz="1400" b="0" kern="1200"/>
                      </a:lvl4pPr>
                      <a:lvl5pPr marL="2057400" lvl="4" indent="-228600">
                        <a:defRPr sz="1200" kern="1200"/>
                      </a:lvl5pPr>
                    </a:lstStyle>
                    <a:p>
                      <a:pPr marL="0" lvl="0" indent="0" eaLnBrk="1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buClr>
                          <a:srgbClr val="000000"/>
                        </a:buClr>
                        <a:buFont typeface="Arial" panose="020B0604020202020204" pitchFamily="34" charset="0"/>
                        <a:buNone/>
                      </a:pPr>
                      <a:r>
                        <a:rPr lang="zh-CN" altLang="en-US" sz="1500" dirty="0">
                          <a:latin typeface="Arial" panose="020B0604020202020204" pitchFamily="34" charset="0"/>
                          <a:ea typeface="黑体" panose="02010600030101010101" pitchFamily="49" charset="-122"/>
                        </a:rPr>
                        <a:t>可以</a:t>
                      </a:r>
                      <a:endParaRPr lang="zh-CN" altLang="en-US" sz="1500" dirty="0">
                        <a:latin typeface="Arial" panose="020B0604020202020204" pitchFamily="34" charset="0"/>
                        <a:ea typeface="黑体" panose="02010600030101010101" pitchFamily="49" charset="-122"/>
                      </a:endParaRPr>
                    </a:p>
                  </a:txBody>
                  <a:tcPr marL="51435" marR="51435" marT="0" marB="0" anchor="ctr">
                    <a:lnL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16B2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1" i="0" u="none" kern="1200" baseline="0">
                          <a:solidFill>
                            <a:schemeClr val="tx1"/>
                          </a:solidFill>
                          <a:latin typeface="黑体" panose="02010600030101010101" pitchFamily="49" charset="-122"/>
                          <a:ea typeface="黑体" panose="02010600030101010101" pitchFamily="49" charset="-122"/>
                        </a:defRPr>
                      </a:lvl1pPr>
                      <a:lvl2pPr marL="742950" lvl="1" indent="-285750">
                        <a:buClr>
                          <a:srgbClr val="CC9900"/>
                        </a:buClr>
                        <a:defRPr sz="1800" kern="1200"/>
                      </a:lvl2pPr>
                      <a:lvl3pPr marL="1143000" lvl="2" indent="-228600">
                        <a:buClr>
                          <a:srgbClr val="996633"/>
                        </a:buClr>
                        <a:defRPr sz="2000" kern="1200"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defRPr sz="1400" b="0" kern="1200"/>
                      </a:lvl4pPr>
                      <a:lvl5pPr marL="2057400" lvl="4" indent="-228600">
                        <a:defRPr sz="1200" kern="1200"/>
                      </a:lvl5pPr>
                    </a:lstStyle>
                    <a:p>
                      <a:pPr marL="0" lvl="0" indent="0" eaLnBrk="1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buClr>
                          <a:srgbClr val="000000"/>
                        </a:buClr>
                        <a:buFont typeface="Arial" panose="020B0604020202020204" pitchFamily="34" charset="0"/>
                        <a:buNone/>
                      </a:pPr>
                      <a:r>
                        <a:rPr lang="zh-CN" altLang="en-US" sz="1500" dirty="0">
                          <a:latin typeface="Arial" panose="020B0604020202020204" pitchFamily="34" charset="0"/>
                          <a:ea typeface="黑体" panose="02010600030101010101" pitchFamily="49" charset="-122"/>
                        </a:rPr>
                        <a:t>可以</a:t>
                      </a:r>
                      <a:endParaRPr lang="zh-CN" altLang="en-US" sz="1500" dirty="0">
                        <a:latin typeface="Arial" panose="020B0604020202020204" pitchFamily="34" charset="0"/>
                        <a:ea typeface="黑体" panose="02010600030101010101" pitchFamily="49" charset="-122"/>
                      </a:endParaRPr>
                    </a:p>
                  </a:txBody>
                  <a:tcPr marL="51435" marR="51435" marT="0" marB="0" anchor="ctr">
                    <a:lnL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16B2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1" i="0" u="none" kern="1200" baseline="0">
                          <a:solidFill>
                            <a:schemeClr val="tx1"/>
                          </a:solidFill>
                          <a:latin typeface="黑体" panose="02010600030101010101" pitchFamily="49" charset="-122"/>
                          <a:ea typeface="黑体" panose="02010600030101010101" pitchFamily="49" charset="-122"/>
                        </a:defRPr>
                      </a:lvl1pPr>
                      <a:lvl2pPr marL="742950" lvl="1" indent="-285750">
                        <a:buClr>
                          <a:srgbClr val="CC9900"/>
                        </a:buClr>
                        <a:defRPr sz="1800" kern="1200"/>
                      </a:lvl2pPr>
                      <a:lvl3pPr marL="1143000" lvl="2" indent="-228600">
                        <a:buClr>
                          <a:srgbClr val="996633"/>
                        </a:buClr>
                        <a:defRPr sz="2000" kern="1200"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defRPr sz="1400" b="0" kern="1200"/>
                      </a:lvl4pPr>
                      <a:lvl5pPr marL="2057400" lvl="4" indent="-228600">
                        <a:defRPr sz="1200" kern="1200"/>
                      </a:lvl5pPr>
                    </a:lstStyle>
                    <a:p>
                      <a:pPr marL="0" lvl="0" indent="0" eaLnBrk="1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buClr>
                          <a:srgbClr val="000000"/>
                        </a:buClr>
                        <a:buFont typeface="Arial" panose="020B0604020202020204" pitchFamily="34" charset="0"/>
                        <a:buNone/>
                      </a:pPr>
                      <a:r>
                        <a:rPr lang="zh-CN" altLang="en-US" sz="1500" dirty="0">
                          <a:latin typeface="Arial" panose="020B0604020202020204" pitchFamily="34" charset="0"/>
                          <a:ea typeface="黑体" panose="02010600030101010101" pitchFamily="49" charset="-122"/>
                        </a:rPr>
                        <a:t>可以</a:t>
                      </a:r>
                      <a:endParaRPr lang="zh-CN" altLang="en-US" sz="1500" dirty="0">
                        <a:latin typeface="Arial" panose="020B0604020202020204" pitchFamily="34" charset="0"/>
                        <a:ea typeface="黑体" panose="02010600030101010101" pitchFamily="49" charset="-122"/>
                      </a:endParaRPr>
                    </a:p>
                  </a:txBody>
                  <a:tcPr marL="51435" marR="51435" marT="0" marB="0" anchor="ctr">
                    <a:lnL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45096" name="直接连接符 17"/>
          <p:cNvCxnSpPr>
            <a:cxnSpLocks noChangeShapeType="1"/>
          </p:cNvCxnSpPr>
          <p:nvPr/>
        </p:nvCxnSpPr>
        <p:spPr bwMode="auto">
          <a:xfrm>
            <a:off x="1571625" y="1554163"/>
            <a:ext cx="1285875" cy="4826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5097" name="Rectangle 2"/>
          <p:cNvSpPr>
            <a:spLocks noGrp="1" noChangeArrowheads="1"/>
          </p:cNvSpPr>
          <p:nvPr/>
        </p:nvSpPr>
        <p:spPr bwMode="auto">
          <a:xfrm>
            <a:off x="251520" y="195263"/>
            <a:ext cx="8229600" cy="85725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91440" bIns="45720" numCol="1" anchor="ctr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009AD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类成员的访问修饰</a:t>
            </a:r>
            <a:endParaRPr lang="zh-CN" altLang="en-US" sz="2400" b="1" dirty="0">
              <a:solidFill>
                <a:srgbClr val="009AD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Calibri" panose="020F0502020204030204" pitchFamily="34" charset="0"/>
            </a:endParaRPr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r>
              <a:rPr lang="en-US" altLang="zh-CN" smtClean="0"/>
              <a:t>/40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905" y="1361440"/>
            <a:ext cx="9144000" cy="2232025"/>
          </a:xfrm>
          <a:prstGeom prst="rect">
            <a:avLst/>
          </a:prstGeom>
          <a:solidFill>
            <a:srgbClr val="0099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 descr="2_0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28190" y="1599565"/>
            <a:ext cx="5252720" cy="129349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875790" y="1892935"/>
            <a:ext cx="524192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 defTabSz="914400"/>
            <a:r>
              <a:rPr lang="zh-CN" altLang="en-US" sz="4000" b="1" kern="1400" spc="300">
                <a:solidFill>
                  <a:schemeClr val="bg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线上线下</a:t>
            </a:r>
            <a:endParaRPr lang="zh-CN" altLang="en-US" sz="4000" b="1" kern="1400" spc="300">
              <a:solidFill>
                <a:schemeClr val="bg1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Calibri" panose="020F050202020403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916873" y="2835910"/>
            <a:ext cx="33832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eaLnBrk="0" fontAlgn="base" hangingPunct="0"/>
            <a:r>
              <a:rPr lang="zh-CN" altLang="en-US" sz="2800" spc="300" dirty="0">
                <a:solidFill>
                  <a:schemeClr val="bg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平台预习</a:t>
            </a:r>
            <a:endParaRPr lang="zh-CN" altLang="en-US" sz="2800" spc="300" dirty="0">
              <a:solidFill>
                <a:schemeClr val="bg1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r>
              <a:rPr lang="en-US" altLang="zh-CN" smtClean="0"/>
              <a:t>/40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static</a:t>
            </a:r>
            <a:r>
              <a:rPr lang="zh-CN" altLang="en-US" smtClean="0"/>
              <a:t>可以用来修饰</a:t>
            </a:r>
            <a:endParaRPr lang="en-US" smtClean="0"/>
          </a:p>
          <a:p>
            <a:pPr lvl="1"/>
            <a:r>
              <a:rPr lang="zh-CN" altLang="en-US" smtClean="0"/>
              <a:t>成员变量</a:t>
            </a:r>
            <a:endParaRPr lang="en-US" smtClean="0"/>
          </a:p>
          <a:p>
            <a:pPr lvl="2"/>
            <a:r>
              <a:rPr lang="zh-CN" altLang="en-US" smtClean="0"/>
              <a:t>静态变量，可以直接通过类名访问</a:t>
            </a:r>
            <a:endParaRPr lang="en-US" smtClean="0"/>
          </a:p>
          <a:p>
            <a:pPr lvl="1"/>
            <a:r>
              <a:rPr lang="zh-CN" altLang="en-US" smtClean="0"/>
              <a:t>成员方法</a:t>
            </a:r>
            <a:endParaRPr lang="en-US" smtClean="0"/>
          </a:p>
          <a:p>
            <a:pPr lvl="2"/>
            <a:r>
              <a:rPr lang="zh-CN" altLang="en-US" smtClean="0"/>
              <a:t>静态方法，可以直接通过类名访问</a:t>
            </a:r>
            <a:endParaRPr lang="en-US" smtClean="0"/>
          </a:p>
          <a:p>
            <a:pPr lvl="1"/>
            <a:r>
              <a:rPr lang="zh-CN" altLang="en-US" smtClean="0"/>
              <a:t>代码块</a:t>
            </a:r>
            <a:endParaRPr lang="en-US" smtClean="0"/>
          </a:p>
          <a:p>
            <a:pPr lvl="2"/>
            <a:r>
              <a:rPr lang="zh-CN" altLang="en-US" smtClean="0"/>
              <a:t>静态代码块，当</a:t>
            </a:r>
            <a:r>
              <a:rPr lang="en-US" altLang="zh-CN" smtClean="0"/>
              <a:t>Java</a:t>
            </a:r>
            <a:r>
              <a:rPr lang="zh-CN" altLang="en-US" smtClean="0"/>
              <a:t>虚拟机加载类时，就会执行该代码块</a:t>
            </a:r>
            <a:endParaRPr lang="en-US" dirty="0" smtClean="0"/>
          </a:p>
        </p:txBody>
      </p:sp>
      <p:sp>
        <p:nvSpPr>
          <p:cNvPr id="47106" name="Rectangle 2"/>
          <p:cNvSpPr>
            <a:spLocks noGrp="1" noChangeArrowheads="1"/>
          </p:cNvSpPr>
          <p:nvPr/>
        </p:nvSpPr>
        <p:spPr bwMode="auto">
          <a:xfrm>
            <a:off x="323528" y="51470"/>
            <a:ext cx="8229600" cy="85725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91440" bIns="45720" numCol="1" anchor="ctr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009AD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static</a:t>
            </a:r>
            <a:r>
              <a:rPr lang="zh-CN" altLang="en-US" sz="2400" b="1" dirty="0">
                <a:solidFill>
                  <a:srgbClr val="009AD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修饰符</a:t>
            </a:r>
            <a:endParaRPr lang="zh-CN" altLang="en-US" sz="2400" b="1" dirty="0">
              <a:solidFill>
                <a:srgbClr val="009AD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Calibri" panose="020F050202020403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r>
              <a:rPr lang="en-US" altLang="zh-CN" smtClean="0"/>
              <a:t>/40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JVM</a:t>
            </a:r>
            <a:r>
              <a:rPr lang="zh-CN" altLang="en-US" smtClean="0"/>
              <a:t>加载类时，加载静态代码块</a:t>
            </a:r>
            <a:endParaRPr lang="en-US" smtClean="0"/>
          </a:p>
          <a:p>
            <a:pPr lvl="1"/>
            <a:r>
              <a:rPr lang="zh-CN" altLang="en-US" smtClean="0"/>
              <a:t>如果有多个静态块，按顺序加载</a:t>
            </a:r>
            <a:endParaRPr lang="zh-CN" altLang="en-US" smtClean="0"/>
          </a:p>
          <a:p>
            <a:pPr lvl="1"/>
            <a:r>
              <a:rPr lang="zh-CN" altLang="en-US" smtClean="0"/>
              <a:t>每个静态代码块只会被执行一次</a:t>
            </a:r>
            <a:endParaRPr lang="zh-CN" altLang="en-US" dirty="0" smtClean="0"/>
          </a:p>
        </p:txBody>
      </p:sp>
      <p:sp>
        <p:nvSpPr>
          <p:cNvPr id="49154" name="AutoShape 2"/>
          <p:cNvSpPr>
            <a:spLocks noChangeArrowheads="1"/>
          </p:cNvSpPr>
          <p:nvPr/>
        </p:nvSpPr>
        <p:spPr bwMode="auto">
          <a:xfrm>
            <a:off x="467544" y="2139702"/>
            <a:ext cx="4752528" cy="2800767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38100" cap="flat" cmpd="sng" algn="ctr">
            <a:solidFill>
              <a:srgbClr val="0099D8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indent="-342900" defTabSz="381000">
              <a:buClr>
                <a:schemeClr val="folHlink"/>
              </a:buClr>
              <a:buSzPct val="60000"/>
            </a:pPr>
            <a:r>
              <a:rPr lang="en-US" sz="1600" b="1" noProof="1">
                <a:solidFill>
                  <a:schemeClr val="accent5">
                    <a:lumMod val="10000"/>
                  </a:schemeClr>
                </a:solidFill>
              </a:rPr>
              <a:t>public class StaticTest {</a:t>
            </a:r>
            <a:endParaRPr lang="en-US" sz="1600" b="1" noProof="1">
              <a:solidFill>
                <a:schemeClr val="accent5">
                  <a:lumMod val="10000"/>
                </a:schemeClr>
              </a:solidFill>
            </a:endParaRPr>
          </a:p>
          <a:p>
            <a:pPr indent="-342900" defTabSz="381000">
              <a:buClr>
                <a:schemeClr val="folHlink"/>
              </a:buClr>
              <a:buSzPct val="60000"/>
            </a:pPr>
            <a:r>
              <a:rPr lang="en-US" sz="1600" b="1" noProof="1">
                <a:solidFill>
                  <a:schemeClr val="accent5">
                    <a:lumMod val="10000"/>
                  </a:schemeClr>
                </a:solidFill>
              </a:rPr>
              <a:t>         static int num=100;</a:t>
            </a:r>
            <a:endParaRPr lang="en-US" sz="1600" b="1" noProof="1">
              <a:solidFill>
                <a:schemeClr val="accent5">
                  <a:lumMod val="10000"/>
                </a:schemeClr>
              </a:solidFill>
            </a:endParaRPr>
          </a:p>
          <a:p>
            <a:pPr indent="-342900" defTabSz="381000">
              <a:buClr>
                <a:schemeClr val="folHlink"/>
              </a:buClr>
              <a:buSzPct val="60000"/>
            </a:pPr>
            <a:r>
              <a:rPr lang="en-US" sz="1600" b="1" noProof="1">
                <a:solidFill>
                  <a:schemeClr val="accent5">
                    <a:lumMod val="10000"/>
                  </a:schemeClr>
                </a:solidFill>
              </a:rPr>
              <a:t>         static{</a:t>
            </a:r>
            <a:endParaRPr lang="en-US" sz="1600" b="1" noProof="1">
              <a:solidFill>
                <a:schemeClr val="accent5">
                  <a:lumMod val="10000"/>
                </a:schemeClr>
              </a:solidFill>
            </a:endParaRPr>
          </a:p>
          <a:p>
            <a:pPr indent="-342900" defTabSz="381000">
              <a:buClr>
                <a:schemeClr val="folHlink"/>
              </a:buClr>
              <a:buSzPct val="60000"/>
            </a:pPr>
            <a:r>
              <a:rPr lang="en-US" sz="1600" b="1" noProof="1">
                <a:solidFill>
                  <a:schemeClr val="accent5">
                    <a:lumMod val="10000"/>
                  </a:schemeClr>
                </a:solidFill>
              </a:rPr>
              <a:t>                num+=100;</a:t>
            </a:r>
            <a:endParaRPr lang="en-US" sz="1600" b="1" noProof="1">
              <a:solidFill>
                <a:schemeClr val="accent5">
                  <a:lumMod val="10000"/>
                </a:schemeClr>
              </a:solidFill>
            </a:endParaRPr>
          </a:p>
          <a:p>
            <a:pPr indent="-342900" defTabSz="381000">
              <a:buClr>
                <a:schemeClr val="folHlink"/>
              </a:buClr>
              <a:buSzPct val="60000"/>
            </a:pPr>
            <a:r>
              <a:rPr lang="en-US" sz="1600" b="1" noProof="1">
                <a:solidFill>
                  <a:schemeClr val="accent5">
                    <a:lumMod val="10000"/>
                  </a:schemeClr>
                </a:solidFill>
              </a:rPr>
              <a:t>               </a:t>
            </a:r>
            <a:r>
              <a:rPr lang="en-US" sz="1600" b="1" noProof="1" smtClean="0">
                <a:solidFill>
                  <a:schemeClr val="accent5">
                    <a:lumMod val="10000"/>
                  </a:schemeClr>
                </a:solidFill>
              </a:rPr>
              <a:t>System.out.println(num);</a:t>
            </a:r>
            <a:endParaRPr lang="en-US" sz="1600" b="1" noProof="1" smtClean="0">
              <a:solidFill>
                <a:schemeClr val="accent5">
                  <a:lumMod val="10000"/>
                </a:schemeClr>
              </a:solidFill>
            </a:endParaRPr>
          </a:p>
          <a:p>
            <a:pPr indent="-342900" defTabSz="381000">
              <a:buClr>
                <a:schemeClr val="folHlink"/>
              </a:buClr>
              <a:buSzPct val="60000"/>
            </a:pPr>
            <a:r>
              <a:rPr lang="en-US" sz="1600" b="1" noProof="1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sz="1600" b="1" noProof="1" smtClean="0">
                <a:solidFill>
                  <a:schemeClr val="accent5">
                    <a:lumMod val="10000"/>
                  </a:schemeClr>
                </a:solidFill>
              </a:rPr>
              <a:t>        }</a:t>
            </a:r>
            <a:endParaRPr lang="en-US" sz="1600" b="1" noProof="1">
              <a:solidFill>
                <a:schemeClr val="accent5">
                  <a:lumMod val="10000"/>
                </a:schemeClr>
              </a:solidFill>
            </a:endParaRPr>
          </a:p>
          <a:p>
            <a:pPr indent="-342900" defTabSz="381000">
              <a:buClr>
                <a:schemeClr val="folHlink"/>
              </a:buClr>
              <a:buSzPct val="60000"/>
            </a:pPr>
            <a:r>
              <a:rPr lang="en-US" sz="1600" b="1" noProof="1">
                <a:solidFill>
                  <a:schemeClr val="accent5">
                    <a:lumMod val="10000"/>
                  </a:schemeClr>
                </a:solidFill>
              </a:rPr>
              <a:t>         static{</a:t>
            </a:r>
            <a:endParaRPr lang="en-US" sz="1600" b="1" noProof="1">
              <a:solidFill>
                <a:schemeClr val="accent5">
                  <a:lumMod val="10000"/>
                </a:schemeClr>
              </a:solidFill>
            </a:endParaRPr>
          </a:p>
          <a:p>
            <a:pPr indent="-342900" defTabSz="381000">
              <a:buClr>
                <a:schemeClr val="folHlink"/>
              </a:buClr>
              <a:buSzPct val="60000"/>
            </a:pPr>
            <a:r>
              <a:rPr lang="en-US" sz="1600" b="1" noProof="1">
                <a:solidFill>
                  <a:schemeClr val="accent5">
                    <a:lumMod val="10000"/>
                  </a:schemeClr>
                </a:solidFill>
              </a:rPr>
              <a:t>                num+=100;</a:t>
            </a:r>
            <a:endParaRPr lang="en-US" sz="1600" b="1" noProof="1">
              <a:solidFill>
                <a:schemeClr val="accent5">
                  <a:lumMod val="10000"/>
                </a:schemeClr>
              </a:solidFill>
            </a:endParaRPr>
          </a:p>
          <a:p>
            <a:pPr indent="-342900" defTabSz="381000">
              <a:buClr>
                <a:schemeClr val="folHlink"/>
              </a:buClr>
              <a:buSzPct val="60000"/>
            </a:pPr>
            <a:r>
              <a:rPr lang="en-US" sz="1600" b="1" noProof="1">
                <a:solidFill>
                  <a:schemeClr val="accent5">
                    <a:lumMod val="10000"/>
                  </a:schemeClr>
                </a:solidFill>
              </a:rPr>
              <a:t>               </a:t>
            </a:r>
            <a:r>
              <a:rPr lang="en-US" sz="1600" b="1" noProof="1" smtClean="0">
                <a:solidFill>
                  <a:schemeClr val="accent5">
                    <a:lumMod val="10000"/>
                  </a:schemeClr>
                </a:solidFill>
              </a:rPr>
              <a:t>System.out.println(num); </a:t>
            </a:r>
            <a:endParaRPr lang="en-US" sz="1600" b="1" noProof="1" smtClean="0">
              <a:solidFill>
                <a:schemeClr val="accent5">
                  <a:lumMod val="10000"/>
                </a:schemeClr>
              </a:solidFill>
            </a:endParaRPr>
          </a:p>
          <a:p>
            <a:pPr indent="-342900" defTabSz="381000">
              <a:buClr>
                <a:schemeClr val="folHlink"/>
              </a:buClr>
              <a:buSzPct val="60000"/>
            </a:pPr>
            <a:r>
              <a:rPr lang="en-US" sz="1600" b="1" noProof="1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sz="1600" b="1" noProof="1" smtClean="0">
                <a:solidFill>
                  <a:schemeClr val="accent5">
                    <a:lumMod val="10000"/>
                  </a:schemeClr>
                </a:solidFill>
              </a:rPr>
              <a:t>       }</a:t>
            </a:r>
            <a:endParaRPr lang="en-US" sz="1600" b="1" noProof="1" smtClean="0">
              <a:solidFill>
                <a:schemeClr val="accent5">
                  <a:lumMod val="10000"/>
                </a:schemeClr>
              </a:solidFill>
            </a:endParaRPr>
          </a:p>
          <a:p>
            <a:pPr indent="-342900" defTabSz="381000">
              <a:buClr>
                <a:schemeClr val="folHlink"/>
              </a:buClr>
              <a:buSzPct val="60000"/>
            </a:pPr>
            <a:r>
              <a:rPr lang="en-US" sz="1600" b="1" noProof="1" smtClean="0">
                <a:solidFill>
                  <a:schemeClr val="accent5">
                    <a:lumMod val="10000"/>
                  </a:schemeClr>
                </a:solidFill>
              </a:rPr>
              <a:t>}</a:t>
            </a:r>
            <a:endParaRPr lang="en-US" altLang="en-US" sz="1600" b="1" noProof="1">
              <a:solidFill>
                <a:schemeClr val="accent5">
                  <a:lumMod val="10000"/>
                </a:schemeClr>
              </a:solidFill>
            </a:endParaRPr>
          </a:p>
        </p:txBody>
      </p:sp>
      <p:sp>
        <p:nvSpPr>
          <p:cNvPr id="49155" name="AutoShape 2"/>
          <p:cNvSpPr>
            <a:spLocks noChangeArrowheads="1"/>
          </p:cNvSpPr>
          <p:nvPr/>
        </p:nvSpPr>
        <p:spPr bwMode="auto">
          <a:xfrm>
            <a:off x="5372382" y="2139702"/>
            <a:ext cx="3448089" cy="1200329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38100" cap="flat" cmpd="sng" algn="ctr">
            <a:solidFill>
              <a:srgbClr val="0099D8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indent="-342900" defTabSz="381000">
              <a:lnSpc>
                <a:spcPct val="150000"/>
              </a:lnSpc>
              <a:buClr>
                <a:schemeClr val="folHlink"/>
              </a:buClr>
              <a:buSzPct val="60000"/>
            </a:pPr>
            <a:r>
              <a:rPr lang="en-US" sz="1600" b="1" noProof="1" smtClean="0">
                <a:solidFill>
                  <a:schemeClr val="accent5">
                    <a:lumMod val="10000"/>
                  </a:schemeClr>
                </a:solidFill>
              </a:rPr>
              <a:t>StaticTest </a:t>
            </a:r>
            <a:r>
              <a:rPr lang="en-US" sz="1600" b="1" noProof="1">
                <a:solidFill>
                  <a:schemeClr val="accent5">
                    <a:lumMod val="10000"/>
                  </a:schemeClr>
                </a:solidFill>
              </a:rPr>
              <a:t>st1=new StaticTest();</a:t>
            </a:r>
            <a:endParaRPr lang="en-US" sz="1600" b="1" noProof="1">
              <a:solidFill>
                <a:schemeClr val="accent5">
                  <a:lumMod val="10000"/>
                </a:schemeClr>
              </a:solidFill>
            </a:endParaRPr>
          </a:p>
          <a:p>
            <a:pPr indent="-342900" defTabSz="381000">
              <a:lnSpc>
                <a:spcPct val="150000"/>
              </a:lnSpc>
              <a:buClr>
                <a:schemeClr val="folHlink"/>
              </a:buClr>
              <a:buSzPct val="60000"/>
            </a:pPr>
            <a:r>
              <a:rPr lang="en-US" sz="1600" b="1" noProof="1">
                <a:solidFill>
                  <a:schemeClr val="accent5">
                    <a:lumMod val="10000"/>
                  </a:schemeClr>
                </a:solidFill>
              </a:rPr>
              <a:t>StaticTest st2=new StaticTest();</a:t>
            </a:r>
            <a:endParaRPr lang="en-US" sz="1600" b="1" noProof="1">
              <a:solidFill>
                <a:schemeClr val="accent5">
                  <a:lumMod val="10000"/>
                </a:schemeClr>
              </a:solidFill>
            </a:endParaRPr>
          </a:p>
          <a:p>
            <a:pPr indent="-342900" defTabSz="381000">
              <a:lnSpc>
                <a:spcPct val="150000"/>
              </a:lnSpc>
              <a:buClr>
                <a:schemeClr val="folHlink"/>
              </a:buClr>
              <a:buSzPct val="60000"/>
            </a:pPr>
            <a:r>
              <a:rPr lang="en-US" sz="1600" b="1" noProof="1">
                <a:solidFill>
                  <a:schemeClr val="accent5">
                    <a:lumMod val="10000"/>
                  </a:schemeClr>
                </a:solidFill>
              </a:rPr>
              <a:t>System.out.println(StaticTest.num);</a:t>
            </a:r>
            <a:endParaRPr lang="en-US" altLang="en-US" sz="1600" b="1" noProof="1">
              <a:solidFill>
                <a:schemeClr val="accent5">
                  <a:lumMod val="10000"/>
                </a:schemeClr>
              </a:solidFill>
            </a:endParaRPr>
          </a:p>
        </p:txBody>
      </p:sp>
      <p:sp>
        <p:nvSpPr>
          <p:cNvPr id="49156" name="Rectangle 2"/>
          <p:cNvSpPr>
            <a:spLocks noGrp="1" noChangeArrowheads="1"/>
          </p:cNvSpPr>
          <p:nvPr/>
        </p:nvSpPr>
        <p:spPr bwMode="auto">
          <a:xfrm>
            <a:off x="241300" y="0"/>
            <a:ext cx="8229600" cy="85725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91440" bIns="45720" numCol="1" anchor="ctr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009AD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static</a:t>
            </a:r>
            <a:r>
              <a:rPr lang="zh-CN" altLang="en-US" sz="2400" b="1" dirty="0">
                <a:solidFill>
                  <a:srgbClr val="009AD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代码块</a:t>
            </a:r>
            <a:endParaRPr lang="zh-CN" altLang="en-US" sz="2400" b="1" dirty="0">
              <a:solidFill>
                <a:srgbClr val="009AD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Calibri" panose="020F050202020403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r>
              <a:rPr lang="en-US" altLang="zh-CN" smtClean="0"/>
              <a:t>/40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类的成员变量包括</a:t>
            </a:r>
            <a:endParaRPr lang="en-US" smtClean="0"/>
          </a:p>
          <a:p>
            <a:pPr lvl="1"/>
            <a:r>
              <a:rPr lang="zh-CN" altLang="en-US" smtClean="0"/>
              <a:t>类变量（静态变量）</a:t>
            </a:r>
            <a:endParaRPr lang="en-US" smtClean="0"/>
          </a:p>
          <a:p>
            <a:pPr lvl="2"/>
            <a:r>
              <a:rPr lang="zh-CN" altLang="en-US" smtClean="0"/>
              <a:t>被</a:t>
            </a:r>
            <a:r>
              <a:rPr lang="en-US" altLang="zh-CN" smtClean="0"/>
              <a:t>static</a:t>
            </a:r>
            <a:r>
              <a:rPr lang="zh-CN" altLang="en-US" smtClean="0"/>
              <a:t>修饰的变量</a:t>
            </a:r>
            <a:endParaRPr lang="en-US" smtClean="0"/>
          </a:p>
          <a:p>
            <a:pPr lvl="2"/>
            <a:r>
              <a:rPr lang="zh-CN" altLang="en-US" smtClean="0"/>
              <a:t>在内存中只有一个拷贝</a:t>
            </a:r>
            <a:endParaRPr lang="en-US" smtClean="0"/>
          </a:p>
          <a:p>
            <a:pPr lvl="2"/>
            <a:r>
              <a:rPr lang="zh-CN" altLang="en-US" smtClean="0"/>
              <a:t>类内部，可在任何方法内直接访问静态变量</a:t>
            </a:r>
            <a:endParaRPr lang="en-US" smtClean="0"/>
          </a:p>
          <a:p>
            <a:pPr lvl="2"/>
            <a:r>
              <a:rPr lang="zh-CN" altLang="en-US" smtClean="0"/>
              <a:t>其他类中，可以直接通过类名访问</a:t>
            </a:r>
            <a:endParaRPr lang="en-US" smtClean="0"/>
          </a:p>
          <a:p>
            <a:pPr lvl="1"/>
            <a:r>
              <a:rPr lang="zh-CN" altLang="en-US" smtClean="0"/>
              <a:t>实例变量</a:t>
            </a:r>
            <a:endParaRPr lang="en-US" smtClean="0"/>
          </a:p>
          <a:p>
            <a:pPr lvl="2"/>
            <a:r>
              <a:rPr lang="zh-CN" altLang="en-US" smtClean="0"/>
              <a:t>没有被</a:t>
            </a:r>
            <a:r>
              <a:rPr lang="en-US" altLang="zh-CN" smtClean="0"/>
              <a:t>static</a:t>
            </a:r>
            <a:r>
              <a:rPr lang="zh-CN" altLang="en-US" smtClean="0"/>
              <a:t>修饰的变量</a:t>
            </a:r>
            <a:endParaRPr lang="en-US" smtClean="0"/>
          </a:p>
          <a:p>
            <a:pPr lvl="2"/>
            <a:r>
              <a:rPr lang="zh-CN" altLang="en-US" smtClean="0"/>
              <a:t>每创建一个实例，就会为实例变量分配一次内存，实例变量可以在内存中有多个拷贝，互不影响</a:t>
            </a:r>
            <a:endParaRPr lang="en-US" dirty="0" smtClean="0"/>
          </a:p>
        </p:txBody>
      </p:sp>
      <p:sp>
        <p:nvSpPr>
          <p:cNvPr id="51202" name="Rectangle 2"/>
          <p:cNvSpPr>
            <a:spLocks noGrp="1" noChangeArrowheads="1"/>
          </p:cNvSpPr>
          <p:nvPr/>
        </p:nvSpPr>
        <p:spPr bwMode="auto">
          <a:xfrm>
            <a:off x="179512" y="123478"/>
            <a:ext cx="8229600" cy="85725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91440" bIns="45720" numCol="1" anchor="ctr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009AD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static</a:t>
            </a:r>
            <a:r>
              <a:rPr lang="zh-CN" altLang="en-US" sz="2400" b="1" dirty="0">
                <a:solidFill>
                  <a:srgbClr val="009AD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变量</a:t>
            </a:r>
            <a:endParaRPr lang="zh-CN" altLang="en-US" sz="2400" b="1" dirty="0">
              <a:solidFill>
                <a:srgbClr val="009AD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Calibri" panose="020F050202020403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r>
              <a:rPr lang="en-US" altLang="zh-CN" smtClean="0"/>
              <a:t>/40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如下代码的输出结果是什么？</a:t>
            </a:r>
            <a:endParaRPr lang="en-US" smtClean="0"/>
          </a:p>
        </p:txBody>
      </p:sp>
      <p:sp>
        <p:nvSpPr>
          <p:cNvPr id="53250" name="AutoShape 2"/>
          <p:cNvSpPr>
            <a:spLocks noChangeArrowheads="1"/>
          </p:cNvSpPr>
          <p:nvPr/>
        </p:nvSpPr>
        <p:spPr bwMode="auto">
          <a:xfrm>
            <a:off x="611709" y="1468978"/>
            <a:ext cx="4896395" cy="3046988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38100" cap="flat" cmpd="sng" algn="ctr">
            <a:solidFill>
              <a:srgbClr val="0099D8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indent="-342900" defTabSz="381000">
              <a:buClr>
                <a:schemeClr val="folHlink"/>
              </a:buClr>
              <a:buSzPct val="60000"/>
            </a:pPr>
            <a:r>
              <a:rPr lang="en-US" sz="1600" b="1" noProof="1">
                <a:solidFill>
                  <a:schemeClr val="accent5">
                    <a:lumMod val="10000"/>
                  </a:schemeClr>
                </a:solidFill>
              </a:rPr>
              <a:t>public class StaticTest {</a:t>
            </a:r>
            <a:endParaRPr lang="en-US" sz="1600" b="1" noProof="1">
              <a:solidFill>
                <a:schemeClr val="accent5">
                  <a:lumMod val="10000"/>
                </a:schemeClr>
              </a:solidFill>
            </a:endParaRPr>
          </a:p>
          <a:p>
            <a:pPr indent="-342900" defTabSz="381000">
              <a:buClr>
                <a:schemeClr val="folHlink"/>
              </a:buClr>
              <a:buSzPct val="60000"/>
            </a:pPr>
            <a:r>
              <a:rPr lang="en-US" sz="1600" b="1" noProof="1">
                <a:solidFill>
                  <a:schemeClr val="accent5">
                    <a:lumMod val="10000"/>
                  </a:schemeClr>
                </a:solidFill>
              </a:rPr>
              <a:t>         static int num;</a:t>
            </a:r>
            <a:endParaRPr lang="en-US" sz="1600" b="1" noProof="1">
              <a:solidFill>
                <a:schemeClr val="accent5">
                  <a:lumMod val="10000"/>
                </a:schemeClr>
              </a:solidFill>
            </a:endParaRPr>
          </a:p>
          <a:p>
            <a:pPr indent="-342900" defTabSz="381000">
              <a:buClr>
                <a:schemeClr val="folHlink"/>
              </a:buClr>
              <a:buSzPct val="60000"/>
            </a:pPr>
            <a:r>
              <a:rPr lang="en-US" sz="1600" b="1" noProof="1">
                <a:solidFill>
                  <a:schemeClr val="accent5">
                    <a:lumMod val="10000"/>
                  </a:schemeClr>
                </a:solidFill>
              </a:rPr>
              <a:t>         public static void main(String[] args) {</a:t>
            </a:r>
            <a:endParaRPr lang="en-US" sz="1600" b="1" noProof="1">
              <a:solidFill>
                <a:schemeClr val="accent5">
                  <a:lumMod val="10000"/>
                </a:schemeClr>
              </a:solidFill>
            </a:endParaRPr>
          </a:p>
          <a:p>
            <a:pPr indent="-342900" defTabSz="381000">
              <a:buClr>
                <a:schemeClr val="folHlink"/>
              </a:buClr>
              <a:buSzPct val="60000"/>
            </a:pPr>
            <a:r>
              <a:rPr lang="en-US" sz="1600" b="1" noProof="1">
                <a:solidFill>
                  <a:schemeClr val="accent5">
                    <a:lumMod val="10000"/>
                  </a:schemeClr>
                </a:solidFill>
              </a:rPr>
              <a:t>                 num++;</a:t>
            </a:r>
            <a:endParaRPr lang="en-US" sz="1600" b="1" noProof="1">
              <a:solidFill>
                <a:schemeClr val="accent5">
                  <a:lumMod val="10000"/>
                </a:schemeClr>
              </a:solidFill>
            </a:endParaRPr>
          </a:p>
          <a:p>
            <a:pPr indent="-342900" defTabSz="381000">
              <a:buClr>
                <a:schemeClr val="folHlink"/>
              </a:buClr>
              <a:buSzPct val="60000"/>
            </a:pPr>
            <a:r>
              <a:rPr lang="en-US" sz="1600" b="1" noProof="1">
                <a:solidFill>
                  <a:schemeClr val="accent5">
                    <a:lumMod val="10000"/>
                  </a:schemeClr>
                </a:solidFill>
              </a:rPr>
              <a:t>                 StaticTest st1=new StaticTest();</a:t>
            </a:r>
            <a:endParaRPr lang="en-US" sz="1600" b="1" noProof="1">
              <a:solidFill>
                <a:schemeClr val="accent5">
                  <a:lumMod val="10000"/>
                </a:schemeClr>
              </a:solidFill>
            </a:endParaRPr>
          </a:p>
          <a:p>
            <a:pPr indent="-342900" defTabSz="381000">
              <a:buClr>
                <a:schemeClr val="folHlink"/>
              </a:buClr>
              <a:buSzPct val="60000"/>
            </a:pPr>
            <a:r>
              <a:rPr lang="en-US" sz="1600" b="1" noProof="1">
                <a:solidFill>
                  <a:schemeClr val="accent5">
                    <a:lumMod val="10000"/>
                  </a:schemeClr>
                </a:solidFill>
              </a:rPr>
              <a:t>                 st1.num++;</a:t>
            </a:r>
            <a:endParaRPr lang="en-US" sz="1600" b="1" noProof="1">
              <a:solidFill>
                <a:schemeClr val="accent5">
                  <a:lumMod val="10000"/>
                </a:schemeClr>
              </a:solidFill>
            </a:endParaRPr>
          </a:p>
          <a:p>
            <a:pPr indent="-342900" defTabSz="381000">
              <a:buClr>
                <a:schemeClr val="folHlink"/>
              </a:buClr>
              <a:buSzPct val="60000"/>
            </a:pPr>
            <a:r>
              <a:rPr lang="en-US" sz="1600" b="1" noProof="1">
                <a:solidFill>
                  <a:schemeClr val="accent5">
                    <a:lumMod val="10000"/>
                  </a:schemeClr>
                </a:solidFill>
              </a:rPr>
              <a:t>                 StaticTest st2=new StaticTest();</a:t>
            </a:r>
            <a:endParaRPr lang="en-US" sz="1600" b="1" noProof="1">
              <a:solidFill>
                <a:schemeClr val="accent5">
                  <a:lumMod val="10000"/>
                </a:schemeClr>
              </a:solidFill>
            </a:endParaRPr>
          </a:p>
          <a:p>
            <a:pPr indent="-342900" defTabSz="381000">
              <a:buClr>
                <a:schemeClr val="folHlink"/>
              </a:buClr>
              <a:buSzPct val="60000"/>
            </a:pPr>
            <a:r>
              <a:rPr lang="en-US" sz="1600" b="1" noProof="1">
                <a:solidFill>
                  <a:schemeClr val="accent5">
                    <a:lumMod val="10000"/>
                  </a:schemeClr>
                </a:solidFill>
              </a:rPr>
              <a:t>                 st2.num++;</a:t>
            </a:r>
            <a:endParaRPr lang="en-US" sz="1600" b="1" noProof="1">
              <a:solidFill>
                <a:schemeClr val="accent5">
                  <a:lumMod val="10000"/>
                </a:schemeClr>
              </a:solidFill>
            </a:endParaRPr>
          </a:p>
          <a:p>
            <a:pPr indent="-342900" defTabSz="381000">
              <a:buClr>
                <a:schemeClr val="folHlink"/>
              </a:buClr>
              <a:buSzPct val="60000"/>
            </a:pPr>
            <a:r>
              <a:rPr lang="en-US" sz="1600" b="1" noProof="1">
                <a:solidFill>
                  <a:schemeClr val="accent5">
                    <a:lumMod val="10000"/>
                  </a:schemeClr>
                </a:solidFill>
              </a:rPr>
              <a:t>                 StaticTest.num++;</a:t>
            </a:r>
            <a:endParaRPr lang="en-US" sz="1600" b="1" noProof="1">
              <a:solidFill>
                <a:schemeClr val="accent5">
                  <a:lumMod val="10000"/>
                </a:schemeClr>
              </a:solidFill>
            </a:endParaRPr>
          </a:p>
          <a:p>
            <a:pPr indent="-342900" defTabSz="381000">
              <a:buClr>
                <a:schemeClr val="folHlink"/>
              </a:buClr>
              <a:buSzPct val="60000"/>
            </a:pPr>
            <a:r>
              <a:rPr lang="en-US" sz="1600" b="1" noProof="1">
                <a:solidFill>
                  <a:schemeClr val="accent5">
                    <a:lumMod val="10000"/>
                  </a:schemeClr>
                </a:solidFill>
              </a:rPr>
              <a:t>                 System.out.println(num</a:t>
            </a:r>
            <a:r>
              <a:rPr lang="en-US" sz="1600" b="1" noProof="1" smtClean="0">
                <a:solidFill>
                  <a:schemeClr val="accent5">
                    <a:lumMod val="10000"/>
                  </a:schemeClr>
                </a:solidFill>
              </a:rPr>
              <a:t>); </a:t>
            </a:r>
            <a:endParaRPr lang="en-US" sz="1600" b="1" noProof="1" smtClean="0">
              <a:solidFill>
                <a:schemeClr val="accent5">
                  <a:lumMod val="10000"/>
                </a:schemeClr>
              </a:solidFill>
            </a:endParaRPr>
          </a:p>
          <a:p>
            <a:pPr indent="-342900" defTabSz="381000">
              <a:buClr>
                <a:schemeClr val="folHlink"/>
              </a:buClr>
              <a:buSzPct val="60000"/>
            </a:pPr>
            <a:r>
              <a:rPr lang="en-US" sz="1600" b="1" noProof="1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sz="1600" b="1" noProof="1" smtClean="0">
                <a:solidFill>
                  <a:schemeClr val="accent5">
                    <a:lumMod val="10000"/>
                  </a:schemeClr>
                </a:solidFill>
              </a:rPr>
              <a:t>       }</a:t>
            </a:r>
            <a:endParaRPr lang="en-US" sz="1600" b="1" noProof="1" smtClean="0">
              <a:solidFill>
                <a:schemeClr val="accent5">
                  <a:lumMod val="10000"/>
                </a:schemeClr>
              </a:solidFill>
            </a:endParaRPr>
          </a:p>
          <a:p>
            <a:pPr indent="-342900" defTabSz="381000">
              <a:buClr>
                <a:schemeClr val="folHlink"/>
              </a:buClr>
              <a:buSzPct val="60000"/>
            </a:pPr>
            <a:r>
              <a:rPr lang="en-US" sz="1600" b="1" noProof="1" smtClean="0">
                <a:solidFill>
                  <a:schemeClr val="accent5">
                    <a:lumMod val="10000"/>
                  </a:schemeClr>
                </a:solidFill>
              </a:rPr>
              <a:t>}</a:t>
            </a:r>
            <a:endParaRPr lang="en-US" altLang="en-US" sz="1600" b="1" noProof="1">
              <a:solidFill>
                <a:schemeClr val="accent5">
                  <a:lumMod val="10000"/>
                </a:schemeClr>
              </a:solidFill>
            </a:endParaRPr>
          </a:p>
        </p:txBody>
      </p:sp>
      <p:sp>
        <p:nvSpPr>
          <p:cNvPr id="50181" name="AutoShape 21"/>
          <p:cNvSpPr/>
          <p:nvPr/>
        </p:nvSpPr>
        <p:spPr>
          <a:xfrm>
            <a:off x="5654625" y="1491630"/>
            <a:ext cx="3237855" cy="1364724"/>
          </a:xfrm>
          <a:prstGeom prst="roundRect">
            <a:avLst>
              <a:gd name="adj" fmla="val 4287"/>
            </a:avLst>
          </a:prstGeom>
          <a:solidFill>
            <a:srgbClr val="009AD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24155" indent="-224155" fontAlgn="base"/>
            <a:r>
              <a:rPr lang="zh-CN" altLang="en-US" sz="1350" b="1" noProof="1">
                <a:solidFill>
                  <a:schemeClr val="bg1"/>
                </a:solidFill>
                <a:ea typeface="黑体" panose="02010600030101010101" pitchFamily="49" charset="-122"/>
              </a:rPr>
              <a:t> </a:t>
            </a:r>
            <a:r>
              <a:rPr lang="en-US" altLang="x-none" sz="1350" b="1" noProof="1">
                <a:solidFill>
                  <a:schemeClr val="bg1"/>
                </a:solidFill>
                <a:ea typeface="黑体" panose="02010600030101010101" pitchFamily="49" charset="-122"/>
              </a:rPr>
              <a:t>static</a:t>
            </a:r>
            <a:r>
              <a:rPr lang="zh-CN" altLang="en-US" sz="1350" b="1" noProof="1">
                <a:solidFill>
                  <a:schemeClr val="bg1"/>
                </a:solidFill>
                <a:ea typeface="黑体" panose="02010600030101010101" pitchFamily="49" charset="-122"/>
              </a:rPr>
              <a:t>变量的作用：</a:t>
            </a:r>
            <a:endParaRPr lang="en-US" altLang="x-none" sz="1350" b="1" noProof="1">
              <a:solidFill>
                <a:schemeClr val="bg1"/>
              </a:solidFill>
              <a:ea typeface="黑体" panose="02010600030101010101" pitchFamily="49" charset="-122"/>
            </a:endParaRPr>
          </a:p>
          <a:p>
            <a:pPr marL="224155" indent="-224155" fontAlgn="base"/>
            <a:r>
              <a:rPr lang="zh-CN" altLang="en-US" sz="1350" b="1" noProof="1">
                <a:solidFill>
                  <a:schemeClr val="bg1"/>
                </a:solidFill>
                <a:ea typeface="黑体" panose="02010600030101010101" pitchFamily="49" charset="-122"/>
              </a:rPr>
              <a:t>（</a:t>
            </a:r>
            <a:r>
              <a:rPr lang="en-US" altLang="x-none" sz="1350" b="1" noProof="1">
                <a:solidFill>
                  <a:schemeClr val="bg1"/>
                </a:solidFill>
                <a:ea typeface="黑体" panose="02010600030101010101" pitchFamily="49" charset="-122"/>
              </a:rPr>
              <a:t>1</a:t>
            </a:r>
            <a:r>
              <a:rPr lang="zh-CN" altLang="en-US" sz="1350" b="1" noProof="1">
                <a:solidFill>
                  <a:schemeClr val="bg1"/>
                </a:solidFill>
                <a:ea typeface="黑体" panose="02010600030101010101" pitchFamily="49" charset="-122"/>
              </a:rPr>
              <a:t>）能被类的所有实例共享，可作为实例之间进行交流的共享数据</a:t>
            </a:r>
            <a:endParaRPr lang="en-US" altLang="x-none" sz="1350" b="1" noProof="1">
              <a:solidFill>
                <a:schemeClr val="bg1"/>
              </a:solidFill>
              <a:ea typeface="黑体" panose="02010600030101010101" pitchFamily="49" charset="-122"/>
            </a:endParaRPr>
          </a:p>
          <a:p>
            <a:pPr marL="224155" indent="-224155" fontAlgn="base"/>
            <a:r>
              <a:rPr lang="zh-CN" altLang="en-US" sz="1350" b="1" noProof="1">
                <a:solidFill>
                  <a:schemeClr val="bg1"/>
                </a:solidFill>
                <a:ea typeface="黑体" panose="02010600030101010101" pitchFamily="49" charset="-122"/>
              </a:rPr>
              <a:t>（</a:t>
            </a:r>
            <a:r>
              <a:rPr lang="en-US" altLang="x-none" sz="1350" b="1" noProof="1">
                <a:solidFill>
                  <a:schemeClr val="bg1"/>
                </a:solidFill>
                <a:ea typeface="黑体" panose="02010600030101010101" pitchFamily="49" charset="-122"/>
              </a:rPr>
              <a:t>2</a:t>
            </a:r>
            <a:r>
              <a:rPr lang="zh-CN" altLang="en-US" sz="1350" b="1" noProof="1">
                <a:solidFill>
                  <a:schemeClr val="bg1"/>
                </a:solidFill>
                <a:ea typeface="黑体" panose="02010600030101010101" pitchFamily="49" charset="-122"/>
              </a:rPr>
              <a:t>）如果类的所有实例都包含一个相同的常量属性，可把这个属性定义为静态常量类型，从而节省内存空间</a:t>
            </a:r>
            <a:endParaRPr lang="zh-CN" altLang="en-US" sz="1350" b="1" noProof="1">
              <a:solidFill>
                <a:schemeClr val="bg1"/>
              </a:solidFill>
              <a:ea typeface="黑体" panose="02010600030101010101" pitchFamily="49" charset="-122"/>
            </a:endParaRPr>
          </a:p>
        </p:txBody>
      </p:sp>
      <p:sp>
        <p:nvSpPr>
          <p:cNvPr id="53252" name="Rectangle 2"/>
          <p:cNvSpPr>
            <a:spLocks noGrp="1" noChangeArrowheads="1"/>
          </p:cNvSpPr>
          <p:nvPr/>
        </p:nvSpPr>
        <p:spPr bwMode="auto">
          <a:xfrm>
            <a:off x="215900" y="195486"/>
            <a:ext cx="8229600" cy="85725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91440" bIns="45720" numCol="1" anchor="ctr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009AD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static</a:t>
            </a:r>
            <a:r>
              <a:rPr lang="zh-CN" altLang="en-US" sz="2400" b="1" dirty="0">
                <a:solidFill>
                  <a:srgbClr val="009AD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变量使用</a:t>
            </a:r>
            <a:endParaRPr lang="zh-CN" altLang="en-US" sz="2400" b="1" dirty="0">
              <a:solidFill>
                <a:srgbClr val="009AD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Calibri" panose="020F0502020204030204" pitchFamily="34" charset="0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2123728" y="4671833"/>
            <a:ext cx="4504591" cy="371891"/>
            <a:chOff x="1403648" y="3795886"/>
            <a:chExt cx="5723457" cy="371891"/>
          </a:xfrm>
        </p:grpSpPr>
        <p:sp>
          <p:nvSpPr>
            <p:cNvPr id="11" name="圆角矩形 10"/>
            <p:cNvSpPr/>
            <p:nvPr/>
          </p:nvSpPr>
          <p:spPr bwMode="auto">
            <a:xfrm>
              <a:off x="1403648" y="3795886"/>
              <a:ext cx="500044" cy="321469"/>
            </a:xfrm>
            <a:prstGeom prst="roundRect">
              <a:avLst/>
            </a:prstGeom>
            <a:solidFill>
              <a:srgbClr val="00B0F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2" name="圆角矩形 11"/>
            <p:cNvSpPr/>
            <p:nvPr/>
          </p:nvSpPr>
          <p:spPr bwMode="auto">
            <a:xfrm>
              <a:off x="1975126" y="3795886"/>
              <a:ext cx="5143330" cy="321469"/>
            </a:xfrm>
            <a:prstGeom prst="roundRect">
              <a:avLst/>
            </a:prstGeom>
            <a:solidFill>
              <a:srgbClr val="00B0F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13" name="Picture 8" descr="说话气泡new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3648" y="3827363"/>
              <a:ext cx="571479" cy="256555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TextBox 13"/>
            <p:cNvSpPr txBox="1"/>
            <p:nvPr/>
          </p:nvSpPr>
          <p:spPr bwMode="auto">
            <a:xfrm>
              <a:off x="2265137" y="3829223"/>
              <a:ext cx="4861968" cy="338554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noProof="1">
                  <a:solidFill>
                    <a:srgbClr val="FFFFFF"/>
                  </a:solidFill>
                  <a:latin typeface="黑体" panose="02010600030101010101" pitchFamily="49" charset="-122"/>
                  <a:ea typeface="黑体" panose="02010600030101010101" pitchFamily="49" charset="-122"/>
                  <a:cs typeface="+mn-ea"/>
                </a:rPr>
                <a:t> 演示</a:t>
              </a:r>
              <a:r>
                <a:rPr lang="zh-CN" altLang="en-US" sz="1600" b="1" noProof="1" smtClean="0">
                  <a:solidFill>
                    <a:srgbClr val="FFFFFF"/>
                  </a:solidFill>
                  <a:latin typeface="黑体" panose="02010600030101010101" pitchFamily="49" charset="-122"/>
                  <a:ea typeface="黑体" panose="02010600030101010101" pitchFamily="49" charset="-122"/>
                  <a:cs typeface="+mn-ea"/>
                </a:rPr>
                <a:t>示例</a:t>
              </a:r>
              <a:r>
                <a:rPr lang="en-US" altLang="zh-CN" sz="1600" b="1" noProof="1" smtClean="0">
                  <a:solidFill>
                    <a:srgbClr val="FFFFFF"/>
                  </a:solidFill>
                  <a:latin typeface="黑体" panose="02010600030101010101" pitchFamily="49" charset="-122"/>
                  <a:ea typeface="黑体" panose="02010600030101010101" pitchFamily="49" charset="-122"/>
                  <a:cs typeface="+mn-ea"/>
                </a:rPr>
                <a:t>3</a:t>
              </a:r>
              <a:r>
                <a:rPr lang="zh-CN" altLang="en-US" sz="1600" b="1" noProof="1" smtClean="0">
                  <a:solidFill>
                    <a:srgbClr val="FFFFFF"/>
                  </a:solidFill>
                  <a:latin typeface="黑体" panose="02010600030101010101" pitchFamily="49" charset="-122"/>
                  <a:ea typeface="黑体" panose="02010600030101010101" pitchFamily="49" charset="-122"/>
                  <a:cs typeface="+mn-ea"/>
                </a:rPr>
                <a:t>：</a:t>
              </a:r>
              <a:r>
                <a:rPr lang="en-US" altLang="x-none" sz="1600" b="1" noProof="1">
                  <a:solidFill>
                    <a:srgbClr val="FFFFFF"/>
                  </a:solidFill>
                  <a:latin typeface="黑体" panose="02010600030101010101" pitchFamily="49" charset="-122"/>
                  <a:ea typeface="黑体" panose="02010600030101010101" pitchFamily="49" charset="-122"/>
                  <a:cs typeface="+mn-ea"/>
                </a:rPr>
                <a:t>static</a:t>
              </a:r>
              <a:r>
                <a:rPr lang="zh-CN" altLang="en-US" sz="1600" b="1" noProof="1">
                  <a:solidFill>
                    <a:srgbClr val="FFFFFF"/>
                  </a:solidFill>
                  <a:latin typeface="黑体" panose="02010600030101010101" pitchFamily="49" charset="-122"/>
                  <a:ea typeface="黑体" panose="02010600030101010101" pitchFamily="49" charset="-122"/>
                  <a:cs typeface="+mn-ea"/>
                </a:rPr>
                <a:t>变量使用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" name="灯片编号占位符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r>
              <a:rPr lang="en-US" altLang="zh-CN" smtClean="0"/>
              <a:t>/40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1" grpId="0" bldLvl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静态方法：可直接通过类名访问</a:t>
            </a:r>
            <a:endParaRPr lang="en-US" smtClean="0"/>
          </a:p>
          <a:p>
            <a:pPr lvl="1"/>
            <a:r>
              <a:rPr lang="zh-CN" altLang="en-US" smtClean="0"/>
              <a:t>静态方法中不能使用</a:t>
            </a:r>
            <a:r>
              <a:rPr lang="en-US" altLang="zh-CN" smtClean="0"/>
              <a:t>this</a:t>
            </a:r>
            <a:r>
              <a:rPr lang="zh-CN" altLang="en-US" smtClean="0"/>
              <a:t>和</a:t>
            </a:r>
            <a:r>
              <a:rPr lang="en-US" altLang="zh-CN" smtClean="0"/>
              <a:t>super</a:t>
            </a:r>
            <a:endParaRPr lang="en-US" altLang="zh-CN" smtClean="0"/>
          </a:p>
          <a:p>
            <a:pPr lvl="1"/>
            <a:r>
              <a:rPr lang="zh-CN" altLang="en-US" smtClean="0"/>
              <a:t>不能直接访问所属类的实例变量和实例方法</a:t>
            </a:r>
            <a:endParaRPr lang="en-US" smtClean="0"/>
          </a:p>
          <a:p>
            <a:pPr lvl="1"/>
            <a:r>
              <a:rPr lang="zh-CN" altLang="en-US" smtClean="0"/>
              <a:t>可直接访问类的静态变量和静态方法</a:t>
            </a:r>
            <a:endParaRPr lang="en-US" smtClean="0"/>
          </a:p>
          <a:p>
            <a:r>
              <a:rPr lang="zh-CN" altLang="en-US" smtClean="0"/>
              <a:t>实例方法：通过实例访问</a:t>
            </a:r>
            <a:endParaRPr lang="en-US" smtClean="0"/>
          </a:p>
          <a:p>
            <a:pPr lvl="1"/>
            <a:r>
              <a:rPr lang="zh-CN" altLang="en-US" smtClean="0"/>
              <a:t>可直接访问所属类的静态变量、静态方法、实例变量和实例方法</a:t>
            </a:r>
            <a:endParaRPr lang="en-US" smtClean="0"/>
          </a:p>
          <a:p>
            <a:r>
              <a:rPr lang="zh-CN" altLang="en-US" smtClean="0"/>
              <a:t>静态方法必须被实现</a:t>
            </a:r>
            <a:endParaRPr lang="en-US" smtClean="0"/>
          </a:p>
          <a:p>
            <a:endParaRPr lang="en-US" dirty="0" smtClean="0"/>
          </a:p>
        </p:txBody>
      </p:sp>
      <p:sp>
        <p:nvSpPr>
          <p:cNvPr id="52229" name="AutoShape 21"/>
          <p:cNvSpPr/>
          <p:nvPr/>
        </p:nvSpPr>
        <p:spPr>
          <a:xfrm>
            <a:off x="4139952" y="3908259"/>
            <a:ext cx="2952328" cy="345103"/>
          </a:xfrm>
          <a:prstGeom prst="roundRect">
            <a:avLst>
              <a:gd name="adj" fmla="val 4287"/>
            </a:avLst>
          </a:prstGeom>
          <a:solidFill>
            <a:srgbClr val="009AD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24155" indent="-224155" algn="ctr" fontAlgn="base"/>
            <a:r>
              <a:rPr lang="zh-CN" altLang="en-US" sz="1350" b="1" noProof="1">
                <a:solidFill>
                  <a:schemeClr val="bg1"/>
                </a:solidFill>
                <a:ea typeface="黑体" panose="02010600030101010101" pitchFamily="49" charset="-122"/>
              </a:rPr>
              <a:t> </a:t>
            </a:r>
            <a:r>
              <a:rPr lang="en-US" altLang="x-none" sz="1600" b="1" noProof="1">
                <a:solidFill>
                  <a:schemeClr val="bg1"/>
                </a:solidFill>
                <a:ea typeface="黑体" panose="02010600030101010101" pitchFamily="49" charset="-122"/>
              </a:rPr>
              <a:t>main()</a:t>
            </a:r>
            <a:r>
              <a:rPr lang="zh-CN" altLang="en-US" sz="1600" b="1" noProof="1">
                <a:solidFill>
                  <a:schemeClr val="bg1"/>
                </a:solidFill>
                <a:ea typeface="黑体" panose="02010600030101010101" pitchFamily="49" charset="-122"/>
              </a:rPr>
              <a:t>就是最常用的静态方法</a:t>
            </a:r>
            <a:endParaRPr lang="zh-CN" altLang="en-US" sz="1600" b="1" noProof="1">
              <a:solidFill>
                <a:schemeClr val="bg1"/>
              </a:solidFill>
              <a:ea typeface="黑体" panose="02010600030101010101" pitchFamily="49" charset="-122"/>
            </a:endParaRPr>
          </a:p>
        </p:txBody>
      </p:sp>
      <p:sp>
        <p:nvSpPr>
          <p:cNvPr id="55301" name="Rectangle 2"/>
          <p:cNvSpPr>
            <a:spLocks noGrp="1" noChangeArrowheads="1"/>
          </p:cNvSpPr>
          <p:nvPr/>
        </p:nvSpPr>
        <p:spPr bwMode="auto">
          <a:xfrm>
            <a:off x="215900" y="94399"/>
            <a:ext cx="8229600" cy="85725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91440" bIns="45720" numCol="1" anchor="ctr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009AD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static</a:t>
            </a:r>
            <a:r>
              <a:rPr lang="zh-CN" altLang="en-US" sz="2400" b="1" dirty="0">
                <a:solidFill>
                  <a:srgbClr val="009AD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方法</a:t>
            </a:r>
            <a:endParaRPr lang="zh-CN" altLang="en-US" sz="2400" b="1" dirty="0">
              <a:solidFill>
                <a:srgbClr val="009AD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Calibri" panose="020F0502020204030204" pitchFamily="34" charset="0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1422498" y="4500576"/>
            <a:ext cx="4578262" cy="486000"/>
            <a:chOff x="1403648" y="3795886"/>
            <a:chExt cx="5714808" cy="371891"/>
          </a:xfrm>
        </p:grpSpPr>
        <p:sp>
          <p:nvSpPr>
            <p:cNvPr id="11" name="圆角矩形 10"/>
            <p:cNvSpPr/>
            <p:nvPr/>
          </p:nvSpPr>
          <p:spPr bwMode="auto">
            <a:xfrm>
              <a:off x="1403648" y="3795886"/>
              <a:ext cx="500044" cy="321469"/>
            </a:xfrm>
            <a:prstGeom prst="roundRect">
              <a:avLst/>
            </a:prstGeom>
            <a:solidFill>
              <a:srgbClr val="00B0F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2" name="圆角矩形 11"/>
            <p:cNvSpPr/>
            <p:nvPr/>
          </p:nvSpPr>
          <p:spPr bwMode="auto">
            <a:xfrm>
              <a:off x="1975126" y="3795886"/>
              <a:ext cx="5143330" cy="321469"/>
            </a:xfrm>
            <a:prstGeom prst="roundRect">
              <a:avLst/>
            </a:prstGeom>
            <a:solidFill>
              <a:srgbClr val="00B0F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13" name="Picture 8" descr="说话气泡new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3648" y="3827363"/>
              <a:ext cx="571479" cy="256555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TextBox 13"/>
            <p:cNvSpPr txBox="1"/>
            <p:nvPr/>
          </p:nvSpPr>
          <p:spPr bwMode="auto">
            <a:xfrm>
              <a:off x="3256465" y="3829223"/>
              <a:ext cx="2879314" cy="338554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noProof="1">
                  <a:solidFill>
                    <a:srgbClr val="FFFFFF"/>
                  </a:solidFill>
                  <a:latin typeface="黑体" panose="02010600030101010101" pitchFamily="49" charset="-122"/>
                  <a:ea typeface="黑体" panose="02010600030101010101" pitchFamily="49" charset="-122"/>
                  <a:cs typeface="+mn-ea"/>
                </a:rPr>
                <a:t> 演示</a:t>
              </a:r>
              <a:r>
                <a:rPr lang="zh-CN" altLang="en-US" sz="1600" b="1" noProof="1" smtClean="0">
                  <a:solidFill>
                    <a:srgbClr val="FFFFFF"/>
                  </a:solidFill>
                  <a:latin typeface="黑体" panose="02010600030101010101" pitchFamily="49" charset="-122"/>
                  <a:ea typeface="黑体" panose="02010600030101010101" pitchFamily="49" charset="-122"/>
                  <a:cs typeface="+mn-ea"/>
                </a:rPr>
                <a:t>示例</a:t>
              </a:r>
              <a:r>
                <a:rPr lang="en-US" altLang="zh-CN" sz="1600" b="1" noProof="1" smtClean="0">
                  <a:solidFill>
                    <a:srgbClr val="FFFFFF"/>
                  </a:solidFill>
                  <a:latin typeface="黑体" panose="02010600030101010101" pitchFamily="49" charset="-122"/>
                  <a:ea typeface="黑体" panose="02010600030101010101" pitchFamily="49" charset="-122"/>
                  <a:cs typeface="+mn-ea"/>
                </a:rPr>
                <a:t>4</a:t>
              </a:r>
              <a:r>
                <a:rPr lang="zh-CN" altLang="en-US" sz="1600" b="1" noProof="1" smtClean="0">
                  <a:solidFill>
                    <a:srgbClr val="FFFFFF"/>
                  </a:solidFill>
                  <a:latin typeface="黑体" panose="02010600030101010101" pitchFamily="49" charset="-122"/>
                  <a:ea typeface="黑体" panose="02010600030101010101" pitchFamily="49" charset="-122"/>
                  <a:cs typeface="+mn-ea"/>
                </a:rPr>
                <a:t>：</a:t>
              </a:r>
              <a:r>
                <a:rPr lang="en-US" altLang="x-none" sz="1600" b="1" noProof="1">
                  <a:solidFill>
                    <a:srgbClr val="FFFFFF"/>
                  </a:solidFill>
                  <a:latin typeface="黑体" panose="02010600030101010101" pitchFamily="49" charset="-122"/>
                  <a:ea typeface="黑体" panose="02010600030101010101" pitchFamily="49" charset="-122"/>
                  <a:cs typeface="+mn-ea"/>
                </a:rPr>
                <a:t>static</a:t>
              </a:r>
              <a:r>
                <a:rPr lang="zh-CN" altLang="en-US" sz="1600" b="1" noProof="1">
                  <a:solidFill>
                    <a:srgbClr val="FFFFFF"/>
                  </a:solidFill>
                  <a:latin typeface="黑体" panose="02010600030101010101" pitchFamily="49" charset="-122"/>
                  <a:ea typeface="黑体" panose="02010600030101010101" pitchFamily="49" charset="-122"/>
                  <a:cs typeface="+mn-ea"/>
                </a:rPr>
                <a:t>方法使用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" name="灯片编号占位符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r>
              <a:rPr lang="en-US" altLang="zh-CN" smtClean="0"/>
              <a:t>/40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AutoShape 12"/>
          <p:cNvSpPr>
            <a:spLocks noChangeArrowheads="1"/>
          </p:cNvSpPr>
          <p:nvPr/>
        </p:nvSpPr>
        <p:spPr bwMode="auto">
          <a:xfrm>
            <a:off x="1625600" y="1019175"/>
            <a:ext cx="5864225" cy="3293209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38100" cap="flat" cmpd="sng" algn="ctr">
            <a:solidFill>
              <a:srgbClr val="0099D8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indent="-342900" defTabSz="381000">
              <a:buClr>
                <a:schemeClr val="folHlink"/>
              </a:buClr>
              <a:buSzPct val="60000"/>
            </a:pPr>
            <a:r>
              <a:rPr lang="en-US" sz="1600" b="1" noProof="1">
                <a:solidFill>
                  <a:schemeClr val="accent5">
                    <a:lumMod val="10000"/>
                  </a:schemeClr>
                </a:solidFill>
              </a:rPr>
              <a:t>class Dog {</a:t>
            </a:r>
            <a:endParaRPr lang="en-US" sz="1600" b="1" noProof="1">
              <a:solidFill>
                <a:schemeClr val="accent5">
                  <a:lumMod val="10000"/>
                </a:schemeClr>
              </a:solidFill>
            </a:endParaRPr>
          </a:p>
          <a:p>
            <a:pPr indent="-342900" defTabSz="381000">
              <a:buClr>
                <a:schemeClr val="folHlink"/>
              </a:buClr>
              <a:buSzPct val="60000"/>
            </a:pPr>
            <a:r>
              <a:rPr lang="en-US" sz="1600" b="1" noProof="1">
                <a:solidFill>
                  <a:schemeClr val="accent5">
                    <a:lumMod val="10000"/>
                  </a:schemeClr>
                </a:solidFill>
              </a:rPr>
              <a:t>       private String name = "</a:t>
            </a:r>
            <a:r>
              <a:rPr lang="zh-CN" altLang="en-US" sz="1600" b="1" noProof="1">
                <a:solidFill>
                  <a:schemeClr val="accent5">
                    <a:lumMod val="10000"/>
                  </a:schemeClr>
                </a:solidFill>
              </a:rPr>
              <a:t>旺财</a:t>
            </a:r>
            <a:r>
              <a:rPr lang="zh-CN" sz="1600" b="1" noProof="1">
                <a:solidFill>
                  <a:schemeClr val="accent5">
                    <a:lumMod val="10000"/>
                  </a:schemeClr>
                </a:solidFill>
              </a:rPr>
              <a:t>"; // </a:t>
            </a:r>
            <a:r>
              <a:rPr lang="zh-CN" altLang="en-US" sz="1600" b="1" noProof="1">
                <a:solidFill>
                  <a:schemeClr val="accent5">
                    <a:lumMod val="10000"/>
                  </a:schemeClr>
                </a:solidFill>
              </a:rPr>
              <a:t>昵称</a:t>
            </a:r>
            <a:endParaRPr lang="zh-CN" altLang="en-US" sz="1600" b="1" noProof="1">
              <a:solidFill>
                <a:schemeClr val="accent5">
                  <a:lumMod val="10000"/>
                </a:schemeClr>
              </a:solidFill>
            </a:endParaRPr>
          </a:p>
          <a:p>
            <a:pPr indent="-342900" defTabSz="381000">
              <a:buClr>
                <a:schemeClr val="folHlink"/>
              </a:buClr>
              <a:buSzPct val="60000"/>
            </a:pPr>
            <a:r>
              <a:rPr lang="zh-CN" sz="1600" b="1" noProof="1">
                <a:solidFill>
                  <a:schemeClr val="accent5">
                    <a:lumMod val="10000"/>
                  </a:schemeClr>
                </a:solidFill>
              </a:rPr>
              <a:t>       ……</a:t>
            </a:r>
            <a:r>
              <a:rPr lang="zh-CN" altLang="en-US" sz="1600" b="1" noProof="1">
                <a:solidFill>
                  <a:schemeClr val="accent5">
                    <a:lumMod val="10000"/>
                  </a:schemeClr>
                </a:solidFill>
              </a:rPr>
              <a:t>	</a:t>
            </a:r>
            <a:endParaRPr lang="zh-CN" altLang="en-US" sz="1600" b="1" noProof="1">
              <a:solidFill>
                <a:schemeClr val="accent5">
                  <a:lumMod val="10000"/>
                </a:schemeClr>
              </a:solidFill>
            </a:endParaRPr>
          </a:p>
          <a:p>
            <a:pPr indent="-342900" defTabSz="381000">
              <a:buClr>
                <a:schemeClr val="folHlink"/>
              </a:buClr>
              <a:buSzPct val="60000"/>
            </a:pPr>
            <a:r>
              <a:rPr lang="zh-CN" altLang="en-US" sz="1600" b="1" noProof="1">
                <a:solidFill>
                  <a:schemeClr val="accent5">
                    <a:lumMod val="10000"/>
                  </a:schemeClr>
                </a:solidFill>
              </a:rPr>
              <a:t>       </a:t>
            </a:r>
            <a:r>
              <a:rPr lang="en-US" sz="1600" b="1" noProof="1">
                <a:solidFill>
                  <a:schemeClr val="accent5">
                    <a:lumMod val="10000"/>
                  </a:schemeClr>
                </a:solidFill>
              </a:rPr>
              <a:t>public void play(int n) {</a:t>
            </a:r>
            <a:endParaRPr lang="en-US" sz="1600" b="1" noProof="1">
              <a:solidFill>
                <a:schemeClr val="accent5">
                  <a:lumMod val="10000"/>
                </a:schemeClr>
              </a:solidFill>
            </a:endParaRPr>
          </a:p>
          <a:p>
            <a:pPr indent="-342900" defTabSz="381000">
              <a:buClr>
                <a:schemeClr val="folHlink"/>
              </a:buClr>
              <a:buSzPct val="60000"/>
            </a:pPr>
            <a:r>
              <a:rPr lang="en-US" sz="1600" b="1" noProof="1">
                <a:solidFill>
                  <a:schemeClr val="accent5">
                    <a:lumMod val="10000"/>
                  </a:schemeClr>
                </a:solidFill>
              </a:rPr>
              <a:t>              static int localv=5;		</a:t>
            </a:r>
            <a:endParaRPr lang="en-US" sz="1600" b="1" noProof="1">
              <a:solidFill>
                <a:schemeClr val="accent5">
                  <a:lumMod val="10000"/>
                </a:schemeClr>
              </a:solidFill>
            </a:endParaRPr>
          </a:p>
          <a:p>
            <a:pPr indent="-342900" defTabSz="381000">
              <a:buClr>
                <a:schemeClr val="folHlink"/>
              </a:buClr>
              <a:buSzPct val="60000"/>
            </a:pPr>
            <a:r>
              <a:rPr lang="en-US" sz="1600" b="1" noProof="1">
                <a:solidFill>
                  <a:schemeClr val="accent5">
                    <a:lumMod val="10000"/>
                  </a:schemeClr>
                </a:solidFill>
              </a:rPr>
              <a:t>              health = health - n;		</a:t>
            </a:r>
            <a:endParaRPr lang="en-US" sz="1600" b="1" noProof="1">
              <a:solidFill>
                <a:schemeClr val="accent5">
                  <a:lumMod val="10000"/>
                </a:schemeClr>
              </a:solidFill>
            </a:endParaRPr>
          </a:p>
          <a:p>
            <a:pPr indent="-342900" defTabSz="381000">
              <a:buClr>
                <a:schemeClr val="folHlink"/>
              </a:buClr>
              <a:buSzPct val="60000"/>
            </a:pPr>
            <a:r>
              <a:rPr lang="en-US" sz="1600" b="1" noProof="1">
                <a:solidFill>
                  <a:schemeClr val="accent5">
                    <a:lumMod val="10000"/>
                  </a:schemeClr>
                </a:solidFill>
              </a:rPr>
              <a:t>              System.out.println(name+" "+localv+" "+health+" "+love);</a:t>
            </a:r>
            <a:endParaRPr lang="en-US" sz="1600" b="1" noProof="1">
              <a:solidFill>
                <a:schemeClr val="accent5">
                  <a:lumMod val="10000"/>
                </a:schemeClr>
              </a:solidFill>
            </a:endParaRPr>
          </a:p>
          <a:p>
            <a:pPr indent="-342900" defTabSz="381000">
              <a:buClr>
                <a:schemeClr val="folHlink"/>
              </a:buClr>
              <a:buSzPct val="60000"/>
            </a:pPr>
            <a:r>
              <a:rPr lang="en-US" sz="1600" b="1" noProof="1">
                <a:solidFill>
                  <a:schemeClr val="accent5">
                    <a:lumMod val="10000"/>
                  </a:schemeClr>
                </a:solidFill>
              </a:rPr>
              <a:t>       }	</a:t>
            </a:r>
            <a:endParaRPr lang="en-US" sz="1600" b="1" noProof="1">
              <a:solidFill>
                <a:schemeClr val="accent5">
                  <a:lumMod val="10000"/>
                </a:schemeClr>
              </a:solidFill>
            </a:endParaRPr>
          </a:p>
          <a:p>
            <a:pPr indent="-342900" defTabSz="381000">
              <a:buClr>
                <a:schemeClr val="folHlink"/>
              </a:buClr>
              <a:buSzPct val="60000"/>
            </a:pPr>
            <a:r>
              <a:rPr lang="en-US" sz="1600" b="1" noProof="1">
                <a:solidFill>
                  <a:schemeClr val="accent5">
                    <a:lumMod val="10000"/>
                  </a:schemeClr>
                </a:solidFill>
              </a:rPr>
              <a:t>       public static void main(String[] args) {</a:t>
            </a:r>
            <a:endParaRPr lang="en-US" sz="1600" b="1" noProof="1">
              <a:solidFill>
                <a:schemeClr val="accent5">
                  <a:lumMod val="10000"/>
                </a:schemeClr>
              </a:solidFill>
            </a:endParaRPr>
          </a:p>
          <a:p>
            <a:pPr indent="-342900" defTabSz="381000">
              <a:buClr>
                <a:schemeClr val="folHlink"/>
              </a:buClr>
              <a:buSzPct val="60000"/>
            </a:pPr>
            <a:r>
              <a:rPr lang="en-US" sz="1600" b="1" noProof="1">
                <a:solidFill>
                  <a:schemeClr val="accent5">
                    <a:lumMod val="10000"/>
                  </a:schemeClr>
                </a:solidFill>
              </a:rPr>
              <a:t>              Dog d=new Dog();</a:t>
            </a:r>
            <a:endParaRPr lang="en-US" sz="1600" b="1" noProof="1">
              <a:solidFill>
                <a:schemeClr val="accent5">
                  <a:lumMod val="10000"/>
                </a:schemeClr>
              </a:solidFill>
            </a:endParaRPr>
          </a:p>
          <a:p>
            <a:pPr indent="-342900" defTabSz="381000">
              <a:buClr>
                <a:schemeClr val="folHlink"/>
              </a:buClr>
              <a:buSzPct val="60000"/>
            </a:pPr>
            <a:r>
              <a:rPr lang="en-US" sz="1600" b="1" noProof="1">
                <a:solidFill>
                  <a:schemeClr val="accent5">
                    <a:lumMod val="10000"/>
                  </a:schemeClr>
                </a:solidFill>
              </a:rPr>
              <a:t>              d.play(5</a:t>
            </a:r>
            <a:r>
              <a:rPr lang="en-US" sz="1600" b="1" noProof="1" smtClean="0">
                <a:solidFill>
                  <a:schemeClr val="accent5">
                    <a:lumMod val="10000"/>
                  </a:schemeClr>
                </a:solidFill>
              </a:rPr>
              <a:t>); </a:t>
            </a:r>
            <a:endParaRPr lang="en-US" sz="1600" b="1" noProof="1" smtClean="0">
              <a:solidFill>
                <a:schemeClr val="accent5">
                  <a:lumMod val="10000"/>
                </a:schemeClr>
              </a:solidFill>
            </a:endParaRPr>
          </a:p>
          <a:p>
            <a:pPr indent="-342900" defTabSz="381000">
              <a:buClr>
                <a:schemeClr val="folHlink"/>
              </a:buClr>
              <a:buSzPct val="60000"/>
            </a:pPr>
            <a:r>
              <a:rPr lang="en-US" sz="1600" b="1" noProof="1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sz="1600" b="1" noProof="1" smtClean="0">
                <a:solidFill>
                  <a:schemeClr val="accent5">
                    <a:lumMod val="10000"/>
                  </a:schemeClr>
                </a:solidFill>
              </a:rPr>
              <a:t>     }</a:t>
            </a:r>
            <a:endParaRPr lang="en-US" sz="1600" b="1" noProof="1" smtClean="0">
              <a:solidFill>
                <a:schemeClr val="accent5">
                  <a:lumMod val="10000"/>
                </a:schemeClr>
              </a:solidFill>
            </a:endParaRPr>
          </a:p>
          <a:p>
            <a:pPr indent="-342900" defTabSz="381000">
              <a:buClr>
                <a:schemeClr val="folHlink"/>
              </a:buClr>
              <a:buSzPct val="60000"/>
            </a:pPr>
            <a:r>
              <a:rPr lang="en-US" sz="1600" b="1" noProof="1" smtClean="0">
                <a:solidFill>
                  <a:schemeClr val="accent5">
                    <a:lumMod val="10000"/>
                  </a:schemeClr>
                </a:solidFill>
              </a:rPr>
              <a:t>} </a:t>
            </a:r>
            <a:endParaRPr lang="en-US" sz="1600" b="1" noProof="1">
              <a:solidFill>
                <a:schemeClr val="accent5">
                  <a:lumMod val="10000"/>
                </a:schemeClr>
              </a:solidFill>
            </a:endParaRPr>
          </a:p>
        </p:txBody>
      </p:sp>
      <p:sp>
        <p:nvSpPr>
          <p:cNvPr id="56325" name="AutoShape 21"/>
          <p:cNvSpPr/>
          <p:nvPr/>
        </p:nvSpPr>
        <p:spPr>
          <a:xfrm>
            <a:off x="4355976" y="1923678"/>
            <a:ext cx="4073676" cy="408623"/>
          </a:xfrm>
          <a:prstGeom prst="wedgeRoundRectCallout">
            <a:avLst>
              <a:gd name="adj1" fmla="val -50514"/>
              <a:gd name="adj2" fmla="val 4655"/>
              <a:gd name="adj3" fmla="val 16667"/>
            </a:avLst>
          </a:prstGeom>
          <a:solidFill>
            <a:srgbClr val="009AD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lvl="1" indent="-457200"/>
            <a:r>
              <a:rPr lang="zh-CN" altLang="en-US" b="1" noProof="1" smtClean="0">
                <a:solidFill>
                  <a:schemeClr val="lt1"/>
                </a:solidFill>
                <a:latin typeface="黑体" panose="02010600030101010101" pitchFamily="49" charset="-122"/>
                <a:ea typeface="黑体" panose="02010600030101010101" pitchFamily="49" charset="-122"/>
              </a:rPr>
              <a:t>在</a:t>
            </a:r>
            <a:r>
              <a:rPr lang="zh-CN" altLang="en-US" b="1" noProof="1">
                <a:latin typeface="黑体" panose="02010600030101010101" pitchFamily="49" charset="-122"/>
                <a:ea typeface="黑体" panose="02010600030101010101" pitchFamily="49" charset="-122"/>
              </a:rPr>
              <a:t>实例</a:t>
            </a:r>
            <a:r>
              <a:rPr lang="zh-CN" altLang="en-US" b="1" noProof="1" smtClean="0">
                <a:solidFill>
                  <a:schemeClr val="lt1"/>
                </a:solidFill>
                <a:latin typeface="黑体" panose="02010600030101010101" pitchFamily="49" charset="-122"/>
                <a:ea typeface="黑体" panose="02010600030101010101" pitchFamily="49" charset="-122"/>
              </a:rPr>
              <a:t>方法</a:t>
            </a:r>
            <a:r>
              <a:rPr lang="zh-CN" altLang="en-US" b="1" noProof="1">
                <a:solidFill>
                  <a:schemeClr val="lt1"/>
                </a:solidFill>
                <a:latin typeface="黑体" panose="02010600030101010101" pitchFamily="49" charset="-122"/>
                <a:ea typeface="黑体" panose="02010600030101010101" pitchFamily="49" charset="-122"/>
              </a:rPr>
              <a:t>里不可以定义</a:t>
            </a:r>
            <a:r>
              <a:rPr lang="en-US" altLang="x-none" b="1" noProof="1">
                <a:solidFill>
                  <a:schemeClr val="lt1"/>
                </a:solidFill>
                <a:latin typeface="黑体" panose="02010600030101010101" pitchFamily="49" charset="-122"/>
                <a:ea typeface="黑体" panose="02010600030101010101" pitchFamily="49" charset="-122"/>
              </a:rPr>
              <a:t>static</a:t>
            </a:r>
            <a:r>
              <a:rPr lang="zh-CN" altLang="en-US" b="1" noProof="1">
                <a:solidFill>
                  <a:schemeClr val="lt1"/>
                </a:solidFill>
                <a:latin typeface="黑体" panose="02010600030101010101" pitchFamily="49" charset="-122"/>
                <a:ea typeface="黑体" panose="02010600030101010101" pitchFamily="49" charset="-122"/>
              </a:rPr>
              <a:t>变量 </a:t>
            </a:r>
            <a:endParaRPr lang="zh-CN" altLang="en-US" b="1" noProof="1">
              <a:solidFill>
                <a:schemeClr val="lt1"/>
              </a:solidFill>
              <a:latin typeface="黑体" panose="02010600030101010101" pitchFamily="49" charset="-122"/>
              <a:ea typeface="黑体" panose="02010600030101010101" pitchFamily="49" charset="-122"/>
            </a:endParaRPr>
          </a:p>
        </p:txBody>
      </p:sp>
      <p:sp>
        <p:nvSpPr>
          <p:cNvPr id="56326" name="Rectangle 8"/>
          <p:cNvSpPr/>
          <p:nvPr/>
        </p:nvSpPr>
        <p:spPr>
          <a:xfrm>
            <a:off x="2267744" y="2013843"/>
            <a:ext cx="1727200" cy="269875"/>
          </a:xfrm>
          <a:prstGeom prst="rect">
            <a:avLst/>
          </a:prstGeom>
          <a:noFill/>
          <a:ln w="28575" cap="flat" cmpd="sng">
            <a:solidFill>
              <a:srgbClr val="C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>
              <a:defRPr/>
            </a:pPr>
            <a:endParaRPr lang="zh-CN" altLang="en-US" sz="1350" noProof="1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57348" name="Rectangle 2"/>
          <p:cNvSpPr>
            <a:spLocks noGrp="1" noChangeArrowheads="1"/>
          </p:cNvSpPr>
          <p:nvPr/>
        </p:nvSpPr>
        <p:spPr bwMode="auto">
          <a:xfrm>
            <a:off x="468313" y="195263"/>
            <a:ext cx="8229600" cy="85725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91440" bIns="45720" numCol="1" anchor="ctr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009AD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常见错误</a:t>
            </a:r>
            <a:endParaRPr lang="zh-CN" altLang="en-US" sz="2400" b="1" dirty="0">
              <a:solidFill>
                <a:srgbClr val="009AD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Calibri" panose="020F0502020204030204" pitchFamily="34" charset="0"/>
            </a:endParaRPr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r>
              <a:rPr lang="en-US" altLang="zh-CN" smtClean="0"/>
              <a:t>/40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6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6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5" grpId="0" bldLvl="0" animBg="1"/>
      <p:bldP spid="56326" grpId="0" bldLvl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需求说明</a:t>
            </a:r>
            <a:endParaRPr lang="en-US" smtClean="0"/>
          </a:p>
          <a:p>
            <a:pPr lvl="1"/>
            <a:r>
              <a:rPr lang="zh-CN" altLang="en-US" smtClean="0"/>
              <a:t>模拟实现选民投票过程：一群选民进行投票，每个选民只允许投一次票，并且当投票总数达到</a:t>
            </a:r>
            <a:r>
              <a:rPr lang="en-US" altLang="zh-CN" smtClean="0"/>
              <a:t>100</a:t>
            </a:r>
            <a:r>
              <a:rPr lang="zh-CN" altLang="en-US" smtClean="0"/>
              <a:t>时，就停止投票</a:t>
            </a:r>
            <a:endParaRPr lang="en-US" smtClean="0"/>
          </a:p>
          <a:p>
            <a:pPr lvl="2"/>
            <a:endParaRPr lang="zh-CN" altLang="en-US" smtClean="0"/>
          </a:p>
          <a:p>
            <a:endParaRPr lang="zh-CN" altLang="en-US" smtClean="0"/>
          </a:p>
        </p:txBody>
      </p:sp>
      <p:sp>
        <p:nvSpPr>
          <p:cNvPr id="58370" name="Rectangle 2"/>
          <p:cNvSpPr>
            <a:spLocks noGrp="1" noChangeArrowheads="1"/>
          </p:cNvSpPr>
          <p:nvPr/>
        </p:nvSpPr>
        <p:spPr bwMode="auto">
          <a:xfrm>
            <a:off x="468313" y="37201"/>
            <a:ext cx="8229600" cy="85725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91440" bIns="45720" numCol="1" anchor="ctr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009AD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练习2：选民投票</a:t>
            </a:r>
            <a:endParaRPr lang="zh-CN" altLang="en-US" sz="2400" b="1" dirty="0">
              <a:solidFill>
                <a:srgbClr val="009AD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Calibri" panose="020F050202020403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r>
              <a:rPr lang="en-US" altLang="zh-CN" smtClean="0"/>
              <a:t>/40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393" name="Group 30"/>
          <p:cNvGrpSpPr/>
          <p:nvPr/>
        </p:nvGrpSpPr>
        <p:grpSpPr>
          <a:xfrm>
            <a:off x="2427605" y="1566863"/>
            <a:ext cx="1944688" cy="2752725"/>
            <a:chOff x="0" y="0"/>
            <a:chExt cx="1634" cy="2313"/>
          </a:xfrm>
        </p:grpSpPr>
        <p:sp>
          <p:nvSpPr>
            <p:cNvPr id="59394" name="Rectangle 10"/>
            <p:cNvSpPr/>
            <p:nvPr/>
          </p:nvSpPr>
          <p:spPr>
            <a:xfrm>
              <a:off x="0" y="272"/>
              <a:ext cx="1634" cy="835"/>
            </a:xfrm>
            <a:prstGeom prst="rect">
              <a:avLst/>
            </a:prstGeom>
            <a:gradFill rotWithShape="1">
              <a:gsLst>
                <a:gs pos="0">
                  <a:srgbClr val="CCFFFF"/>
                </a:gs>
                <a:gs pos="100000">
                  <a:schemeClr val="bg1"/>
                </a:gs>
              </a:gsLst>
              <a:lin ang="5400000" scaled="1"/>
              <a:tileRect/>
            </a:gra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t"/>
            <a:lstStyle/>
            <a:p>
              <a:pPr fontAlgn="ctr"/>
              <a:r>
                <a:rPr lang="en-US" altLang="zh-CN" sz="1500" dirty="0">
                  <a:latin typeface="Calibri" panose="020F0502020204030204" pitchFamily="34" charset="0"/>
                  <a:ea typeface="宋体" panose="02010600030101010101" pitchFamily="2" charset="-122"/>
                </a:rPr>
                <a:t>- name:String</a:t>
              </a:r>
              <a:endParaRPr lang="en-US" altLang="zh-CN" sz="1500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  <a:p>
              <a:pPr fontAlgn="ctr"/>
              <a:r>
                <a:rPr lang="en-US" altLang="zh-CN" sz="1500" dirty="0">
                  <a:latin typeface="Calibri" panose="020F0502020204030204" pitchFamily="34" charset="0"/>
                  <a:ea typeface="宋体" panose="02010600030101010101" pitchFamily="2" charset="-122"/>
                </a:rPr>
                <a:t>- health:int</a:t>
              </a:r>
              <a:endParaRPr lang="zh-CN" altLang="en-US" sz="1500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  <a:p>
              <a:pPr fontAlgn="ctr"/>
              <a:r>
                <a:rPr lang="en-US" altLang="zh-CN" sz="1500" dirty="0">
                  <a:latin typeface="Calibri" panose="020F0502020204030204" pitchFamily="34" charset="0"/>
                  <a:ea typeface="宋体" panose="02010600030101010101" pitchFamily="2" charset="-122"/>
                </a:rPr>
                <a:t>- love:int</a:t>
              </a:r>
              <a:endParaRPr lang="zh-CN" altLang="en-US" sz="1500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  <a:p>
              <a:pPr fontAlgn="ctr"/>
              <a:r>
                <a:rPr lang="en-US" altLang="zh-CN" sz="1500" dirty="0">
                  <a:latin typeface="Calibri" panose="020F0502020204030204" pitchFamily="34" charset="0"/>
                  <a:ea typeface="宋体" panose="02010600030101010101" pitchFamily="2" charset="-122"/>
                </a:rPr>
                <a:t>- strain:String</a:t>
              </a:r>
              <a:endParaRPr lang="zh-CN" altLang="en-US" sz="1500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9395" name="Rectangle 12"/>
            <p:cNvSpPr/>
            <p:nvPr/>
          </p:nvSpPr>
          <p:spPr>
            <a:xfrm>
              <a:off x="0" y="0"/>
              <a:ext cx="1634" cy="272"/>
            </a:xfrm>
            <a:prstGeom prst="rect">
              <a:avLst/>
            </a:prstGeom>
            <a:gradFill rotWithShape="1">
              <a:gsLst>
                <a:gs pos="0">
                  <a:srgbClr val="CCFFFF"/>
                </a:gs>
                <a:gs pos="100000">
                  <a:schemeClr val="bg1"/>
                </a:gs>
              </a:gsLst>
              <a:lin ang="5400000" scaled="1"/>
              <a:tileRect/>
            </a:gra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t"/>
            <a:lstStyle/>
            <a:p>
              <a:pPr fontAlgn="ctr"/>
              <a:r>
                <a:rPr lang="en-US" altLang="zh-CN" sz="1500" dirty="0">
                  <a:latin typeface="Calibri" panose="020F0502020204030204" pitchFamily="34" charset="0"/>
                  <a:ea typeface="宋体" panose="02010600030101010101" pitchFamily="2" charset="-122"/>
                </a:rPr>
                <a:t>Dog</a:t>
              </a:r>
              <a:endParaRPr lang="zh-CN" altLang="en-US" sz="1500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9396" name="Rectangle 13"/>
            <p:cNvSpPr/>
            <p:nvPr/>
          </p:nvSpPr>
          <p:spPr>
            <a:xfrm>
              <a:off x="0" y="1089"/>
              <a:ext cx="1634" cy="1224"/>
            </a:xfrm>
            <a:prstGeom prst="rect">
              <a:avLst/>
            </a:prstGeom>
            <a:gradFill rotWithShape="1">
              <a:gsLst>
                <a:gs pos="0">
                  <a:srgbClr val="CCFFFF"/>
                </a:gs>
                <a:gs pos="100000">
                  <a:schemeClr val="bg1"/>
                </a:gs>
              </a:gsLst>
              <a:lin ang="5400000" scaled="1"/>
              <a:tileRect/>
            </a:gra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t"/>
            <a:lstStyle/>
            <a:p>
              <a:pPr fontAlgn="ctr"/>
              <a:r>
                <a:rPr lang="en-US" altLang="zh-CN" sz="1500" dirty="0">
                  <a:latin typeface="Calibri" panose="020F0502020204030204" pitchFamily="34" charset="0"/>
                  <a:ea typeface="宋体" panose="02010600030101010101" pitchFamily="2" charset="-122"/>
                </a:rPr>
                <a:t>+ print():void</a:t>
              </a:r>
              <a:endParaRPr lang="en-US" altLang="zh-CN" sz="1500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  <a:p>
              <a:pPr fontAlgn="ctr"/>
              <a:r>
                <a:rPr lang="en-US" altLang="zh-CN" sz="1500" dirty="0">
                  <a:latin typeface="Calibri" panose="020F0502020204030204" pitchFamily="34" charset="0"/>
                  <a:ea typeface="宋体" panose="02010600030101010101" pitchFamily="2" charset="-122"/>
                </a:rPr>
                <a:t>+ getName():String</a:t>
              </a:r>
              <a:endParaRPr lang="en-US" altLang="zh-CN" sz="1500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  <a:p>
              <a:r>
                <a:rPr lang="en-US" altLang="zh-CN" sz="1500" dirty="0">
                  <a:latin typeface="Calibri" panose="020F0502020204030204" pitchFamily="34" charset="0"/>
                  <a:ea typeface="宋体" panose="02010600030101010101" pitchFamily="2" charset="-122"/>
                </a:rPr>
                <a:t>+ getHealth ():int</a:t>
              </a:r>
              <a:endParaRPr lang="en-US" altLang="zh-CN" sz="1500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  <a:p>
              <a:pPr fontAlgn="ctr"/>
              <a:r>
                <a:rPr lang="en-US" altLang="zh-CN" sz="1500" dirty="0">
                  <a:latin typeface="Calibri" panose="020F0502020204030204" pitchFamily="34" charset="0"/>
                  <a:ea typeface="宋体" panose="02010600030101010101" pitchFamily="2" charset="-122"/>
                </a:rPr>
                <a:t>+ getLove():int</a:t>
              </a:r>
              <a:endParaRPr lang="en-US" altLang="zh-CN" sz="1500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  <a:p>
              <a:pPr fontAlgn="ctr"/>
              <a:r>
                <a:rPr lang="en-US" altLang="zh-CN" sz="1500" dirty="0">
                  <a:latin typeface="Calibri" panose="020F0502020204030204" pitchFamily="34" charset="0"/>
                  <a:ea typeface="宋体" panose="02010600030101010101" pitchFamily="2" charset="-122"/>
                </a:rPr>
                <a:t>+ getStrain():String</a:t>
              </a:r>
              <a:endParaRPr lang="en-US" altLang="zh-CN" sz="1500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  <a:p>
              <a:pPr fontAlgn="ctr"/>
              <a:r>
                <a:rPr lang="en-US" altLang="zh-CN" sz="1500" dirty="0">
                  <a:latin typeface="Calibri" panose="020F0502020204030204" pitchFamily="34" charset="0"/>
                  <a:ea typeface="宋体" panose="02010600030101010101" pitchFamily="2" charset="-122"/>
                </a:rPr>
                <a:t>+ Dog()</a:t>
              </a:r>
              <a:endParaRPr lang="en-US" altLang="zh-CN" sz="1500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59397" name="Group 29"/>
          <p:cNvGrpSpPr/>
          <p:nvPr/>
        </p:nvGrpSpPr>
        <p:grpSpPr>
          <a:xfrm>
            <a:off x="4429443" y="1566863"/>
            <a:ext cx="1995487" cy="2752725"/>
            <a:chOff x="0" y="0"/>
            <a:chExt cx="1677" cy="2313"/>
          </a:xfrm>
        </p:grpSpPr>
        <p:sp>
          <p:nvSpPr>
            <p:cNvPr id="59398" name="Rectangle 10"/>
            <p:cNvSpPr/>
            <p:nvPr/>
          </p:nvSpPr>
          <p:spPr>
            <a:xfrm>
              <a:off x="0" y="272"/>
              <a:ext cx="1677" cy="835"/>
            </a:xfrm>
            <a:prstGeom prst="rect">
              <a:avLst/>
            </a:prstGeom>
            <a:gradFill rotWithShape="1">
              <a:gsLst>
                <a:gs pos="0">
                  <a:srgbClr val="CCFFFF"/>
                </a:gs>
                <a:gs pos="100000">
                  <a:schemeClr val="bg1"/>
                </a:gs>
              </a:gsLst>
              <a:lin ang="5400000" scaled="1"/>
              <a:tileRect/>
            </a:gra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t"/>
            <a:lstStyle/>
            <a:p>
              <a:pPr fontAlgn="ctr"/>
              <a:r>
                <a:rPr lang="en-US" altLang="zh-CN" sz="1500" dirty="0">
                  <a:latin typeface="Calibri" panose="020F0502020204030204" pitchFamily="34" charset="0"/>
                  <a:ea typeface="宋体" panose="02010600030101010101" pitchFamily="2" charset="-122"/>
                </a:rPr>
                <a:t>- name:String</a:t>
              </a:r>
              <a:endParaRPr lang="en-US" altLang="zh-CN" sz="1500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  <a:p>
              <a:pPr fontAlgn="ctr"/>
              <a:r>
                <a:rPr lang="en-US" altLang="zh-CN" sz="1500" dirty="0">
                  <a:latin typeface="Calibri" panose="020F0502020204030204" pitchFamily="34" charset="0"/>
                  <a:ea typeface="宋体" panose="02010600030101010101" pitchFamily="2" charset="-122"/>
                </a:rPr>
                <a:t>- health:int</a:t>
              </a:r>
              <a:endParaRPr lang="zh-CN" altLang="en-US" sz="1500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  <a:p>
              <a:pPr fontAlgn="ctr"/>
              <a:r>
                <a:rPr lang="en-US" altLang="zh-CN" sz="1500" dirty="0">
                  <a:latin typeface="Calibri" panose="020F0502020204030204" pitchFamily="34" charset="0"/>
                  <a:ea typeface="宋体" panose="02010600030101010101" pitchFamily="2" charset="-122"/>
                </a:rPr>
                <a:t>- love:int</a:t>
              </a:r>
              <a:endParaRPr lang="zh-CN" altLang="en-US" sz="1500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  <a:p>
              <a:pPr fontAlgn="ctr"/>
              <a:r>
                <a:rPr lang="en-US" altLang="zh-CN" sz="1500" dirty="0">
                  <a:latin typeface="Calibri" panose="020F0502020204030204" pitchFamily="34" charset="0"/>
                  <a:ea typeface="宋体" panose="02010600030101010101" pitchFamily="2" charset="-122"/>
                </a:rPr>
                <a:t>- sex:String</a:t>
              </a:r>
              <a:endParaRPr lang="zh-CN" altLang="en-US" sz="1500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9399" name="Rectangle 12"/>
            <p:cNvSpPr/>
            <p:nvPr/>
          </p:nvSpPr>
          <p:spPr>
            <a:xfrm>
              <a:off x="0" y="0"/>
              <a:ext cx="1677" cy="272"/>
            </a:xfrm>
            <a:prstGeom prst="rect">
              <a:avLst/>
            </a:prstGeom>
            <a:gradFill rotWithShape="1">
              <a:gsLst>
                <a:gs pos="0">
                  <a:srgbClr val="CCFFFF"/>
                </a:gs>
                <a:gs pos="100000">
                  <a:schemeClr val="bg1"/>
                </a:gs>
              </a:gsLst>
              <a:lin ang="5400000" scaled="1"/>
              <a:tileRect/>
            </a:gra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t"/>
            <a:lstStyle/>
            <a:p>
              <a:pPr fontAlgn="ctr"/>
              <a:r>
                <a:rPr lang="en-US" altLang="zh-CN" sz="1500" dirty="0">
                  <a:latin typeface="Calibri" panose="020F0502020204030204" pitchFamily="34" charset="0"/>
                  <a:ea typeface="宋体" panose="02010600030101010101" pitchFamily="2" charset="-122"/>
                </a:rPr>
                <a:t>Penguin</a:t>
              </a:r>
              <a:endParaRPr lang="en-US" altLang="zh-CN" sz="1500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9400" name="Rectangle 13"/>
            <p:cNvSpPr/>
            <p:nvPr/>
          </p:nvSpPr>
          <p:spPr>
            <a:xfrm>
              <a:off x="0" y="1089"/>
              <a:ext cx="1677" cy="1224"/>
            </a:xfrm>
            <a:prstGeom prst="rect">
              <a:avLst/>
            </a:prstGeom>
            <a:gradFill rotWithShape="1">
              <a:gsLst>
                <a:gs pos="0">
                  <a:srgbClr val="CCFFFF"/>
                </a:gs>
                <a:gs pos="100000">
                  <a:schemeClr val="bg1"/>
                </a:gs>
              </a:gsLst>
              <a:lin ang="5400000" scaled="1"/>
              <a:tileRect/>
            </a:gra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t"/>
            <a:lstStyle/>
            <a:p>
              <a:pPr fontAlgn="ctr"/>
              <a:r>
                <a:rPr lang="en-US" altLang="zh-CN" sz="1500" dirty="0">
                  <a:latin typeface="Calibri" panose="020F0502020204030204" pitchFamily="34" charset="0"/>
                  <a:ea typeface="宋体" panose="02010600030101010101" pitchFamily="2" charset="-122"/>
                </a:rPr>
                <a:t>+ print():void</a:t>
              </a:r>
              <a:endParaRPr lang="en-US" altLang="zh-CN" sz="1500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  <a:p>
              <a:r>
                <a:rPr lang="en-US" altLang="zh-CN" sz="1500" dirty="0">
                  <a:latin typeface="Calibri" panose="020F0502020204030204" pitchFamily="34" charset="0"/>
                  <a:ea typeface="宋体" panose="02010600030101010101" pitchFamily="2" charset="-122"/>
                </a:rPr>
                <a:t>+ getName():String</a:t>
              </a:r>
              <a:endParaRPr lang="en-US" altLang="zh-CN" sz="1500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  <a:p>
              <a:r>
                <a:rPr lang="en-US" altLang="zh-CN" sz="1500" dirty="0">
                  <a:latin typeface="Calibri" panose="020F0502020204030204" pitchFamily="34" charset="0"/>
                  <a:ea typeface="宋体" panose="02010600030101010101" pitchFamily="2" charset="-122"/>
                </a:rPr>
                <a:t>+ getHealth ():int</a:t>
              </a:r>
              <a:endParaRPr lang="en-US" altLang="zh-CN" sz="1500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  <a:p>
              <a:r>
                <a:rPr lang="en-US" altLang="zh-CN" sz="1500" dirty="0">
                  <a:latin typeface="Calibri" panose="020F0502020204030204" pitchFamily="34" charset="0"/>
                  <a:ea typeface="宋体" panose="02010600030101010101" pitchFamily="2" charset="-122"/>
                </a:rPr>
                <a:t>+ getLove():int</a:t>
              </a:r>
              <a:endParaRPr lang="en-US" altLang="zh-CN" sz="1500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  <a:p>
              <a:r>
                <a:rPr lang="en-US" altLang="zh-CN" sz="1500" dirty="0">
                  <a:latin typeface="Calibri" panose="020F0502020204030204" pitchFamily="34" charset="0"/>
                  <a:ea typeface="宋体" panose="02010600030101010101" pitchFamily="2" charset="-122"/>
                </a:rPr>
                <a:t>+ getSex():String</a:t>
              </a:r>
              <a:endParaRPr lang="en-US" altLang="zh-CN" sz="1500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  <a:p>
              <a:r>
                <a:rPr lang="en-US" altLang="zh-CN" sz="1500" dirty="0">
                  <a:latin typeface="Calibri" panose="020F0502020204030204" pitchFamily="34" charset="0"/>
                  <a:ea typeface="宋体" panose="02010600030101010101" pitchFamily="2" charset="-122"/>
                </a:rPr>
                <a:t>+ Penguin()</a:t>
              </a:r>
              <a:endParaRPr lang="en-US" altLang="zh-CN" sz="1500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58382" name="Rectangle 16"/>
          <p:cNvSpPr/>
          <p:nvPr/>
        </p:nvSpPr>
        <p:spPr>
          <a:xfrm>
            <a:off x="2535238" y="1923678"/>
            <a:ext cx="3889375" cy="6477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8383" name="Rectangle 18"/>
          <p:cNvSpPr/>
          <p:nvPr/>
        </p:nvSpPr>
        <p:spPr>
          <a:xfrm>
            <a:off x="2535238" y="2878311"/>
            <a:ext cx="3889375" cy="917575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8384" name="AutoShape 7"/>
          <p:cNvSpPr/>
          <p:nvPr/>
        </p:nvSpPr>
        <p:spPr>
          <a:xfrm>
            <a:off x="2857500" y="4408488"/>
            <a:ext cx="3375025" cy="408623"/>
          </a:xfrm>
          <a:prstGeom prst="wedgeRoundRectCallout">
            <a:avLst>
              <a:gd name="adj1" fmla="val 18407"/>
              <a:gd name="adj2" fmla="val -50569"/>
              <a:gd name="adj3" fmla="val 16667"/>
            </a:avLst>
          </a:prstGeom>
          <a:solidFill>
            <a:srgbClr val="009AD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lvl="1"/>
            <a:r>
              <a:rPr lang="zh-CN" altLang="en-US" b="1" noProof="1">
                <a:solidFill>
                  <a:schemeClr val="lt1"/>
                </a:solidFill>
                <a:latin typeface="黑体" panose="02010600030101010101" pitchFamily="49" charset="-122"/>
                <a:ea typeface="黑体" panose="02010600030101010101" pitchFamily="49" charset="-122"/>
              </a:rPr>
              <a:t>使用</a:t>
            </a:r>
            <a:r>
              <a:rPr lang="zh-CN" altLang="en-US" b="1" noProof="1">
                <a:solidFill>
                  <a:srgbClr val="FF0000"/>
                </a:solidFill>
                <a:latin typeface="黑体" panose="02010600030101010101" pitchFamily="49" charset="-122"/>
                <a:ea typeface="黑体" panose="02010600030101010101" pitchFamily="49" charset="-122"/>
              </a:rPr>
              <a:t>继承</a:t>
            </a:r>
            <a:r>
              <a:rPr lang="zh-CN" altLang="en-US" b="1" noProof="1">
                <a:solidFill>
                  <a:schemeClr val="lt1"/>
                </a:solidFill>
                <a:latin typeface="黑体" panose="02010600030101010101" pitchFamily="49" charset="-122"/>
                <a:ea typeface="黑体" panose="02010600030101010101" pitchFamily="49" charset="-122"/>
              </a:rPr>
              <a:t>优化设计</a:t>
            </a:r>
            <a:endParaRPr lang="zh-CN" altLang="en-US" b="1" noProof="1">
              <a:solidFill>
                <a:schemeClr val="lt1"/>
              </a:solidFill>
              <a:latin typeface="黑体" panose="02010600030101010101" pitchFamily="49" charset="-122"/>
              <a:ea typeface="黑体" panose="02010600030101010101" pitchFamily="49" charset="-122"/>
            </a:endParaRPr>
          </a:p>
        </p:txBody>
      </p:sp>
      <p:sp>
        <p:nvSpPr>
          <p:cNvPr id="58385" name="AutoShape 6"/>
          <p:cNvSpPr/>
          <p:nvPr/>
        </p:nvSpPr>
        <p:spPr>
          <a:xfrm>
            <a:off x="6554788" y="1944688"/>
            <a:ext cx="1761628" cy="561856"/>
          </a:xfrm>
          <a:prstGeom prst="wedgeRoundRectCallout">
            <a:avLst>
              <a:gd name="adj1" fmla="val -65130"/>
              <a:gd name="adj2" fmla="val 75324"/>
              <a:gd name="adj3" fmla="val 16667"/>
            </a:avLst>
          </a:prstGeom>
          <a:solidFill>
            <a:srgbClr val="009AD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24155" indent="-224155" algn="ctr" fontAlgn="base"/>
            <a:r>
              <a:rPr lang="zh-CN" altLang="en-US" sz="1350" b="1" noProof="1">
                <a:solidFill>
                  <a:schemeClr val="bg1"/>
                </a:solidFill>
                <a:ea typeface="黑体" panose="02010600030101010101" pitchFamily="49" charset="-122"/>
              </a:rPr>
              <a:t>将重复代码抽取到</a:t>
            </a:r>
            <a:r>
              <a:rPr lang="zh-CN" altLang="en-US" sz="1350" b="1" noProof="1">
                <a:solidFill>
                  <a:srgbClr val="FF0000"/>
                </a:solidFill>
                <a:ea typeface="黑体" panose="02010600030101010101" pitchFamily="49" charset="-122"/>
              </a:rPr>
              <a:t>父类</a:t>
            </a:r>
            <a:r>
              <a:rPr lang="zh-CN" altLang="en-US" sz="1350" b="1" noProof="1">
                <a:solidFill>
                  <a:schemeClr val="bg1"/>
                </a:solidFill>
                <a:ea typeface="黑体" panose="02010600030101010101" pitchFamily="49" charset="-122"/>
              </a:rPr>
              <a:t>中</a:t>
            </a:r>
            <a:endParaRPr lang="zh-CN" altLang="en-US" sz="1350" b="1" noProof="1">
              <a:solidFill>
                <a:schemeClr val="bg1"/>
              </a:solidFill>
              <a:ea typeface="黑体" panose="02010600030101010101" pitchFamily="49" charset="-122"/>
            </a:endParaRPr>
          </a:p>
        </p:txBody>
      </p:sp>
      <p:sp>
        <p:nvSpPr>
          <p:cNvPr id="59405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>
                <a:sym typeface="Calibri" panose="020F0502020204030204" pitchFamily="34" charset="0"/>
              </a:rPr>
              <a:t>说一说如下两个类有什么问题？如何优化？</a:t>
            </a:r>
            <a:endParaRPr lang="en-US" altLang="x-none" smtClean="0">
              <a:sym typeface="Calibri" panose="020F0502020204030204" pitchFamily="34" charset="0"/>
            </a:endParaRPr>
          </a:p>
          <a:p>
            <a:pPr lvl="2"/>
            <a:endParaRPr lang="zh-CN" altLang="en-US" smtClean="0">
              <a:sym typeface="Calibri" panose="020F0502020204030204" pitchFamily="34" charset="0"/>
            </a:endParaRPr>
          </a:p>
          <a:p>
            <a:endParaRPr lang="zh-CN" altLang="en-US" dirty="0">
              <a:sym typeface="Calibri" panose="020F0502020204030204" pitchFamily="34" charset="0"/>
            </a:endParaRPr>
          </a:p>
        </p:txBody>
      </p:sp>
      <p:sp>
        <p:nvSpPr>
          <p:cNvPr id="59406" name="Rectangle 2"/>
          <p:cNvSpPr>
            <a:spLocks noGrp="1"/>
          </p:cNvSpPr>
          <p:nvPr/>
        </p:nvSpPr>
        <p:spPr>
          <a:xfrm>
            <a:off x="468313" y="195263"/>
            <a:ext cx="8229600" cy="85725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indent="-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009AD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继承</a:t>
            </a:r>
            <a:endParaRPr lang="zh-CN" altLang="en-US" sz="2400" b="1" dirty="0">
              <a:solidFill>
                <a:srgbClr val="009AD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Calibri" panose="020F050202020403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r>
              <a:rPr lang="en-US" altLang="zh-CN" smtClean="0"/>
              <a:t>/40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8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8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58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8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82" grpId="0" bldLvl="0" animBg="1"/>
      <p:bldP spid="58383" grpId="0" bldLvl="0" animBg="1"/>
      <p:bldP spid="58384" grpId="0" bldLvl="0" animBg="1"/>
      <p:bldP spid="58385" grpId="0" bldLvl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43" name="图片 44" descr="类图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9213" y="1285875"/>
            <a:ext cx="3209925" cy="325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41" name="内容占位符 1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使用继承修改后</a:t>
            </a:r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dirty="0" smtClean="0"/>
          </a:p>
        </p:txBody>
      </p:sp>
      <p:sp>
        <p:nvSpPr>
          <p:cNvPr id="60420" name="AutoShape 7"/>
          <p:cNvSpPr/>
          <p:nvPr/>
        </p:nvSpPr>
        <p:spPr>
          <a:xfrm>
            <a:off x="2751138" y="4660900"/>
            <a:ext cx="3375025" cy="408623"/>
          </a:xfrm>
          <a:prstGeom prst="wedgeRoundRectCallout">
            <a:avLst>
              <a:gd name="adj1" fmla="val 18407"/>
              <a:gd name="adj2" fmla="val -50569"/>
              <a:gd name="adj3" fmla="val 16667"/>
            </a:avLst>
          </a:prstGeom>
          <a:solidFill>
            <a:srgbClr val="009AD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lvl="1"/>
            <a:r>
              <a:rPr lang="zh-CN" altLang="en-US" b="1" noProof="1">
                <a:solidFill>
                  <a:schemeClr val="lt1"/>
                </a:solidFill>
                <a:latin typeface="黑体" panose="02010600030101010101" pitchFamily="49" charset="-122"/>
                <a:ea typeface="黑体" panose="02010600030101010101" pitchFamily="49" charset="-122"/>
              </a:rPr>
              <a:t>子类与父类是</a:t>
            </a:r>
            <a:r>
              <a:rPr lang="en-US" altLang="x-none" b="1" noProof="1">
                <a:solidFill>
                  <a:srgbClr val="FF0000"/>
                </a:solidFill>
                <a:latin typeface="黑体" panose="02010600030101010101" pitchFamily="49" charset="-122"/>
                <a:ea typeface="黑体" panose="02010600030101010101" pitchFamily="49" charset="-122"/>
              </a:rPr>
              <a:t>is-a</a:t>
            </a:r>
            <a:r>
              <a:rPr lang="zh-CN" altLang="en-US" b="1" noProof="1">
                <a:solidFill>
                  <a:schemeClr val="lt1"/>
                </a:solidFill>
                <a:latin typeface="黑体" panose="02010600030101010101" pitchFamily="49" charset="-122"/>
                <a:ea typeface="黑体" panose="02010600030101010101" pitchFamily="49" charset="-122"/>
              </a:rPr>
              <a:t>关系</a:t>
            </a:r>
            <a:endParaRPr lang="zh-CN" altLang="en-US" b="1" noProof="1">
              <a:solidFill>
                <a:schemeClr val="lt1"/>
              </a:solidFill>
              <a:latin typeface="黑体" panose="02010600030101010101" pitchFamily="49" charset="-122"/>
              <a:ea typeface="黑体" panose="02010600030101010101" pitchFamily="49" charset="-122"/>
            </a:endParaRPr>
          </a:p>
        </p:txBody>
      </p:sp>
      <p:sp>
        <p:nvSpPr>
          <p:cNvPr id="60422" name="AutoShape 6"/>
          <p:cNvSpPr/>
          <p:nvPr/>
        </p:nvSpPr>
        <p:spPr>
          <a:xfrm>
            <a:off x="1043609" y="3268663"/>
            <a:ext cx="1331292" cy="332006"/>
          </a:xfrm>
          <a:prstGeom prst="wedgeRoundRectCallout">
            <a:avLst>
              <a:gd name="adj1" fmla="val 71931"/>
              <a:gd name="adj2" fmla="val 70912"/>
              <a:gd name="adj3" fmla="val 16667"/>
            </a:avLst>
          </a:prstGeom>
          <a:solidFill>
            <a:srgbClr val="009AD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24155" indent="-224155" algn="ctr" fontAlgn="base"/>
            <a:r>
              <a:rPr lang="zh-CN" altLang="en-US" sz="1350" b="1" noProof="1">
                <a:solidFill>
                  <a:schemeClr val="bg1"/>
                </a:solidFill>
                <a:ea typeface="黑体" panose="02010600030101010101" pitchFamily="49" charset="-122"/>
              </a:rPr>
              <a:t>减少代码量</a:t>
            </a:r>
            <a:endParaRPr lang="zh-CN" altLang="en-US" sz="1350" b="1" noProof="1">
              <a:solidFill>
                <a:schemeClr val="bg1"/>
              </a:solidFill>
              <a:ea typeface="黑体" panose="02010600030101010101" pitchFamily="49" charset="-122"/>
            </a:endParaRPr>
          </a:p>
        </p:txBody>
      </p:sp>
      <p:sp>
        <p:nvSpPr>
          <p:cNvPr id="60423" name="AutoShape 6"/>
          <p:cNvSpPr/>
          <p:nvPr/>
        </p:nvSpPr>
        <p:spPr>
          <a:xfrm>
            <a:off x="5268913" y="1179513"/>
            <a:ext cx="1391319" cy="332006"/>
          </a:xfrm>
          <a:prstGeom prst="wedgeRoundRectCallout">
            <a:avLst>
              <a:gd name="adj1" fmla="val -65130"/>
              <a:gd name="adj2" fmla="val 75324"/>
              <a:gd name="adj3" fmla="val 16667"/>
            </a:avLst>
          </a:prstGeom>
          <a:solidFill>
            <a:srgbClr val="009AD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24155" indent="-224155" algn="ctr" fontAlgn="base"/>
            <a:r>
              <a:rPr lang="zh-CN" altLang="en-US" sz="1350" b="1" noProof="1">
                <a:solidFill>
                  <a:schemeClr val="bg1"/>
                </a:solidFill>
                <a:ea typeface="黑体" panose="02010600030101010101" pitchFamily="49" charset="-122"/>
              </a:rPr>
              <a:t>方便修改代码</a:t>
            </a:r>
            <a:endParaRPr lang="zh-CN" altLang="en-US" sz="1350" b="1" noProof="1">
              <a:solidFill>
                <a:schemeClr val="bg1"/>
              </a:solidFill>
              <a:ea typeface="黑体" panose="02010600030101010101" pitchFamily="49" charset="-122"/>
            </a:endParaRPr>
          </a:p>
        </p:txBody>
      </p:sp>
      <p:sp>
        <p:nvSpPr>
          <p:cNvPr id="61446" name="Rectangle 2"/>
          <p:cNvSpPr>
            <a:spLocks noGrp="1" noChangeArrowheads="1"/>
          </p:cNvSpPr>
          <p:nvPr/>
        </p:nvSpPr>
        <p:spPr bwMode="auto">
          <a:xfrm>
            <a:off x="324546" y="156210"/>
            <a:ext cx="8229600" cy="85725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91440" bIns="45720" numCol="1" anchor="ctr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009AD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继承</a:t>
            </a:r>
            <a:endParaRPr lang="zh-CN" altLang="en-US" sz="2400" b="1" dirty="0">
              <a:solidFill>
                <a:srgbClr val="009AD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Calibri" panose="020F050202020403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r>
              <a:rPr lang="en-US" altLang="zh-CN" smtClean="0"/>
              <a:t>/40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0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0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0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20" grpId="0" bldLvl="0" animBg="1"/>
      <p:bldP spid="60422" grpId="0" bldLvl="0" animBg="1"/>
      <p:bldP spid="60423" grpId="0" bldLvl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内容占位符 1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使用继承</a:t>
            </a:r>
            <a:endParaRPr lang="en-US" smtClean="0"/>
          </a:p>
          <a:p>
            <a:pPr lvl="1"/>
            <a:r>
              <a:rPr lang="zh-CN" altLang="en-US" smtClean="0"/>
              <a:t>编写父类</a:t>
            </a:r>
            <a:endParaRPr lang="en-US" smtClean="0"/>
          </a:p>
          <a:p>
            <a:pPr lvl="1"/>
            <a:endParaRPr lang="en-US" smtClean="0"/>
          </a:p>
          <a:p>
            <a:pPr lvl="1"/>
            <a:endParaRPr lang="en-US" smtClean="0"/>
          </a:p>
          <a:p>
            <a:pPr lvl="1"/>
            <a:r>
              <a:rPr lang="zh-CN" altLang="en-US" smtClean="0"/>
              <a:t>编写子类，继承父类</a:t>
            </a:r>
            <a:endParaRPr lang="en-US" smtClean="0"/>
          </a:p>
          <a:p>
            <a:pPr lvl="1"/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dirty="0" smtClean="0"/>
          </a:p>
        </p:txBody>
      </p:sp>
      <p:sp>
        <p:nvSpPr>
          <p:cNvPr id="62468" name="矩形 16"/>
          <p:cNvSpPr/>
          <p:nvPr/>
        </p:nvSpPr>
        <p:spPr>
          <a:xfrm>
            <a:off x="2857500" y="2122488"/>
            <a:ext cx="3429000" cy="29845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>
              <a:defRPr/>
            </a:pPr>
            <a:endParaRPr lang="zh-CN" altLang="en-US" sz="1350" noProof="1">
              <a:latin typeface="Calibri" panose="020F0502020204030204" pitchFamily="34" charset="0"/>
            </a:endParaRPr>
          </a:p>
        </p:txBody>
      </p:sp>
      <p:sp>
        <p:nvSpPr>
          <p:cNvPr id="62469" name="AutoShape 4"/>
          <p:cNvSpPr>
            <a:spLocks noChangeArrowheads="1"/>
          </p:cNvSpPr>
          <p:nvPr/>
        </p:nvSpPr>
        <p:spPr bwMode="auto">
          <a:xfrm>
            <a:off x="3068340" y="1656358"/>
            <a:ext cx="4672012" cy="839033"/>
          </a:xfrm>
          <a:prstGeom prst="roundRect">
            <a:avLst>
              <a:gd name="adj" fmla="val 2713"/>
            </a:avLst>
          </a:prstGeom>
          <a:solidFill>
            <a:srgbClr val="EDF5FD"/>
          </a:solidFill>
          <a:ln w="38100" cap="flat" cmpd="sng" algn="ctr">
            <a:solidFill>
              <a:srgbClr val="0099D8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lvl="1" indent="-457200"/>
            <a:r>
              <a:rPr lang="zh-CN" sz="1600" b="1" noProof="1"/>
              <a:t>[</a:t>
            </a:r>
            <a:r>
              <a:rPr lang="zh-CN" altLang="en-US" sz="1600" b="1" noProof="1"/>
              <a:t>访问修饰符</a:t>
            </a:r>
            <a:r>
              <a:rPr lang="en-US" sz="1600" b="1" noProof="1"/>
              <a:t>] class Pet { </a:t>
            </a:r>
            <a:endParaRPr lang="en-US" sz="1600" b="1" noProof="1"/>
          </a:p>
          <a:p>
            <a:pPr lvl="1" indent="-457200"/>
            <a:r>
              <a:rPr lang="en-US" sz="1600" b="1" noProof="1"/>
              <a:t>    //</a:t>
            </a:r>
            <a:r>
              <a:rPr lang="zh-CN" altLang="en-US" sz="1600" b="1" noProof="1"/>
              <a:t>公共的属性和方法</a:t>
            </a:r>
            <a:endParaRPr lang="zh-CN" altLang="en-US" sz="1600" b="1" noProof="1"/>
          </a:p>
          <a:p>
            <a:pPr lvl="1" indent="-457200"/>
            <a:r>
              <a:rPr lang="zh-CN" sz="1600" b="1" noProof="1" smtClean="0"/>
              <a:t>}</a:t>
            </a:r>
            <a:endParaRPr lang="zh-CN" altLang="en-US" sz="1600" b="1" noProof="1"/>
          </a:p>
        </p:txBody>
      </p:sp>
      <p:sp>
        <p:nvSpPr>
          <p:cNvPr id="62470" name="AutoShape 4"/>
          <p:cNvSpPr>
            <a:spLocks noChangeArrowheads="1"/>
          </p:cNvSpPr>
          <p:nvPr/>
        </p:nvSpPr>
        <p:spPr bwMode="auto">
          <a:xfrm>
            <a:off x="3068340" y="3075806"/>
            <a:ext cx="4672012" cy="839033"/>
          </a:xfrm>
          <a:prstGeom prst="roundRect">
            <a:avLst>
              <a:gd name="adj" fmla="val 2713"/>
            </a:avLst>
          </a:prstGeom>
          <a:solidFill>
            <a:srgbClr val="EDF5FD"/>
          </a:solidFill>
          <a:ln w="38100" cap="flat" cmpd="sng" algn="ctr">
            <a:solidFill>
              <a:srgbClr val="0099D8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lvl="1" indent="-457200"/>
            <a:r>
              <a:rPr lang="zh-CN" sz="1600" b="1" noProof="1"/>
              <a:t>[</a:t>
            </a:r>
            <a:r>
              <a:rPr lang="zh-CN" altLang="en-US" sz="1600" b="1" noProof="1"/>
              <a:t>访问修饰符</a:t>
            </a:r>
            <a:r>
              <a:rPr lang="en-US" sz="1600" b="1" noProof="1"/>
              <a:t>] class Dog extends Pet { </a:t>
            </a:r>
            <a:endParaRPr lang="en-US" sz="1600" b="1" noProof="1"/>
          </a:p>
          <a:p>
            <a:pPr lvl="1" indent="-457200"/>
            <a:r>
              <a:rPr lang="en-US" sz="1600" b="1" noProof="1"/>
              <a:t>    //</a:t>
            </a:r>
            <a:r>
              <a:rPr lang="zh-CN" altLang="en-US" sz="1600" b="1" noProof="1"/>
              <a:t>子类特有的属性和方法</a:t>
            </a:r>
            <a:endParaRPr lang="zh-CN" altLang="en-US" sz="1600" b="1" noProof="1"/>
          </a:p>
          <a:p>
            <a:pPr lvl="1" indent="-457200"/>
            <a:r>
              <a:rPr lang="zh-CN" sz="1600" b="1" noProof="1" smtClean="0"/>
              <a:t>}</a:t>
            </a:r>
            <a:endParaRPr lang="zh-CN" altLang="en-US" sz="1600" b="1" noProof="1"/>
          </a:p>
        </p:txBody>
      </p:sp>
      <p:sp>
        <p:nvSpPr>
          <p:cNvPr id="62471" name="AutoShape 6"/>
          <p:cNvSpPr/>
          <p:nvPr/>
        </p:nvSpPr>
        <p:spPr>
          <a:xfrm>
            <a:off x="5000625" y="2517775"/>
            <a:ext cx="1179513" cy="330200"/>
          </a:xfrm>
          <a:prstGeom prst="wedgeRoundRectCallout">
            <a:avLst>
              <a:gd name="adj1" fmla="val -81042"/>
              <a:gd name="adj2" fmla="val 86454"/>
              <a:gd name="adj3" fmla="val 16667"/>
            </a:avLst>
          </a:prstGeom>
          <a:solidFill>
            <a:srgbClr val="009AD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24155" indent="-224155" algn="ctr" fontAlgn="base"/>
            <a:r>
              <a:rPr lang="zh-CN" altLang="en-US" sz="1350" b="1" noProof="1">
                <a:solidFill>
                  <a:schemeClr val="bg1"/>
                </a:solidFill>
                <a:ea typeface="黑体" panose="02010600030101010101" pitchFamily="49" charset="-122"/>
              </a:rPr>
              <a:t>继承关键字</a:t>
            </a:r>
            <a:endParaRPr lang="zh-CN" altLang="en-US" sz="1350" b="1" noProof="1">
              <a:solidFill>
                <a:schemeClr val="bg1"/>
              </a:solidFill>
              <a:ea typeface="黑体" panose="02010600030101010101" pitchFamily="49" charset="-122"/>
            </a:endParaRPr>
          </a:p>
        </p:txBody>
      </p:sp>
      <p:sp>
        <p:nvSpPr>
          <p:cNvPr id="62472" name="AutoShape 7"/>
          <p:cNvSpPr/>
          <p:nvPr/>
        </p:nvSpPr>
        <p:spPr>
          <a:xfrm>
            <a:off x="1763688" y="3929072"/>
            <a:ext cx="6192341" cy="715089"/>
          </a:xfrm>
          <a:prstGeom prst="wedgeRoundRectCallout">
            <a:avLst>
              <a:gd name="adj1" fmla="val 18407"/>
              <a:gd name="adj2" fmla="val -50569"/>
              <a:gd name="adj3" fmla="val 16667"/>
            </a:avLst>
          </a:prstGeom>
          <a:solidFill>
            <a:srgbClr val="009AD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lvl="1"/>
            <a:r>
              <a:rPr lang="zh-CN" altLang="en-US" b="1" noProof="1">
                <a:solidFill>
                  <a:schemeClr val="lt1"/>
                </a:solidFill>
                <a:latin typeface="黑体" panose="02010600030101010101" pitchFamily="49" charset="-122"/>
                <a:ea typeface="黑体" panose="02010600030101010101" pitchFamily="49" charset="-122"/>
              </a:rPr>
              <a:t>继承是</a:t>
            </a:r>
            <a:r>
              <a:rPr lang="en-US" altLang="x-none" b="1" noProof="1">
                <a:solidFill>
                  <a:schemeClr val="lt1"/>
                </a:solidFill>
                <a:latin typeface="黑体" panose="02010600030101010101" pitchFamily="49" charset="-122"/>
                <a:ea typeface="黑体" panose="02010600030101010101" pitchFamily="49" charset="-122"/>
              </a:rPr>
              <a:t>Java</a:t>
            </a:r>
            <a:r>
              <a:rPr lang="zh-CN" altLang="en-US" b="1" noProof="1">
                <a:solidFill>
                  <a:schemeClr val="lt1"/>
                </a:solidFill>
                <a:latin typeface="黑体" panose="02010600030101010101" pitchFamily="49" charset="-122"/>
                <a:ea typeface="黑体" panose="02010600030101010101" pitchFamily="49" charset="-122"/>
              </a:rPr>
              <a:t>中实现代码重用的重要手段之一。</a:t>
            </a:r>
            <a:r>
              <a:rPr lang="en-US" altLang="x-none" b="1" noProof="1">
                <a:solidFill>
                  <a:schemeClr val="lt1"/>
                </a:solidFill>
                <a:latin typeface="黑体" panose="02010600030101010101" pitchFamily="49" charset="-122"/>
                <a:ea typeface="黑体" panose="02010600030101010101" pitchFamily="49" charset="-122"/>
              </a:rPr>
              <a:t>Java</a:t>
            </a:r>
            <a:r>
              <a:rPr lang="zh-CN" altLang="en-US" b="1" noProof="1">
                <a:solidFill>
                  <a:schemeClr val="lt1"/>
                </a:solidFill>
                <a:latin typeface="黑体" panose="02010600030101010101" pitchFamily="49" charset="-122"/>
                <a:ea typeface="黑体" panose="02010600030101010101" pitchFamily="49" charset="-122"/>
              </a:rPr>
              <a:t>中只支持</a:t>
            </a:r>
            <a:r>
              <a:rPr lang="zh-CN" altLang="en-US" b="1" noProof="1">
                <a:solidFill>
                  <a:srgbClr val="FF0000"/>
                </a:solidFill>
                <a:latin typeface="黑体" panose="02010600030101010101" pitchFamily="49" charset="-122"/>
                <a:ea typeface="黑体" panose="02010600030101010101" pitchFamily="49" charset="-122"/>
              </a:rPr>
              <a:t>单根继承</a:t>
            </a:r>
            <a:r>
              <a:rPr lang="zh-CN" altLang="en-US" b="1" noProof="1">
                <a:solidFill>
                  <a:schemeClr val="lt1"/>
                </a:solidFill>
                <a:latin typeface="黑体" panose="02010600030101010101" pitchFamily="49" charset="-122"/>
                <a:ea typeface="黑体" panose="02010600030101010101" pitchFamily="49" charset="-122"/>
              </a:rPr>
              <a:t>，即一个类只能有一个</a:t>
            </a:r>
            <a:r>
              <a:rPr lang="zh-CN" altLang="en-US" b="1" noProof="1">
                <a:solidFill>
                  <a:srgbClr val="FF0000"/>
                </a:solidFill>
                <a:latin typeface="黑体" panose="02010600030101010101" pitchFamily="49" charset="-122"/>
                <a:ea typeface="黑体" panose="02010600030101010101" pitchFamily="49" charset="-122"/>
              </a:rPr>
              <a:t>直接父类</a:t>
            </a:r>
            <a:endParaRPr lang="zh-CN" altLang="en-US" b="1" noProof="1">
              <a:solidFill>
                <a:srgbClr val="FF0000"/>
              </a:solidFill>
              <a:latin typeface="黑体" panose="02010600030101010101" pitchFamily="49" charset="-122"/>
              <a:ea typeface="黑体" panose="02010600030101010101" pitchFamily="49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1890015" y="4731989"/>
            <a:ext cx="4896563" cy="486000"/>
            <a:chOff x="1403648" y="3795886"/>
            <a:chExt cx="5714808" cy="371891"/>
          </a:xfrm>
        </p:grpSpPr>
        <p:sp>
          <p:nvSpPr>
            <p:cNvPr id="15" name="圆角矩形 14"/>
            <p:cNvSpPr/>
            <p:nvPr/>
          </p:nvSpPr>
          <p:spPr bwMode="auto">
            <a:xfrm>
              <a:off x="1403648" y="3795886"/>
              <a:ext cx="500044" cy="321469"/>
            </a:xfrm>
            <a:prstGeom prst="roundRect">
              <a:avLst/>
            </a:prstGeom>
            <a:solidFill>
              <a:srgbClr val="00B0F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6" name="圆角矩形 15"/>
            <p:cNvSpPr/>
            <p:nvPr/>
          </p:nvSpPr>
          <p:spPr bwMode="auto">
            <a:xfrm>
              <a:off x="1975126" y="3795886"/>
              <a:ext cx="5143330" cy="321469"/>
            </a:xfrm>
            <a:prstGeom prst="roundRect">
              <a:avLst/>
            </a:prstGeom>
            <a:solidFill>
              <a:srgbClr val="00B0F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17" name="Picture 8" descr="说话气泡new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3648" y="3827363"/>
              <a:ext cx="571479" cy="256555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TextBox 17"/>
            <p:cNvSpPr txBox="1"/>
            <p:nvPr/>
          </p:nvSpPr>
          <p:spPr bwMode="auto">
            <a:xfrm>
              <a:off x="2793997" y="3829223"/>
              <a:ext cx="3804248" cy="338554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noProof="1">
                  <a:solidFill>
                    <a:srgbClr val="FFFFFF"/>
                  </a:solidFill>
                  <a:latin typeface="黑体" panose="02010600030101010101" pitchFamily="49" charset="-122"/>
                  <a:ea typeface="黑体" panose="02010600030101010101" pitchFamily="49" charset="-122"/>
                  <a:cs typeface="+mn-ea"/>
                </a:rPr>
                <a:t>演示</a:t>
              </a:r>
              <a:r>
                <a:rPr lang="zh-CN" altLang="en-US" sz="1600" b="1" noProof="1" smtClean="0">
                  <a:solidFill>
                    <a:srgbClr val="FFFFFF"/>
                  </a:solidFill>
                  <a:latin typeface="黑体" panose="02010600030101010101" pitchFamily="49" charset="-122"/>
                  <a:ea typeface="黑体" panose="02010600030101010101" pitchFamily="49" charset="-122"/>
                  <a:cs typeface="+mn-ea"/>
                </a:rPr>
                <a:t>示例</a:t>
              </a:r>
              <a:r>
                <a:rPr lang="en-US" altLang="zh-CN" sz="1600" b="1" noProof="1" smtClean="0">
                  <a:solidFill>
                    <a:srgbClr val="FFFFFF"/>
                  </a:solidFill>
                  <a:latin typeface="黑体" panose="02010600030101010101" pitchFamily="49" charset="-122"/>
                  <a:ea typeface="黑体" panose="02010600030101010101" pitchFamily="49" charset="-122"/>
                  <a:cs typeface="+mn-ea"/>
                </a:rPr>
                <a:t>5</a:t>
              </a:r>
              <a:r>
                <a:rPr lang="zh-CN" altLang="en-US" sz="1600" b="1" noProof="1" smtClean="0">
                  <a:solidFill>
                    <a:srgbClr val="FFFFFF"/>
                  </a:solidFill>
                  <a:latin typeface="黑体" panose="02010600030101010101" pitchFamily="49" charset="-122"/>
                  <a:ea typeface="黑体" panose="02010600030101010101" pitchFamily="49" charset="-122"/>
                  <a:cs typeface="+mn-ea"/>
                </a:rPr>
                <a:t>：</a:t>
              </a:r>
              <a:r>
                <a:rPr lang="zh-CN" altLang="en-US" sz="1600" b="1" noProof="1">
                  <a:solidFill>
                    <a:srgbClr val="FFFFFF"/>
                  </a:solidFill>
                  <a:latin typeface="黑体" panose="02010600030101010101" pitchFamily="49" charset="-122"/>
                  <a:ea typeface="黑体" panose="02010600030101010101" pitchFamily="49" charset="-122"/>
                  <a:cs typeface="+mn-ea"/>
                </a:rPr>
                <a:t>使用继承优化电子宠物系统</a:t>
              </a:r>
              <a:endParaRPr lang="zh-CN" altLang="en-US" sz="1600" noProof="1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19" name="Rectangle 2"/>
          <p:cNvSpPr>
            <a:spLocks noGrp="1" noChangeArrowheads="1"/>
          </p:cNvSpPr>
          <p:nvPr/>
        </p:nvSpPr>
        <p:spPr bwMode="auto">
          <a:xfrm>
            <a:off x="384236" y="0"/>
            <a:ext cx="8229600" cy="85725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91440" bIns="45720" numCol="1" anchor="ctr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 smtClean="0">
                <a:solidFill>
                  <a:srgbClr val="009AD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如何使用继承</a:t>
            </a:r>
            <a:endParaRPr lang="zh-CN" altLang="en-US" sz="2400" b="1" dirty="0">
              <a:solidFill>
                <a:srgbClr val="009AD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Calibri" panose="020F0502020204030204" pitchFamily="34" charset="0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467544" y="1635646"/>
            <a:ext cx="436880" cy="549275"/>
            <a:chOff x="2960053" y="2405380"/>
            <a:chExt cx="436880" cy="549275"/>
          </a:xfrm>
        </p:grpSpPr>
        <p:sp>
          <p:nvSpPr>
            <p:cNvPr id="21" name="TextBox 65"/>
            <p:cNvSpPr txBox="1"/>
            <p:nvPr/>
          </p:nvSpPr>
          <p:spPr>
            <a:xfrm>
              <a:off x="2960053" y="2709545"/>
              <a:ext cx="436880" cy="245110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000" b="1" dirty="0">
                  <a:solidFill>
                    <a:srgbClr val="0099D8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语法</a:t>
              </a:r>
              <a:endParaRPr lang="zh-CN" altLang="en-US" sz="1000" b="1" dirty="0">
                <a:solidFill>
                  <a:srgbClr val="0099D8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pic>
          <p:nvPicPr>
            <p:cNvPr id="22" name="图片 21" descr="C:\Users\Lenovo\Desktop\icon\书籍.png书籍"/>
            <p:cNvPicPr>
              <a:picLocks noChangeAspect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>
            <a:xfrm>
              <a:off x="3021330" y="2405380"/>
              <a:ext cx="314325" cy="314325"/>
            </a:xfrm>
            <a:prstGeom prst="rect">
              <a:avLst/>
            </a:prstGeom>
          </p:spPr>
        </p:pic>
      </p:grpSp>
      <p:grpSp>
        <p:nvGrpSpPr>
          <p:cNvPr id="23" name="组合 22"/>
          <p:cNvGrpSpPr/>
          <p:nvPr/>
        </p:nvGrpSpPr>
        <p:grpSpPr>
          <a:xfrm>
            <a:off x="467544" y="2958579"/>
            <a:ext cx="436880" cy="549275"/>
            <a:chOff x="2960053" y="2405380"/>
            <a:chExt cx="436880" cy="549275"/>
          </a:xfrm>
        </p:grpSpPr>
        <p:sp>
          <p:nvSpPr>
            <p:cNvPr id="24" name="TextBox 65"/>
            <p:cNvSpPr txBox="1"/>
            <p:nvPr/>
          </p:nvSpPr>
          <p:spPr>
            <a:xfrm>
              <a:off x="2960053" y="2709545"/>
              <a:ext cx="436880" cy="245110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000" b="1" dirty="0">
                  <a:solidFill>
                    <a:srgbClr val="0099D8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语法</a:t>
              </a:r>
              <a:endParaRPr lang="zh-CN" altLang="en-US" sz="1000" b="1" dirty="0">
                <a:solidFill>
                  <a:srgbClr val="0099D8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pic>
          <p:nvPicPr>
            <p:cNvPr id="25" name="图片 24" descr="C:\Users\Lenovo\Desktop\icon\书籍.png书籍"/>
            <p:cNvPicPr>
              <a:picLocks noChangeAspect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>
            <a:xfrm>
              <a:off x="3021330" y="2405380"/>
              <a:ext cx="314325" cy="314325"/>
            </a:xfrm>
            <a:prstGeom prst="rect">
              <a:avLst/>
            </a:prstGeom>
          </p:spPr>
        </p:pic>
      </p:grpSp>
      <p:sp>
        <p:nvSpPr>
          <p:cNvPr id="9" name="灯片编号占位符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r>
              <a:rPr lang="en-US" altLang="zh-CN" smtClean="0"/>
              <a:t>/40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2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2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2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2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9" grpId="0" bldLvl="0" animBg="1"/>
      <p:bldP spid="62470" grpId="0" bldLvl="0" animBg="1"/>
      <p:bldP spid="62471" grpId="0" bldLvl="0" animBg="1"/>
      <p:bldP spid="62472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内容占位符 1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学完本次课程后，你能够</a:t>
            </a:r>
            <a:endParaRPr lang="en-US" dirty="0" smtClean="0"/>
          </a:p>
          <a:p>
            <a:pPr lvl="1"/>
            <a:r>
              <a:rPr lang="zh-CN" altLang="en-US" dirty="0" smtClean="0">
                <a:sym typeface="宋体" panose="02010600030101010101" pitchFamily="2" charset="-122"/>
              </a:rPr>
              <a:t>理解封装的作用</a:t>
            </a:r>
            <a:endParaRPr lang="zh-CN" altLang="zh-CN" dirty="0" smtClean="0">
              <a:sym typeface="宋体" panose="02010600030101010101" pitchFamily="2" charset="-122"/>
            </a:endParaRPr>
          </a:p>
          <a:p>
            <a:pPr lvl="1"/>
            <a:r>
              <a:rPr lang="zh-CN" altLang="en-US" dirty="0" smtClean="0">
                <a:sym typeface="宋体" panose="02010600030101010101" pitchFamily="2" charset="-122"/>
              </a:rPr>
              <a:t>会使用封装</a:t>
            </a:r>
            <a:endParaRPr lang="en-US" dirty="0" smtClean="0"/>
          </a:p>
          <a:p>
            <a:pPr lvl="1"/>
            <a:r>
              <a:rPr lang="zh-CN" altLang="en-US" dirty="0" smtClean="0">
                <a:sym typeface="宋体" panose="02010600030101010101" pitchFamily="2" charset="-122"/>
              </a:rPr>
              <a:t>会使用</a:t>
            </a:r>
            <a:r>
              <a:rPr lang="en-US" altLang="zh-CN" dirty="0" smtClean="0">
                <a:sym typeface="宋体" panose="02010600030101010101" pitchFamily="2" charset="-122"/>
              </a:rPr>
              <a:t>Java</a:t>
            </a:r>
            <a:r>
              <a:rPr lang="zh-CN" altLang="en-US" dirty="0" smtClean="0">
                <a:sym typeface="宋体" panose="02010600030101010101" pitchFamily="2" charset="-122"/>
              </a:rPr>
              <a:t>中的包组织类</a:t>
            </a:r>
            <a:endParaRPr lang="zh-CN" altLang="en-US" dirty="0" smtClean="0"/>
          </a:p>
          <a:p>
            <a:pPr lvl="1"/>
            <a:r>
              <a:rPr lang="zh-CN" altLang="en-US" dirty="0" smtClean="0">
                <a:sym typeface="宋体" panose="02010600030101010101" pitchFamily="2" charset="-122"/>
              </a:rPr>
              <a:t>掌握访问修饰符，理解访问权限</a:t>
            </a:r>
            <a:endParaRPr lang="zh-CN" altLang="en-US" dirty="0" smtClean="0"/>
          </a:p>
          <a:p>
            <a:pPr lvl="1"/>
            <a:endParaRPr lang="zh-CN" altLang="en-US" dirty="0" smtClean="0"/>
          </a:p>
        </p:txBody>
      </p:sp>
      <p:sp>
        <p:nvSpPr>
          <p:cNvPr id="9218" name="Rectangle 2"/>
          <p:cNvSpPr>
            <a:spLocks noGrp="1" noChangeArrowheads="1"/>
          </p:cNvSpPr>
          <p:nvPr/>
        </p:nvSpPr>
        <p:spPr bwMode="auto">
          <a:xfrm>
            <a:off x="395536" y="65493"/>
            <a:ext cx="8229600" cy="85725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91440" bIns="45720" numCol="1" anchor="ctr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009AD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本课目标</a:t>
            </a:r>
            <a:endParaRPr lang="zh-CN" altLang="en-US" sz="2400" b="1" dirty="0">
              <a:solidFill>
                <a:srgbClr val="009AD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Calibri" panose="020F0502020204030204" pitchFamily="34" charset="0"/>
            </a:endParaRPr>
          </a:p>
        </p:txBody>
      </p:sp>
      <p:pic>
        <p:nvPicPr>
          <p:cNvPr id="6" name="Picture 3" descr="C:\Users\Lenovo\Desktop\修改版\重点.png重点"/>
          <p:cNvPicPr>
            <a:picLocks noChangeAspect="1"/>
          </p:cNvPicPr>
          <p:nvPr/>
        </p:nvPicPr>
        <p:blipFill>
          <a:blip r:embed="rId1" cstate="print"/>
          <a:srcRect/>
          <a:stretch>
            <a:fillRect/>
          </a:stretch>
        </p:blipFill>
        <p:spPr>
          <a:xfrm>
            <a:off x="4552276" y="1779662"/>
            <a:ext cx="534035" cy="5365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" name="Picture 3" descr="C:\Users\Lenovo\Desktop\修改版\重点.png重点"/>
          <p:cNvPicPr>
            <a:picLocks noChangeAspect="1"/>
          </p:cNvPicPr>
          <p:nvPr/>
        </p:nvPicPr>
        <p:blipFill>
          <a:blip r:embed="rId1" cstate="print"/>
          <a:srcRect/>
          <a:stretch>
            <a:fillRect/>
          </a:stretch>
        </p:blipFill>
        <p:spPr>
          <a:xfrm>
            <a:off x="5580112" y="2571750"/>
            <a:ext cx="534035" cy="5365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灯片编号占位符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r>
              <a:rPr lang="en-US" altLang="zh-CN" smtClean="0"/>
              <a:t>/40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子类访问父类成员</a:t>
            </a:r>
            <a:endParaRPr lang="en-US" smtClean="0"/>
          </a:p>
          <a:p>
            <a:pPr lvl="1"/>
            <a:r>
              <a:rPr lang="zh-CN" altLang="en-US" smtClean="0"/>
              <a:t>访问父类构造方法</a:t>
            </a:r>
            <a:endParaRPr lang="en-US" smtClean="0"/>
          </a:p>
          <a:p>
            <a:pPr lvl="1"/>
            <a:endParaRPr lang="en-US" smtClean="0"/>
          </a:p>
          <a:p>
            <a:pPr lvl="1"/>
            <a:endParaRPr lang="zh-CN" altLang="en-US" smtClean="0"/>
          </a:p>
          <a:p>
            <a:pPr lvl="1"/>
            <a:r>
              <a:rPr lang="zh-CN" altLang="en-US" smtClean="0"/>
              <a:t>访问父类属性</a:t>
            </a:r>
            <a:endParaRPr lang="zh-CN" altLang="en-US" smtClean="0"/>
          </a:p>
          <a:p>
            <a:pPr lvl="1"/>
            <a:endParaRPr lang="zh-CN" altLang="en-US" smtClean="0"/>
          </a:p>
          <a:p>
            <a:pPr lvl="1"/>
            <a:r>
              <a:rPr lang="zh-CN" altLang="en-US" smtClean="0"/>
              <a:t>访问父类方法</a:t>
            </a:r>
            <a:endParaRPr lang="zh-CN" altLang="en-US" dirty="0" smtClean="0"/>
          </a:p>
        </p:txBody>
      </p:sp>
      <p:sp>
        <p:nvSpPr>
          <p:cNvPr id="64516" name="AutoShape 21"/>
          <p:cNvSpPr/>
          <p:nvPr/>
        </p:nvSpPr>
        <p:spPr>
          <a:xfrm>
            <a:off x="5148064" y="1851670"/>
            <a:ext cx="3569592" cy="932259"/>
          </a:xfrm>
          <a:prstGeom prst="roundRect">
            <a:avLst>
              <a:gd name="adj" fmla="val 2653"/>
            </a:avLst>
          </a:prstGeom>
          <a:solidFill>
            <a:srgbClr val="009AD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24155" indent="-224155" fontAlgn="base"/>
            <a:r>
              <a:rPr lang="zh-CN" altLang="en-US" sz="1350" b="1" noProof="1">
                <a:solidFill>
                  <a:schemeClr val="bg1"/>
                </a:solidFill>
                <a:ea typeface="黑体" panose="02010600030101010101" pitchFamily="49" charset="-122"/>
              </a:rPr>
              <a:t> （</a:t>
            </a:r>
            <a:r>
              <a:rPr lang="en-US" altLang="x-none" sz="1350" b="1" noProof="1">
                <a:solidFill>
                  <a:schemeClr val="bg1"/>
                </a:solidFill>
                <a:ea typeface="黑体" panose="02010600030101010101" pitchFamily="49" charset="-122"/>
              </a:rPr>
              <a:t>1</a:t>
            </a:r>
            <a:r>
              <a:rPr lang="zh-CN" altLang="en-US" sz="1350" b="1" noProof="1">
                <a:solidFill>
                  <a:schemeClr val="bg1"/>
                </a:solidFill>
                <a:ea typeface="黑体" panose="02010600030101010101" pitchFamily="49" charset="-122"/>
              </a:rPr>
              <a:t>）使用</a:t>
            </a:r>
            <a:r>
              <a:rPr lang="en-US" altLang="x-none" sz="1350" b="1" noProof="1">
                <a:solidFill>
                  <a:schemeClr val="bg1"/>
                </a:solidFill>
                <a:ea typeface="黑体" panose="02010600030101010101" pitchFamily="49" charset="-122"/>
              </a:rPr>
              <a:t>super</a:t>
            </a:r>
            <a:r>
              <a:rPr lang="zh-CN" altLang="en-US" sz="1350" b="1" noProof="1">
                <a:solidFill>
                  <a:schemeClr val="bg1"/>
                </a:solidFill>
                <a:ea typeface="黑体" panose="02010600030101010101" pitchFamily="49" charset="-122"/>
              </a:rPr>
              <a:t>关键字</a:t>
            </a:r>
            <a:r>
              <a:rPr lang="en-US" altLang="x-none" sz="1350" b="1" noProof="1" smtClean="0">
                <a:solidFill>
                  <a:schemeClr val="bg1"/>
                </a:solidFill>
                <a:ea typeface="黑体" panose="02010600030101010101" pitchFamily="49" charset="-122"/>
              </a:rPr>
              <a:t>,super</a:t>
            </a:r>
            <a:r>
              <a:rPr lang="zh-CN" altLang="en-US" sz="1350" b="1" noProof="1">
                <a:solidFill>
                  <a:schemeClr val="bg1"/>
                </a:solidFill>
                <a:ea typeface="黑体" panose="02010600030101010101" pitchFamily="49" charset="-122"/>
              </a:rPr>
              <a:t>代表父类对象 </a:t>
            </a:r>
            <a:endParaRPr lang="en-US" altLang="x-none" sz="1350" b="1" noProof="1">
              <a:solidFill>
                <a:schemeClr val="bg1"/>
              </a:solidFill>
              <a:ea typeface="黑体" panose="02010600030101010101" pitchFamily="49" charset="-122"/>
            </a:endParaRPr>
          </a:p>
          <a:p>
            <a:pPr marL="224155" indent="-224155" fontAlgn="base"/>
            <a:r>
              <a:rPr lang="zh-CN" altLang="en-US" sz="1350" b="1" noProof="1">
                <a:solidFill>
                  <a:schemeClr val="bg1"/>
                </a:solidFill>
                <a:ea typeface="黑体" panose="02010600030101010101" pitchFamily="49" charset="-122"/>
              </a:rPr>
              <a:t>（</a:t>
            </a:r>
            <a:r>
              <a:rPr lang="en-US" altLang="x-none" sz="1350" b="1" noProof="1">
                <a:solidFill>
                  <a:schemeClr val="bg1"/>
                </a:solidFill>
                <a:ea typeface="黑体" panose="02010600030101010101" pitchFamily="49" charset="-122"/>
              </a:rPr>
              <a:t>2</a:t>
            </a:r>
            <a:r>
              <a:rPr lang="zh-CN" altLang="en-US" sz="1350" b="1" noProof="1">
                <a:solidFill>
                  <a:schemeClr val="bg1"/>
                </a:solidFill>
                <a:ea typeface="黑体" panose="02010600030101010101" pitchFamily="49" charset="-122"/>
              </a:rPr>
              <a:t>）在子类构造方法中调用且必须是第一句</a:t>
            </a:r>
            <a:endParaRPr lang="en-US" altLang="x-none" sz="1350" b="1" noProof="1">
              <a:solidFill>
                <a:schemeClr val="bg1"/>
              </a:solidFill>
              <a:ea typeface="黑体" panose="02010600030101010101" pitchFamily="49" charset="-122"/>
            </a:endParaRPr>
          </a:p>
          <a:p>
            <a:pPr marL="224155" indent="-224155" fontAlgn="base"/>
            <a:r>
              <a:rPr lang="zh-CN" altLang="en-US" sz="1350" b="1" noProof="1">
                <a:solidFill>
                  <a:schemeClr val="bg1"/>
                </a:solidFill>
                <a:ea typeface="黑体" panose="02010600030101010101" pitchFamily="49" charset="-122"/>
              </a:rPr>
              <a:t>（</a:t>
            </a:r>
            <a:r>
              <a:rPr lang="en-US" altLang="x-none" sz="1350" b="1" noProof="1">
                <a:solidFill>
                  <a:schemeClr val="bg1"/>
                </a:solidFill>
                <a:ea typeface="黑体" panose="02010600030101010101" pitchFamily="49" charset="-122"/>
              </a:rPr>
              <a:t>3</a:t>
            </a:r>
            <a:r>
              <a:rPr lang="zh-CN" altLang="en-US" sz="1350" b="1" noProof="1">
                <a:solidFill>
                  <a:schemeClr val="bg1"/>
                </a:solidFill>
                <a:ea typeface="黑体" panose="02010600030101010101" pitchFamily="49" charset="-122"/>
              </a:rPr>
              <a:t>）不可以访问父类中定义为</a:t>
            </a:r>
            <a:r>
              <a:rPr lang="en-US" altLang="x-none" sz="1350" b="1" noProof="1">
                <a:solidFill>
                  <a:schemeClr val="bg1"/>
                </a:solidFill>
                <a:ea typeface="黑体" panose="02010600030101010101" pitchFamily="49" charset="-122"/>
              </a:rPr>
              <a:t>private</a:t>
            </a:r>
            <a:r>
              <a:rPr lang="zh-CN" altLang="en-US" sz="1350" b="1" noProof="1">
                <a:solidFill>
                  <a:schemeClr val="bg1"/>
                </a:solidFill>
                <a:ea typeface="黑体" panose="02010600030101010101" pitchFamily="49" charset="-122"/>
              </a:rPr>
              <a:t>的属性和</a:t>
            </a:r>
            <a:r>
              <a:rPr lang="zh-CN" altLang="en-US" sz="1350" b="1" noProof="1" smtClean="0">
                <a:solidFill>
                  <a:schemeClr val="bg1"/>
                </a:solidFill>
                <a:ea typeface="黑体" panose="02010600030101010101" pitchFamily="49" charset="-122"/>
              </a:rPr>
              <a:t>方法</a:t>
            </a:r>
            <a:endParaRPr lang="zh-CN" altLang="en-US" sz="1350" b="1" noProof="1">
              <a:solidFill>
                <a:schemeClr val="bg1"/>
              </a:solidFill>
              <a:ea typeface="黑体" panose="02010600030101010101" pitchFamily="49" charset="-122"/>
            </a:endParaRPr>
          </a:p>
        </p:txBody>
      </p:sp>
      <p:sp>
        <p:nvSpPr>
          <p:cNvPr id="65539" name="AutoShape 10"/>
          <p:cNvSpPr>
            <a:spLocks noChangeArrowheads="1"/>
          </p:cNvSpPr>
          <p:nvPr/>
        </p:nvSpPr>
        <p:spPr bwMode="auto">
          <a:xfrm>
            <a:off x="2428875" y="3075806"/>
            <a:ext cx="2249488" cy="479524"/>
          </a:xfrm>
          <a:prstGeom prst="roundRect">
            <a:avLst>
              <a:gd name="adj" fmla="val 6667"/>
            </a:avLst>
          </a:prstGeom>
          <a:solidFill>
            <a:srgbClr val="EDF5FD"/>
          </a:solidFill>
          <a:ln w="38100" cap="flat" cmpd="sng" algn="ctr">
            <a:solidFill>
              <a:srgbClr val="0099D8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indent="-342900" defTabSz="381000">
              <a:lnSpc>
                <a:spcPct val="150000"/>
              </a:lnSpc>
              <a:buClr>
                <a:schemeClr val="folHlink"/>
              </a:buClr>
              <a:buSzPct val="60000"/>
            </a:pPr>
            <a:r>
              <a:rPr lang="en-US" sz="1600" b="1" noProof="1">
                <a:solidFill>
                  <a:srgbClr val="FF0000"/>
                </a:solidFill>
              </a:rPr>
              <a:t>super</a:t>
            </a:r>
            <a:r>
              <a:rPr lang="en-US" sz="1600" b="1" noProof="1">
                <a:solidFill>
                  <a:schemeClr val="accent5">
                    <a:lumMod val="10000"/>
                  </a:schemeClr>
                </a:solidFill>
              </a:rPr>
              <a:t>.name;</a:t>
            </a:r>
            <a:endParaRPr lang="en-US" sz="1600" b="1" noProof="1">
              <a:solidFill>
                <a:schemeClr val="accent5">
                  <a:lumMod val="10000"/>
                </a:schemeClr>
              </a:solidFill>
            </a:endParaRPr>
          </a:p>
        </p:txBody>
      </p:sp>
      <p:sp>
        <p:nvSpPr>
          <p:cNvPr id="65540" name="AutoShape 10"/>
          <p:cNvSpPr>
            <a:spLocks noChangeArrowheads="1"/>
          </p:cNvSpPr>
          <p:nvPr/>
        </p:nvSpPr>
        <p:spPr bwMode="auto">
          <a:xfrm>
            <a:off x="2428875" y="3867894"/>
            <a:ext cx="2249488" cy="479524"/>
          </a:xfrm>
          <a:prstGeom prst="roundRect">
            <a:avLst>
              <a:gd name="adj" fmla="val 6667"/>
            </a:avLst>
          </a:prstGeom>
          <a:solidFill>
            <a:srgbClr val="EDF5FD"/>
          </a:solidFill>
          <a:ln w="38100" cap="flat" cmpd="sng" algn="ctr">
            <a:solidFill>
              <a:srgbClr val="0099D8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indent="-342900" defTabSz="381000">
              <a:lnSpc>
                <a:spcPct val="150000"/>
              </a:lnSpc>
              <a:buClr>
                <a:schemeClr val="folHlink"/>
              </a:buClr>
              <a:buSzPct val="60000"/>
            </a:pPr>
            <a:r>
              <a:rPr lang="en-US" sz="1600" b="1" noProof="1">
                <a:solidFill>
                  <a:srgbClr val="FF0000"/>
                </a:solidFill>
              </a:rPr>
              <a:t>super</a:t>
            </a:r>
            <a:r>
              <a:rPr lang="en-US" sz="1600" b="1" noProof="1">
                <a:solidFill>
                  <a:schemeClr val="accent5">
                    <a:lumMod val="10000"/>
                  </a:schemeClr>
                </a:solidFill>
              </a:rPr>
              <a:t>.print();</a:t>
            </a:r>
            <a:endParaRPr lang="en-US" sz="1600" b="1" noProof="1">
              <a:solidFill>
                <a:schemeClr val="accent5">
                  <a:lumMod val="10000"/>
                </a:schemeClr>
              </a:solidFill>
            </a:endParaRPr>
          </a:p>
        </p:txBody>
      </p:sp>
      <p:sp>
        <p:nvSpPr>
          <p:cNvPr id="65541" name="AutoShape 10"/>
          <p:cNvSpPr>
            <a:spLocks noChangeArrowheads="1"/>
          </p:cNvSpPr>
          <p:nvPr/>
        </p:nvSpPr>
        <p:spPr bwMode="auto">
          <a:xfrm>
            <a:off x="2428875" y="1851670"/>
            <a:ext cx="2249488" cy="863144"/>
          </a:xfrm>
          <a:prstGeom prst="roundRect">
            <a:avLst>
              <a:gd name="adj" fmla="val 6667"/>
            </a:avLst>
          </a:prstGeom>
          <a:solidFill>
            <a:srgbClr val="EDF5FD"/>
          </a:solidFill>
          <a:ln w="38100" cap="flat" cmpd="sng" algn="ctr">
            <a:solidFill>
              <a:srgbClr val="0099D8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indent="-342900" defTabSz="381000">
              <a:lnSpc>
                <a:spcPct val="150000"/>
              </a:lnSpc>
              <a:buClr>
                <a:schemeClr val="folHlink"/>
              </a:buClr>
              <a:buSzPct val="60000"/>
            </a:pPr>
            <a:r>
              <a:rPr lang="en-US" sz="1600" b="1" noProof="1">
                <a:solidFill>
                  <a:srgbClr val="FF0000"/>
                </a:solidFill>
              </a:rPr>
              <a:t>su</a:t>
            </a:r>
            <a:r>
              <a:rPr lang="en-US" sz="1600" noProof="1">
                <a:solidFill>
                  <a:srgbClr val="FF0000"/>
                </a:solidFill>
              </a:rPr>
              <a:t>per</a:t>
            </a:r>
            <a:r>
              <a:rPr lang="en-US" sz="1600" b="1" noProof="1">
                <a:solidFill>
                  <a:schemeClr val="accent5">
                    <a:lumMod val="10000"/>
                  </a:schemeClr>
                </a:solidFill>
              </a:rPr>
              <a:t>();    </a:t>
            </a:r>
            <a:endParaRPr lang="en-US" sz="1600" b="1" noProof="1">
              <a:solidFill>
                <a:schemeClr val="accent5">
                  <a:lumMod val="10000"/>
                </a:schemeClr>
              </a:solidFill>
            </a:endParaRPr>
          </a:p>
          <a:p>
            <a:pPr indent="-342900" defTabSz="381000">
              <a:lnSpc>
                <a:spcPct val="150000"/>
              </a:lnSpc>
              <a:buClr>
                <a:schemeClr val="folHlink"/>
              </a:buClr>
              <a:buSzPct val="60000"/>
            </a:pPr>
            <a:r>
              <a:rPr lang="en-US" sz="1600" b="1" noProof="1">
                <a:solidFill>
                  <a:srgbClr val="FF0000"/>
                </a:solidFill>
              </a:rPr>
              <a:t>super</a:t>
            </a:r>
            <a:r>
              <a:rPr lang="en-US" sz="1600" b="1" noProof="1">
                <a:solidFill>
                  <a:schemeClr val="accent5">
                    <a:lumMod val="10000"/>
                  </a:schemeClr>
                </a:solidFill>
              </a:rPr>
              <a:t>(name);</a:t>
            </a:r>
            <a:endParaRPr lang="en-US" sz="1600" b="1" noProof="1">
              <a:solidFill>
                <a:schemeClr val="accent5">
                  <a:lumMod val="10000"/>
                </a:schemeClr>
              </a:solidFill>
            </a:endParaRPr>
          </a:p>
        </p:txBody>
      </p:sp>
      <p:sp>
        <p:nvSpPr>
          <p:cNvPr id="65544" name="Rectangle 2"/>
          <p:cNvSpPr>
            <a:spLocks noGrp="1" noChangeArrowheads="1"/>
          </p:cNvSpPr>
          <p:nvPr/>
        </p:nvSpPr>
        <p:spPr bwMode="auto">
          <a:xfrm>
            <a:off x="488056" y="123478"/>
            <a:ext cx="8229600" cy="85725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91440" bIns="45720" numCol="1" anchor="ctr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009AD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理解继承</a:t>
            </a:r>
            <a:r>
              <a:rPr lang="en-US" altLang="zh-CN" sz="2400" b="1" dirty="0">
                <a:solidFill>
                  <a:srgbClr val="009AD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-1</a:t>
            </a:r>
            <a:endParaRPr lang="en-US" altLang="zh-CN" sz="2400" b="1" dirty="0">
              <a:solidFill>
                <a:srgbClr val="009AD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Calibri" panose="020F0502020204030204" pitchFamily="34" charset="0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2267744" y="4587973"/>
            <a:ext cx="4304520" cy="486000"/>
            <a:chOff x="1403648" y="3795886"/>
            <a:chExt cx="5714808" cy="371891"/>
          </a:xfrm>
        </p:grpSpPr>
        <p:sp>
          <p:nvSpPr>
            <p:cNvPr id="14" name="圆角矩形 13"/>
            <p:cNvSpPr/>
            <p:nvPr/>
          </p:nvSpPr>
          <p:spPr bwMode="auto">
            <a:xfrm>
              <a:off x="1403648" y="3795886"/>
              <a:ext cx="500044" cy="321469"/>
            </a:xfrm>
            <a:prstGeom prst="roundRect">
              <a:avLst/>
            </a:prstGeom>
            <a:solidFill>
              <a:srgbClr val="00B0F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5" name="圆角矩形 14"/>
            <p:cNvSpPr/>
            <p:nvPr/>
          </p:nvSpPr>
          <p:spPr bwMode="auto">
            <a:xfrm>
              <a:off x="1975126" y="3795886"/>
              <a:ext cx="5143330" cy="321469"/>
            </a:xfrm>
            <a:prstGeom prst="roundRect">
              <a:avLst/>
            </a:prstGeom>
            <a:solidFill>
              <a:srgbClr val="00B0F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16" name="Picture 8" descr="说话气泡new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3648" y="3827363"/>
              <a:ext cx="571479" cy="256555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TextBox 16"/>
            <p:cNvSpPr txBox="1"/>
            <p:nvPr/>
          </p:nvSpPr>
          <p:spPr bwMode="auto">
            <a:xfrm>
              <a:off x="3567446" y="3829223"/>
              <a:ext cx="2257349" cy="338554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noProof="1">
                  <a:solidFill>
                    <a:srgbClr val="FFFFFF"/>
                  </a:solidFill>
                  <a:latin typeface="黑体" panose="02010600030101010101" pitchFamily="49" charset="-122"/>
                  <a:ea typeface="黑体" panose="02010600030101010101" pitchFamily="49" charset="-122"/>
                  <a:cs typeface="+mn-ea"/>
                </a:rPr>
                <a:t>演示</a:t>
              </a:r>
              <a:r>
                <a:rPr lang="zh-CN" altLang="en-US" sz="1600" b="1" noProof="1" smtClean="0">
                  <a:solidFill>
                    <a:srgbClr val="FFFFFF"/>
                  </a:solidFill>
                  <a:latin typeface="黑体" panose="02010600030101010101" pitchFamily="49" charset="-122"/>
                  <a:ea typeface="黑体" panose="02010600030101010101" pitchFamily="49" charset="-122"/>
                  <a:cs typeface="+mn-ea"/>
                </a:rPr>
                <a:t>示例</a:t>
              </a:r>
              <a:r>
                <a:rPr lang="en-US" altLang="zh-CN" sz="1600" b="1" noProof="1" smtClean="0">
                  <a:solidFill>
                    <a:srgbClr val="FFFFFF"/>
                  </a:solidFill>
                  <a:latin typeface="黑体" panose="02010600030101010101" pitchFamily="49" charset="-122"/>
                  <a:ea typeface="黑体" panose="02010600030101010101" pitchFamily="49" charset="-122"/>
                  <a:cs typeface="+mn-ea"/>
                </a:rPr>
                <a:t>6</a:t>
              </a:r>
              <a:r>
                <a:rPr lang="zh-CN" altLang="en-US" sz="1600" b="1" noProof="1" smtClean="0">
                  <a:solidFill>
                    <a:srgbClr val="FFFFFF"/>
                  </a:solidFill>
                  <a:latin typeface="黑体" panose="02010600030101010101" pitchFamily="49" charset="-122"/>
                  <a:ea typeface="黑体" panose="02010600030101010101" pitchFamily="49" charset="-122"/>
                  <a:cs typeface="+mn-ea"/>
                </a:rPr>
                <a:t>：</a:t>
              </a:r>
              <a:r>
                <a:rPr lang="zh-CN" altLang="en-US" sz="1600" b="1" noProof="1">
                  <a:solidFill>
                    <a:srgbClr val="FFFFFF"/>
                  </a:solidFill>
                  <a:latin typeface="黑体" panose="02010600030101010101" pitchFamily="49" charset="-122"/>
                  <a:ea typeface="黑体" panose="02010600030101010101" pitchFamily="49" charset="-122"/>
                  <a:cs typeface="+mn-ea"/>
                </a:rPr>
                <a:t>使用</a:t>
              </a:r>
              <a:r>
                <a:rPr lang="en-US" altLang="x-none" sz="1600" b="1" noProof="1">
                  <a:solidFill>
                    <a:srgbClr val="FFFFFF"/>
                  </a:solidFill>
                  <a:latin typeface="黑体" panose="02010600030101010101" pitchFamily="49" charset="-122"/>
                  <a:ea typeface="黑体" panose="02010600030101010101" pitchFamily="49" charset="-122"/>
                  <a:cs typeface="+mn-ea"/>
                </a:rPr>
                <a:t>super</a:t>
              </a:r>
              <a:endParaRPr lang="zh-CN" altLang="en-US" sz="1600" noProof="1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9" name="灯片编号占位符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r>
              <a:rPr lang="en-US" altLang="zh-CN" smtClean="0"/>
              <a:t>/40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super</a:t>
            </a:r>
            <a:r>
              <a:rPr lang="zh-CN" altLang="en-US" smtClean="0"/>
              <a:t>关键字来访问父类的成员</a:t>
            </a:r>
            <a:endParaRPr lang="en-US" smtClean="0"/>
          </a:p>
          <a:p>
            <a:pPr lvl="1"/>
            <a:r>
              <a:rPr lang="en-US" altLang="zh-CN" smtClean="0"/>
              <a:t>super</a:t>
            </a:r>
            <a:r>
              <a:rPr lang="zh-CN" altLang="en-US" smtClean="0"/>
              <a:t>只能出现在子类的方法和构造方法中</a:t>
            </a:r>
            <a:endParaRPr lang="zh-CN" altLang="en-US" smtClean="0"/>
          </a:p>
          <a:p>
            <a:pPr lvl="1"/>
            <a:r>
              <a:rPr lang="en-US" altLang="zh-CN" smtClean="0"/>
              <a:t>super</a:t>
            </a:r>
            <a:r>
              <a:rPr lang="zh-CN" altLang="en-US" smtClean="0"/>
              <a:t>调用构造方法时，只能是第一句</a:t>
            </a:r>
            <a:endParaRPr lang="zh-CN" altLang="en-US" smtClean="0"/>
          </a:p>
          <a:p>
            <a:pPr lvl="1"/>
            <a:r>
              <a:rPr lang="en-US" altLang="zh-CN" smtClean="0"/>
              <a:t>super</a:t>
            </a:r>
            <a:r>
              <a:rPr lang="zh-CN" altLang="en-US" smtClean="0"/>
              <a:t>不能访问父类的</a:t>
            </a:r>
            <a:r>
              <a:rPr lang="en-US" altLang="zh-CN" smtClean="0"/>
              <a:t>private</a:t>
            </a:r>
            <a:r>
              <a:rPr lang="zh-CN" altLang="en-US" smtClean="0"/>
              <a:t>成员</a:t>
            </a:r>
            <a:endParaRPr lang="zh-CN" altLang="en-US" smtClean="0"/>
          </a:p>
          <a:p>
            <a:pPr lvl="1"/>
            <a:endParaRPr lang="en-US" altLang="zh-CN" smtClean="0"/>
          </a:p>
          <a:p>
            <a:pPr lvl="1"/>
            <a:endParaRPr lang="en-US" altLang="zh-CN" smtClean="0"/>
          </a:p>
          <a:p>
            <a:pPr lvl="1"/>
            <a:endParaRPr lang="zh-CN" altLang="en-US" dirty="0" smtClean="0"/>
          </a:p>
        </p:txBody>
      </p:sp>
      <p:sp>
        <p:nvSpPr>
          <p:cNvPr id="66562" name="Rectangle 2"/>
          <p:cNvSpPr>
            <a:spLocks noGrp="1" noChangeArrowheads="1"/>
          </p:cNvSpPr>
          <p:nvPr/>
        </p:nvSpPr>
        <p:spPr bwMode="auto">
          <a:xfrm>
            <a:off x="395536" y="0"/>
            <a:ext cx="8229600" cy="85725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91440" bIns="45720" numCol="1" anchor="ctr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009AD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小结</a:t>
            </a:r>
            <a:endParaRPr lang="zh-CN" altLang="en-US" sz="2400" b="1" dirty="0">
              <a:solidFill>
                <a:srgbClr val="009AD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Calibri" panose="020F050202020403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r>
              <a:rPr lang="en-US" altLang="zh-CN" smtClean="0"/>
              <a:t>/40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继承条件下构造方法的调用规则</a:t>
            </a:r>
            <a:endParaRPr lang="en-US" smtClean="0"/>
          </a:p>
          <a:p>
            <a:pPr lvl="1"/>
            <a:r>
              <a:rPr lang="zh-CN" altLang="en-US" smtClean="0"/>
              <a:t>子类构造方法没有通过</a:t>
            </a:r>
            <a:r>
              <a:rPr lang="en-US" altLang="zh-CN" smtClean="0"/>
              <a:t>super</a:t>
            </a:r>
            <a:r>
              <a:rPr lang="zh-CN" altLang="en-US" smtClean="0"/>
              <a:t>显式调用父类的有参构造方法，也没通过</a:t>
            </a:r>
            <a:r>
              <a:rPr lang="en-US" altLang="zh-CN" smtClean="0"/>
              <a:t>this</a:t>
            </a:r>
            <a:r>
              <a:rPr lang="zh-CN" altLang="en-US" smtClean="0"/>
              <a:t>显式调用自身其他构造方法</a:t>
            </a:r>
            <a:endParaRPr lang="en-US" smtClean="0"/>
          </a:p>
          <a:p>
            <a:pPr lvl="2"/>
            <a:r>
              <a:rPr lang="zh-CN" altLang="en-US" smtClean="0"/>
              <a:t>系统默认调用父类的无参构造方法</a:t>
            </a:r>
            <a:endParaRPr lang="en-US" smtClean="0"/>
          </a:p>
          <a:p>
            <a:pPr lvl="1"/>
            <a:r>
              <a:rPr lang="zh-CN" altLang="en-US" smtClean="0"/>
              <a:t>子类构造方法通过</a:t>
            </a:r>
            <a:r>
              <a:rPr lang="en-US" altLang="zh-CN" smtClean="0"/>
              <a:t>super</a:t>
            </a:r>
            <a:r>
              <a:rPr lang="zh-CN" altLang="en-US" smtClean="0"/>
              <a:t>显式调用父类的有参构造方法</a:t>
            </a:r>
            <a:endParaRPr lang="en-US" smtClean="0"/>
          </a:p>
          <a:p>
            <a:pPr lvl="2"/>
            <a:r>
              <a:rPr lang="zh-CN" altLang="en-US" smtClean="0"/>
              <a:t>执行父类相应构造方法，而不执行父类无参构造方法</a:t>
            </a:r>
            <a:endParaRPr lang="en-US" smtClean="0"/>
          </a:p>
          <a:p>
            <a:pPr lvl="1"/>
            <a:r>
              <a:rPr lang="zh-CN" altLang="en-US" smtClean="0"/>
              <a:t>子类构造方法通过</a:t>
            </a:r>
            <a:r>
              <a:rPr lang="en-US" altLang="zh-CN" smtClean="0"/>
              <a:t>this</a:t>
            </a:r>
            <a:r>
              <a:rPr lang="zh-CN" altLang="en-US" smtClean="0"/>
              <a:t>显式调用自身的其他构造方法，在相应构造方法中应用以上两条规则</a:t>
            </a:r>
            <a:endParaRPr lang="en-US" smtClean="0"/>
          </a:p>
          <a:p>
            <a:pPr lvl="1"/>
            <a:endParaRPr lang="en-US" smtClean="0"/>
          </a:p>
          <a:p>
            <a:pPr lvl="1"/>
            <a:endParaRPr lang="en-US" smtClean="0"/>
          </a:p>
          <a:p>
            <a:pPr lvl="1"/>
            <a:endParaRPr lang="zh-CN" altLang="en-US"/>
          </a:p>
        </p:txBody>
      </p:sp>
      <p:sp>
        <p:nvSpPr>
          <p:cNvPr id="68612" name="Rectangle 2"/>
          <p:cNvSpPr>
            <a:spLocks noGrp="1" noChangeArrowheads="1"/>
          </p:cNvSpPr>
          <p:nvPr/>
        </p:nvSpPr>
        <p:spPr bwMode="auto">
          <a:xfrm>
            <a:off x="236468" y="123478"/>
            <a:ext cx="8229600" cy="85725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91440" bIns="45720" numCol="1" anchor="ctr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009AD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继承条件下的构造方法</a:t>
            </a:r>
            <a:endParaRPr lang="zh-CN" altLang="en-US" sz="2400" b="1" dirty="0">
              <a:solidFill>
                <a:srgbClr val="009AD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Calibri" panose="020F0502020204030204" pitchFamily="34" charset="0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1316546" y="4585662"/>
            <a:ext cx="4969966" cy="486000"/>
            <a:chOff x="1403648" y="3795886"/>
            <a:chExt cx="5714808" cy="371891"/>
          </a:xfrm>
        </p:grpSpPr>
        <p:sp>
          <p:nvSpPr>
            <p:cNvPr id="10" name="圆角矩形 9"/>
            <p:cNvSpPr/>
            <p:nvPr/>
          </p:nvSpPr>
          <p:spPr bwMode="auto">
            <a:xfrm>
              <a:off x="1403648" y="3795886"/>
              <a:ext cx="500044" cy="321469"/>
            </a:xfrm>
            <a:prstGeom prst="roundRect">
              <a:avLst/>
            </a:prstGeom>
            <a:solidFill>
              <a:srgbClr val="00B0F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1" name="圆角矩形 10"/>
            <p:cNvSpPr/>
            <p:nvPr/>
          </p:nvSpPr>
          <p:spPr bwMode="auto">
            <a:xfrm>
              <a:off x="1975126" y="3795886"/>
              <a:ext cx="5143330" cy="321469"/>
            </a:xfrm>
            <a:prstGeom prst="roundRect">
              <a:avLst/>
            </a:prstGeom>
            <a:solidFill>
              <a:srgbClr val="00B0F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12" name="Picture 8" descr="说话气泡new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3648" y="3827363"/>
              <a:ext cx="571479" cy="256555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TextBox 12"/>
            <p:cNvSpPr txBox="1"/>
            <p:nvPr/>
          </p:nvSpPr>
          <p:spPr bwMode="auto">
            <a:xfrm>
              <a:off x="3052080" y="3829223"/>
              <a:ext cx="3288081" cy="338554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noProof="1">
                  <a:solidFill>
                    <a:srgbClr val="FFFFFF"/>
                  </a:solidFill>
                  <a:latin typeface="黑体" panose="02010600030101010101" pitchFamily="49" charset="-122"/>
                  <a:ea typeface="黑体" panose="02010600030101010101" pitchFamily="49" charset="-122"/>
                  <a:cs typeface="+mn-ea"/>
                </a:rPr>
                <a:t> 演示</a:t>
              </a:r>
              <a:r>
                <a:rPr lang="zh-CN" altLang="en-US" sz="1600" b="1" noProof="1" smtClean="0">
                  <a:solidFill>
                    <a:srgbClr val="FFFFFF"/>
                  </a:solidFill>
                  <a:latin typeface="黑体" panose="02010600030101010101" pitchFamily="49" charset="-122"/>
                  <a:ea typeface="黑体" panose="02010600030101010101" pitchFamily="49" charset="-122"/>
                  <a:cs typeface="+mn-ea"/>
                </a:rPr>
                <a:t>示例</a:t>
              </a:r>
              <a:r>
                <a:rPr lang="en-US" altLang="zh-CN" sz="1600" b="1" noProof="1" smtClean="0">
                  <a:solidFill>
                    <a:srgbClr val="FFFFFF"/>
                  </a:solidFill>
                  <a:latin typeface="黑体" panose="02010600030101010101" pitchFamily="49" charset="-122"/>
                  <a:ea typeface="黑体" panose="02010600030101010101" pitchFamily="49" charset="-122"/>
                  <a:cs typeface="+mn-ea"/>
                </a:rPr>
                <a:t>7</a:t>
              </a:r>
              <a:r>
                <a:rPr lang="zh-CN" altLang="en-US" sz="1600" b="1" noProof="1" smtClean="0">
                  <a:solidFill>
                    <a:srgbClr val="FFFFFF"/>
                  </a:solidFill>
                  <a:latin typeface="黑体" panose="02010600030101010101" pitchFamily="49" charset="-122"/>
                  <a:ea typeface="黑体" panose="02010600030101010101" pitchFamily="49" charset="-122"/>
                  <a:cs typeface="+mn-ea"/>
                </a:rPr>
                <a:t>：</a:t>
              </a:r>
              <a:r>
                <a:rPr lang="zh-CN" altLang="en-US" sz="1600" b="1" noProof="1">
                  <a:solidFill>
                    <a:srgbClr val="FFFFFF"/>
                  </a:solidFill>
                  <a:latin typeface="黑体" panose="02010600030101010101" pitchFamily="49" charset="-122"/>
                  <a:ea typeface="黑体" panose="02010600030101010101" pitchFamily="49" charset="-122"/>
                  <a:cs typeface="+mn-ea"/>
                </a:rPr>
                <a:t>断点追踪初始化过程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4" name="灯片编号占位符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r>
              <a:rPr lang="en-US" altLang="zh-CN" smtClean="0"/>
              <a:t>/40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Text Box 12"/>
          <p:cNvSpPr txBox="1">
            <a:spLocks noChangeArrowheads="1"/>
          </p:cNvSpPr>
          <p:nvPr/>
        </p:nvSpPr>
        <p:spPr bwMode="auto">
          <a:xfrm>
            <a:off x="6932613" y="4767263"/>
            <a:ext cx="530225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sz="1300" noProof="1">
                <a:solidFill>
                  <a:schemeClr val="bg1"/>
                </a:solidFill>
                <a:latin typeface="Calibri" panose="020F0502020204030204" pitchFamily="34" charset="0"/>
              </a:rPr>
              <a:t>2103</a:t>
            </a:r>
            <a:endParaRPr lang="zh-CN" sz="1300" noProof="1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70658" name="内容占位符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子类继承父类的什么？</a:t>
            </a:r>
            <a:endParaRPr lang="en-US" smtClean="0"/>
          </a:p>
          <a:p>
            <a:pPr lvl="1"/>
            <a:r>
              <a:rPr lang="zh-CN" altLang="en-US" smtClean="0"/>
              <a:t>继承</a:t>
            </a:r>
            <a:r>
              <a:rPr lang="en-US" altLang="zh-CN" smtClean="0"/>
              <a:t>public</a:t>
            </a:r>
            <a:r>
              <a:rPr lang="zh-CN" altLang="en-US" smtClean="0"/>
              <a:t>和</a:t>
            </a:r>
            <a:r>
              <a:rPr lang="en-US" altLang="zh-CN" smtClean="0"/>
              <a:t>protected</a:t>
            </a:r>
            <a:r>
              <a:rPr lang="zh-CN" altLang="en-US" smtClean="0"/>
              <a:t>修饰的属性和方法，不管子类和父类是否在同一个包里</a:t>
            </a:r>
            <a:endParaRPr lang="en-US" smtClean="0"/>
          </a:p>
          <a:p>
            <a:pPr lvl="1"/>
            <a:r>
              <a:rPr lang="zh-CN" altLang="en-US" smtClean="0"/>
              <a:t>继承默认权限修饰符修饰的属性和方法，但子类和父类必须在同一个包里</a:t>
            </a:r>
            <a:endParaRPr lang="zh-CN" altLang="en-US" smtClean="0"/>
          </a:p>
        </p:txBody>
      </p:sp>
      <p:sp>
        <p:nvSpPr>
          <p:cNvPr id="70659" name="Rectangle 2"/>
          <p:cNvSpPr>
            <a:spLocks noGrp="1" noChangeArrowheads="1"/>
          </p:cNvSpPr>
          <p:nvPr/>
        </p:nvSpPr>
        <p:spPr bwMode="auto">
          <a:xfrm>
            <a:off x="468313" y="195263"/>
            <a:ext cx="8229600" cy="85725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91440" bIns="45720" numCol="1" anchor="ctr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009AD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理解继承</a:t>
            </a:r>
            <a:r>
              <a:rPr lang="en-US" altLang="zh-CN" sz="2400" b="1" dirty="0">
                <a:solidFill>
                  <a:srgbClr val="009AD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-1</a:t>
            </a:r>
            <a:endParaRPr lang="en-US" altLang="zh-CN" sz="2400" b="1" dirty="0">
              <a:solidFill>
                <a:srgbClr val="009AD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Calibri" panose="020F050202020403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r>
              <a:rPr lang="en-US" altLang="zh-CN" smtClean="0"/>
              <a:t>/40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子类可以继承父类的所有资源吗？</a:t>
            </a:r>
            <a:endParaRPr lang="en-US" smtClean="0"/>
          </a:p>
          <a:p>
            <a:endParaRPr lang="en-US" dirty="0" smtClean="0"/>
          </a:p>
        </p:txBody>
      </p:sp>
      <p:sp>
        <p:nvSpPr>
          <p:cNvPr id="70660" name="AutoShape 7"/>
          <p:cNvSpPr/>
          <p:nvPr/>
        </p:nvSpPr>
        <p:spPr>
          <a:xfrm>
            <a:off x="3786187" y="3113088"/>
            <a:ext cx="2536725" cy="520722"/>
          </a:xfrm>
          <a:prstGeom prst="roundRect">
            <a:avLst>
              <a:gd name="adj" fmla="val 50000"/>
            </a:avLst>
          </a:prstGeom>
          <a:solidFill>
            <a:srgbClr val="009AD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lvl="1"/>
            <a:r>
              <a:rPr lang="zh-CN" altLang="en-US" b="1" noProof="1">
                <a:solidFill>
                  <a:schemeClr val="lt1"/>
                </a:solidFill>
                <a:latin typeface="黑体" panose="02010600030101010101" pitchFamily="49" charset="-122"/>
                <a:ea typeface="黑体" panose="02010600030101010101" pitchFamily="49" charset="-122"/>
              </a:rPr>
              <a:t>构造方法</a:t>
            </a:r>
            <a:endParaRPr lang="en-US" altLang="x-none" b="1" noProof="1">
              <a:solidFill>
                <a:schemeClr val="lt1"/>
              </a:solidFill>
              <a:latin typeface="黑体" panose="02010600030101010101" pitchFamily="49" charset="-122"/>
              <a:ea typeface="黑体" panose="02010600030101010101" pitchFamily="49" charset="-122"/>
            </a:endParaRPr>
          </a:p>
        </p:txBody>
      </p:sp>
      <p:sp>
        <p:nvSpPr>
          <p:cNvPr id="70661" name="AutoShape 8"/>
          <p:cNvSpPr/>
          <p:nvPr/>
        </p:nvSpPr>
        <p:spPr>
          <a:xfrm>
            <a:off x="3876674" y="2392363"/>
            <a:ext cx="2920905" cy="737964"/>
          </a:xfrm>
          <a:prstGeom prst="roundRect">
            <a:avLst>
              <a:gd name="adj" fmla="val 50000"/>
            </a:avLst>
          </a:prstGeom>
          <a:solidFill>
            <a:srgbClr val="009AD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lvl="1"/>
            <a:r>
              <a:rPr lang="zh-CN" altLang="en-US" sz="1400" b="1" noProof="1">
                <a:solidFill>
                  <a:schemeClr val="lt1"/>
                </a:solidFill>
                <a:latin typeface="黑体" panose="02010600030101010101" pitchFamily="49" charset="-122"/>
                <a:ea typeface="黑体" panose="02010600030101010101" pitchFamily="49" charset="-122"/>
              </a:rPr>
              <a:t>子类与父类不在同包，</a:t>
            </a:r>
            <a:endParaRPr lang="en-US" altLang="x-none" sz="1400" b="1" noProof="1">
              <a:solidFill>
                <a:schemeClr val="lt1"/>
              </a:solidFill>
              <a:latin typeface="黑体" panose="02010600030101010101" pitchFamily="49" charset="-122"/>
              <a:ea typeface="黑体" panose="02010600030101010101" pitchFamily="49" charset="-122"/>
            </a:endParaRPr>
          </a:p>
          <a:p>
            <a:pPr lvl="1"/>
            <a:r>
              <a:rPr lang="zh-CN" altLang="en-US" sz="1400" b="1" noProof="1">
                <a:solidFill>
                  <a:schemeClr val="lt1"/>
                </a:solidFill>
                <a:latin typeface="黑体" panose="02010600030101010101" pitchFamily="49" charset="-122"/>
                <a:ea typeface="黑体" panose="02010600030101010101" pitchFamily="49" charset="-122"/>
              </a:rPr>
              <a:t>使用默认访问权限的成员</a:t>
            </a:r>
            <a:endParaRPr lang="en-US" altLang="x-none" sz="1400" b="1" noProof="1">
              <a:solidFill>
                <a:schemeClr val="lt1"/>
              </a:solidFill>
              <a:latin typeface="黑体" panose="02010600030101010101" pitchFamily="49" charset="-122"/>
              <a:ea typeface="黑体" panose="02010600030101010101" pitchFamily="49" charset="-122"/>
            </a:endParaRPr>
          </a:p>
        </p:txBody>
      </p:sp>
      <p:sp>
        <p:nvSpPr>
          <p:cNvPr id="70662" name="AutoShape 9"/>
          <p:cNvSpPr/>
          <p:nvPr/>
        </p:nvSpPr>
        <p:spPr>
          <a:xfrm>
            <a:off x="3762375" y="1852613"/>
            <a:ext cx="2417763" cy="520722"/>
          </a:xfrm>
          <a:prstGeom prst="roundRect">
            <a:avLst>
              <a:gd name="adj" fmla="val 50000"/>
            </a:avLst>
          </a:prstGeom>
          <a:solidFill>
            <a:srgbClr val="009AD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lvl="1"/>
            <a:r>
              <a:rPr lang="en-US" altLang="x-none" b="1" noProof="1">
                <a:solidFill>
                  <a:schemeClr val="lt1"/>
                </a:solidFill>
                <a:latin typeface="黑体" panose="02010600030101010101" pitchFamily="49" charset="-122"/>
                <a:ea typeface="黑体" panose="02010600030101010101" pitchFamily="49" charset="-122"/>
              </a:rPr>
              <a:t>private</a:t>
            </a:r>
            <a:r>
              <a:rPr lang="zh-CN" altLang="en-US" b="1" noProof="1">
                <a:solidFill>
                  <a:schemeClr val="lt1"/>
                </a:solidFill>
                <a:latin typeface="黑体" panose="02010600030101010101" pitchFamily="49" charset="-122"/>
                <a:ea typeface="黑体" panose="02010600030101010101" pitchFamily="49" charset="-122"/>
              </a:rPr>
              <a:t>成员 </a:t>
            </a:r>
            <a:endParaRPr lang="zh-CN" altLang="en-US" b="1" noProof="1">
              <a:solidFill>
                <a:schemeClr val="lt1"/>
              </a:solidFill>
              <a:latin typeface="黑体" panose="02010600030101010101" pitchFamily="49" charset="-122"/>
              <a:ea typeface="黑体" panose="02010600030101010101" pitchFamily="49" charset="-122"/>
            </a:endParaRPr>
          </a:p>
        </p:txBody>
      </p:sp>
      <p:grpSp>
        <p:nvGrpSpPr>
          <p:cNvPr id="70663" name="Group 18"/>
          <p:cNvGrpSpPr/>
          <p:nvPr/>
        </p:nvGrpSpPr>
        <p:grpSpPr bwMode="auto">
          <a:xfrm>
            <a:off x="3533775" y="1895475"/>
            <a:ext cx="406400" cy="373063"/>
            <a:chOff x="0" y="-220"/>
            <a:chExt cx="2297" cy="2056"/>
          </a:xfrm>
        </p:grpSpPr>
        <p:sp>
          <p:nvSpPr>
            <p:cNvPr id="70664" name="Oval 19"/>
            <p:cNvSpPr/>
            <p:nvPr/>
          </p:nvSpPr>
          <p:spPr>
            <a:xfrm>
              <a:off x="0" y="-1"/>
              <a:ext cx="1615" cy="1619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 sz="1350" noProof="1">
                <a:latin typeface="Calibri" panose="020F0502020204030204" pitchFamily="34" charset="0"/>
              </a:endParaRPr>
            </a:p>
          </p:txBody>
        </p:sp>
        <p:sp>
          <p:nvSpPr>
            <p:cNvPr id="70665" name="Oval 20"/>
            <p:cNvSpPr/>
            <p:nvPr/>
          </p:nvSpPr>
          <p:spPr>
            <a:xfrm>
              <a:off x="90" y="95"/>
              <a:ext cx="1436" cy="1426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A2A2A2"/>
                </a:gs>
                <a:gs pos="100000">
                  <a:srgbClr val="FFFFFF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 sz="1350" noProof="1">
                <a:latin typeface="Calibri" panose="020F0502020204030204" pitchFamily="34" charset="0"/>
              </a:endParaRPr>
            </a:p>
          </p:txBody>
        </p:sp>
        <p:sp>
          <p:nvSpPr>
            <p:cNvPr id="70666" name="Oval 21"/>
            <p:cNvSpPr/>
            <p:nvPr/>
          </p:nvSpPr>
          <p:spPr>
            <a:xfrm>
              <a:off x="179" y="-220"/>
              <a:ext cx="2118" cy="2056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50000">
                  <a:srgbClr val="FFFFFF"/>
                </a:gs>
                <a:gs pos="100000">
                  <a:schemeClr val="hlink"/>
                </a:gs>
              </a:gsLst>
              <a:lin ang="18900000" scaled="1"/>
              <a:tileRect/>
            </a:gradFill>
            <a:ln w="9525">
              <a:noFill/>
            </a:ln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 sz="1350" noProof="1">
                <a:latin typeface="Calibri" panose="020F0502020204030204" pitchFamily="34" charset="0"/>
              </a:endParaRPr>
            </a:p>
          </p:txBody>
        </p:sp>
        <p:sp>
          <p:nvSpPr>
            <p:cNvPr id="70667" name="Oval 22"/>
            <p:cNvSpPr/>
            <p:nvPr/>
          </p:nvSpPr>
          <p:spPr>
            <a:xfrm>
              <a:off x="179" y="-220"/>
              <a:ext cx="2118" cy="2056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18900000" scaled="1"/>
              <a:tileRect/>
            </a:gradFill>
            <a:ln w="9525">
              <a:noFill/>
            </a:ln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 sz="1350" noProof="1">
                <a:latin typeface="Calibri" panose="020F0502020204030204" pitchFamily="34" charset="0"/>
              </a:endParaRPr>
            </a:p>
          </p:txBody>
        </p:sp>
        <p:sp>
          <p:nvSpPr>
            <p:cNvPr id="70668" name="Oval 23"/>
            <p:cNvSpPr/>
            <p:nvPr/>
          </p:nvSpPr>
          <p:spPr>
            <a:xfrm>
              <a:off x="260" y="-194"/>
              <a:ext cx="1095" cy="2004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50000">
                  <a:srgbClr val="00008A"/>
                </a:gs>
                <a:gs pos="100000">
                  <a:schemeClr val="hlink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 sz="1350" noProof="1">
                <a:latin typeface="Calibri" panose="020F0502020204030204" pitchFamily="34" charset="0"/>
              </a:endParaRPr>
            </a:p>
          </p:txBody>
        </p:sp>
        <p:sp>
          <p:nvSpPr>
            <p:cNvPr id="70669" name="Oval 24"/>
            <p:cNvSpPr/>
            <p:nvPr/>
          </p:nvSpPr>
          <p:spPr>
            <a:xfrm>
              <a:off x="260" y="-194"/>
              <a:ext cx="1095" cy="2004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18900000" scaled="1"/>
              <a:tileRect/>
            </a:gradFill>
            <a:ln w="9525">
              <a:noFill/>
            </a:ln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 sz="1350" noProof="1">
                <a:latin typeface="Calibri" panose="020F0502020204030204" pitchFamily="34" charset="0"/>
              </a:endParaRPr>
            </a:p>
          </p:txBody>
        </p:sp>
      </p:grpSp>
      <p:grpSp>
        <p:nvGrpSpPr>
          <p:cNvPr id="70670" name="Group 25"/>
          <p:cNvGrpSpPr/>
          <p:nvPr/>
        </p:nvGrpSpPr>
        <p:grpSpPr bwMode="auto">
          <a:xfrm>
            <a:off x="3648075" y="2519363"/>
            <a:ext cx="406400" cy="374650"/>
            <a:chOff x="0" y="-220"/>
            <a:chExt cx="2297" cy="2056"/>
          </a:xfrm>
        </p:grpSpPr>
        <p:sp>
          <p:nvSpPr>
            <p:cNvPr id="70671" name="Oval 26"/>
            <p:cNvSpPr/>
            <p:nvPr/>
          </p:nvSpPr>
          <p:spPr>
            <a:xfrm>
              <a:off x="0" y="-2"/>
              <a:ext cx="1615" cy="1620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 sz="1350" noProof="1">
                <a:latin typeface="Calibri" panose="020F0502020204030204" pitchFamily="34" charset="0"/>
              </a:endParaRPr>
            </a:p>
          </p:txBody>
        </p:sp>
        <p:sp>
          <p:nvSpPr>
            <p:cNvPr id="70672" name="Oval 27"/>
            <p:cNvSpPr/>
            <p:nvPr/>
          </p:nvSpPr>
          <p:spPr>
            <a:xfrm>
              <a:off x="90" y="94"/>
              <a:ext cx="1436" cy="1429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A2A2A2"/>
                </a:gs>
                <a:gs pos="100000">
                  <a:srgbClr val="FFFFFF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 sz="1350" noProof="1">
                <a:latin typeface="Calibri" panose="020F0502020204030204" pitchFamily="34" charset="0"/>
              </a:endParaRPr>
            </a:p>
          </p:txBody>
        </p:sp>
        <p:sp>
          <p:nvSpPr>
            <p:cNvPr id="70673" name="Oval 28"/>
            <p:cNvSpPr/>
            <p:nvPr/>
          </p:nvSpPr>
          <p:spPr>
            <a:xfrm>
              <a:off x="179" y="-220"/>
              <a:ext cx="2118" cy="2056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50000">
                  <a:srgbClr val="FFFFFF"/>
                </a:gs>
                <a:gs pos="100000">
                  <a:schemeClr val="hlink"/>
                </a:gs>
              </a:gsLst>
              <a:lin ang="18900000" scaled="1"/>
              <a:tileRect/>
            </a:gradFill>
            <a:ln w="9525">
              <a:noFill/>
            </a:ln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 sz="1350" noProof="1">
                <a:latin typeface="Calibri" panose="020F0502020204030204" pitchFamily="34" charset="0"/>
              </a:endParaRPr>
            </a:p>
          </p:txBody>
        </p:sp>
        <p:sp>
          <p:nvSpPr>
            <p:cNvPr id="70674" name="Oval 29"/>
            <p:cNvSpPr/>
            <p:nvPr/>
          </p:nvSpPr>
          <p:spPr>
            <a:xfrm>
              <a:off x="179" y="-220"/>
              <a:ext cx="2118" cy="2056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 sz="1350" noProof="1">
                <a:latin typeface="Calibri" panose="020F0502020204030204" pitchFamily="34" charset="0"/>
              </a:endParaRPr>
            </a:p>
          </p:txBody>
        </p:sp>
        <p:sp>
          <p:nvSpPr>
            <p:cNvPr id="70675" name="Oval 30"/>
            <p:cNvSpPr/>
            <p:nvPr/>
          </p:nvSpPr>
          <p:spPr>
            <a:xfrm>
              <a:off x="260" y="-194"/>
              <a:ext cx="1095" cy="2004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50000">
                  <a:srgbClr val="00008A"/>
                </a:gs>
                <a:gs pos="100000">
                  <a:schemeClr val="hlink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 sz="1350" noProof="1">
                <a:latin typeface="Calibri" panose="020F0502020204030204" pitchFamily="34" charset="0"/>
              </a:endParaRPr>
            </a:p>
          </p:txBody>
        </p:sp>
        <p:sp>
          <p:nvSpPr>
            <p:cNvPr id="70676" name="Oval 31"/>
            <p:cNvSpPr/>
            <p:nvPr/>
          </p:nvSpPr>
          <p:spPr>
            <a:xfrm>
              <a:off x="260" y="-194"/>
              <a:ext cx="1095" cy="200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18900000" scaled="1"/>
              <a:tileRect/>
            </a:gradFill>
            <a:ln w="9525">
              <a:noFill/>
            </a:ln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 sz="1350" noProof="1">
                <a:latin typeface="Calibri" panose="020F0502020204030204" pitchFamily="34" charset="0"/>
              </a:endParaRPr>
            </a:p>
          </p:txBody>
        </p:sp>
      </p:grpSp>
      <p:grpSp>
        <p:nvGrpSpPr>
          <p:cNvPr id="70677" name="Group 32"/>
          <p:cNvGrpSpPr/>
          <p:nvPr/>
        </p:nvGrpSpPr>
        <p:grpSpPr bwMode="auto">
          <a:xfrm>
            <a:off x="3533775" y="3152775"/>
            <a:ext cx="406400" cy="373063"/>
            <a:chOff x="0" y="-220"/>
            <a:chExt cx="2297" cy="2056"/>
          </a:xfrm>
        </p:grpSpPr>
        <p:sp>
          <p:nvSpPr>
            <p:cNvPr id="70678" name="Oval 33"/>
            <p:cNvSpPr/>
            <p:nvPr/>
          </p:nvSpPr>
          <p:spPr>
            <a:xfrm>
              <a:off x="0" y="-1"/>
              <a:ext cx="1615" cy="1619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 sz="1350" noProof="1">
                <a:latin typeface="Calibri" panose="020F0502020204030204" pitchFamily="34" charset="0"/>
              </a:endParaRPr>
            </a:p>
          </p:txBody>
        </p:sp>
        <p:sp>
          <p:nvSpPr>
            <p:cNvPr id="70679" name="Oval 34"/>
            <p:cNvSpPr/>
            <p:nvPr/>
          </p:nvSpPr>
          <p:spPr>
            <a:xfrm>
              <a:off x="90" y="95"/>
              <a:ext cx="1436" cy="1426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A2A2A2"/>
                </a:gs>
                <a:gs pos="100000">
                  <a:srgbClr val="FFFFFF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 sz="1350" noProof="1">
                <a:latin typeface="Calibri" panose="020F0502020204030204" pitchFamily="34" charset="0"/>
              </a:endParaRPr>
            </a:p>
          </p:txBody>
        </p:sp>
        <p:sp>
          <p:nvSpPr>
            <p:cNvPr id="70680" name="Oval 35"/>
            <p:cNvSpPr/>
            <p:nvPr/>
          </p:nvSpPr>
          <p:spPr>
            <a:xfrm>
              <a:off x="179" y="-220"/>
              <a:ext cx="2118" cy="2056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50000">
                  <a:srgbClr val="FFFFFF"/>
                </a:gs>
                <a:gs pos="100000">
                  <a:schemeClr val="hlink"/>
                </a:gs>
              </a:gsLst>
              <a:lin ang="18900000" scaled="1"/>
              <a:tileRect/>
            </a:gradFill>
            <a:ln w="9525">
              <a:noFill/>
            </a:ln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 sz="1350" noProof="1">
                <a:latin typeface="Calibri" panose="020F0502020204030204" pitchFamily="34" charset="0"/>
              </a:endParaRPr>
            </a:p>
          </p:txBody>
        </p:sp>
        <p:sp>
          <p:nvSpPr>
            <p:cNvPr id="70681" name="Oval 36"/>
            <p:cNvSpPr/>
            <p:nvPr/>
          </p:nvSpPr>
          <p:spPr>
            <a:xfrm>
              <a:off x="179" y="-220"/>
              <a:ext cx="2118" cy="2056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18900000" scaled="1"/>
              <a:tileRect/>
            </a:gradFill>
            <a:ln w="9525">
              <a:noFill/>
            </a:ln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 sz="1350" noProof="1">
                <a:latin typeface="Calibri" panose="020F0502020204030204" pitchFamily="34" charset="0"/>
              </a:endParaRPr>
            </a:p>
          </p:txBody>
        </p:sp>
        <p:sp>
          <p:nvSpPr>
            <p:cNvPr id="70682" name="Oval 37"/>
            <p:cNvSpPr/>
            <p:nvPr/>
          </p:nvSpPr>
          <p:spPr>
            <a:xfrm>
              <a:off x="260" y="-194"/>
              <a:ext cx="1095" cy="2004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50000">
                  <a:srgbClr val="00008A"/>
                </a:gs>
                <a:gs pos="100000">
                  <a:schemeClr val="hlink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 sz="1350" noProof="1">
                <a:latin typeface="Calibri" panose="020F0502020204030204" pitchFamily="34" charset="0"/>
              </a:endParaRPr>
            </a:p>
          </p:txBody>
        </p:sp>
        <p:sp>
          <p:nvSpPr>
            <p:cNvPr id="70683" name="Oval 38"/>
            <p:cNvSpPr/>
            <p:nvPr/>
          </p:nvSpPr>
          <p:spPr>
            <a:xfrm>
              <a:off x="260" y="-194"/>
              <a:ext cx="1095" cy="2004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18900000" scaled="1"/>
              <a:tileRect/>
            </a:gradFill>
            <a:ln w="9525">
              <a:noFill/>
            </a:ln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 sz="1350" noProof="1">
                <a:latin typeface="Calibri" panose="020F0502020204030204" pitchFamily="34" charset="0"/>
              </a:endParaRPr>
            </a:p>
          </p:txBody>
        </p:sp>
      </p:grpSp>
      <p:sp>
        <p:nvSpPr>
          <p:cNvPr id="70684" name="AutoShape 5"/>
          <p:cNvSpPr/>
          <p:nvPr/>
        </p:nvSpPr>
        <p:spPr>
          <a:xfrm rot="-16200000" flipH="1">
            <a:off x="1543844" y="1740694"/>
            <a:ext cx="2251075" cy="1874837"/>
          </a:xfrm>
          <a:custGeom>
            <a:avLst/>
            <a:gdLst>
              <a:gd name="txL" fmla="*/ 0 w 21600"/>
              <a:gd name="txT" fmla="*/ 0 h 21600"/>
              <a:gd name="txR" fmla="*/ 21600 w 21600"/>
              <a:gd name="txB" fmla="*/ 7713 h 21600"/>
            </a:gdLst>
            <a:ahLst/>
            <a:cxnLst>
              <a:cxn ang="0">
                <a:pos x="1500198" y="0"/>
              </a:cxn>
              <a:cxn ang="0">
                <a:pos x="746210" y="1250165"/>
              </a:cxn>
              <a:cxn ang="0">
                <a:pos x="1500198" y="1243683"/>
              </a:cxn>
              <a:cxn ang="0">
                <a:pos x="2254186" y="1250165"/>
              </a:cxn>
            </a:cxnLst>
            <a:rect l="txL" t="txT" r="txR" b="txB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gradFill rotWithShape="1">
            <a:gsLst>
              <a:gs pos="0">
                <a:srgbClr val="A3C4FF">
                  <a:alpha val="100000"/>
                </a:srgbClr>
              </a:gs>
              <a:gs pos="35001">
                <a:srgbClr val="BFD5FF">
                  <a:alpha val="100000"/>
                </a:srgbClr>
              </a:gs>
              <a:gs pos="100000">
                <a:srgbClr val="E5EEFF">
                  <a:alpha val="100000"/>
                </a:srgbClr>
              </a:gs>
            </a:gsLst>
            <a:lin ang="5400000" scaled="1"/>
            <a:tileRect/>
          </a:gradFill>
          <a:ln w="9525" cap="flat" cmpd="sng">
            <a:solidFill>
              <a:srgbClr val="4A7EBB"/>
            </a:solidFill>
            <a:prstDash val="solid"/>
            <a:headEnd type="none" w="med" len="med"/>
            <a:tailEnd type="none" w="med" len="med"/>
          </a:ln>
          <a:effectLst>
            <a:outerShdw dist="20000" dir="5400000" algn="ctr" rotWithShape="0">
              <a:srgbClr val="000000">
                <a:alpha val="31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zh-CN" altLang="en-US" sz="1350" noProof="1"/>
          </a:p>
        </p:txBody>
      </p:sp>
      <p:sp>
        <p:nvSpPr>
          <p:cNvPr id="70685" name="TextBox 117"/>
          <p:cNvSpPr txBox="1"/>
          <p:nvPr/>
        </p:nvSpPr>
        <p:spPr>
          <a:xfrm>
            <a:off x="2790825" y="1768475"/>
            <a:ext cx="388938" cy="1874838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eaVert">
            <a:spAutoFit/>
          </a:bodyPr>
          <a:lstStyle/>
          <a:p>
            <a:pPr>
              <a:defRPr/>
            </a:pPr>
            <a:r>
              <a:rPr lang="zh-CN" altLang="en-US" sz="1350" b="1" noProof="1">
                <a:latin typeface="Calibri" panose="020F0502020204030204" pitchFamily="34" charset="0"/>
                <a:cs typeface="+mn-ea"/>
              </a:rPr>
              <a:t>不能被继承的父类成员</a:t>
            </a:r>
            <a:endParaRPr lang="zh-CN" altLang="en-US" sz="1350" b="1" noProof="1">
              <a:latin typeface="Calibri" panose="020F0502020204030204" pitchFamily="34" charset="0"/>
            </a:endParaRPr>
          </a:p>
        </p:txBody>
      </p:sp>
      <p:sp>
        <p:nvSpPr>
          <p:cNvPr id="71709" name="Rectangle 2"/>
          <p:cNvSpPr>
            <a:spLocks noGrp="1" noChangeArrowheads="1"/>
          </p:cNvSpPr>
          <p:nvPr/>
        </p:nvSpPr>
        <p:spPr bwMode="auto">
          <a:xfrm>
            <a:off x="539552" y="-18151"/>
            <a:ext cx="8229600" cy="85725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91440" bIns="45720" numCol="1" anchor="ctr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009AD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理解继承</a:t>
            </a:r>
            <a:r>
              <a:rPr lang="en-US" altLang="zh-CN" sz="2400" b="1" dirty="0">
                <a:solidFill>
                  <a:srgbClr val="009AD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-2</a:t>
            </a:r>
            <a:endParaRPr lang="en-US" altLang="zh-CN" sz="2400" b="1" dirty="0">
              <a:solidFill>
                <a:srgbClr val="009AD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Calibri" panose="020F0502020204030204" pitchFamily="34" charset="0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2071669" y="4515961"/>
            <a:ext cx="4725909" cy="409671"/>
            <a:chOff x="1403648" y="3795886"/>
            <a:chExt cx="5714808" cy="338558"/>
          </a:xfrm>
        </p:grpSpPr>
        <p:sp>
          <p:nvSpPr>
            <p:cNvPr id="35" name="圆角矩形 34"/>
            <p:cNvSpPr/>
            <p:nvPr/>
          </p:nvSpPr>
          <p:spPr bwMode="auto">
            <a:xfrm>
              <a:off x="1403648" y="3795886"/>
              <a:ext cx="500044" cy="321469"/>
            </a:xfrm>
            <a:prstGeom prst="roundRect">
              <a:avLst/>
            </a:prstGeom>
            <a:solidFill>
              <a:srgbClr val="00B0F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36" name="圆角矩形 35"/>
            <p:cNvSpPr/>
            <p:nvPr/>
          </p:nvSpPr>
          <p:spPr bwMode="auto">
            <a:xfrm>
              <a:off x="1975126" y="3795886"/>
              <a:ext cx="5143330" cy="321469"/>
            </a:xfrm>
            <a:prstGeom prst="roundRect">
              <a:avLst/>
            </a:prstGeom>
            <a:solidFill>
              <a:srgbClr val="00B0F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37" name="Picture 8" descr="说话气泡new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3648" y="3827363"/>
              <a:ext cx="571479" cy="256555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8" name="TextBox 37"/>
            <p:cNvSpPr txBox="1"/>
            <p:nvPr/>
          </p:nvSpPr>
          <p:spPr bwMode="auto">
            <a:xfrm>
              <a:off x="2181127" y="3829223"/>
              <a:ext cx="4209811" cy="305221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zh-CN" altLang="en-US" sz="1600" b="1" noProof="1">
                  <a:solidFill>
                    <a:srgbClr val="FFFFFF"/>
                  </a:solidFill>
                  <a:latin typeface="黑体" panose="02010600030101010101" pitchFamily="49" charset="-122"/>
                  <a:ea typeface="黑体" panose="02010600030101010101" pitchFamily="49" charset="-122"/>
                  <a:cs typeface="+mn-ea"/>
                </a:rPr>
                <a:t> </a:t>
              </a:r>
              <a:r>
                <a:rPr lang="zh-CN" altLang="en-US" b="1" noProof="1">
                  <a:solidFill>
                    <a:srgbClr val="FFFFFF"/>
                  </a:solidFill>
                  <a:latin typeface="黑体" panose="02010600030101010101" pitchFamily="49" charset="-122"/>
                  <a:ea typeface="黑体" panose="02010600030101010101" pitchFamily="49" charset="-122"/>
                  <a:cs typeface="+mn-ea"/>
                </a:rPr>
                <a:t>演示</a:t>
              </a:r>
              <a:r>
                <a:rPr lang="zh-CN" altLang="en-US" b="1" noProof="1" smtClean="0">
                  <a:solidFill>
                    <a:srgbClr val="FFFFFF"/>
                  </a:solidFill>
                  <a:latin typeface="黑体" panose="02010600030101010101" pitchFamily="49" charset="-122"/>
                  <a:ea typeface="黑体" panose="02010600030101010101" pitchFamily="49" charset="-122"/>
                  <a:cs typeface="+mn-ea"/>
                </a:rPr>
                <a:t>示例</a:t>
              </a:r>
              <a:r>
                <a:rPr lang="en-US" altLang="zh-CN" b="1" noProof="1" smtClean="0">
                  <a:solidFill>
                    <a:srgbClr val="FFFFFF"/>
                  </a:solidFill>
                  <a:latin typeface="黑体" panose="02010600030101010101" pitchFamily="49" charset="-122"/>
                  <a:ea typeface="黑体" panose="02010600030101010101" pitchFamily="49" charset="-122"/>
                  <a:cs typeface="+mn-ea"/>
                </a:rPr>
                <a:t>8</a:t>
              </a:r>
              <a:r>
                <a:rPr lang="zh-CN" altLang="en-US" b="1" noProof="1" smtClean="0">
                  <a:solidFill>
                    <a:srgbClr val="FFFFFF"/>
                  </a:solidFill>
                  <a:latin typeface="黑体" panose="02010600030101010101" pitchFamily="49" charset="-122"/>
                  <a:ea typeface="黑体" panose="02010600030101010101" pitchFamily="49" charset="-122"/>
                  <a:cs typeface="+mn-ea"/>
                </a:rPr>
                <a:t>：</a:t>
              </a:r>
              <a:r>
                <a:rPr lang="zh-CN" altLang="en-US" b="1" noProof="1">
                  <a:solidFill>
                    <a:srgbClr val="FFFFFF"/>
                  </a:solidFill>
                  <a:latin typeface="黑体" panose="02010600030101010101" pitchFamily="49" charset="-122"/>
                  <a:ea typeface="黑体" panose="02010600030101010101" pitchFamily="49" charset="-122"/>
                  <a:cs typeface="+mn-ea"/>
                </a:rPr>
                <a:t>不能被继承的情况</a:t>
              </a:r>
              <a:endParaRPr lang="zh-CN" altLang="en-US" b="1" spc="300" dirty="0">
                <a:solidFill>
                  <a:srgbClr val="FBFFF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240710" y="838096"/>
            <a:ext cx="436880" cy="549275"/>
            <a:chOff x="314008" y="938530"/>
            <a:chExt cx="436880" cy="549275"/>
          </a:xfrm>
        </p:grpSpPr>
        <p:sp>
          <p:nvSpPr>
            <p:cNvPr id="16" name="TextBox 65"/>
            <p:cNvSpPr txBox="1"/>
            <p:nvPr/>
          </p:nvSpPr>
          <p:spPr>
            <a:xfrm>
              <a:off x="314008" y="1242695"/>
              <a:ext cx="436880" cy="245110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000" b="1" dirty="0">
                  <a:solidFill>
                    <a:srgbClr val="0099D8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问题</a:t>
              </a:r>
              <a:endParaRPr lang="zh-CN" altLang="en-US" sz="1000" b="1" dirty="0">
                <a:solidFill>
                  <a:srgbClr val="0099D8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pic>
          <p:nvPicPr>
            <p:cNvPr id="17" name="图片 16" descr="疑问 gray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5285" y="938530"/>
              <a:ext cx="314325" cy="314325"/>
            </a:xfrm>
            <a:prstGeom prst="rect">
              <a:avLst/>
            </a:prstGeom>
          </p:spPr>
        </p:pic>
      </p:grpSp>
      <p:sp>
        <p:nvSpPr>
          <p:cNvPr id="9" name="灯片编号占位符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r>
              <a:rPr lang="en-US" altLang="zh-CN" smtClean="0"/>
              <a:t>/40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0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0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0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0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0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0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0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70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60" grpId="0" bldLvl="0" animBg="1"/>
      <p:bldP spid="70661" grpId="0" bldLvl="0" animBg="1"/>
      <p:bldP spid="70662" grpId="0" bldLvl="0" animBg="1"/>
      <p:bldP spid="7068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访问修饰符</a:t>
            </a:r>
            <a:r>
              <a:rPr lang="en-US" altLang="zh-CN" smtClean="0"/>
              <a:t>protected</a:t>
            </a:r>
            <a:endParaRPr lang="zh-CN" altLang="en-US" smtClean="0"/>
          </a:p>
          <a:p>
            <a:pPr lvl="1"/>
            <a:r>
              <a:rPr lang="zh-CN" altLang="en-US" smtClean="0"/>
              <a:t>可以修饰属性和方法</a:t>
            </a:r>
            <a:endParaRPr lang="zh-CN" altLang="en-US" smtClean="0"/>
          </a:p>
          <a:p>
            <a:pPr lvl="1"/>
            <a:r>
              <a:rPr lang="zh-CN" altLang="en-US" smtClean="0"/>
              <a:t>本类、同包、子类可以访问</a:t>
            </a:r>
            <a:endParaRPr lang="zh-CN" altLang="en-US" smtClean="0"/>
          </a:p>
          <a:p>
            <a:r>
              <a:rPr lang="zh-CN" altLang="en-US" smtClean="0"/>
              <a:t>回顾访问修饰符</a:t>
            </a:r>
            <a:endParaRPr lang="zh-CN" altLang="en-US" dirty="0" smtClean="0"/>
          </a:p>
        </p:txBody>
      </p:sp>
      <p:sp>
        <p:nvSpPr>
          <p:cNvPr id="73730" name="Rectangle 2"/>
          <p:cNvSpPr>
            <a:spLocks noGrp="1" noChangeArrowheads="1"/>
          </p:cNvSpPr>
          <p:nvPr/>
        </p:nvSpPr>
        <p:spPr bwMode="auto">
          <a:xfrm>
            <a:off x="323528" y="0"/>
            <a:ext cx="8229600" cy="85725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91440" bIns="45720" numCol="1" anchor="ctr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009AD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小结</a:t>
            </a:r>
            <a:endParaRPr lang="zh-CN" altLang="en-US" sz="2400" b="1" dirty="0">
              <a:solidFill>
                <a:srgbClr val="009AD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Calibri" panose="020F0502020204030204" pitchFamily="34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2214546" y="4515965"/>
            <a:ext cx="4816808" cy="486000"/>
            <a:chOff x="1403648" y="3795886"/>
            <a:chExt cx="5714808" cy="371891"/>
          </a:xfrm>
        </p:grpSpPr>
        <p:sp>
          <p:nvSpPr>
            <p:cNvPr id="7" name="圆角矩形 6"/>
            <p:cNvSpPr/>
            <p:nvPr/>
          </p:nvSpPr>
          <p:spPr bwMode="auto">
            <a:xfrm>
              <a:off x="1403648" y="3795886"/>
              <a:ext cx="500044" cy="321469"/>
            </a:xfrm>
            <a:prstGeom prst="roundRect">
              <a:avLst/>
            </a:prstGeom>
            <a:solidFill>
              <a:srgbClr val="00B0F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8" name="圆角矩形 7"/>
            <p:cNvSpPr/>
            <p:nvPr/>
          </p:nvSpPr>
          <p:spPr bwMode="auto">
            <a:xfrm>
              <a:off x="1975126" y="3795886"/>
              <a:ext cx="5143330" cy="321469"/>
            </a:xfrm>
            <a:prstGeom prst="roundRect">
              <a:avLst/>
            </a:prstGeom>
            <a:solidFill>
              <a:srgbClr val="00B0F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9" name="Picture 8" descr="说话气泡new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3648" y="3827363"/>
              <a:ext cx="571479" cy="256555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TextBox 9"/>
            <p:cNvSpPr txBox="1"/>
            <p:nvPr/>
          </p:nvSpPr>
          <p:spPr bwMode="auto">
            <a:xfrm>
              <a:off x="2845293" y="3829223"/>
              <a:ext cx="3701655" cy="338554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noProof="1">
                  <a:solidFill>
                    <a:srgbClr val="FFFFFF"/>
                  </a:solidFill>
                  <a:latin typeface="黑体" panose="02010600030101010101" pitchFamily="49" charset="-122"/>
                  <a:ea typeface="黑体" panose="02010600030101010101" pitchFamily="49" charset="-122"/>
                  <a:cs typeface="+mn-ea"/>
                </a:rPr>
                <a:t> 演示</a:t>
              </a:r>
              <a:r>
                <a:rPr lang="zh-CN" altLang="en-US" sz="1600" b="1" noProof="1" smtClean="0">
                  <a:solidFill>
                    <a:srgbClr val="FFFFFF"/>
                  </a:solidFill>
                  <a:latin typeface="黑体" panose="02010600030101010101" pitchFamily="49" charset="-122"/>
                  <a:ea typeface="黑体" panose="02010600030101010101" pitchFamily="49" charset="-122"/>
                  <a:cs typeface="+mn-ea"/>
                </a:rPr>
                <a:t>示例</a:t>
              </a:r>
              <a:r>
                <a:rPr lang="en-US" altLang="zh-CN" sz="1600" b="1" noProof="1">
                  <a:solidFill>
                    <a:srgbClr val="FFFFFF"/>
                  </a:solidFill>
                  <a:latin typeface="黑体" panose="02010600030101010101" pitchFamily="49" charset="-122"/>
                  <a:ea typeface="黑体" panose="02010600030101010101" pitchFamily="49" charset="-122"/>
                  <a:cs typeface="+mn-ea"/>
                </a:rPr>
                <a:t>9</a:t>
              </a:r>
              <a:r>
                <a:rPr lang="zh-CN" altLang="en-US" sz="1600" b="1" noProof="1">
                  <a:solidFill>
                    <a:srgbClr val="FFFFFF"/>
                  </a:solidFill>
                  <a:latin typeface="黑体" panose="02010600030101010101" pitchFamily="49" charset="-122"/>
                  <a:ea typeface="黑体" panose="02010600030101010101" pitchFamily="49" charset="-122"/>
                  <a:cs typeface="+mn-ea"/>
                </a:rPr>
                <a:t>：访问修饰符的不同作用域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4" name="灯片编号占位符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r>
              <a:rPr lang="en-US" altLang="zh-CN" smtClean="0"/>
              <a:t>/40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何时使用继承？</a:t>
            </a:r>
            <a:endParaRPr lang="zh-CN" altLang="en-US" smtClean="0"/>
          </a:p>
          <a:p>
            <a:pPr lvl="1"/>
            <a:r>
              <a:rPr lang="zh-CN" altLang="en-US" smtClean="0"/>
              <a:t>继承与真实世界类似</a:t>
            </a:r>
            <a:endParaRPr lang="zh-CN" altLang="en-US" smtClean="0"/>
          </a:p>
          <a:p>
            <a:pPr lvl="2"/>
            <a:r>
              <a:rPr lang="zh-CN" altLang="en-US" smtClean="0"/>
              <a:t>只要说“猫是哺乳动物”，猫的很多属性、行为就</a:t>
            </a:r>
            <a:endParaRPr lang="en-US" altLang="zh-CN" smtClean="0"/>
          </a:p>
          <a:p>
            <a:pPr lvl="2"/>
            <a:r>
              <a:rPr lang="zh-CN" altLang="en-US" smtClean="0"/>
              <a:t>不言自明了</a:t>
            </a:r>
            <a:endParaRPr lang="zh-CN" altLang="en-US" smtClean="0"/>
          </a:p>
          <a:p>
            <a:pPr lvl="2"/>
            <a:r>
              <a:rPr lang="zh-CN" altLang="en-US" smtClean="0"/>
              <a:t>藏獒是一种狗</a:t>
            </a:r>
            <a:endParaRPr lang="zh-CN" altLang="en-US" smtClean="0"/>
          </a:p>
          <a:p>
            <a:pPr lvl="1"/>
            <a:endParaRPr lang="zh-CN" altLang="en-US" smtClean="0"/>
          </a:p>
          <a:p>
            <a:pPr lvl="1"/>
            <a:r>
              <a:rPr lang="zh-CN" altLang="en-US" smtClean="0"/>
              <a:t>继承是代码重用的一种方式</a:t>
            </a:r>
            <a:endParaRPr lang="zh-CN" altLang="en-US" dirty="0" smtClean="0"/>
          </a:p>
        </p:txBody>
      </p:sp>
      <p:sp>
        <p:nvSpPr>
          <p:cNvPr id="73732" name="AutoShape 21"/>
          <p:cNvSpPr>
            <a:spLocks noChangeArrowheads="1"/>
          </p:cNvSpPr>
          <p:nvPr/>
        </p:nvSpPr>
        <p:spPr bwMode="auto">
          <a:xfrm>
            <a:off x="1979712" y="3795886"/>
            <a:ext cx="3960440" cy="369332"/>
          </a:xfrm>
          <a:prstGeom prst="roundRect">
            <a:avLst>
              <a:gd name="adj" fmla="val 0"/>
            </a:avLst>
          </a:prstGeom>
          <a:solidFill>
            <a:srgbClr val="009AD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24155" indent="-224155" algn="ctr" fontAlgn="base"/>
            <a:r>
              <a:rPr lang="zh-CN" altLang="en-US" b="1" dirty="0">
                <a:solidFill>
                  <a:schemeClr val="bg1"/>
                </a:solidFill>
                <a:ea typeface="黑体" panose="02010600030101010101" pitchFamily="49" charset="-122"/>
              </a:rPr>
              <a:t> 将子类共有的属性和行为放到父类中 </a:t>
            </a:r>
            <a:endParaRPr lang="zh-CN" altLang="en-US" b="1" dirty="0">
              <a:solidFill>
                <a:schemeClr val="bg1"/>
              </a:solidFill>
              <a:ea typeface="黑体" panose="02010600030101010101" pitchFamily="49" charset="-122"/>
            </a:endParaRPr>
          </a:p>
        </p:txBody>
      </p:sp>
      <p:sp>
        <p:nvSpPr>
          <p:cNvPr id="73733" name="AutoShape 21"/>
          <p:cNvSpPr>
            <a:spLocks noChangeArrowheads="1"/>
          </p:cNvSpPr>
          <p:nvPr/>
        </p:nvSpPr>
        <p:spPr bwMode="auto">
          <a:xfrm>
            <a:off x="1979712" y="3003798"/>
            <a:ext cx="3240360" cy="369332"/>
          </a:xfrm>
          <a:prstGeom prst="roundRect">
            <a:avLst>
              <a:gd name="adj" fmla="val 0"/>
            </a:avLst>
          </a:prstGeom>
          <a:solidFill>
            <a:srgbClr val="009AD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24155" indent="-224155" algn="ctr" fontAlgn="base"/>
            <a:r>
              <a:rPr lang="zh-CN" altLang="en-US" sz="1350" b="1" dirty="0">
                <a:solidFill>
                  <a:schemeClr val="bg1"/>
                </a:solidFill>
                <a:ea typeface="黑体" panose="02010600030101010101" pitchFamily="49" charset="-122"/>
              </a:rPr>
              <a:t> </a:t>
            </a:r>
            <a:r>
              <a:rPr lang="zh-CN" altLang="en-US" b="1" dirty="0">
                <a:solidFill>
                  <a:schemeClr val="bg1"/>
                </a:solidFill>
                <a:latin typeface="黑体" panose="02010600030101010101" pitchFamily="49" charset="-122"/>
                <a:ea typeface="黑体" panose="02010600030101010101" pitchFamily="49" charset="-122"/>
              </a:rPr>
              <a:t>符合</a:t>
            </a:r>
            <a:r>
              <a:rPr lang="en-US" altLang="zh-CN" b="1" dirty="0">
                <a:solidFill>
                  <a:schemeClr val="bg1"/>
                </a:solidFill>
                <a:latin typeface="黑体" panose="02010600030101010101" pitchFamily="49" charset="-122"/>
                <a:ea typeface="黑体" panose="02010600030101010101" pitchFamily="49" charset="-122"/>
              </a:rPr>
              <a:t>is-a</a:t>
            </a:r>
            <a:r>
              <a:rPr lang="zh-CN" altLang="en-US" b="1" dirty="0">
                <a:solidFill>
                  <a:schemeClr val="bg1"/>
                </a:solidFill>
                <a:latin typeface="黑体" panose="02010600030101010101" pitchFamily="49" charset="-122"/>
                <a:ea typeface="黑体" panose="02010600030101010101" pitchFamily="49" charset="-122"/>
              </a:rPr>
              <a:t>关系的设计使用继承 </a:t>
            </a:r>
            <a:endParaRPr lang="zh-CN" altLang="en-US" b="1" dirty="0">
              <a:solidFill>
                <a:schemeClr val="bg1"/>
              </a:solidFill>
              <a:latin typeface="黑体" panose="02010600030101010101" pitchFamily="49" charset="-122"/>
              <a:ea typeface="黑体" panose="02010600030101010101" pitchFamily="49" charset="-122"/>
            </a:endParaRPr>
          </a:p>
        </p:txBody>
      </p:sp>
      <p:sp>
        <p:nvSpPr>
          <p:cNvPr id="74756" name="Rectangle 2"/>
          <p:cNvSpPr>
            <a:spLocks noGrp="1" noChangeArrowheads="1"/>
          </p:cNvSpPr>
          <p:nvPr/>
        </p:nvSpPr>
        <p:spPr bwMode="auto">
          <a:xfrm>
            <a:off x="395536" y="0"/>
            <a:ext cx="8229600" cy="85725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91440" bIns="45720" numCol="1" anchor="ctr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 smtClean="0">
                <a:solidFill>
                  <a:srgbClr val="009AD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使用</a:t>
            </a:r>
            <a:r>
              <a:rPr lang="zh-CN" altLang="en-US" sz="2400" b="1" dirty="0">
                <a:solidFill>
                  <a:srgbClr val="009AD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继承</a:t>
            </a:r>
            <a:endParaRPr lang="zh-CN" altLang="en-US" sz="2400" b="1" dirty="0">
              <a:solidFill>
                <a:srgbClr val="009AD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Calibri" panose="020F0502020204030204" pitchFamily="34" charset="0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240710" y="981606"/>
            <a:ext cx="436880" cy="549275"/>
            <a:chOff x="314008" y="938530"/>
            <a:chExt cx="436880" cy="549275"/>
          </a:xfrm>
        </p:grpSpPr>
        <p:sp>
          <p:nvSpPr>
            <p:cNvPr id="16" name="TextBox 65"/>
            <p:cNvSpPr txBox="1"/>
            <p:nvPr/>
          </p:nvSpPr>
          <p:spPr>
            <a:xfrm>
              <a:off x="314008" y="1242695"/>
              <a:ext cx="436880" cy="245110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000" b="1" dirty="0">
                  <a:solidFill>
                    <a:srgbClr val="0099D8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问题</a:t>
              </a:r>
              <a:endParaRPr lang="zh-CN" altLang="en-US" sz="1000" b="1" dirty="0">
                <a:solidFill>
                  <a:srgbClr val="0099D8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pic>
          <p:nvPicPr>
            <p:cNvPr id="17" name="图片 16" descr="疑问 gray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375285" y="938530"/>
              <a:ext cx="314325" cy="314325"/>
            </a:xfrm>
            <a:prstGeom prst="rect">
              <a:avLst/>
            </a:prstGeom>
          </p:spPr>
        </p:pic>
      </p:grpSp>
      <p:sp>
        <p:nvSpPr>
          <p:cNvPr id="9" name="灯片编号占位符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r>
              <a:rPr lang="en-US" altLang="zh-CN" smtClean="0"/>
              <a:t>/40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37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37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37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37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3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37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73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2" grpId="0" bldLvl="0" animBg="1"/>
      <p:bldP spid="73733" grpId="0" bldLvl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AutoShape 10"/>
          <p:cNvSpPr>
            <a:spLocks noChangeArrowheads="1"/>
          </p:cNvSpPr>
          <p:nvPr/>
        </p:nvSpPr>
        <p:spPr bwMode="auto">
          <a:xfrm>
            <a:off x="179512" y="1531694"/>
            <a:ext cx="4681413" cy="3046988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38100" cap="flat" cmpd="sng" algn="ctr">
            <a:solidFill>
              <a:srgbClr val="0099D8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1600" b="1" noProof="1"/>
              <a:t>class Car { </a:t>
            </a:r>
            <a:endParaRPr lang="en-US" sz="1600" b="1" noProof="1"/>
          </a:p>
          <a:p>
            <a:r>
              <a:rPr lang="en-US" sz="1600" b="1" noProof="1"/>
              <a:t>    private int site = 4;  //</a:t>
            </a:r>
            <a:r>
              <a:rPr lang="zh-CN" altLang="en-US" sz="1600" b="1" noProof="1"/>
              <a:t>座位数</a:t>
            </a:r>
            <a:endParaRPr lang="zh-CN" altLang="en-US" sz="1600" b="1" noProof="1"/>
          </a:p>
          <a:p>
            <a:r>
              <a:rPr lang="en-US" sz="1600" b="1" noProof="1"/>
              <a:t>    Car(){</a:t>
            </a:r>
            <a:endParaRPr lang="en-US" sz="1600" b="1" noProof="1"/>
          </a:p>
          <a:p>
            <a:r>
              <a:rPr lang="en-US" sz="1600" b="1" noProof="1"/>
              <a:t>        System.out.println ("</a:t>
            </a:r>
            <a:r>
              <a:rPr lang="zh-CN" altLang="en-US" sz="1600" b="1" noProof="1"/>
              <a:t>载客量是</a:t>
            </a:r>
            <a:r>
              <a:rPr lang="en-US" sz="1600" b="1" noProof="1"/>
              <a:t>"+site+"</a:t>
            </a:r>
            <a:r>
              <a:rPr lang="zh-CN" altLang="en-US" sz="1600" b="1" noProof="1"/>
              <a:t>人</a:t>
            </a:r>
            <a:r>
              <a:rPr lang="zh-CN" sz="1600" b="1" noProof="1"/>
              <a:t>");</a:t>
            </a:r>
            <a:endParaRPr lang="zh-CN" sz="1600" b="1" noProof="1"/>
          </a:p>
          <a:p>
            <a:r>
              <a:rPr lang="zh-CN" sz="1600" b="1" noProof="1"/>
              <a:t>    }</a:t>
            </a:r>
            <a:endParaRPr lang="zh-CN" sz="1600" b="1" noProof="1"/>
          </a:p>
          <a:p>
            <a:r>
              <a:rPr lang="en-US" sz="1600" b="1" noProof="1"/>
              <a:t>    public void setSite(int site){</a:t>
            </a:r>
            <a:endParaRPr lang="en-US" sz="1600" b="1" noProof="1"/>
          </a:p>
          <a:p>
            <a:r>
              <a:rPr lang="en-US" sz="1600" b="1" noProof="1"/>
              <a:t>        this.site = site;</a:t>
            </a:r>
            <a:endParaRPr lang="en-US" sz="1600" b="1" noProof="1"/>
          </a:p>
          <a:p>
            <a:r>
              <a:rPr lang="en-US" sz="1600" b="1" noProof="1"/>
              <a:t>    }</a:t>
            </a:r>
            <a:endParaRPr lang="en-US" sz="1600" b="1" noProof="1"/>
          </a:p>
          <a:p>
            <a:r>
              <a:rPr lang="en-US" sz="1600" b="1" noProof="1"/>
              <a:t>    void print(){</a:t>
            </a:r>
            <a:endParaRPr lang="en-US" sz="1600" b="1" noProof="1"/>
          </a:p>
          <a:p>
            <a:r>
              <a:rPr lang="en-US" sz="1600" b="1" noProof="1"/>
              <a:t>        System.out.print("</a:t>
            </a:r>
            <a:r>
              <a:rPr lang="zh-CN" altLang="en-US" sz="1600" b="1" noProof="1"/>
              <a:t>载客量是</a:t>
            </a:r>
            <a:r>
              <a:rPr lang="en-US" sz="1600" b="1" noProof="1"/>
              <a:t>"+site+"</a:t>
            </a:r>
            <a:r>
              <a:rPr lang="zh-CN" altLang="en-US" sz="1600" b="1" noProof="1"/>
              <a:t>人</a:t>
            </a:r>
            <a:r>
              <a:rPr lang="zh-CN" sz="1600" b="1" noProof="1"/>
              <a:t>");</a:t>
            </a:r>
            <a:endParaRPr lang="zh-CN" sz="1600" b="1" noProof="1"/>
          </a:p>
          <a:p>
            <a:r>
              <a:rPr lang="zh-CN" sz="1600" b="1" noProof="1"/>
              <a:t>    }</a:t>
            </a:r>
            <a:endParaRPr lang="zh-CN" sz="1600" b="1" noProof="1"/>
          </a:p>
          <a:p>
            <a:r>
              <a:rPr lang="zh-CN" sz="1600" b="1" noProof="1"/>
              <a:t>}</a:t>
            </a:r>
            <a:endParaRPr lang="zh-CN" sz="1600" b="1" noProof="1"/>
          </a:p>
        </p:txBody>
      </p:sp>
      <p:sp>
        <p:nvSpPr>
          <p:cNvPr id="75779" name="AutoShape 10"/>
          <p:cNvSpPr>
            <a:spLocks noChangeArrowheads="1"/>
          </p:cNvSpPr>
          <p:nvPr/>
        </p:nvSpPr>
        <p:spPr bwMode="auto">
          <a:xfrm>
            <a:off x="5076824" y="1598478"/>
            <a:ext cx="3887663" cy="1323439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38100" cap="flat" cmpd="sng" algn="ctr">
            <a:solidFill>
              <a:srgbClr val="0099D8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1600" b="1" noProof="1"/>
              <a:t>class Bus extends Car { </a:t>
            </a:r>
            <a:endParaRPr lang="en-US" sz="1600" b="1" noProof="1"/>
          </a:p>
          <a:p>
            <a:r>
              <a:rPr lang="en-US" sz="1600" b="1" noProof="1"/>
              <a:t>    Bus(int site){</a:t>
            </a:r>
            <a:endParaRPr lang="en-US" sz="1600" b="1" noProof="1"/>
          </a:p>
          <a:p>
            <a:r>
              <a:rPr lang="en-US" sz="1600" b="1" noProof="1"/>
              <a:t>        setSite(site);</a:t>
            </a:r>
            <a:endParaRPr lang="en-US" sz="1600" b="1" noProof="1"/>
          </a:p>
          <a:p>
            <a:r>
              <a:rPr lang="en-US" sz="1600" b="1" noProof="1"/>
              <a:t>    }</a:t>
            </a:r>
            <a:endParaRPr lang="en-US" sz="1600" b="1" noProof="1"/>
          </a:p>
          <a:p>
            <a:r>
              <a:rPr lang="en-US" sz="1600" b="1" noProof="1"/>
              <a:t>}</a:t>
            </a:r>
            <a:endParaRPr lang="en-US" sz="1600" b="1" noProof="1"/>
          </a:p>
        </p:txBody>
      </p:sp>
      <p:sp>
        <p:nvSpPr>
          <p:cNvPr id="75780" name="AutoShape 10"/>
          <p:cNvSpPr>
            <a:spLocks noChangeArrowheads="1"/>
          </p:cNvSpPr>
          <p:nvPr/>
        </p:nvSpPr>
        <p:spPr bwMode="auto">
          <a:xfrm>
            <a:off x="5076825" y="3171621"/>
            <a:ext cx="3887663" cy="1077218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38100" cap="flat" cmpd="sng" algn="ctr">
            <a:solidFill>
              <a:srgbClr val="0099D8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1600" b="1" noProof="1"/>
              <a:t>public static void main(String[] args) { </a:t>
            </a:r>
            <a:endParaRPr lang="en-US" sz="1600" b="1" noProof="1"/>
          </a:p>
          <a:p>
            <a:r>
              <a:rPr lang="en-US" sz="1600" b="1" noProof="1"/>
              <a:t>    Bus bus = new Bus(20);</a:t>
            </a:r>
            <a:endParaRPr lang="en-US" sz="1600" b="1" noProof="1"/>
          </a:p>
          <a:p>
            <a:r>
              <a:rPr lang="en-US" sz="1600" b="1" noProof="1"/>
              <a:t>    bus.print();</a:t>
            </a:r>
            <a:endParaRPr lang="en-US" sz="1600" b="1" noProof="1"/>
          </a:p>
          <a:p>
            <a:r>
              <a:rPr lang="en-US" sz="1600" b="1" noProof="1"/>
              <a:t>}</a:t>
            </a:r>
            <a:endParaRPr lang="en-US" sz="1600" b="1" noProof="1"/>
          </a:p>
        </p:txBody>
      </p:sp>
      <p:sp>
        <p:nvSpPr>
          <p:cNvPr id="74758" name="AutoShape 9"/>
          <p:cNvSpPr>
            <a:spLocks noChangeArrowheads="1"/>
          </p:cNvSpPr>
          <p:nvPr/>
        </p:nvSpPr>
        <p:spPr bwMode="auto">
          <a:xfrm>
            <a:off x="5148263" y="4440183"/>
            <a:ext cx="1620837" cy="507831"/>
          </a:xfrm>
          <a:prstGeom prst="roundRect">
            <a:avLst>
              <a:gd name="adj" fmla="val 167"/>
            </a:avLst>
          </a:prstGeom>
          <a:solidFill>
            <a:srgbClr val="009AD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24155" indent="-224155" algn="ctr" fontAlgn="base"/>
            <a:r>
              <a:rPr lang="zh-CN" altLang="en-US" sz="1350" b="1" dirty="0">
                <a:solidFill>
                  <a:schemeClr val="bg1"/>
                </a:solidFill>
                <a:ea typeface="黑体" panose="02010600030101010101" pitchFamily="49" charset="-122"/>
              </a:rPr>
              <a:t>载客量是</a:t>
            </a:r>
            <a:r>
              <a:rPr lang="en-US" altLang="zh-CN" sz="1350" b="1" dirty="0">
                <a:solidFill>
                  <a:schemeClr val="bg1"/>
                </a:solidFill>
                <a:ea typeface="黑体" panose="02010600030101010101" pitchFamily="49" charset="-122"/>
              </a:rPr>
              <a:t>4</a:t>
            </a:r>
            <a:r>
              <a:rPr lang="zh-CN" altLang="en-US" sz="1350" b="1" dirty="0">
                <a:solidFill>
                  <a:schemeClr val="bg1"/>
                </a:solidFill>
                <a:ea typeface="黑体" panose="02010600030101010101" pitchFamily="49" charset="-122"/>
              </a:rPr>
              <a:t>人</a:t>
            </a:r>
            <a:endParaRPr lang="zh-CN" altLang="en-US" sz="1350" b="1" dirty="0">
              <a:solidFill>
                <a:schemeClr val="bg1"/>
              </a:solidFill>
              <a:ea typeface="黑体" panose="02010600030101010101" pitchFamily="49" charset="-122"/>
            </a:endParaRPr>
          </a:p>
          <a:p>
            <a:pPr marL="224155" indent="-224155" algn="ctr" fontAlgn="base"/>
            <a:r>
              <a:rPr lang="zh-CN" altLang="en-US" sz="1350" b="1" dirty="0">
                <a:solidFill>
                  <a:schemeClr val="bg1"/>
                </a:solidFill>
                <a:ea typeface="黑体" panose="02010600030101010101" pitchFamily="49" charset="-122"/>
              </a:rPr>
              <a:t>载客量是</a:t>
            </a:r>
            <a:r>
              <a:rPr lang="en-US" altLang="zh-CN" sz="1350" b="1" dirty="0">
                <a:solidFill>
                  <a:schemeClr val="bg1"/>
                </a:solidFill>
                <a:ea typeface="黑体" panose="02010600030101010101" pitchFamily="49" charset="-122"/>
              </a:rPr>
              <a:t>20</a:t>
            </a:r>
            <a:r>
              <a:rPr lang="zh-CN" altLang="en-US" sz="1350" b="1" dirty="0">
                <a:solidFill>
                  <a:schemeClr val="bg1"/>
                </a:solidFill>
                <a:ea typeface="黑体" panose="02010600030101010101" pitchFamily="49" charset="-122"/>
              </a:rPr>
              <a:t>人 </a:t>
            </a:r>
            <a:endParaRPr lang="zh-CN" altLang="en-US" sz="1350" b="1" dirty="0">
              <a:solidFill>
                <a:schemeClr val="bg1"/>
              </a:solidFill>
              <a:ea typeface="黑体" panose="02010600030101010101" pitchFamily="49" charset="-122"/>
            </a:endParaRPr>
          </a:p>
        </p:txBody>
      </p:sp>
      <p:sp>
        <p:nvSpPr>
          <p:cNvPr id="75782" name="Rectangle 2"/>
          <p:cNvSpPr>
            <a:spLocks noGrp="1" noChangeArrowheads="1"/>
          </p:cNvSpPr>
          <p:nvPr/>
        </p:nvSpPr>
        <p:spPr bwMode="auto">
          <a:xfrm>
            <a:off x="395536" y="75093"/>
            <a:ext cx="8229600" cy="85725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91440" bIns="45720" numCol="1" anchor="ctr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009AD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小结</a:t>
            </a:r>
            <a:endParaRPr lang="zh-CN" altLang="en-US" sz="2400" b="1" dirty="0">
              <a:solidFill>
                <a:srgbClr val="009AD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Calibri" panose="020F0502020204030204" pitchFamily="34" charset="0"/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请说出以下代码的输出结果</a:t>
            </a:r>
            <a:endParaRPr lang="zh-CN" altLang="en-US" dirty="0" smtClean="0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r>
              <a:rPr lang="en-US" altLang="zh-CN" smtClean="0"/>
              <a:t>/40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4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8" grpId="0" bldLvl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需求说明</a:t>
            </a:r>
            <a:endParaRPr lang="en-US" smtClean="0"/>
          </a:p>
          <a:p>
            <a:pPr lvl="1"/>
            <a:r>
              <a:rPr lang="zh-CN" altLang="en-US" smtClean="0"/>
              <a:t>使用继承优化电子宠物系统</a:t>
            </a:r>
            <a:endParaRPr lang="en-US" smtClean="0"/>
          </a:p>
          <a:p>
            <a:pPr lvl="2"/>
            <a:r>
              <a:rPr lang="zh-CN" altLang="en-US" smtClean="0"/>
              <a:t>抽取父类，创建子类</a:t>
            </a:r>
            <a:endParaRPr lang="en-US" smtClean="0"/>
          </a:p>
          <a:p>
            <a:pPr lvl="2"/>
            <a:r>
              <a:rPr lang="zh-CN" altLang="en-US" smtClean="0"/>
              <a:t>在子类中使用</a:t>
            </a:r>
            <a:r>
              <a:rPr lang="en-US" altLang="zh-CN" smtClean="0"/>
              <a:t>super</a:t>
            </a:r>
            <a:r>
              <a:rPr lang="zh-CN" altLang="en-US" smtClean="0"/>
              <a:t>调用父类构造方法</a:t>
            </a:r>
            <a:endParaRPr lang="en-US" smtClean="0"/>
          </a:p>
          <a:p>
            <a:pPr lvl="2"/>
            <a:endParaRPr lang="en-US" smtClean="0"/>
          </a:p>
          <a:p>
            <a:pPr lvl="2"/>
            <a:endParaRPr lang="en-US" smtClean="0"/>
          </a:p>
          <a:p>
            <a:pPr lvl="2"/>
            <a:endParaRPr lang="zh-CN" altLang="en-US" smtClean="0"/>
          </a:p>
          <a:p>
            <a:endParaRPr lang="zh-CN" altLang="en-US" dirty="0" smtClean="0"/>
          </a:p>
        </p:txBody>
      </p:sp>
      <p:sp>
        <p:nvSpPr>
          <p:cNvPr id="76802" name="Rectangle 2"/>
          <p:cNvSpPr>
            <a:spLocks noGrp="1" noChangeArrowheads="1"/>
          </p:cNvSpPr>
          <p:nvPr/>
        </p:nvSpPr>
        <p:spPr bwMode="auto">
          <a:xfrm>
            <a:off x="467544" y="195486"/>
            <a:ext cx="8229600" cy="85725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91440" bIns="45720" numCol="1" anchor="ctr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009AD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练习3：使用继承实现电子宠物系统</a:t>
            </a:r>
            <a:endParaRPr lang="zh-CN" altLang="en-US" sz="2400" b="1" dirty="0">
              <a:solidFill>
                <a:srgbClr val="009AD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Calibri" panose="020F050202020403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r>
              <a:rPr lang="en-US" altLang="zh-CN" smtClean="0"/>
              <a:t>/40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内容占位符 11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>
                <a:sym typeface="宋体" panose="02010600030101010101" pitchFamily="2" charset="-122"/>
              </a:rPr>
              <a:t>实现封装的步骤是什么？</a:t>
            </a:r>
            <a:endParaRPr lang="zh-CN" altLang="en-US" smtClean="0"/>
          </a:p>
          <a:p>
            <a:r>
              <a:rPr lang="zh-CN" altLang="en-US" smtClean="0">
                <a:sym typeface="宋体" panose="02010600030101010101" pitchFamily="2" charset="-122"/>
              </a:rPr>
              <a:t>常用的访问权限控制符有哪些？</a:t>
            </a:r>
            <a:endParaRPr lang="zh-CN" altLang="en-US" smtClean="0"/>
          </a:p>
          <a:p>
            <a:r>
              <a:rPr lang="zh-CN" altLang="en-US" smtClean="0">
                <a:sym typeface="宋体" panose="02010600030101010101" pitchFamily="2" charset="-122"/>
              </a:rPr>
              <a:t>继承有何好处？</a:t>
            </a:r>
            <a:endParaRPr lang="en-US" smtClean="0"/>
          </a:p>
          <a:p>
            <a:r>
              <a:rPr lang="zh-CN" altLang="en-US" smtClean="0">
                <a:sym typeface="宋体" panose="02010600030101010101" pitchFamily="2" charset="-122"/>
              </a:rPr>
              <a:t>如何实现继承？</a:t>
            </a:r>
            <a:endParaRPr lang="en-US" smtClean="0"/>
          </a:p>
          <a:p>
            <a:endParaRPr lang="zh-CN" altLang="en-US" smtClean="0"/>
          </a:p>
          <a:p>
            <a:endParaRPr lang="zh-CN" altLang="en-US" dirty="0" smtClean="0"/>
          </a:p>
        </p:txBody>
      </p:sp>
      <p:sp>
        <p:nvSpPr>
          <p:cNvPr id="77826" name="Rectangle 2"/>
          <p:cNvSpPr>
            <a:spLocks noGrp="1" noChangeArrowheads="1"/>
          </p:cNvSpPr>
          <p:nvPr/>
        </p:nvSpPr>
        <p:spPr bwMode="auto">
          <a:xfrm>
            <a:off x="466725" y="195263"/>
            <a:ext cx="8229600" cy="85725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91440" bIns="45720" numCol="1" anchor="ctr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009AD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总结</a:t>
            </a:r>
            <a:endParaRPr lang="zh-CN" altLang="en-US" sz="2400" b="1" dirty="0">
              <a:solidFill>
                <a:srgbClr val="009AD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Calibri" panose="020F050202020403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r>
              <a:rPr lang="en-US" altLang="zh-CN" smtClean="0"/>
              <a:t>/40</a:t>
            </a:r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案例中的代码有什么缺陷？</a:t>
            </a:r>
            <a:endParaRPr lang="zh-CN" altLang="en-US" smtClean="0"/>
          </a:p>
          <a:p>
            <a:endParaRPr lang="zh-CN" altLang="en-US" smtClean="0"/>
          </a:p>
          <a:p>
            <a:endParaRPr lang="zh-CN" altLang="en-US" smtClean="0"/>
          </a:p>
          <a:p>
            <a:endParaRPr lang="zh-CN" altLang="en-US" smtClean="0"/>
          </a:p>
          <a:p>
            <a:endParaRPr lang="zh-CN" altLang="en-US" smtClean="0"/>
          </a:p>
          <a:p>
            <a:r>
              <a:rPr lang="zh-CN" altLang="en-US" smtClean="0"/>
              <a:t>如何解决上面设计的缺陷？</a:t>
            </a:r>
            <a:endParaRPr lang="zh-CN" altLang="en-US" dirty="0" smtClean="0"/>
          </a:p>
        </p:txBody>
      </p:sp>
      <p:sp>
        <p:nvSpPr>
          <p:cNvPr id="17412" name="AutoShape 12"/>
          <p:cNvSpPr>
            <a:spLocks noChangeArrowheads="1"/>
          </p:cNvSpPr>
          <p:nvPr/>
        </p:nvSpPr>
        <p:spPr bwMode="auto">
          <a:xfrm>
            <a:off x="2635250" y="1589088"/>
            <a:ext cx="2851150" cy="950119"/>
          </a:xfrm>
          <a:prstGeom prst="roundRect">
            <a:avLst>
              <a:gd name="adj" fmla="val 5292"/>
            </a:avLst>
          </a:prstGeom>
          <a:solidFill>
            <a:srgbClr val="EDF5FD"/>
          </a:solidFill>
          <a:ln w="38100" cap="flat" cmpd="sng" algn="ctr">
            <a:solidFill>
              <a:srgbClr val="0099D8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lvl="1"/>
            <a:r>
              <a:rPr lang="en-US" b="1" noProof="1"/>
              <a:t>Penguin p=new Penguin();</a:t>
            </a:r>
            <a:endParaRPr lang="en-US" b="1" noProof="1"/>
          </a:p>
          <a:p>
            <a:pPr lvl="1"/>
            <a:r>
              <a:rPr lang="en-US" b="1" noProof="1"/>
              <a:t>p.health = -1000; </a:t>
            </a:r>
            <a:endParaRPr lang="en-US" b="1" noProof="1"/>
          </a:p>
        </p:txBody>
      </p:sp>
      <p:sp>
        <p:nvSpPr>
          <p:cNvPr id="17413" name="AutoShape 21"/>
          <p:cNvSpPr/>
          <p:nvPr/>
        </p:nvSpPr>
        <p:spPr>
          <a:xfrm>
            <a:off x="2627784" y="2601590"/>
            <a:ext cx="3022600" cy="330200"/>
          </a:xfrm>
          <a:prstGeom prst="wedgeRoundRectCallout">
            <a:avLst>
              <a:gd name="adj1" fmla="val -22954"/>
              <a:gd name="adj2" fmla="val -48245"/>
              <a:gd name="adj3" fmla="val 16667"/>
            </a:avLst>
          </a:prstGeom>
          <a:solidFill>
            <a:srgbClr val="009AD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24155" indent="-224155" algn="ctr" fontAlgn="base"/>
            <a:r>
              <a:rPr lang="zh-CN" altLang="en-US" sz="1350" b="1" noProof="1">
                <a:solidFill>
                  <a:schemeClr val="bg1"/>
                </a:solidFill>
                <a:ea typeface="黑体" panose="02010600030101010101" pitchFamily="49" charset="-122"/>
              </a:rPr>
              <a:t>属性随意访问，不合理的赋值 </a:t>
            </a:r>
            <a:endParaRPr lang="zh-CN" altLang="en-US" sz="1350" b="1" noProof="1">
              <a:solidFill>
                <a:schemeClr val="bg1"/>
              </a:solidFill>
              <a:ea typeface="黑体" panose="02010600030101010101" pitchFamily="49" charset="-122"/>
            </a:endParaRPr>
          </a:p>
        </p:txBody>
      </p:sp>
      <p:sp>
        <p:nvSpPr>
          <p:cNvPr id="17414" name="AutoShape 21"/>
          <p:cNvSpPr/>
          <p:nvPr/>
        </p:nvSpPr>
        <p:spPr>
          <a:xfrm>
            <a:off x="2751138" y="3680122"/>
            <a:ext cx="2905125" cy="331788"/>
          </a:xfrm>
          <a:prstGeom prst="roundRect">
            <a:avLst>
              <a:gd name="adj" fmla="val 16667"/>
            </a:avLst>
          </a:prstGeom>
          <a:solidFill>
            <a:srgbClr val="009AD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24155" indent="-224155" algn="ctr" fontAlgn="base"/>
            <a:r>
              <a:rPr lang="zh-CN" altLang="en-US" sz="1350" b="1" noProof="1" smtClean="0">
                <a:solidFill>
                  <a:schemeClr val="bg1"/>
                </a:solidFill>
                <a:ea typeface="黑体" panose="02010600030101010101" pitchFamily="49" charset="-122"/>
              </a:rPr>
              <a:t>使用</a:t>
            </a:r>
            <a:r>
              <a:rPr lang="zh-CN" altLang="en-US" sz="1350" b="1" noProof="1">
                <a:solidFill>
                  <a:schemeClr val="bg1"/>
                </a:solidFill>
                <a:ea typeface="黑体" panose="02010600030101010101" pitchFamily="49" charset="-122"/>
              </a:rPr>
              <a:t>封装 </a:t>
            </a:r>
            <a:endParaRPr lang="zh-CN" altLang="en-US" sz="1350" b="1" noProof="1">
              <a:solidFill>
                <a:schemeClr val="bg1"/>
              </a:solidFill>
              <a:ea typeface="黑体" panose="02010600030101010101" pitchFamily="49" charset="-122"/>
            </a:endParaRPr>
          </a:p>
        </p:txBody>
      </p:sp>
      <p:sp>
        <p:nvSpPr>
          <p:cNvPr id="17418" name="Rectangle 41"/>
          <p:cNvSpPr/>
          <p:nvPr/>
        </p:nvSpPr>
        <p:spPr>
          <a:xfrm>
            <a:off x="3119389" y="2249488"/>
            <a:ext cx="1620708" cy="250825"/>
          </a:xfrm>
          <a:prstGeom prst="rect">
            <a:avLst/>
          </a:prstGeom>
          <a:noFill/>
          <a:ln w="28575" cap="flat" cmpd="sng">
            <a:solidFill>
              <a:srgbClr val="C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>
              <a:defRPr/>
            </a:pPr>
            <a:endParaRPr lang="zh-CN" altLang="en-US" sz="1350" noProof="1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18441" name="Rectangle 2"/>
          <p:cNvSpPr>
            <a:spLocks noGrp="1" noChangeArrowheads="1"/>
          </p:cNvSpPr>
          <p:nvPr/>
        </p:nvSpPr>
        <p:spPr bwMode="auto">
          <a:xfrm>
            <a:off x="457200" y="267494"/>
            <a:ext cx="8229600" cy="85725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91440" bIns="45720" numCol="1" anchor="ctr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zh-CN" sz="2400" b="1" dirty="0">
                <a:solidFill>
                  <a:srgbClr val="009AD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为什么要使用封装</a:t>
            </a:r>
            <a:endParaRPr lang="zh-CN" altLang="zh-CN" sz="2400" b="1" dirty="0">
              <a:solidFill>
                <a:srgbClr val="009AD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Calibri" panose="020F0502020204030204" pitchFamily="34" charset="0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1835697" y="4587973"/>
            <a:ext cx="4307940" cy="486000"/>
            <a:chOff x="1403648" y="3795886"/>
            <a:chExt cx="5714808" cy="371891"/>
          </a:xfrm>
        </p:grpSpPr>
        <p:sp>
          <p:nvSpPr>
            <p:cNvPr id="15" name="圆角矩形 14"/>
            <p:cNvSpPr/>
            <p:nvPr/>
          </p:nvSpPr>
          <p:spPr bwMode="auto">
            <a:xfrm>
              <a:off x="1403648" y="3795886"/>
              <a:ext cx="500044" cy="321469"/>
            </a:xfrm>
            <a:prstGeom prst="roundRect">
              <a:avLst/>
            </a:prstGeom>
            <a:solidFill>
              <a:srgbClr val="00B0F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6" name="圆角矩形 15"/>
            <p:cNvSpPr/>
            <p:nvPr/>
          </p:nvSpPr>
          <p:spPr bwMode="auto">
            <a:xfrm>
              <a:off x="1975126" y="3795886"/>
              <a:ext cx="5143330" cy="321469"/>
            </a:xfrm>
            <a:prstGeom prst="roundRect">
              <a:avLst/>
            </a:prstGeom>
            <a:solidFill>
              <a:srgbClr val="00B0F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17" name="Picture 8" descr="说话气泡new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3648" y="3827363"/>
              <a:ext cx="571479" cy="256555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TextBox 17"/>
            <p:cNvSpPr txBox="1"/>
            <p:nvPr/>
          </p:nvSpPr>
          <p:spPr bwMode="auto">
            <a:xfrm>
              <a:off x="2730027" y="3829223"/>
              <a:ext cx="3932187" cy="338554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noProof="1">
                  <a:solidFill>
                    <a:srgbClr val="FFFFFF"/>
                  </a:solidFill>
                  <a:latin typeface="黑体" panose="02010600030101010101" pitchFamily="49" charset="-122"/>
                  <a:ea typeface="黑体" panose="02010600030101010101" pitchFamily="49" charset="-122"/>
                  <a:cs typeface="+mn-ea"/>
                </a:rPr>
                <a:t> 演示</a:t>
              </a:r>
              <a:r>
                <a:rPr lang="zh-CN" altLang="en-US" sz="1600" b="1" noProof="1" smtClean="0">
                  <a:solidFill>
                    <a:srgbClr val="FFFFFF"/>
                  </a:solidFill>
                  <a:latin typeface="黑体" panose="02010600030101010101" pitchFamily="49" charset="-122"/>
                  <a:ea typeface="黑体" panose="02010600030101010101" pitchFamily="49" charset="-122"/>
                  <a:cs typeface="+mn-ea"/>
                </a:rPr>
                <a:t>示例</a:t>
              </a:r>
              <a:r>
                <a:rPr lang="en-US" altLang="zh-CN" sz="1600" b="1" noProof="1" smtClean="0">
                  <a:solidFill>
                    <a:srgbClr val="FFFFFF"/>
                  </a:solidFill>
                  <a:latin typeface="黑体" panose="02010600030101010101" pitchFamily="49" charset="-122"/>
                  <a:ea typeface="黑体" panose="02010600030101010101" pitchFamily="49" charset="-122"/>
                  <a:cs typeface="+mn-ea"/>
                </a:rPr>
                <a:t>1</a:t>
              </a:r>
              <a:r>
                <a:rPr lang="zh-CN" altLang="en-US" sz="1600" b="1" noProof="1" smtClean="0">
                  <a:solidFill>
                    <a:srgbClr val="FFFFFF"/>
                  </a:solidFill>
                  <a:latin typeface="黑体" panose="02010600030101010101" pitchFamily="49" charset="-122"/>
                  <a:ea typeface="黑体" panose="02010600030101010101" pitchFamily="49" charset="-122"/>
                  <a:cs typeface="+mn-ea"/>
                </a:rPr>
                <a:t>：</a:t>
              </a:r>
              <a:r>
                <a:rPr lang="zh-CN" altLang="en-US" sz="1600" b="1" noProof="1">
                  <a:solidFill>
                    <a:srgbClr val="FFFFFF"/>
                  </a:solidFill>
                  <a:latin typeface="黑体" panose="02010600030101010101" pitchFamily="49" charset="-122"/>
                  <a:ea typeface="黑体" panose="02010600030101010101" pitchFamily="49" charset="-122"/>
                  <a:cs typeface="+mn-ea"/>
                </a:rPr>
                <a:t>未使用封装的宠物类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" name="灯片编号占位符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r>
              <a:rPr lang="en-US" altLang="zh-CN" smtClean="0"/>
              <a:t>/40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7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74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2" grpId="0" bldLvl="0" animBg="1"/>
      <p:bldP spid="17413" grpId="0" bldLvl="0" animBg="1"/>
      <p:bldP spid="17414" grpId="0" bldLvl="0" animBg="1"/>
      <p:bldP spid="17418" grpId="0" bldLvl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1361440"/>
            <a:ext cx="9144000" cy="2232025"/>
          </a:xfrm>
          <a:prstGeom prst="rect">
            <a:avLst/>
          </a:prstGeom>
          <a:solidFill>
            <a:srgbClr val="0099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 descr="2_0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28190" y="1599565"/>
            <a:ext cx="5252720" cy="129349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875790" y="1892935"/>
            <a:ext cx="524192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 defTabSz="914400"/>
            <a:r>
              <a:rPr lang="zh-CN" altLang="zh-CN" sz="4000" b="1" kern="1400" spc="300">
                <a:solidFill>
                  <a:schemeClr val="bg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问题及作业</a:t>
            </a:r>
            <a:endParaRPr lang="zh-CN" altLang="zh-CN" sz="4000" b="1" kern="1400" spc="300">
              <a:solidFill>
                <a:schemeClr val="bg1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Calibri" panose="020F050202020403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662555" y="2835910"/>
            <a:ext cx="38119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eaLnBrk="0" fontAlgn="base" hangingPunct="0"/>
            <a:r>
              <a:rPr lang="zh-CN" altLang="en-US" sz="2800" spc="300" dirty="0">
                <a:solidFill>
                  <a:schemeClr val="bg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集中问题</a:t>
            </a:r>
            <a:r>
              <a:rPr lang="en-US" altLang="zh-CN" sz="2800" spc="300" dirty="0">
                <a:solidFill>
                  <a:schemeClr val="bg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&amp;</a:t>
            </a:r>
            <a:r>
              <a:rPr lang="zh-CN" altLang="en-US" sz="2800" spc="300" dirty="0">
                <a:solidFill>
                  <a:schemeClr val="bg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课后作业</a:t>
            </a:r>
            <a:endParaRPr lang="zh-CN" altLang="en-US" sz="2800" spc="300" dirty="0">
              <a:solidFill>
                <a:schemeClr val="bg1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r>
              <a:rPr lang="en-US" altLang="zh-CN" smtClean="0"/>
              <a:t>/40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面向对象三大特征之一 </a:t>
            </a:r>
            <a:r>
              <a:rPr lang="en-US" altLang="zh-CN" smtClean="0"/>
              <a:t>——</a:t>
            </a:r>
            <a:r>
              <a:rPr lang="zh-CN" altLang="en-US" smtClean="0"/>
              <a:t>封装</a:t>
            </a:r>
            <a:endParaRPr lang="zh-CN" altLang="en-US" smtClean="0"/>
          </a:p>
          <a:p>
            <a:pPr lvl="1"/>
            <a:r>
              <a:rPr lang="zh-CN" altLang="en-US" smtClean="0"/>
              <a:t>封装的概念</a:t>
            </a:r>
            <a:endParaRPr lang="zh-CN" altLang="en-US" smtClean="0"/>
          </a:p>
          <a:p>
            <a:pPr lvl="1"/>
            <a:endParaRPr lang="zh-CN" altLang="en-US" smtClean="0"/>
          </a:p>
          <a:p>
            <a:pPr lvl="1"/>
            <a:endParaRPr lang="zh-CN" altLang="en-US" smtClean="0"/>
          </a:p>
          <a:p>
            <a:pPr lvl="1"/>
            <a:endParaRPr lang="zh-CN" altLang="en-US" smtClean="0"/>
          </a:p>
          <a:p>
            <a:pPr lvl="1"/>
            <a:endParaRPr lang="zh-CN" altLang="en-US" smtClean="0"/>
          </a:p>
          <a:p>
            <a:pPr lvl="1"/>
            <a:r>
              <a:rPr lang="zh-CN" altLang="en-US" smtClean="0"/>
              <a:t>封装的两个大致原则</a:t>
            </a:r>
            <a:endParaRPr lang="en-US" smtClean="0"/>
          </a:p>
          <a:p>
            <a:pPr lvl="2"/>
            <a:endParaRPr lang="zh-CN" altLang="en-US" dirty="0" smtClean="0"/>
          </a:p>
        </p:txBody>
      </p:sp>
      <p:sp>
        <p:nvSpPr>
          <p:cNvPr id="19460" name="AutoShape 21"/>
          <p:cNvSpPr/>
          <p:nvPr/>
        </p:nvSpPr>
        <p:spPr>
          <a:xfrm>
            <a:off x="1691680" y="1943795"/>
            <a:ext cx="6030986" cy="1000274"/>
          </a:xfrm>
          <a:prstGeom prst="roundRect">
            <a:avLst>
              <a:gd name="adj" fmla="val 0"/>
            </a:avLst>
          </a:prstGeom>
          <a:solidFill>
            <a:srgbClr val="009AD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24155" indent="-224155" algn="ctr" fontAlgn="base"/>
            <a:endParaRPr lang="en-US" altLang="x-none" sz="1350" b="1" noProof="1">
              <a:solidFill>
                <a:schemeClr val="bg1"/>
              </a:solidFill>
              <a:ea typeface="黑体" panose="02010600030101010101" pitchFamily="49" charset="-122"/>
            </a:endParaRPr>
          </a:p>
          <a:p>
            <a:pPr marL="224155" indent="-224155" algn="ctr" fontAlgn="base"/>
            <a:r>
              <a:rPr lang="zh-CN" altLang="en-US" sz="1600" b="1" noProof="1">
                <a:solidFill>
                  <a:schemeClr val="bg1"/>
                </a:solidFill>
                <a:ea typeface="黑体" panose="02010600030101010101" pitchFamily="49" charset="-122"/>
              </a:rPr>
              <a:t>将类的某些信息隐藏在类内部，不允许外部程序直接访问，而是通过该类提供的方法来实现对隐藏信息的操作和访问</a:t>
            </a:r>
            <a:endParaRPr lang="en-US" altLang="x-none" sz="1600" b="1" noProof="1">
              <a:solidFill>
                <a:schemeClr val="bg1"/>
              </a:solidFill>
              <a:ea typeface="黑体" panose="02010600030101010101" pitchFamily="49" charset="-122"/>
            </a:endParaRPr>
          </a:p>
          <a:p>
            <a:pPr marL="224155" indent="-224155" algn="ctr" fontAlgn="base"/>
            <a:r>
              <a:rPr lang="zh-CN" altLang="en-US" sz="1350" b="1" noProof="1">
                <a:solidFill>
                  <a:schemeClr val="bg1"/>
                </a:solidFill>
                <a:ea typeface="黑体" panose="02010600030101010101" pitchFamily="49" charset="-122"/>
              </a:rPr>
              <a:t> </a:t>
            </a:r>
            <a:endParaRPr lang="zh-CN" altLang="en-US" sz="1350" b="1" noProof="1">
              <a:solidFill>
                <a:schemeClr val="bg1"/>
              </a:solidFill>
              <a:ea typeface="黑体" panose="02010600030101010101" pitchFamily="49" charset="-122"/>
            </a:endParaRPr>
          </a:p>
        </p:txBody>
      </p:sp>
      <p:sp>
        <p:nvSpPr>
          <p:cNvPr id="19461" name="AutoShape 21"/>
          <p:cNvSpPr/>
          <p:nvPr/>
        </p:nvSpPr>
        <p:spPr>
          <a:xfrm>
            <a:off x="1763688" y="3969742"/>
            <a:ext cx="2304143" cy="374571"/>
          </a:xfrm>
          <a:prstGeom prst="wedgeRoundRectCallout">
            <a:avLst>
              <a:gd name="adj1" fmla="val -50162"/>
              <a:gd name="adj2" fmla="val 15509"/>
              <a:gd name="adj3" fmla="val 16667"/>
            </a:avLst>
          </a:prstGeom>
          <a:solidFill>
            <a:srgbClr val="009AD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24155" indent="-224155" algn="ctr" fontAlgn="base"/>
            <a:r>
              <a:rPr lang="zh-CN" altLang="en-US" sz="1600" b="1" noProof="1">
                <a:solidFill>
                  <a:schemeClr val="bg1"/>
                </a:solidFill>
                <a:ea typeface="黑体" panose="02010600030101010101" pitchFamily="49" charset="-122"/>
              </a:rPr>
              <a:t>把所有的属性藏起来</a:t>
            </a:r>
            <a:endParaRPr lang="zh-CN" altLang="en-US" sz="1600" b="1" noProof="1">
              <a:solidFill>
                <a:schemeClr val="bg1"/>
              </a:solidFill>
              <a:ea typeface="黑体" panose="02010600030101010101" pitchFamily="49" charset="-122"/>
            </a:endParaRPr>
          </a:p>
        </p:txBody>
      </p:sp>
      <p:sp>
        <p:nvSpPr>
          <p:cNvPr id="19462" name="AutoShape 21"/>
          <p:cNvSpPr/>
          <p:nvPr/>
        </p:nvSpPr>
        <p:spPr>
          <a:xfrm>
            <a:off x="1691680" y="2961630"/>
            <a:ext cx="4608289" cy="374571"/>
          </a:xfrm>
          <a:prstGeom prst="wedgeRoundRectCallout">
            <a:avLst>
              <a:gd name="adj1" fmla="val -25736"/>
              <a:gd name="adj2" fmla="val -50319"/>
              <a:gd name="adj3" fmla="val 16667"/>
            </a:avLst>
          </a:prstGeom>
          <a:solidFill>
            <a:srgbClr val="009AD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24155" indent="-224155" algn="ctr" fontAlgn="base"/>
            <a:r>
              <a:rPr lang="zh-CN" altLang="en-US" sz="1600" b="1" noProof="1">
                <a:solidFill>
                  <a:schemeClr val="bg1"/>
                </a:solidFill>
                <a:ea typeface="黑体" panose="02010600030101010101" pitchFamily="49" charset="-122"/>
              </a:rPr>
              <a:t>把尽可能多的东西藏起来，对外提供便捷的接口</a:t>
            </a:r>
            <a:endParaRPr lang="zh-CN" altLang="en-US" sz="1600" b="1" noProof="1">
              <a:solidFill>
                <a:schemeClr val="bg1"/>
              </a:solidFill>
              <a:ea typeface="黑体" panose="02010600030101010101" pitchFamily="49" charset="-122"/>
            </a:endParaRPr>
          </a:p>
        </p:txBody>
      </p:sp>
      <p:sp>
        <p:nvSpPr>
          <p:cNvPr id="20485" name="Rectangle 2"/>
          <p:cNvSpPr>
            <a:spLocks noGrp="1" noChangeArrowheads="1"/>
          </p:cNvSpPr>
          <p:nvPr/>
        </p:nvSpPr>
        <p:spPr bwMode="auto">
          <a:xfrm>
            <a:off x="457200" y="267494"/>
            <a:ext cx="8229600" cy="85725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91440" bIns="45720" numCol="1" anchor="ctr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zh-CN" sz="2400" b="1" dirty="0">
                <a:solidFill>
                  <a:srgbClr val="009AD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什么是封装</a:t>
            </a:r>
            <a:endParaRPr lang="zh-CN" altLang="zh-CN" sz="2400" b="1" dirty="0">
              <a:solidFill>
                <a:srgbClr val="009AD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Calibri" panose="020F050202020403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r>
              <a:rPr lang="en-US" altLang="zh-CN" smtClean="0"/>
              <a:t>/40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右箭头 39"/>
          <p:cNvSpPr/>
          <p:nvPr/>
        </p:nvSpPr>
        <p:spPr>
          <a:xfrm rot="5400000">
            <a:off x="3740150" y="3402013"/>
            <a:ext cx="268288" cy="214312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70C0"/>
          </a:solidFill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  <a:effectLst>
            <a:outerShdw dist="25400" dir="5400000" algn="ctr" rotWithShape="0">
              <a:srgbClr val="000000">
                <a:alpha val="25000"/>
              </a:srgbClr>
            </a:outerShdw>
          </a:effectLst>
        </p:spPr>
        <p:txBody>
          <a:bodyPr anchor="b"/>
          <a:lstStyle/>
          <a:p>
            <a:pPr>
              <a:defRPr/>
            </a:pPr>
            <a:endParaRPr lang="zh-CN" altLang="en-US" sz="1350" noProof="1">
              <a:latin typeface="Calibri" panose="020F0502020204030204" pitchFamily="34" charset="0"/>
            </a:endParaRPr>
          </a:p>
        </p:txBody>
      </p:sp>
      <p:pic>
        <p:nvPicPr>
          <p:cNvPr id="22531" name="组合 25"/>
          <p:cNvPicPr>
            <a:picLocks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4938" y="1230313"/>
            <a:ext cx="2262187" cy="108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2" name="组合 30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5888" y="3392488"/>
            <a:ext cx="2336800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3" name="组合 25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6363" y="2300288"/>
            <a:ext cx="238283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12" name="AutoShape 11"/>
          <p:cNvSpPr/>
          <p:nvPr/>
        </p:nvSpPr>
        <p:spPr>
          <a:xfrm>
            <a:off x="5106988" y="1660525"/>
            <a:ext cx="3065412" cy="374571"/>
          </a:xfrm>
          <a:prstGeom prst="roundRect">
            <a:avLst>
              <a:gd name="adj" fmla="val 16667"/>
            </a:avLst>
          </a:prstGeom>
          <a:solidFill>
            <a:srgbClr val="009AD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24155" indent="-224155" algn="ctr" fontAlgn="base"/>
            <a:r>
              <a:rPr lang="zh-CN" altLang="en-US" sz="1600" b="1" noProof="1">
                <a:solidFill>
                  <a:schemeClr val="bg1"/>
                </a:solidFill>
                <a:ea typeface="黑体" panose="02010600030101010101" pitchFamily="49" charset="-122"/>
              </a:rPr>
              <a:t>设为</a:t>
            </a:r>
            <a:r>
              <a:rPr lang="en-US" altLang="x-none" sz="1600" b="1" noProof="1">
                <a:solidFill>
                  <a:schemeClr val="bg1"/>
                </a:solidFill>
                <a:ea typeface="黑体" panose="02010600030101010101" pitchFamily="49" charset="-122"/>
              </a:rPr>
              <a:t>private</a:t>
            </a:r>
            <a:r>
              <a:rPr lang="zh-CN" altLang="en-US" sz="1600" b="1" noProof="1">
                <a:solidFill>
                  <a:schemeClr val="bg1"/>
                </a:solidFill>
                <a:ea typeface="黑体" panose="02010600030101010101" pitchFamily="49" charset="-122"/>
              </a:rPr>
              <a:t>，防止错误的修改</a:t>
            </a:r>
            <a:endParaRPr lang="en-US" altLang="x-none" sz="1600" b="1" noProof="1">
              <a:solidFill>
                <a:schemeClr val="bg1"/>
              </a:solidFill>
              <a:ea typeface="黑体" panose="02010600030101010101" pitchFamily="49" charset="-122"/>
            </a:endParaRPr>
          </a:p>
        </p:txBody>
      </p:sp>
      <p:sp>
        <p:nvSpPr>
          <p:cNvPr id="21513" name="AutoShape 11"/>
          <p:cNvSpPr/>
          <p:nvPr/>
        </p:nvSpPr>
        <p:spPr>
          <a:xfrm>
            <a:off x="5108575" y="2733675"/>
            <a:ext cx="1997075" cy="374571"/>
          </a:xfrm>
          <a:prstGeom prst="roundRect">
            <a:avLst>
              <a:gd name="adj" fmla="val 16667"/>
            </a:avLst>
          </a:prstGeom>
          <a:solidFill>
            <a:srgbClr val="009AD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24155" indent="-224155" algn="ctr" fontAlgn="base"/>
            <a:r>
              <a:rPr lang="zh-CN" altLang="en-US" sz="1600" b="1" noProof="1">
                <a:solidFill>
                  <a:schemeClr val="bg1"/>
                </a:solidFill>
                <a:ea typeface="黑体" panose="02010600030101010101" pitchFamily="49" charset="-122"/>
              </a:rPr>
              <a:t>用于属性的读写 </a:t>
            </a:r>
            <a:endParaRPr lang="zh-CN" altLang="en-US" sz="1600" b="1" noProof="1">
              <a:solidFill>
                <a:schemeClr val="bg1"/>
              </a:solidFill>
              <a:ea typeface="黑体" panose="02010600030101010101" pitchFamily="49" charset="-122"/>
            </a:endParaRPr>
          </a:p>
        </p:txBody>
      </p:sp>
      <p:sp>
        <p:nvSpPr>
          <p:cNvPr id="21514" name="AutoShape 11"/>
          <p:cNvSpPr/>
          <p:nvPr/>
        </p:nvSpPr>
        <p:spPr>
          <a:xfrm>
            <a:off x="5106988" y="3751263"/>
            <a:ext cx="2777380" cy="374571"/>
          </a:xfrm>
          <a:prstGeom prst="roundRect">
            <a:avLst>
              <a:gd name="adj" fmla="val 16667"/>
            </a:avLst>
          </a:prstGeom>
          <a:solidFill>
            <a:srgbClr val="009AD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24155" indent="-224155" algn="ctr" fontAlgn="base"/>
            <a:r>
              <a:rPr lang="zh-CN" altLang="en-US" sz="1600" b="1" noProof="1">
                <a:solidFill>
                  <a:schemeClr val="bg1"/>
                </a:solidFill>
                <a:ea typeface="黑体" panose="02010600030101010101" pitchFamily="49" charset="-122"/>
              </a:rPr>
              <a:t>对属性值的合法性进行判断 </a:t>
            </a:r>
            <a:endParaRPr lang="zh-CN" altLang="en-US" sz="1600" b="1" noProof="1">
              <a:solidFill>
                <a:schemeClr val="bg1"/>
              </a:solidFill>
              <a:ea typeface="黑体" panose="02010600030101010101" pitchFamily="49" charset="-122"/>
            </a:endParaRPr>
          </a:p>
        </p:txBody>
      </p:sp>
      <p:sp>
        <p:nvSpPr>
          <p:cNvPr id="21515" name="右箭头 64"/>
          <p:cNvSpPr/>
          <p:nvPr/>
        </p:nvSpPr>
        <p:spPr>
          <a:xfrm rot="5400000">
            <a:off x="3687763" y="2330450"/>
            <a:ext cx="268287" cy="214313"/>
          </a:xfrm>
          <a:prstGeom prst="rightArrow">
            <a:avLst>
              <a:gd name="adj1" fmla="val 50000"/>
              <a:gd name="adj2" fmla="val 49999"/>
            </a:avLst>
          </a:prstGeom>
          <a:solidFill>
            <a:srgbClr val="0070C0"/>
          </a:solidFill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  <a:effectLst>
            <a:outerShdw dist="25400" dir="5400000" algn="ctr" rotWithShape="0">
              <a:srgbClr val="000000">
                <a:alpha val="25000"/>
              </a:srgbClr>
            </a:outerShdw>
          </a:effectLst>
        </p:spPr>
        <p:txBody>
          <a:bodyPr anchor="b"/>
          <a:lstStyle/>
          <a:p>
            <a:pPr>
              <a:defRPr/>
            </a:pPr>
            <a:endParaRPr lang="zh-CN" altLang="en-US" sz="1350" noProof="1">
              <a:latin typeface="Calibri" panose="020F0502020204030204" pitchFamily="34" charset="0"/>
            </a:endParaRPr>
          </a:p>
        </p:txBody>
      </p:sp>
      <p:sp>
        <p:nvSpPr>
          <p:cNvPr id="22541" name="Rectangle 2"/>
          <p:cNvSpPr>
            <a:spLocks noGrp="1" noChangeArrowheads="1"/>
          </p:cNvSpPr>
          <p:nvPr/>
        </p:nvSpPr>
        <p:spPr bwMode="auto">
          <a:xfrm>
            <a:off x="350044" y="70389"/>
            <a:ext cx="8229600" cy="85725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91440" bIns="45720" numCol="1" anchor="ctr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zh-CN" sz="2400" b="1" dirty="0">
                <a:solidFill>
                  <a:srgbClr val="009AD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如何实现封装</a:t>
            </a:r>
            <a:endParaRPr lang="zh-CN" altLang="zh-CN" sz="2400" b="1" dirty="0">
              <a:solidFill>
                <a:srgbClr val="009AD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Calibri" panose="020F0502020204030204" pitchFamily="34" charset="0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2195736" y="4503737"/>
            <a:ext cx="4162214" cy="486000"/>
            <a:chOff x="1403648" y="3795886"/>
            <a:chExt cx="5714808" cy="371891"/>
          </a:xfrm>
        </p:grpSpPr>
        <p:sp>
          <p:nvSpPr>
            <p:cNvPr id="20" name="圆角矩形 19"/>
            <p:cNvSpPr/>
            <p:nvPr/>
          </p:nvSpPr>
          <p:spPr bwMode="auto">
            <a:xfrm>
              <a:off x="1403648" y="3795886"/>
              <a:ext cx="500044" cy="321469"/>
            </a:xfrm>
            <a:prstGeom prst="roundRect">
              <a:avLst/>
            </a:prstGeom>
            <a:solidFill>
              <a:srgbClr val="00B0F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1" name="圆角矩形 20"/>
            <p:cNvSpPr/>
            <p:nvPr/>
          </p:nvSpPr>
          <p:spPr bwMode="auto">
            <a:xfrm>
              <a:off x="1975126" y="3795886"/>
              <a:ext cx="5143330" cy="321469"/>
            </a:xfrm>
            <a:prstGeom prst="roundRect">
              <a:avLst/>
            </a:prstGeom>
            <a:solidFill>
              <a:srgbClr val="00B0F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22" name="Picture 8" descr="说话气泡new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3648" y="3827363"/>
              <a:ext cx="571479" cy="256555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" name="TextBox 22"/>
            <p:cNvSpPr txBox="1"/>
            <p:nvPr/>
          </p:nvSpPr>
          <p:spPr bwMode="auto">
            <a:xfrm>
              <a:off x="3621147" y="3829223"/>
              <a:ext cx="2149948" cy="338554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noProof="1" smtClean="0">
                  <a:solidFill>
                    <a:srgbClr val="FFFFFF"/>
                  </a:solidFill>
                  <a:latin typeface="黑体" panose="02010600030101010101" pitchFamily="49" charset="-122"/>
                  <a:ea typeface="黑体" panose="02010600030101010101" pitchFamily="49" charset="-122"/>
                  <a:cs typeface="+mn-ea"/>
                </a:rPr>
                <a:t>演示示例</a:t>
              </a:r>
              <a:r>
                <a:rPr lang="en-US" altLang="zh-CN" sz="1600" b="1" noProof="1" smtClean="0">
                  <a:solidFill>
                    <a:srgbClr val="FFFFFF"/>
                  </a:solidFill>
                  <a:latin typeface="黑体" panose="02010600030101010101" pitchFamily="49" charset="-122"/>
                  <a:ea typeface="黑体" panose="02010600030101010101" pitchFamily="49" charset="-122"/>
                  <a:cs typeface="+mn-ea"/>
                </a:rPr>
                <a:t>2</a:t>
              </a:r>
              <a:r>
                <a:rPr lang="zh-CN" altLang="en-US" sz="1600" b="1" noProof="1" smtClean="0">
                  <a:solidFill>
                    <a:srgbClr val="FFFFFF"/>
                  </a:solidFill>
                  <a:latin typeface="黑体" panose="02010600030101010101" pitchFamily="49" charset="-122"/>
                  <a:ea typeface="黑体" panose="02010600030101010101" pitchFamily="49" charset="-122"/>
                  <a:cs typeface="+mn-ea"/>
                </a:rPr>
                <a:t>：</a:t>
              </a:r>
              <a:r>
                <a:rPr lang="zh-CN" altLang="en-US" sz="1600" b="1" noProof="1">
                  <a:solidFill>
                    <a:srgbClr val="FFFFFF"/>
                  </a:solidFill>
                  <a:latin typeface="黑体" panose="02010600030101010101" pitchFamily="49" charset="-122"/>
                  <a:ea typeface="黑体" panose="02010600030101010101" pitchFamily="49" charset="-122"/>
                  <a:cs typeface="+mn-ea"/>
                </a:rPr>
                <a:t>类的封装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1" name="内容占位符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r>
              <a:rPr lang="en-US" altLang="zh-CN" smtClean="0"/>
              <a:t>/40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便于使用者正确使用系统，防止错误修改属性</a:t>
            </a:r>
            <a:endParaRPr lang="en-US" smtClean="0"/>
          </a:p>
          <a:p>
            <a:r>
              <a:rPr lang="zh-CN" altLang="en-US" smtClean="0"/>
              <a:t>有助于系统之间的松耦合，提高系统独立性</a:t>
            </a:r>
            <a:endParaRPr lang="en-US" smtClean="0"/>
          </a:p>
          <a:p>
            <a:r>
              <a:rPr lang="zh-CN" altLang="en-US" smtClean="0"/>
              <a:t>提高软件的可重用性</a:t>
            </a:r>
            <a:endParaRPr lang="en-US" smtClean="0"/>
          </a:p>
          <a:p>
            <a:r>
              <a:rPr lang="zh-CN" altLang="en-US" smtClean="0"/>
              <a:t>降低了构建大型系统的风险</a:t>
            </a:r>
            <a:endParaRPr lang="zh-CN" altLang="en-US" smtClean="0"/>
          </a:p>
          <a:p>
            <a:pPr lvl="1"/>
            <a:endParaRPr lang="zh-CN" altLang="en-US" smtClean="0"/>
          </a:p>
          <a:p>
            <a:pPr lvl="1"/>
            <a:endParaRPr lang="zh-CN" altLang="en-US" smtClean="0"/>
          </a:p>
          <a:p>
            <a:pPr lvl="1"/>
            <a:endParaRPr lang="zh-CN" altLang="en-US" smtClean="0"/>
          </a:p>
          <a:p>
            <a:pPr lvl="1"/>
            <a:endParaRPr lang="zh-CN" altLang="en-US" dirty="0" smtClean="0"/>
          </a:p>
        </p:txBody>
      </p:sp>
      <p:sp>
        <p:nvSpPr>
          <p:cNvPr id="24578" name="Rectangle 2"/>
          <p:cNvSpPr>
            <a:spLocks noGrp="1" noChangeArrowheads="1"/>
          </p:cNvSpPr>
          <p:nvPr/>
        </p:nvSpPr>
        <p:spPr bwMode="auto">
          <a:xfrm>
            <a:off x="240348" y="195486"/>
            <a:ext cx="8229600" cy="85725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91440" bIns="45720" numCol="1" anchor="ctr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zh-CN" sz="2400" b="1" dirty="0" smtClean="0">
                <a:solidFill>
                  <a:srgbClr val="009AD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封装</a:t>
            </a:r>
            <a:r>
              <a:rPr lang="zh-CN" altLang="zh-CN" sz="2400" b="1" dirty="0">
                <a:solidFill>
                  <a:srgbClr val="009AD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的好处</a:t>
            </a:r>
            <a:endParaRPr lang="zh-CN" altLang="zh-CN" sz="2400" b="1" dirty="0">
              <a:solidFill>
                <a:srgbClr val="009AD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Calibri" panose="020F050202020403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r>
              <a:rPr lang="en-US" altLang="zh-CN" smtClean="0"/>
              <a:t>/40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需求说明</a:t>
            </a:r>
            <a:endParaRPr lang="en-US" smtClean="0"/>
          </a:p>
          <a:p>
            <a:pPr lvl="1"/>
            <a:r>
              <a:rPr lang="zh-CN" altLang="en-US" smtClean="0"/>
              <a:t>使用封装实现电子宠物系统的企鹅类正确输入健康值和亲密度</a:t>
            </a:r>
            <a:endParaRPr lang="en-US" smtClean="0"/>
          </a:p>
          <a:p>
            <a:pPr lvl="2"/>
            <a:r>
              <a:rPr lang="zh-CN" altLang="en-US" smtClean="0"/>
              <a:t>保证健康值的有效性（</a:t>
            </a:r>
            <a:r>
              <a:rPr lang="en-US" altLang="zh-CN" smtClean="0"/>
              <a:t>0-100</a:t>
            </a:r>
            <a:r>
              <a:rPr lang="zh-CN" altLang="en-US" smtClean="0"/>
              <a:t>），否则取默认值</a:t>
            </a:r>
            <a:r>
              <a:rPr lang="en-US" altLang="zh-CN" smtClean="0"/>
              <a:t>60</a:t>
            </a:r>
            <a:endParaRPr lang="en-US" altLang="zh-CN" smtClean="0"/>
          </a:p>
          <a:p>
            <a:pPr lvl="2"/>
            <a:r>
              <a:rPr lang="zh-CN" altLang="en-US" smtClean="0"/>
              <a:t>保证亲密度的有效性（</a:t>
            </a:r>
            <a:r>
              <a:rPr lang="en-US" altLang="zh-CN" smtClean="0"/>
              <a:t>0-100</a:t>
            </a:r>
            <a:r>
              <a:rPr lang="zh-CN" altLang="en-US" smtClean="0"/>
              <a:t>），否则取默认值</a:t>
            </a:r>
            <a:r>
              <a:rPr lang="en-US" altLang="zh-CN" smtClean="0"/>
              <a:t>60</a:t>
            </a:r>
            <a:endParaRPr lang="en-US" altLang="zh-CN" smtClean="0"/>
          </a:p>
          <a:p>
            <a:pPr lvl="2"/>
            <a:endParaRPr lang="zh-CN" altLang="en-US" smtClean="0"/>
          </a:p>
          <a:p>
            <a:endParaRPr lang="zh-CN" altLang="en-US" dirty="0" smtClean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713" y="3147814"/>
            <a:ext cx="3300412" cy="1552575"/>
          </a:xfrm>
          <a:prstGeom prst="rect">
            <a:avLst/>
          </a:prstGeom>
          <a:noFill/>
          <a:ln>
            <a:noFill/>
          </a:ln>
          <a:effectLst>
            <a:outerShdw dist="139700" dir="2700000" algn="ctr" rotWithShape="0">
              <a:srgbClr val="333333">
                <a:alpha val="5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7" name="Rectangle 2"/>
          <p:cNvSpPr>
            <a:spLocks noGrp="1" noChangeArrowheads="1"/>
          </p:cNvSpPr>
          <p:nvPr/>
        </p:nvSpPr>
        <p:spPr bwMode="auto">
          <a:xfrm>
            <a:off x="323528" y="75832"/>
            <a:ext cx="8229600" cy="85725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91440" bIns="45720" numCol="1" anchor="ctr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zh-CN" sz="2400" b="1" dirty="0">
                <a:solidFill>
                  <a:srgbClr val="009AD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练习1：使用封装实现企鹅类</a:t>
            </a:r>
            <a:endParaRPr lang="zh-CN" altLang="zh-CN" sz="2400" b="1" dirty="0">
              <a:solidFill>
                <a:srgbClr val="009AD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Calibri" panose="020F050202020403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r>
              <a:rPr lang="en-US" altLang="zh-CN" smtClean="0"/>
              <a:t>/40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3"/>
          <p:cNvSpPr>
            <a:spLocks noChangeArrowheads="1"/>
          </p:cNvSpPr>
          <p:nvPr/>
        </p:nvSpPr>
        <p:spPr bwMode="auto">
          <a:xfrm>
            <a:off x="611188" y="987425"/>
            <a:ext cx="6172200" cy="3394075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457200" indent="-457200" fontAlgn="base">
              <a:spcBef>
                <a:spcPct val="20000"/>
              </a:spcBef>
              <a:spcAft>
                <a:spcPct val="0"/>
              </a:spcAft>
              <a:buClr>
                <a:srgbClr val="0099D8"/>
              </a:buClr>
              <a:buFont typeface="Wingdings" panose="05000000000000000000" charset="0"/>
              <a:buChar char=""/>
            </a:pPr>
            <a:r>
              <a:rPr lang="en-US" altLang="zh-CN" sz="2400" b="1" dirty="0">
                <a:solidFill>
                  <a:srgbClr val="0B9FD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Windows</a:t>
            </a:r>
            <a:r>
              <a:rPr lang="zh-CN" altLang="en-US" sz="2400" b="1" dirty="0">
                <a:solidFill>
                  <a:srgbClr val="0B9FD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树形文件系统</a:t>
            </a:r>
            <a:endParaRPr lang="zh-CN" altLang="en-US" sz="2400" b="1" dirty="0">
              <a:solidFill>
                <a:srgbClr val="0B9FD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fontAlgn="base">
              <a:spcBef>
                <a:spcPct val="20000"/>
              </a:spcBef>
              <a:spcAft>
                <a:spcPct val="0"/>
              </a:spcAft>
              <a:buClr>
                <a:srgbClr val="0099D8"/>
              </a:buClr>
              <a:buSzPct val="90000"/>
              <a:buFont typeface="Wingdings" panose="05000000000000000000" charset="0"/>
              <a:buChar char=""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文档分门别类，易于查找和管理</a:t>
            </a:r>
            <a:endParaRPr lang="en-US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fontAlgn="base">
              <a:spcBef>
                <a:spcPct val="20000"/>
              </a:spcBef>
              <a:spcAft>
                <a:spcPct val="0"/>
              </a:spcAft>
              <a:buClr>
                <a:srgbClr val="0099D8"/>
              </a:buClr>
              <a:buSzPct val="90000"/>
              <a:buFont typeface="Wingdings" panose="05000000000000000000" charset="0"/>
              <a:buChar char=""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使用目录解决文件同名冲突问题</a:t>
            </a:r>
            <a:endParaRPr lang="zh-CN" altLang="en-US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fontAlgn="base">
              <a:spcBef>
                <a:spcPct val="20000"/>
              </a:spcBef>
              <a:spcAft>
                <a:spcPct val="0"/>
              </a:spcAft>
              <a:buClr>
                <a:srgbClr val="0099D8"/>
              </a:buClr>
              <a:buSzPct val="90000"/>
              <a:buFont typeface="Wingdings" panose="05000000000000000000" charset="0"/>
              <a:buChar char=""/>
            </a:pPr>
            <a:endParaRPr lang="zh-CN" altLang="en-US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fontAlgn="base">
              <a:spcBef>
                <a:spcPct val="20000"/>
              </a:spcBef>
              <a:spcAft>
                <a:spcPct val="0"/>
              </a:spcAft>
              <a:buClr>
                <a:srgbClr val="0099D8"/>
              </a:buClr>
              <a:buFont typeface="Wingdings" panose="05000000000000000000" charset="0"/>
              <a:buChar char=""/>
            </a:pPr>
            <a:r>
              <a:rPr lang="zh-CN" altLang="en-US" sz="2400" b="1" dirty="0">
                <a:solidFill>
                  <a:srgbClr val="0B9FD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如何存放两个同名的类而不冲突？</a:t>
            </a:r>
            <a:endParaRPr lang="zh-CN" altLang="en-US" sz="2400" b="1" dirty="0">
              <a:solidFill>
                <a:srgbClr val="0B9FD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fontAlgn="base">
              <a:spcBef>
                <a:spcPct val="20000"/>
              </a:spcBef>
              <a:spcAft>
                <a:spcPct val="0"/>
              </a:spcAft>
              <a:buClr>
                <a:srgbClr val="0099D8"/>
              </a:buClr>
              <a:buFont typeface="Wingdings" panose="05000000000000000000" charset="0"/>
              <a:buChar char=""/>
            </a:pPr>
            <a:endParaRPr lang="zh-CN" altLang="en-US" sz="2400" b="1" dirty="0">
              <a:solidFill>
                <a:srgbClr val="0B9FD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7650" name="Picture 4" descr="treefile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2188" y="963613"/>
            <a:ext cx="1836737" cy="340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6629" name="Group 8"/>
          <p:cNvGrpSpPr/>
          <p:nvPr/>
        </p:nvGrpSpPr>
        <p:grpSpPr bwMode="auto">
          <a:xfrm>
            <a:off x="1114964" y="3355777"/>
            <a:ext cx="4230628" cy="504972"/>
            <a:chOff x="-572" y="77"/>
            <a:chExt cx="2021" cy="286"/>
          </a:xfrm>
        </p:grpSpPr>
        <p:sp>
          <p:nvSpPr>
            <p:cNvPr id="27652" name="AutoShape 9"/>
            <p:cNvSpPr>
              <a:spLocks noChangeArrowheads="1"/>
            </p:cNvSpPr>
            <p:nvPr/>
          </p:nvSpPr>
          <p:spPr bwMode="auto">
            <a:xfrm>
              <a:off x="720" y="77"/>
              <a:ext cx="729" cy="286"/>
            </a:xfrm>
            <a:prstGeom prst="foldedCorner">
              <a:avLst>
                <a:gd name="adj" fmla="val 14258"/>
              </a:avLst>
            </a:prstGeom>
            <a:solidFill>
              <a:srgbClr val="009ADA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marL="224155" indent="-224155" algn="ctr" fontAlgn="base"/>
              <a:r>
                <a:rPr lang="en-US" sz="1350" b="1" noProof="1">
                  <a:solidFill>
                    <a:schemeClr val="bg1"/>
                  </a:solidFill>
                  <a:ea typeface="黑体" panose="02010600030101010101" pitchFamily="49" charset="-122"/>
                </a:rPr>
                <a:t>package</a:t>
              </a:r>
              <a:endParaRPr lang="en-US" sz="1350" b="1" noProof="1">
                <a:solidFill>
                  <a:schemeClr val="bg1"/>
                </a:solidFill>
                <a:ea typeface="黑体" panose="02010600030101010101" pitchFamily="49" charset="-122"/>
              </a:endParaRPr>
            </a:p>
          </p:txBody>
        </p:sp>
        <p:sp>
          <p:nvSpPr>
            <p:cNvPr id="26631" name="AutoShape 10"/>
            <p:cNvSpPr/>
            <p:nvPr/>
          </p:nvSpPr>
          <p:spPr>
            <a:xfrm>
              <a:off x="-572" y="77"/>
              <a:ext cx="997" cy="188"/>
            </a:xfrm>
            <a:prstGeom prst="roundRect">
              <a:avLst>
                <a:gd name="adj" fmla="val 16667"/>
              </a:avLst>
            </a:prstGeom>
            <a:solidFill>
              <a:srgbClr val="009ADA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marL="224155" indent="-224155" algn="ctr" fontAlgn="base"/>
              <a:r>
                <a:rPr lang="zh-CN" altLang="en-US" sz="1350" b="1" noProof="1">
                  <a:solidFill>
                    <a:schemeClr val="bg1"/>
                  </a:solidFill>
                  <a:ea typeface="黑体" panose="02010600030101010101" pitchFamily="49" charset="-122"/>
                </a:rPr>
                <a:t>使用包</a:t>
              </a:r>
              <a:endParaRPr lang="zh-CN" altLang="en-US" sz="1350" b="1" noProof="1">
                <a:solidFill>
                  <a:schemeClr val="bg1"/>
                </a:solidFill>
                <a:ea typeface="黑体" panose="02010600030101010101" pitchFamily="49" charset="-122"/>
              </a:endParaRPr>
            </a:p>
          </p:txBody>
        </p:sp>
      </p:grpSp>
      <p:sp>
        <p:nvSpPr>
          <p:cNvPr id="26635" name="AutoShape 8"/>
          <p:cNvSpPr>
            <a:spLocks noChangeArrowheads="1"/>
          </p:cNvSpPr>
          <p:nvPr/>
        </p:nvSpPr>
        <p:spPr bwMode="auto">
          <a:xfrm>
            <a:off x="1258888" y="4156075"/>
            <a:ext cx="3322637" cy="374571"/>
          </a:xfrm>
          <a:prstGeom prst="wedgeRoundRectCallout">
            <a:avLst>
              <a:gd name="adj1" fmla="val -29509"/>
              <a:gd name="adj2" fmla="val 49389"/>
              <a:gd name="adj3" fmla="val 16667"/>
            </a:avLst>
          </a:prstGeom>
          <a:solidFill>
            <a:srgbClr val="009AD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24155" indent="-224155" algn="ctr" fontAlgn="base"/>
            <a:r>
              <a:rPr lang="zh-CN" altLang="en-US" sz="1600" b="1" noProof="1">
                <a:solidFill>
                  <a:schemeClr val="bg1"/>
                </a:solidFill>
                <a:ea typeface="黑体" panose="02010600030101010101" pitchFamily="49" charset="-122"/>
              </a:rPr>
              <a:t>包对应</a:t>
            </a:r>
            <a:r>
              <a:rPr lang="en-US" sz="1600" b="1" noProof="1">
                <a:solidFill>
                  <a:schemeClr val="bg1"/>
                </a:solidFill>
                <a:ea typeface="黑体" panose="02010600030101010101" pitchFamily="49" charset="-122"/>
              </a:rPr>
              <a:t>Java</a:t>
            </a:r>
            <a:r>
              <a:rPr lang="zh-CN" altLang="en-US" sz="1600" b="1" noProof="1">
                <a:solidFill>
                  <a:schemeClr val="bg1"/>
                </a:solidFill>
                <a:ea typeface="黑体" panose="02010600030101010101" pitchFamily="49" charset="-122"/>
              </a:rPr>
              <a:t>源文件的目录结构          </a:t>
            </a:r>
            <a:endParaRPr lang="zh-CN" altLang="en-US" sz="1600" b="1" noProof="1">
              <a:solidFill>
                <a:schemeClr val="bg1"/>
              </a:solidFill>
              <a:ea typeface="黑体" panose="02010600030101010101" pitchFamily="49" charset="-122"/>
            </a:endParaRPr>
          </a:p>
        </p:txBody>
      </p:sp>
      <p:sp>
        <p:nvSpPr>
          <p:cNvPr id="27658" name="Rectangle 2"/>
          <p:cNvSpPr>
            <a:spLocks noGrp="1" noChangeArrowheads="1"/>
          </p:cNvSpPr>
          <p:nvPr/>
        </p:nvSpPr>
        <p:spPr bwMode="auto">
          <a:xfrm>
            <a:off x="466725" y="77189"/>
            <a:ext cx="8229600" cy="85725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91440" bIns="45720" numCol="1" anchor="ctr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zh-CN" sz="2400" b="1" dirty="0">
                <a:solidFill>
                  <a:srgbClr val="009AD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为什么需要包</a:t>
            </a:r>
            <a:endParaRPr lang="zh-CN" altLang="zh-CN" sz="2400" b="1" dirty="0">
              <a:solidFill>
                <a:srgbClr val="009AD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Calibri" panose="020F0502020204030204" pitchFamily="34" charset="0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189170" y="2454523"/>
            <a:ext cx="436880" cy="549275"/>
            <a:chOff x="314008" y="938530"/>
            <a:chExt cx="436880" cy="549275"/>
          </a:xfrm>
        </p:grpSpPr>
        <p:sp>
          <p:nvSpPr>
            <p:cNvPr id="17" name="TextBox 65"/>
            <p:cNvSpPr txBox="1"/>
            <p:nvPr/>
          </p:nvSpPr>
          <p:spPr>
            <a:xfrm>
              <a:off x="314008" y="1242695"/>
              <a:ext cx="436880" cy="245110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000" b="1" dirty="0">
                  <a:solidFill>
                    <a:srgbClr val="0099D8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问题</a:t>
              </a:r>
              <a:endParaRPr lang="zh-CN" altLang="en-US" sz="1000" b="1" dirty="0">
                <a:solidFill>
                  <a:srgbClr val="0099D8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pic>
          <p:nvPicPr>
            <p:cNvPr id="18" name="图片 17" descr="疑问 gray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5285" y="938530"/>
              <a:ext cx="314325" cy="314325"/>
            </a:xfrm>
            <a:prstGeom prst="rect">
              <a:avLst/>
            </a:prstGeom>
          </p:spPr>
        </p:pic>
      </p:grpSp>
      <p:sp>
        <p:nvSpPr>
          <p:cNvPr id="11" name="内容占位符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r>
              <a:rPr lang="en-US" altLang="zh-CN" smtClean="0"/>
              <a:t>/40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6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35" grpId="0" bldLvl="0" animBg="1"/>
    </p:bldLst>
  </p:timing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5739</Words>
  <Application>WPS 演示</Application>
  <PresentationFormat>全屏显示(16:9)</PresentationFormat>
  <Paragraphs>713</Paragraphs>
  <Slides>40</Slides>
  <Notes>27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51" baseType="lpstr">
      <vt:lpstr>Arial</vt:lpstr>
      <vt:lpstr>宋体</vt:lpstr>
      <vt:lpstr>Wingdings</vt:lpstr>
      <vt:lpstr>微软雅黑</vt:lpstr>
      <vt:lpstr>Wingdings</vt:lpstr>
      <vt:lpstr>Webdings</vt:lpstr>
      <vt:lpstr>Calibri</vt:lpstr>
      <vt:lpstr>Times New Roman</vt:lpstr>
      <vt:lpstr>黑体</vt:lpstr>
      <vt:lpstr>Arial Unicode MS</vt:lpstr>
      <vt:lpstr>自定义设计方案</vt:lpstr>
      <vt:lpstr>封装与继承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meng.zhang(张萌)</dc:creator>
  <cp:lastModifiedBy>lisazhou</cp:lastModifiedBy>
  <cp:revision>516</cp:revision>
  <dcterms:created xsi:type="dcterms:W3CDTF">2013-09-17T02:35:00Z</dcterms:created>
  <dcterms:modified xsi:type="dcterms:W3CDTF">2018-04-24T11:53:48Z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2052-10.1.0.7223</vt:lpwstr>
  </property>
</Properties>
</file>