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73" r:id="rId2"/>
    <p:sldId id="268" r:id="rId3"/>
    <p:sldId id="257" r:id="rId4"/>
    <p:sldId id="266" r:id="rId5"/>
    <p:sldId id="260" r:id="rId6"/>
    <p:sldId id="269" r:id="rId7"/>
    <p:sldId id="274" r:id="rId8"/>
    <p:sldId id="263" r:id="rId9"/>
    <p:sldId id="271" r:id="rId10"/>
    <p:sldId id="264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0184-DDF1-4449-ADCE-B29CFEFC3F1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54D-0C7E-463F-937F-F7CFAB89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854D-0C7E-463F-937F-F7CFAB89D6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2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h1c.stor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09.02.07 ИСП.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интернет-магазина в системе «1С-Битрикс: Управление сайтом» для организации ООО «ЦА «Максималист»</a:t>
            </a:r>
            <a:br>
              <a:rPr lang="ru-RU" sz="2200" b="1" dirty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Мелега Алексей Валерьевич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20863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3097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504" y="1583987"/>
            <a:ext cx="10623108" cy="4484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дипломным проектом разработан интернет-магазин прошедший все этапы жизненного цикла разработки программного продукта.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разработано назначение разработки с описанием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целей для которых создаётся программное обеспечение.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характеристикам. В этом пункте описаны требования к функциям, входящим в интернет-магазин,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интернет-магазин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надёжен, требования к характеристикам компьютера и какие приложения нужны для полного использования сайта.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проекта. В данном пункте описаны, преимущества выбора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-средства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Данный пункт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причины выбора средств разработки интернет-магазина. Руководство программиста разработана для понимания как сделан интернет-магазин. Руководство пользователя разработана для обучения пользователя как работать с интернет-магазином.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откладка. В данном пункте проведено тестирование на правильность результата функций сайта и откладка.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09.02.07 ИСП.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интернет-магазина в системе «1С-Битрикс: Управление сайтом» для организации ООО «ЦА «Максималист»</a:t>
            </a:r>
            <a:br>
              <a:rPr lang="ru-RU" sz="2200" b="1" dirty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Мелега Алексей Валерьевич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12928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140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себестоимости ПП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 предназначен организации, занимающейся продажами оборудования для торговли. Интернет-магазин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создан для работы организации с клиентами, используя возможности интернет торговли. Пользователями программы будут являться менеджеры и клиенты. Работа организации с сайтом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автоматизировать процесс торговли с клиентом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возможность производить обработку заказов и актуализацию данных на сайте, принимать, отгружать и удалять заказы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отправлять сообщения в форме обратной связи, оформлять заказы, распространять информацию в сети интернет. </a:t>
            </a:r>
          </a:p>
          <a:p>
            <a:pPr marL="0" indent="0" algn="ctr">
              <a:buNone/>
            </a:pPr>
            <a:endParaRPr lang="ru-RU" sz="2400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1" y="-163674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175758" y="6151156"/>
            <a:ext cx="2839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прецедентов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54372" y="6151156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dirty="0"/>
              <a:t>Диаграмма действий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7111" y="911361"/>
            <a:ext cx="9894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 действий — это блок-схема, показывающая, как одно действие ведет к другому. 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прецедентов – это тип поведенческой диаграммы UML, который часто используется для анализа различных систем.</a:t>
            </a:r>
          </a:p>
        </p:txBody>
      </p:sp>
      <p:pic>
        <p:nvPicPr>
          <p:cNvPr id="13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1" y="1919874"/>
            <a:ext cx="3273539" cy="41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3134123без назван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16" y="1580276"/>
            <a:ext cx="4566185" cy="457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155" y="3952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44165" y="5599122"/>
            <a:ext cx="3689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Панель управления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7808" y="776644"/>
            <a:ext cx="7759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основа для создания веб-приложений и управления сайтами, разработанная компанией 1С-Битрикс. Этот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различные инструменты и функции для разработки, управления контентом, аналитики, управления торговлей и других бизнес-процессов, связанных с веб-сайтами. </a:t>
            </a:r>
          </a:p>
          <a:p>
            <a:endParaRPr lang="ru-RU" dirty="0"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88" y="2293063"/>
            <a:ext cx="4516609" cy="379543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526208" y="6151383"/>
            <a:ext cx="352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«Панель управления 1С:Битрикс</a:t>
            </a:r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35819"/>
          <a:stretch/>
        </p:blipFill>
        <p:spPr>
          <a:xfrm>
            <a:off x="6051336" y="2223508"/>
            <a:ext cx="5474678" cy="32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896" r="9674" b="8173"/>
          <a:stretch/>
        </p:blipFill>
        <p:spPr>
          <a:xfrm>
            <a:off x="656509" y="1279621"/>
            <a:ext cx="5332016" cy="2893545"/>
          </a:xfrm>
          <a:prstGeom prst="rect">
            <a:avLst/>
          </a:prstGeom>
        </p:spPr>
      </p:pic>
      <p:pic>
        <p:nvPicPr>
          <p:cNvPr id="13" name="Рисунок 12" descr="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25" y="206293"/>
            <a:ext cx="6062483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5305331" y="3317869"/>
            <a:ext cx="6415613" cy="329403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760" y="102512"/>
            <a:ext cx="5706745" cy="128089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53189" y="295709"/>
            <a:ext cx="123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«Корзина»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61190" y="3407286"/>
            <a:ext cx="20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«Каталог товаров»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50011" y="4382307"/>
            <a:ext cx="214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dirty="0"/>
          </a:p>
        </p:txBody>
      </p:sp>
      <p:sp>
        <p:nvSpPr>
          <p:cNvPr id="16" name="Прямоугольник 15">
            <a:hlinkClick r:id="rId6"/>
          </p:cNvPr>
          <p:cNvSpPr/>
          <p:nvPr/>
        </p:nvSpPr>
        <p:spPr>
          <a:xfrm>
            <a:off x="2250011" y="5101581"/>
            <a:ext cx="2114923" cy="289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на сайт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0521" y="1367584"/>
            <a:ext cx="11148753" cy="1250084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9188" y="5127544"/>
            <a:ext cx="471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названии вызываемого компонента.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56316" y="5127544"/>
            <a:ext cx="596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ошибка в коде вызова элемента.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29" y="2480706"/>
            <a:ext cx="3895725" cy="10267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703" y="3867322"/>
            <a:ext cx="4143375" cy="1170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626789" y="2556695"/>
            <a:ext cx="2895600" cy="685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698227" y="3867322"/>
            <a:ext cx="2752725" cy="838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Прямоугольник 1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09055" y="220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9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09055" y="220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5117"/>
              </p:ext>
            </p:extLst>
          </p:nvPr>
        </p:nvGraphicFramePr>
        <p:xfrm>
          <a:off x="673196" y="1617396"/>
          <a:ext cx="5328503" cy="46240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19398">
                  <a:extLst>
                    <a:ext uri="{9D8B030D-6E8A-4147-A177-3AD203B41FA5}">
                      <a16:colId xmlns:a16="http://schemas.microsoft.com/office/drawing/2014/main" val="3175756543"/>
                    </a:ext>
                  </a:extLst>
                </a:gridCol>
                <a:gridCol w="3409105">
                  <a:extLst>
                    <a:ext uri="{9D8B030D-6E8A-4147-A177-3AD203B41FA5}">
                      <a16:colId xmlns:a16="http://schemas.microsoft.com/office/drawing/2014/main" val="3863339180"/>
                    </a:ext>
                  </a:extLst>
                </a:gridCol>
              </a:tblGrid>
              <a:tr h="272710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49854107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Тестовый пример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3596595132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2009002919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Заголовок/название 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Отправление формы без данных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2015022688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</a:t>
                      </a:r>
                      <a:r>
                        <a:rPr lang="en-US" sz="1000">
                          <a:effectLst/>
                        </a:rPr>
                        <a:t>ста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Перейдите на страницу «Главная» и на открывшейся странице отправьте данные, не заполняя полей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2584623649"/>
                  </a:ext>
                </a:extLst>
              </a:tr>
              <a:tr h="724021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Этапы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1. Запустите сайт в любом браузере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2. Попадаете на главную страницу.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3. В открывшейся странице необходимо оставить все поля пустыми и нажать на кнопку «Отправить»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1675277371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Тестовые данные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Отсутствуют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3163351221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Должно появиться сообщение пользователю возле незаполненного поля.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2970481803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Фактический результат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Пользователь оповещён о незаполненных полях, сообщение не отправлено.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3896912103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Статус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Зачет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1874054942"/>
                  </a:ext>
                </a:extLst>
              </a:tr>
              <a:tr h="2727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Предварительное условие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4154345153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Постусловие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Перед отправкой сообщения на почту проверяются условия заполнения полей пользователем.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1968097370"/>
                  </a:ext>
                </a:extLst>
              </a:tr>
              <a:tr h="543015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Примечания/комментарии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Пользователь может ввести любые данные, в данные поля, потому что содержимое не сравнивается не с какими паттернами.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23" marR="59023" marT="0" marB="0" anchor="ctr"/>
                </a:tc>
                <a:extLst>
                  <a:ext uri="{0D108BD9-81ED-4DB2-BD59-A6C34878D82A}">
                    <a16:rowId xmlns:a16="http://schemas.microsoft.com/office/drawing/2014/main" val="192069105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3525"/>
              </p:ext>
            </p:extLst>
          </p:nvPr>
        </p:nvGraphicFramePr>
        <p:xfrm>
          <a:off x="6352672" y="1624774"/>
          <a:ext cx="5172231" cy="461666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21411">
                  <a:extLst>
                    <a:ext uri="{9D8B030D-6E8A-4147-A177-3AD203B41FA5}">
                      <a16:colId xmlns:a16="http://schemas.microsoft.com/office/drawing/2014/main" val="111592872"/>
                    </a:ext>
                  </a:extLst>
                </a:gridCol>
                <a:gridCol w="3150820">
                  <a:extLst>
                    <a:ext uri="{9D8B030D-6E8A-4147-A177-3AD203B41FA5}">
                      <a16:colId xmlns:a16="http://schemas.microsoft.com/office/drawing/2014/main" val="1925291115"/>
                    </a:ext>
                  </a:extLst>
                </a:gridCol>
              </a:tblGrid>
              <a:tr h="263900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94991070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Тестовый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пример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2384010544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Приоритет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454096950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Заголовок/название теста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Ввод отрицательных значений в количество товаров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1061979420"/>
                  </a:ext>
                </a:extLst>
              </a:tr>
              <a:tr h="700631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Краткое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изложение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Перейдите на страницу любого товара, напротив товара необходимо нажать «Заказать», на открывшейся странице необходимо указать отрицательное количество товара.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959975276"/>
                  </a:ext>
                </a:extLst>
              </a:tr>
              <a:tr h="700631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Этапы теста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1. Запустите сайт в любом браузере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2. Попадите на страницу корзины.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3. Затем необходимо изменить количество товара на отрицательное количество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2045388594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Тестовые данные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Любые отрицательные числа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1836930367"/>
                  </a:ext>
                </a:extLst>
              </a:tr>
              <a:tr h="350316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Число товара в корзине не измениться в отрицательную сторону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921204119"/>
                  </a:ext>
                </a:extLst>
              </a:tr>
              <a:tr h="350316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Фактический результат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Число товара в корзине не изменилось в отрицательную сторону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2039671645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Статус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Зачет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154462649"/>
                  </a:ext>
                </a:extLst>
              </a:tr>
              <a:tr h="263900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Предварительное условие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2223020527"/>
                  </a:ext>
                </a:extLst>
              </a:tr>
              <a:tr h="350316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Постусловие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товара в корзине не может быть меньше одного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248552394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indent="1524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Примечания/комментарии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Пользователь не может ввести отрицательные данные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extLst>
                  <a:ext uri="{0D108BD9-81ED-4DB2-BD59-A6C34878D82A}">
                    <a16:rowId xmlns:a16="http://schemas.microsoft.com/office/drawing/2014/main" val="171959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4" y="199904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9200" y="4479744"/>
            <a:ext cx="969928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стоимость разработки сайта для организации ООО «ЦА Максималист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продажи со склада товаров составит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51497,02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68956"/>
              </p:ext>
            </p:extLst>
          </p:nvPr>
        </p:nvGraphicFramePr>
        <p:xfrm>
          <a:off x="3052614" y="1915360"/>
          <a:ext cx="6465165" cy="220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01">
                  <a:extLst>
                    <a:ext uri="{9D8B030D-6E8A-4147-A177-3AD203B41FA5}">
                      <a16:colId xmlns:a16="http://schemas.microsoft.com/office/drawing/2014/main" val="2783626668"/>
                    </a:ext>
                  </a:extLst>
                </a:gridCol>
                <a:gridCol w="3028931">
                  <a:extLst>
                    <a:ext uri="{9D8B030D-6E8A-4147-A177-3AD203B41FA5}">
                      <a16:colId xmlns:a16="http://schemas.microsoft.com/office/drawing/2014/main" val="4074698947"/>
                    </a:ext>
                  </a:extLst>
                </a:gridCol>
                <a:gridCol w="3035133">
                  <a:extLst>
                    <a:ext uri="{9D8B030D-6E8A-4147-A177-3AD203B41FA5}">
                      <a16:colId xmlns:a16="http://schemas.microsoft.com/office/drawing/2014/main" val="1666481474"/>
                    </a:ext>
                  </a:extLst>
                </a:gridCol>
              </a:tblGrid>
              <a:tr h="579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Статьи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затрат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Сумма</a:t>
                      </a:r>
                      <a:r>
                        <a:rPr lang="en-US" sz="1100" dirty="0">
                          <a:effectLst/>
                        </a:rPr>
                        <a:t> в </a:t>
                      </a:r>
                      <a:r>
                        <a:rPr lang="en-US" sz="1100" dirty="0" err="1">
                          <a:effectLst/>
                        </a:rPr>
                        <a:t>рублях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986079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Фонд оплаты труда (ФОТ)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42559,52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99859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Косвенные расходы (КР) 10% от ФОТ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4255,95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432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Расходы на продажу (РП) (ФОТ + КР) * 10%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4681,547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383853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Полная себестоимость (ПС)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51497,02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4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777</Words>
  <Application>Microsoft Office PowerPoint</Application>
  <PresentationFormat>Широкоэкранный</PresentationFormat>
  <Paragraphs>144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ДП 09.02.07 ИСП.20А.13  Разработка интернет-магазина в системе «1С-Битрикс: Управление сайтом» для организации ООО «ЦА «Максималист» </vt:lpstr>
      <vt:lpstr>Оглавление</vt:lpstr>
      <vt:lpstr>Постановка задачи</vt:lpstr>
      <vt:lpstr>Этапы проектирование</vt:lpstr>
      <vt:lpstr>Руководство программиста  </vt:lpstr>
      <vt:lpstr>Руководство пользователя</vt:lpstr>
      <vt:lpstr>Презентация PowerPoint</vt:lpstr>
      <vt:lpstr>Презентация PowerPoint</vt:lpstr>
      <vt:lpstr>Экономика</vt:lpstr>
      <vt:lpstr>Заключение</vt:lpstr>
      <vt:lpstr>ДП 09.02.07 ИСП.20А.13  Разработка интернет-магазина в системе «1С-Битрикс: Управление сайтом» для организации ООО «ЦА «Максималист»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Мелега Алексей</cp:lastModifiedBy>
  <cp:revision>72</cp:revision>
  <dcterms:created xsi:type="dcterms:W3CDTF">2024-01-14T13:03:31Z</dcterms:created>
  <dcterms:modified xsi:type="dcterms:W3CDTF">2024-06-12T16:51:27Z</dcterms:modified>
</cp:coreProperties>
</file>