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Cambria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Cambria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Cambria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Motion Signal Extraction Framework for the Microsoft Kinect Camera: Point Cloud Registration and its Application as a Motion Correction Metric in PET/CT</a:t>
            </a:r>
            <a:endParaRPr b="0" lang="en-US" sz="2400" spc="-1" strike="noStrike">
              <a:latin typeface="Cambria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Dr Nikolaos Efthymiou</a:t>
            </a:r>
            <a:br/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Alexander Whitehead</a:t>
            </a:r>
            <a:endParaRPr b="0" lang="en-US" sz="2200" spc="-1" strike="noStrike">
              <a:latin typeface="Cambria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Application Output (point cloud)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88;p36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4698000" cy="38224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89;p36" descr=""/>
          <p:cNvPicPr/>
          <p:nvPr/>
        </p:nvPicPr>
        <p:blipFill>
          <a:blip r:embed="rId2"/>
          <a:stretch/>
        </p:blipFill>
        <p:spPr>
          <a:xfrm>
            <a:off x="6008040" y="1980000"/>
            <a:ext cx="3531600" cy="3822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Next Steps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next steps for this project are to convert the existing code to use the PCL PCD file format.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is necessary as the goal of this project is to eventually try to find the changes between each point cloud in the m_objects list.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 do this registration algorithms from the PCL will be used.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OpenGL Visualisation Output (Depth)</a:t>
            </a:r>
            <a:endParaRPr b="0" lang="en-US" sz="3200" spc="-1" strike="noStrike">
              <a:latin typeface="Cambria"/>
            </a:endParaRPr>
          </a:p>
        </p:txBody>
      </p:sp>
      <p:pic>
        <p:nvPicPr>
          <p:cNvPr id="84" name="Google Shape;125;p28" descr=""/>
          <p:cNvPicPr/>
          <p:nvPr/>
        </p:nvPicPr>
        <p:blipFill>
          <a:blip r:embed="rId1"/>
          <a:stretch/>
        </p:blipFill>
        <p:spPr>
          <a:xfrm>
            <a:off x="3471480" y="1889640"/>
            <a:ext cx="3137760" cy="23400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924840" y="4473360"/>
            <a:ext cx="8794800" cy="18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above shows the output from an OpenGL viewer which is receiving a data stream from a Kinect V1 camera.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contains, at the bottom in red a desk upon which two cylindrical objects are sat, a board is positioned behind these objects.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colours in this visualisation represent the distance at which the objects are located, red is closer and blue is further away.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black bars along the left hand side of each object is caused by the parallax of the camera's sensor.</a:t>
            </a:r>
            <a:endParaRPr b="0" lang="en-US" sz="1400" spc="-1" strike="noStrike">
              <a:latin typeface="Cambri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OpenGL Visualisation Output</a:t>
            </a:r>
            <a:endParaRPr b="0" lang="en-US" sz="3200" spc="-1" strike="noStrike">
              <a:latin typeface="Cambria"/>
            </a:endParaRPr>
          </a:p>
        </p:txBody>
      </p:sp>
      <p:pic>
        <p:nvPicPr>
          <p:cNvPr id="87" name="Google Shape;132;p29" descr=""/>
          <p:cNvPicPr/>
          <p:nvPr/>
        </p:nvPicPr>
        <p:blipFill>
          <a:blip r:embed="rId1"/>
          <a:stretch/>
        </p:blipFill>
        <p:spPr>
          <a:xfrm>
            <a:off x="2745360" y="2199240"/>
            <a:ext cx="4589640" cy="1720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24840" y="4473360"/>
            <a:ext cx="8794800" cy="18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above shows the output from an OpenGL viewer which is receiving a data stream from a Kinect V1 camera.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contains, the same objects as before but now a rectangular book has been placed to the left of the previous objects.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to the right shows the RGB data stream from the camera.</a:t>
            </a:r>
            <a:endParaRPr b="0" lang="en-US" sz="1400" spc="-1" strike="noStrike">
              <a:latin typeface="Cambri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Point Cloud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40;p30" descr=""/>
          <p:cNvPicPr/>
          <p:nvPr/>
        </p:nvPicPr>
        <p:blipFill>
          <a:blip r:embed="rId1"/>
          <a:stretch/>
        </p:blipFill>
        <p:spPr>
          <a:xfrm>
            <a:off x="2745360" y="2104200"/>
            <a:ext cx="2349000" cy="19108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41;p30" descr=""/>
          <p:cNvPicPr/>
          <p:nvPr/>
        </p:nvPicPr>
        <p:blipFill>
          <a:blip r:embed="rId2"/>
          <a:stretch/>
        </p:blipFill>
        <p:spPr>
          <a:xfrm>
            <a:off x="5569200" y="2104200"/>
            <a:ext cx="1765800" cy="19108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924840" y="4473360"/>
            <a:ext cx="8794800" cy="18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image above shows a point cloud visualisation of data which was similar to what was visualised in the previous slides previously.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point cloud is a collection of points which represent the position of objects in 3D space. Each point here represents one piece of depth information which was gathered from the Kinect camera.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point cloud can be manipulated, eg. rotating and scaling.</a:t>
            </a:r>
            <a:endParaRPr b="0" lang="en-US" sz="1400" spc="-1" strike="noStrike">
              <a:latin typeface="Cambri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47;p31" descr=""/>
          <p:cNvPicPr/>
          <p:nvPr/>
        </p:nvPicPr>
        <p:blipFill>
          <a:blip r:embed="rId1"/>
          <a:stretch/>
        </p:blipFill>
        <p:spPr>
          <a:xfrm>
            <a:off x="6336000" y="3168000"/>
            <a:ext cx="3599640" cy="34880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Point Cloud Online Visualisation</a:t>
            </a:r>
            <a:endParaRPr b="0" lang="en-US" sz="3200" spc="-1" strike="noStrike">
              <a:latin typeface="Cambria"/>
            </a:endParaRPr>
          </a:p>
        </p:txBody>
      </p:sp>
      <p:pic>
        <p:nvPicPr>
          <p:cNvPr id="96" name="Google Shape;149;p31" descr=""/>
          <p:cNvPicPr/>
          <p:nvPr/>
        </p:nvPicPr>
        <p:blipFill>
          <a:blip r:embed="rId2"/>
          <a:stretch/>
        </p:blipFill>
        <p:spPr>
          <a:xfrm>
            <a:off x="216000" y="2541600"/>
            <a:ext cx="3599640" cy="408204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50;p31" descr=""/>
          <p:cNvPicPr/>
          <p:nvPr/>
        </p:nvPicPr>
        <p:blipFill>
          <a:blip r:embed="rId3"/>
          <a:stretch/>
        </p:blipFill>
        <p:spPr>
          <a:xfrm>
            <a:off x="3297600" y="1575360"/>
            <a:ext cx="3599640" cy="27788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930480" y="4473360"/>
            <a:ext cx="2270880" cy="21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Point Cloud visualisation of two people with a wall and window.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Person 1 is blue, person 2 is orange, wall is red, window is black circle.</a:t>
            </a:r>
            <a:endParaRPr b="0" lang="en-US" sz="1400" spc="-1" strike="noStrike">
              <a:latin typeface="Cambri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Depth image to Point Cloud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58;p32" descr=""/>
          <p:cNvPicPr/>
          <p:nvPr/>
        </p:nvPicPr>
        <p:blipFill>
          <a:blip r:embed="rId1"/>
          <a:stretch/>
        </p:blipFill>
        <p:spPr>
          <a:xfrm>
            <a:off x="504000" y="1457640"/>
            <a:ext cx="9072360" cy="33480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924840" y="4650120"/>
            <a:ext cx="8794800" cy="18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This image shows the code which is used to convert from a depth image to a point cloud.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this instance a number of depth images are being passed into the method as part of the m_objects list, a depth image is stored as a list of numbers.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point cloud is passed out as a list of lists of numbers, in this case the second list is being used to hold the individual X Y Z components, this is to mirror the format of the PCL PCD file format.</a:t>
            </a: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values of 10 and 0.0021 have been sourced from the OpenKinect documentation.</a:t>
            </a:r>
            <a:endParaRPr b="0" lang="en-US" sz="1400" spc="-1" strike="noStrike">
              <a:latin typeface="Cambri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Depth image to Point Cloud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71880" y="4986000"/>
            <a:ext cx="917964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Px = (xi - Cx) * (Dx / BA)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Py = (yi - Cy) * (Dy / BA)</a:t>
            </a:r>
            <a:endParaRPr b="0" lang="en-US" sz="2400" spc="-1" strike="noStrike">
              <a:latin typeface="Cambria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Pz = zi;</a:t>
            </a:r>
            <a:endParaRPr b="0" lang="en-US" sz="2400" spc="-1" strike="noStrike">
              <a:latin typeface="Cambria"/>
            </a:endParaRPr>
          </a:p>
        </p:txBody>
      </p:sp>
      <p:pic>
        <p:nvPicPr>
          <p:cNvPr id="106" name="Google Shape;167;p33" descr=""/>
          <p:cNvPicPr/>
          <p:nvPr/>
        </p:nvPicPr>
        <p:blipFill>
          <a:blip r:embed="rId1"/>
          <a:stretch/>
        </p:blipFill>
        <p:spPr>
          <a:xfrm>
            <a:off x="504000" y="1457640"/>
            <a:ext cx="9072360" cy="3348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Application Output (video)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74;p34" descr=""/>
          <p:cNvPicPr/>
          <p:nvPr/>
        </p:nvPicPr>
        <p:blipFill>
          <a:blip r:embed="rId1"/>
          <a:stretch/>
        </p:blipFill>
        <p:spPr>
          <a:xfrm>
            <a:off x="2030400" y="1992960"/>
            <a:ext cx="6019560" cy="45241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Application Output (depth)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81;p35" descr=""/>
          <p:cNvPicPr/>
          <p:nvPr/>
        </p:nvPicPr>
        <p:blipFill>
          <a:blip r:embed="rId1"/>
          <a:stretch/>
        </p:blipFill>
        <p:spPr>
          <a:xfrm>
            <a:off x="2006640" y="1980000"/>
            <a:ext cx="6067080" cy="4552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