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63" r:id="rId6"/>
    <p:sldId id="270" r:id="rId7"/>
    <p:sldId id="271" r:id="rId8"/>
    <p:sldId id="272" r:id="rId9"/>
    <p:sldId id="273" r:id="rId10"/>
    <p:sldId id="274" r:id="rId11"/>
    <p:sldId id="27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0"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572" y="930166"/>
            <a:ext cx="7173311" cy="3970318"/>
          </a:xfrm>
          <a:prstGeom prst="rect">
            <a:avLst/>
          </a:prstGeom>
          <a:noFill/>
        </p:spPr>
        <p:txBody>
          <a:bodyPr wrap="square" rtlCol="0">
            <a:spAutoFit/>
          </a:bodyPr>
          <a:lstStyle/>
          <a:p>
            <a:r>
              <a:rPr lang="en-GB" dirty="0" smtClean="0"/>
              <a:t>1 Derek </a:t>
            </a:r>
            <a:r>
              <a:rPr lang="en-GB" dirty="0"/>
              <a:t>is helping his little boy Damien with his latest ‘Painting by Numbers’ set but they think they haven’t been given enough different shades of grey (colours numbered 2-4 on the key, A) to complete the picture as it appears on the box lid (B</a:t>
            </a:r>
            <a:r>
              <a:rPr lang="en-GB" dirty="0" smtClean="0"/>
              <a:t>).</a:t>
            </a:r>
          </a:p>
          <a:p>
            <a:endParaRPr lang="en-GB" dirty="0"/>
          </a:p>
          <a:p>
            <a:endParaRPr lang="en-GB" dirty="0" smtClean="0"/>
          </a:p>
          <a:p>
            <a:endParaRPr lang="en-GB" dirty="0"/>
          </a:p>
          <a:p>
            <a:endParaRPr lang="en-GB" dirty="0" smtClean="0"/>
          </a:p>
          <a:p>
            <a:endParaRPr lang="en-GB" dirty="0" smtClean="0"/>
          </a:p>
          <a:p>
            <a:r>
              <a:rPr lang="en-GB" dirty="0"/>
              <a:t>Referring to the numbers in the key and the apparent colours on the box, how would Derek describe his concerns about the painting set to the manufacturer</a:t>
            </a:r>
            <a:r>
              <a:rPr lang="en-GB" dirty="0" smtClean="0"/>
              <a:t>? [2]</a:t>
            </a:r>
          </a:p>
          <a:p>
            <a:endParaRPr lang="en-GB" b="1" i="1" dirty="0"/>
          </a:p>
          <a:p>
            <a:endParaRPr lang="en-GB" b="1" i="1" dirty="0" smtClean="0"/>
          </a:p>
        </p:txBody>
      </p:sp>
      <p:pic>
        <p:nvPicPr>
          <p:cNvPr id="3" name="Picture 2"/>
          <p:cNvPicPr>
            <a:picLocks noChangeAspect="1" noChangeArrowheads="1"/>
          </p:cNvPicPr>
          <p:nvPr/>
        </p:nvPicPr>
        <p:blipFill>
          <a:blip r:embed="rId2" cstate="print"/>
          <a:srcRect/>
          <a:stretch>
            <a:fillRect/>
          </a:stretch>
        </p:blipFill>
        <p:spPr bwMode="auto">
          <a:xfrm>
            <a:off x="1655216" y="2143619"/>
            <a:ext cx="1624012" cy="985837"/>
          </a:xfrm>
          <a:prstGeom prst="rect">
            <a:avLst/>
          </a:prstGeom>
          <a:noFill/>
          <a:ln w="9525">
            <a:noFill/>
            <a:miter lim="800000"/>
            <a:headEnd/>
            <a:tailEnd/>
          </a:ln>
        </p:spPr>
      </p:pic>
      <p:cxnSp>
        <p:nvCxnSpPr>
          <p:cNvPr id="5" name="Straight Connector 4"/>
          <p:cNvCxnSpPr/>
          <p:nvPr/>
        </p:nvCxnSpPr>
        <p:spPr>
          <a:xfrm flipV="1">
            <a:off x="4297766" y="2165525"/>
            <a:ext cx="1149769" cy="71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41609" y="2168487"/>
            <a:ext cx="687491" cy="180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728436" y="2337397"/>
            <a:ext cx="1400664" cy="66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09619" y="2236644"/>
            <a:ext cx="456352" cy="177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36338" y="2627802"/>
            <a:ext cx="1374983" cy="91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740289" y="2918208"/>
            <a:ext cx="1335471" cy="1313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748191" y="3184908"/>
            <a:ext cx="1327569" cy="1481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97766" y="2485563"/>
            <a:ext cx="456352" cy="2429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01717" y="2723616"/>
            <a:ext cx="446474" cy="3309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09619" y="2971548"/>
            <a:ext cx="432645" cy="367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95791" y="2225777"/>
            <a:ext cx="7902" cy="7576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69834" y="2342335"/>
            <a:ext cx="49389" cy="842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90333" y="2088477"/>
            <a:ext cx="2210640" cy="13572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p:nvPr/>
        </p:nvCxnSpPr>
        <p:spPr>
          <a:xfrm flipH="1">
            <a:off x="4748191" y="2411480"/>
            <a:ext cx="11854" cy="9393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22323" y="2153670"/>
            <a:ext cx="263214" cy="276999"/>
          </a:xfrm>
          <a:prstGeom prst="rect">
            <a:avLst/>
          </a:prstGeom>
          <a:noFill/>
        </p:spPr>
        <p:txBody>
          <a:bodyPr wrap="none" rtlCol="0">
            <a:spAutoFit/>
          </a:bodyPr>
          <a:lstStyle/>
          <a:p>
            <a:r>
              <a:rPr lang="en-GB" sz="1200" dirty="0" smtClean="0"/>
              <a:t>1</a:t>
            </a:r>
            <a:endParaRPr lang="en-GB" sz="1200" dirty="0"/>
          </a:p>
        </p:txBody>
      </p:sp>
      <p:sp>
        <p:nvSpPr>
          <p:cNvPr id="20" name="TextBox 19"/>
          <p:cNvSpPr txBox="1"/>
          <p:nvPr/>
        </p:nvSpPr>
        <p:spPr>
          <a:xfrm>
            <a:off x="5038597" y="2396663"/>
            <a:ext cx="263214" cy="276999"/>
          </a:xfrm>
          <a:prstGeom prst="rect">
            <a:avLst/>
          </a:prstGeom>
          <a:noFill/>
        </p:spPr>
        <p:txBody>
          <a:bodyPr wrap="none" rtlCol="0">
            <a:spAutoFit/>
          </a:bodyPr>
          <a:lstStyle/>
          <a:p>
            <a:r>
              <a:rPr lang="en-GB" sz="1200" dirty="0" smtClean="0"/>
              <a:t>2</a:t>
            </a:r>
            <a:endParaRPr lang="en-GB" sz="1200" dirty="0"/>
          </a:p>
        </p:txBody>
      </p:sp>
      <p:sp>
        <p:nvSpPr>
          <p:cNvPr id="21" name="TextBox 20"/>
          <p:cNvSpPr txBox="1"/>
          <p:nvPr/>
        </p:nvSpPr>
        <p:spPr>
          <a:xfrm>
            <a:off x="5048475" y="3034766"/>
            <a:ext cx="263214" cy="276999"/>
          </a:xfrm>
          <a:prstGeom prst="rect">
            <a:avLst/>
          </a:prstGeom>
          <a:noFill/>
        </p:spPr>
        <p:txBody>
          <a:bodyPr wrap="none" rtlCol="0">
            <a:spAutoFit/>
          </a:bodyPr>
          <a:lstStyle/>
          <a:p>
            <a:r>
              <a:rPr lang="en-GB" sz="1200" dirty="0" smtClean="0"/>
              <a:t>2</a:t>
            </a:r>
            <a:endParaRPr lang="en-GB" sz="1200" dirty="0"/>
          </a:p>
        </p:txBody>
      </p:sp>
      <p:sp>
        <p:nvSpPr>
          <p:cNvPr id="22" name="TextBox 21"/>
          <p:cNvSpPr txBox="1"/>
          <p:nvPr/>
        </p:nvSpPr>
        <p:spPr>
          <a:xfrm>
            <a:off x="5548289" y="2675215"/>
            <a:ext cx="263214" cy="276999"/>
          </a:xfrm>
          <a:prstGeom prst="rect">
            <a:avLst/>
          </a:prstGeom>
          <a:noFill/>
        </p:spPr>
        <p:txBody>
          <a:bodyPr wrap="none" rtlCol="0">
            <a:spAutoFit/>
          </a:bodyPr>
          <a:lstStyle/>
          <a:p>
            <a:r>
              <a:rPr lang="en-GB" sz="1200" dirty="0" smtClean="0"/>
              <a:t>3</a:t>
            </a:r>
            <a:endParaRPr lang="en-GB" sz="1200" dirty="0"/>
          </a:p>
        </p:txBody>
      </p:sp>
      <p:sp>
        <p:nvSpPr>
          <p:cNvPr id="23" name="TextBox 22"/>
          <p:cNvSpPr txBox="1"/>
          <p:nvPr/>
        </p:nvSpPr>
        <p:spPr>
          <a:xfrm>
            <a:off x="4426178" y="2904380"/>
            <a:ext cx="263214" cy="276999"/>
          </a:xfrm>
          <a:prstGeom prst="rect">
            <a:avLst/>
          </a:prstGeom>
          <a:noFill/>
        </p:spPr>
        <p:txBody>
          <a:bodyPr wrap="none" rtlCol="0">
            <a:spAutoFit/>
          </a:bodyPr>
          <a:lstStyle/>
          <a:p>
            <a:r>
              <a:rPr lang="en-GB" sz="1200" dirty="0" smtClean="0"/>
              <a:t>3</a:t>
            </a:r>
            <a:endParaRPr lang="en-GB" sz="1200" dirty="0"/>
          </a:p>
        </p:txBody>
      </p:sp>
      <p:sp>
        <p:nvSpPr>
          <p:cNvPr id="24" name="TextBox 23"/>
          <p:cNvSpPr txBox="1"/>
          <p:nvPr/>
        </p:nvSpPr>
        <p:spPr>
          <a:xfrm>
            <a:off x="4436054" y="2351225"/>
            <a:ext cx="263214" cy="276999"/>
          </a:xfrm>
          <a:prstGeom prst="rect">
            <a:avLst/>
          </a:prstGeom>
          <a:noFill/>
        </p:spPr>
        <p:txBody>
          <a:bodyPr wrap="none" rtlCol="0">
            <a:spAutoFit/>
          </a:bodyPr>
          <a:lstStyle/>
          <a:p>
            <a:r>
              <a:rPr lang="en-GB" sz="1200" dirty="0" smtClean="0"/>
              <a:t>3</a:t>
            </a:r>
            <a:endParaRPr lang="en-GB" sz="1200" dirty="0"/>
          </a:p>
        </p:txBody>
      </p:sp>
      <p:sp>
        <p:nvSpPr>
          <p:cNvPr id="25" name="TextBox 24"/>
          <p:cNvSpPr txBox="1"/>
          <p:nvPr/>
        </p:nvSpPr>
        <p:spPr>
          <a:xfrm>
            <a:off x="4564465" y="2687068"/>
            <a:ext cx="263214" cy="276999"/>
          </a:xfrm>
          <a:prstGeom prst="rect">
            <a:avLst/>
          </a:prstGeom>
          <a:noFill/>
        </p:spPr>
        <p:txBody>
          <a:bodyPr wrap="none" rtlCol="0">
            <a:spAutoFit/>
          </a:bodyPr>
          <a:lstStyle/>
          <a:p>
            <a:r>
              <a:rPr lang="en-GB" sz="1200" dirty="0" smtClean="0"/>
              <a:t>4</a:t>
            </a:r>
            <a:endParaRPr lang="en-GB" sz="1200" dirty="0"/>
          </a:p>
        </p:txBody>
      </p:sp>
      <p:sp>
        <p:nvSpPr>
          <p:cNvPr id="26" name="TextBox 25"/>
          <p:cNvSpPr txBox="1"/>
          <p:nvPr/>
        </p:nvSpPr>
        <p:spPr>
          <a:xfrm>
            <a:off x="4214793" y="3125641"/>
            <a:ext cx="263214" cy="276999"/>
          </a:xfrm>
          <a:prstGeom prst="rect">
            <a:avLst/>
          </a:prstGeom>
          <a:noFill/>
        </p:spPr>
        <p:txBody>
          <a:bodyPr wrap="none" rtlCol="0">
            <a:spAutoFit/>
          </a:bodyPr>
          <a:lstStyle/>
          <a:p>
            <a:r>
              <a:rPr lang="en-GB" sz="1200" dirty="0" smtClean="0"/>
              <a:t>5</a:t>
            </a:r>
            <a:endParaRPr lang="en-GB" sz="1200" dirty="0"/>
          </a:p>
        </p:txBody>
      </p:sp>
    </p:spTree>
    <p:extLst>
      <p:ext uri="{BB962C8B-B14F-4D97-AF65-F5344CB8AC3E}">
        <p14:creationId xmlns:p14="http://schemas.microsoft.com/office/powerpoint/2010/main" val="3552449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475013"/>
            <a:ext cx="7980218" cy="5909310"/>
          </a:xfrm>
          <a:prstGeom prst="rect">
            <a:avLst/>
          </a:prstGeom>
          <a:noFill/>
        </p:spPr>
        <p:txBody>
          <a:bodyPr wrap="square" rtlCol="0">
            <a:spAutoFit/>
          </a:bodyPr>
          <a:lstStyle/>
          <a:p>
            <a:r>
              <a:rPr lang="en-GB" dirty="0"/>
              <a:t>Compared with the line segments of a contour plot, the geometric primitives making up a surface view make it particularly easy to use lighting, shading, and colour, to good effect</a:t>
            </a:r>
            <a:r>
              <a:rPr lang="en-GB" dirty="0" smtClean="0"/>
              <a:t>.</a:t>
            </a:r>
          </a:p>
          <a:p>
            <a:r>
              <a:rPr lang="en-GB" dirty="0" smtClean="0"/>
              <a:t>(a) </a:t>
            </a:r>
            <a:r>
              <a:rPr lang="en-GB" dirty="0"/>
              <a:t>Describe how you would generate a surface view of this data and illustrate your answer using the grid cell highlighted in bold at the top-right of the figure</a:t>
            </a:r>
            <a:r>
              <a:rPr lang="en-GB" dirty="0" smtClean="0"/>
              <a:t>. [5]</a:t>
            </a:r>
          </a:p>
          <a:p>
            <a:endParaRPr lang="en-GB" b="1" i="1" dirty="0" smtClean="0"/>
          </a:p>
          <a:p>
            <a:endParaRPr lang="en-GB" b="1" i="1" dirty="0"/>
          </a:p>
          <a:p>
            <a:endParaRPr lang="en-GB" b="1" i="1" dirty="0" smtClean="0"/>
          </a:p>
          <a:p>
            <a:endParaRPr lang="en-GB" b="1" i="1" dirty="0"/>
          </a:p>
          <a:p>
            <a:r>
              <a:rPr lang="en-GB" dirty="0" smtClean="0"/>
              <a:t>(b) </a:t>
            </a:r>
            <a:r>
              <a:rPr lang="en-GB" dirty="0"/>
              <a:t>Sketch the appearance of the surface view of the data in the figure from a viewpoint at the bottom-right looking towards the top-left, in the presence of a light above the bottom-left shining towards the top-right.  What insight may be gained from such a visualization, compared with a contour plot</a:t>
            </a:r>
            <a:r>
              <a:rPr lang="en-GB" dirty="0" smtClean="0"/>
              <a:t>? [4]</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44749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392" y="653143"/>
            <a:ext cx="8122722" cy="2031325"/>
          </a:xfrm>
          <a:prstGeom prst="rect">
            <a:avLst/>
          </a:prstGeom>
          <a:noFill/>
        </p:spPr>
        <p:txBody>
          <a:bodyPr wrap="square" rtlCol="0">
            <a:spAutoFit/>
          </a:bodyPr>
          <a:lstStyle/>
          <a:p>
            <a:r>
              <a:rPr lang="en-GB" dirty="0" smtClean="0"/>
              <a:t>(c) </a:t>
            </a:r>
            <a:r>
              <a:rPr lang="en-GB" dirty="0"/>
              <a:t>Describe and justify two ways in which colour could be used with this surface view</a:t>
            </a:r>
            <a:r>
              <a:rPr lang="en-GB" dirty="0" smtClean="0"/>
              <a:t>. [4]</a:t>
            </a:r>
          </a:p>
          <a:p>
            <a:endParaRPr lang="en-GB" b="1" i="1" dirty="0" smtClean="0"/>
          </a:p>
          <a:p>
            <a:endParaRPr lang="en-GB" b="1" i="1" dirty="0"/>
          </a:p>
          <a:p>
            <a:endParaRPr lang="en-GB" b="1" i="1" dirty="0" smtClean="0"/>
          </a:p>
          <a:p>
            <a:endParaRPr lang="en-GB" b="1" i="1" dirty="0"/>
          </a:p>
          <a:p>
            <a:endParaRPr lang="en-GB" b="1" i="1" dirty="0"/>
          </a:p>
        </p:txBody>
      </p:sp>
    </p:spTree>
    <p:extLst>
      <p:ext uri="{BB962C8B-B14F-4D97-AF65-F5344CB8AC3E}">
        <p14:creationId xmlns:p14="http://schemas.microsoft.com/office/powerpoint/2010/main" val="7537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269" y="855022"/>
            <a:ext cx="7481454" cy="5355312"/>
          </a:xfrm>
          <a:prstGeom prst="rect">
            <a:avLst/>
          </a:prstGeom>
          <a:noFill/>
        </p:spPr>
        <p:txBody>
          <a:bodyPr wrap="square" rtlCol="0">
            <a:spAutoFit/>
          </a:bodyPr>
          <a:lstStyle/>
          <a:p>
            <a:r>
              <a:rPr lang="en-GB" dirty="0"/>
              <a:t>What simple experiment could the manufacturer suggest Derek and Damien carry out, before even starting the picture, which would convince them the colour key is correct</a:t>
            </a:r>
            <a:r>
              <a:rPr lang="en-GB" dirty="0" smtClean="0"/>
              <a:t>? [2]</a:t>
            </a:r>
          </a:p>
          <a:p>
            <a:endParaRPr lang="en-GB" b="1" i="1" dirty="0" smtClean="0"/>
          </a:p>
          <a:p>
            <a:endParaRPr lang="en-GB" b="1" i="1" dirty="0"/>
          </a:p>
          <a:p>
            <a:r>
              <a:rPr lang="en-GB" dirty="0" smtClean="0"/>
              <a:t>One </a:t>
            </a:r>
            <a:r>
              <a:rPr lang="en-GB" dirty="0"/>
              <a:t>theory explaining perception suggests we integrate various factors in order to construct a visual hypothesis of what we see.  Draw a diagram showing how these factors are combined and give an example of each type of factor, as experienced by Derek and Damien when they look at the object in the picture</a:t>
            </a:r>
            <a:r>
              <a:rPr lang="en-GB" dirty="0" smtClean="0"/>
              <a:t>. [6]</a:t>
            </a:r>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dirty="0"/>
          </a:p>
        </p:txBody>
      </p:sp>
    </p:spTree>
    <p:extLst>
      <p:ext uri="{BB962C8B-B14F-4D97-AF65-F5344CB8AC3E}">
        <p14:creationId xmlns:p14="http://schemas.microsoft.com/office/powerpoint/2010/main" val="32235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387" y="522514"/>
            <a:ext cx="8146473" cy="5632311"/>
          </a:xfrm>
          <a:prstGeom prst="rect">
            <a:avLst/>
          </a:prstGeom>
          <a:noFill/>
        </p:spPr>
        <p:txBody>
          <a:bodyPr wrap="square" rtlCol="0">
            <a:spAutoFit/>
          </a:bodyPr>
          <a:lstStyle/>
          <a:p>
            <a:r>
              <a:rPr lang="en-GB" dirty="0"/>
              <a:t>The diagram shows a plan view of a concave face progressively turning clockwise about 1m in front of a stationary observer, O</a:t>
            </a:r>
            <a:r>
              <a:rPr lang="en-GB" dirty="0" smtClean="0"/>
              <a:t>. </a:t>
            </a:r>
            <a:endParaRPr lang="en-GB" dirty="0" smtClean="0"/>
          </a:p>
          <a:p>
            <a:endParaRPr lang="en-GB" dirty="0"/>
          </a:p>
          <a:p>
            <a:endParaRPr lang="en-GB" dirty="0" smtClean="0"/>
          </a:p>
          <a:p>
            <a:endParaRPr lang="en-GB" dirty="0" smtClean="0"/>
          </a:p>
          <a:p>
            <a:endParaRPr lang="en-GB" dirty="0" smtClean="0"/>
          </a:p>
          <a:p>
            <a:endParaRPr lang="en-GB" dirty="0"/>
          </a:p>
          <a:p>
            <a:endParaRPr lang="en-GB" dirty="0"/>
          </a:p>
          <a:p>
            <a:endParaRPr lang="en-GB" dirty="0" smtClean="0"/>
          </a:p>
          <a:p>
            <a:r>
              <a:rPr lang="en-GB" dirty="0"/>
              <a:t>Draw a corresponding plan view showing what the observer may perceive and describe what they ‘see’, in words.  With reference to your diagram in (iii), classify one factor contributing to, and one detracting from, the illusion that might be experienced</a:t>
            </a:r>
            <a:r>
              <a:rPr lang="en-GB" dirty="0" smtClean="0"/>
              <a:t>. [8]</a:t>
            </a:r>
          </a:p>
          <a:p>
            <a:endParaRPr lang="en-GB" dirty="0" smtClean="0"/>
          </a:p>
          <a:p>
            <a:endParaRPr lang="en-GB" b="1" i="1" dirty="0" smtClean="0"/>
          </a:p>
          <a:p>
            <a:endParaRPr lang="en-GB" b="1" i="1" dirty="0"/>
          </a:p>
          <a:p>
            <a:r>
              <a:rPr lang="en-GB" dirty="0" smtClean="0"/>
              <a:t>Based </a:t>
            </a:r>
            <a:r>
              <a:rPr lang="en-GB" dirty="0"/>
              <a:t>on your analysis in (iv) of the factors at work, suggest and justify a change to the set-up in (iv) to assist in experiencing the illusion</a:t>
            </a:r>
            <a:r>
              <a:rPr lang="en-GB" dirty="0" smtClean="0"/>
              <a:t>. [2]</a:t>
            </a:r>
          </a:p>
          <a:p>
            <a:endParaRPr lang="en-GB" b="1" i="1" dirty="0"/>
          </a:p>
          <a:p>
            <a:endParaRPr lang="en-GB" b="1" i="1" dirty="0" smtClean="0"/>
          </a:p>
        </p:txBody>
      </p:sp>
      <p:grpSp>
        <p:nvGrpSpPr>
          <p:cNvPr id="34" name="Group 33"/>
          <p:cNvGrpSpPr/>
          <p:nvPr/>
        </p:nvGrpSpPr>
        <p:grpSpPr>
          <a:xfrm>
            <a:off x="2085744" y="1207439"/>
            <a:ext cx="5162407" cy="1517970"/>
            <a:chOff x="1321520" y="1153783"/>
            <a:chExt cx="7120305" cy="2093676"/>
          </a:xfrm>
        </p:grpSpPr>
        <p:grpSp>
          <p:nvGrpSpPr>
            <p:cNvPr id="35" name="Group 34"/>
            <p:cNvGrpSpPr/>
            <p:nvPr/>
          </p:nvGrpSpPr>
          <p:grpSpPr>
            <a:xfrm rot="19400203">
              <a:off x="1321520" y="1153783"/>
              <a:ext cx="2407905" cy="2038250"/>
              <a:chOff x="1555845" y="866775"/>
              <a:chExt cx="3632579" cy="3516447"/>
            </a:xfrm>
          </p:grpSpPr>
          <p:sp>
            <p:nvSpPr>
              <p:cNvPr id="57" name="Arc 56"/>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Arc 57"/>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9" name="Straight Connector 58"/>
              <p:cNvCxnSpPr>
                <a:stCxn id="58"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7"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p:cNvGrpSpPr/>
            <p:nvPr/>
          </p:nvGrpSpPr>
          <p:grpSpPr>
            <a:xfrm rot="2199797" flipH="1">
              <a:off x="6033920" y="1163683"/>
              <a:ext cx="2407905" cy="2038250"/>
              <a:chOff x="1555845" y="866775"/>
              <a:chExt cx="3632579" cy="3516447"/>
            </a:xfrm>
          </p:grpSpPr>
          <p:sp>
            <p:nvSpPr>
              <p:cNvPr id="49" name="Arc 48"/>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0" name="Arc 49"/>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Connector 50"/>
              <p:cNvCxnSpPr>
                <a:stCxn id="50"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p:cNvGrpSpPr/>
            <p:nvPr/>
          </p:nvGrpSpPr>
          <p:grpSpPr>
            <a:xfrm flipH="1">
              <a:off x="3680630" y="1209209"/>
              <a:ext cx="2407905" cy="2038250"/>
              <a:chOff x="1555845" y="866775"/>
              <a:chExt cx="3632579" cy="3516447"/>
            </a:xfrm>
          </p:grpSpPr>
          <p:sp>
            <p:nvSpPr>
              <p:cNvPr id="41" name="Arc 40"/>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Arc 41"/>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3" name="Straight Connector 42"/>
              <p:cNvCxnSpPr>
                <a:stCxn id="42"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Arc 37"/>
            <p:cNvSpPr/>
            <p:nvPr/>
          </p:nvSpPr>
          <p:spPr>
            <a:xfrm rot="19385069">
              <a:off x="1852551" y="1781300"/>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p:cNvSpPr/>
            <p:nvPr/>
          </p:nvSpPr>
          <p:spPr>
            <a:xfrm rot="21422465">
              <a:off x="4106880" y="1826823"/>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Arc 39"/>
            <p:cNvSpPr/>
            <p:nvPr/>
          </p:nvSpPr>
          <p:spPr>
            <a:xfrm rot="1911890">
              <a:off x="6278085" y="1753592"/>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4" name="Straight Arrow Connector 3"/>
          <p:cNvCxnSpPr/>
          <p:nvPr/>
        </p:nvCxnSpPr>
        <p:spPr>
          <a:xfrm>
            <a:off x="1718809" y="1738519"/>
            <a:ext cx="0" cy="128518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092648"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4634423"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66" name="Oval 65"/>
          <p:cNvSpPr/>
          <p:nvPr/>
        </p:nvSpPr>
        <p:spPr>
          <a:xfrm>
            <a:off x="6247448"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232779" y="2304215"/>
            <a:ext cx="486030" cy="369332"/>
          </a:xfrm>
          <a:prstGeom prst="rect">
            <a:avLst/>
          </a:prstGeom>
          <a:noFill/>
        </p:spPr>
        <p:txBody>
          <a:bodyPr wrap="none" rtlCol="0">
            <a:spAutoFit/>
          </a:bodyPr>
          <a:lstStyle/>
          <a:p>
            <a:r>
              <a:rPr lang="en-GB" dirty="0" smtClean="0"/>
              <a:t>1m</a:t>
            </a:r>
            <a:endParaRPr lang="en-GB" dirty="0"/>
          </a:p>
        </p:txBody>
      </p:sp>
      <p:sp>
        <p:nvSpPr>
          <p:cNvPr id="7" name="TextBox 6"/>
          <p:cNvSpPr txBox="1"/>
          <p:nvPr/>
        </p:nvSpPr>
        <p:spPr>
          <a:xfrm>
            <a:off x="3201004" y="2631976"/>
            <a:ext cx="336952" cy="369332"/>
          </a:xfrm>
          <a:prstGeom prst="rect">
            <a:avLst/>
          </a:prstGeom>
          <a:noFill/>
        </p:spPr>
        <p:txBody>
          <a:bodyPr wrap="none" rtlCol="0">
            <a:spAutoFit/>
          </a:bodyPr>
          <a:lstStyle/>
          <a:p>
            <a:r>
              <a:rPr lang="en-GB" dirty="0" smtClean="0"/>
              <a:t>O</a:t>
            </a:r>
            <a:endParaRPr lang="en-GB" dirty="0"/>
          </a:p>
        </p:txBody>
      </p:sp>
      <p:sp>
        <p:nvSpPr>
          <p:cNvPr id="71" name="TextBox 70"/>
          <p:cNvSpPr txBox="1"/>
          <p:nvPr/>
        </p:nvSpPr>
        <p:spPr>
          <a:xfrm>
            <a:off x="4785429" y="2631976"/>
            <a:ext cx="336952" cy="369332"/>
          </a:xfrm>
          <a:prstGeom prst="rect">
            <a:avLst/>
          </a:prstGeom>
          <a:noFill/>
        </p:spPr>
        <p:txBody>
          <a:bodyPr wrap="none" rtlCol="0">
            <a:spAutoFit/>
          </a:bodyPr>
          <a:lstStyle/>
          <a:p>
            <a:r>
              <a:rPr lang="en-GB" dirty="0" smtClean="0"/>
              <a:t>O</a:t>
            </a:r>
            <a:endParaRPr lang="en-GB" dirty="0"/>
          </a:p>
        </p:txBody>
      </p:sp>
      <p:sp>
        <p:nvSpPr>
          <p:cNvPr id="72" name="TextBox 71"/>
          <p:cNvSpPr txBox="1"/>
          <p:nvPr/>
        </p:nvSpPr>
        <p:spPr>
          <a:xfrm>
            <a:off x="6426329" y="2631976"/>
            <a:ext cx="336952" cy="369332"/>
          </a:xfrm>
          <a:prstGeom prst="rect">
            <a:avLst/>
          </a:prstGeom>
          <a:noFill/>
        </p:spPr>
        <p:txBody>
          <a:bodyPr wrap="none" rtlCol="0">
            <a:spAutoFit/>
          </a:bodyPr>
          <a:lstStyle/>
          <a:p>
            <a:r>
              <a:rPr lang="en-GB" dirty="0" smtClean="0"/>
              <a:t>O</a:t>
            </a:r>
            <a:endParaRPr lang="en-GB" dirty="0"/>
          </a:p>
        </p:txBody>
      </p:sp>
    </p:spTree>
    <p:extLst>
      <p:ext uri="{BB962C8B-B14F-4D97-AF65-F5344CB8AC3E}">
        <p14:creationId xmlns:p14="http://schemas.microsoft.com/office/powerpoint/2010/main" val="395376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270" y="783771"/>
            <a:ext cx="7956468" cy="2308324"/>
          </a:xfrm>
          <a:prstGeom prst="rect">
            <a:avLst/>
          </a:prstGeom>
          <a:noFill/>
        </p:spPr>
        <p:txBody>
          <a:bodyPr wrap="square" rtlCol="0">
            <a:spAutoFit/>
          </a:bodyPr>
          <a:lstStyle/>
          <a:p>
            <a:r>
              <a:rPr lang="en-GB" dirty="0" smtClean="0"/>
              <a:t>2 Describe </a:t>
            </a:r>
            <a:r>
              <a:rPr lang="en-GB" dirty="0"/>
              <a:t>how star plots are used to display multivariate data</a:t>
            </a:r>
            <a:r>
              <a:rPr lang="en-GB" dirty="0" smtClean="0"/>
              <a:t>. [3]</a:t>
            </a:r>
          </a:p>
          <a:p>
            <a:endParaRPr lang="en-GB" b="1" i="1" dirty="0" smtClean="0"/>
          </a:p>
          <a:p>
            <a:endParaRPr lang="en-GB" b="1" i="1" dirty="0"/>
          </a:p>
          <a:p>
            <a:endParaRPr lang="en-GB" b="1" i="1" dirty="0" smtClean="0"/>
          </a:p>
          <a:p>
            <a:r>
              <a:rPr lang="en-GB" dirty="0"/>
              <a:t>The table below gives five data values for each one of four passenger coaches. Plot the data on the paper template provided.  Be sure to put your student number on the template and attach it to your script for collection later</a:t>
            </a:r>
            <a:r>
              <a:rPr lang="en-GB" dirty="0" smtClean="0"/>
              <a:t>. [5]</a:t>
            </a:r>
          </a:p>
          <a:p>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887498293"/>
              </p:ext>
            </p:extLst>
          </p:nvPr>
        </p:nvGraphicFramePr>
        <p:xfrm>
          <a:off x="1733798" y="3813303"/>
          <a:ext cx="5466504" cy="2076858"/>
        </p:xfrm>
        <a:graphic>
          <a:graphicData uri="http://schemas.openxmlformats.org/drawingml/2006/table">
            <a:tbl>
              <a:tblPr firstRow="1" firstCol="1" bandRow="1">
                <a:tableStyleId>{5C22544A-7EE6-4342-B048-85BDC9FD1C3A}</a:tableStyleId>
              </a:tblPr>
              <a:tblGrid>
                <a:gridCol w="1527637"/>
                <a:gridCol w="1186136"/>
                <a:gridCol w="765062"/>
                <a:gridCol w="944930"/>
                <a:gridCol w="1042739"/>
              </a:tblGrid>
              <a:tr h="692286">
                <a:tc>
                  <a:txBody>
                    <a:bodyPr/>
                    <a:lstStyle/>
                    <a:p>
                      <a:pPr>
                        <a:spcAft>
                          <a:spcPts val="0"/>
                        </a:spcAft>
                        <a:tabLst>
                          <a:tab pos="342900" algn="r"/>
                          <a:tab pos="5257800" algn="r"/>
                        </a:tabLst>
                      </a:pPr>
                      <a:r>
                        <a:rPr lang="en-GB" sz="1800" dirty="0">
                          <a:effectLst/>
                        </a:rPr>
                        <a:t>Running cost (£</a:t>
                      </a:r>
                      <a:r>
                        <a:rPr lang="en-GB" sz="1800" dirty="0" err="1">
                          <a:effectLst/>
                        </a:rPr>
                        <a:t>pw</a:t>
                      </a:r>
                      <a:r>
                        <a:rPr lang="en-GB" sz="1800" dirty="0">
                          <a:effectLst/>
                        </a:rPr>
                        <a:t>)</a:t>
                      </a:r>
                      <a:endParaRPr lang="en-GB" sz="1800" dirty="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dirty="0">
                          <a:effectLst/>
                        </a:rPr>
                        <a:t>Number of seats</a:t>
                      </a:r>
                      <a:endParaRPr lang="en-GB" sz="1800" dirty="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Price (£k)</a:t>
                      </a:r>
                      <a:endParaRPr lang="en-GB" sz="180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Length (m)</a:t>
                      </a:r>
                      <a:endParaRPr lang="en-GB" sz="180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Petrol tank (L)</a:t>
                      </a:r>
                      <a:endParaRPr lang="en-GB" sz="180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20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24</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25</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5</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3000</a:t>
                      </a:r>
                      <a:endParaRPr lang="en-GB" sz="1800" b="1">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10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18</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20</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7</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4000</a:t>
                      </a:r>
                      <a:endParaRPr lang="en-GB" sz="1800" b="1" dirty="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30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12</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30</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6</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3000</a:t>
                      </a:r>
                      <a:endParaRPr lang="en-GB" sz="1800" b="1" dirty="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20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24</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25</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8</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2000</a:t>
                      </a:r>
                      <a:endParaRPr lang="en-GB" sz="1800" b="1" dirty="0">
                        <a:effectLst/>
                        <a:latin typeface="Times New Roman"/>
                        <a:ea typeface="Times New Roman"/>
                      </a:endParaRPr>
                    </a:p>
                  </a:txBody>
                  <a:tcPr marL="68580" marR="68580" marT="0" marB="0">
                    <a:solidFill>
                      <a:schemeClr val="tx2">
                        <a:lumMod val="40000"/>
                        <a:lumOff val="60000"/>
                      </a:schemeClr>
                    </a:solidFill>
                  </a:tcPr>
                </a:tc>
              </a:tr>
            </a:tbl>
          </a:graphicData>
        </a:graphic>
      </p:graphicFrame>
    </p:spTree>
    <p:extLst>
      <p:ext uri="{BB962C8B-B14F-4D97-AF65-F5344CB8AC3E}">
        <p14:creationId xmlns:p14="http://schemas.microsoft.com/office/powerpoint/2010/main" val="415244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91784" y="484927"/>
            <a:ext cx="2628569" cy="2557389"/>
            <a:chOff x="3218780" y="2282196"/>
            <a:chExt cx="2628569" cy="2557389"/>
          </a:xfrm>
        </p:grpSpPr>
        <p:cxnSp>
          <p:nvCxnSpPr>
            <p:cNvPr id="5" name="Straight Connector 4"/>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0"/>
          <p:cNvGrpSpPr/>
          <p:nvPr/>
        </p:nvGrpSpPr>
        <p:grpSpPr>
          <a:xfrm>
            <a:off x="3118915" y="3695837"/>
            <a:ext cx="2628569" cy="2557389"/>
            <a:chOff x="3218780" y="2282196"/>
            <a:chExt cx="2628569" cy="2557389"/>
          </a:xfrm>
        </p:grpSpPr>
        <p:cxnSp>
          <p:nvCxnSpPr>
            <p:cNvPr id="12" name="Straight Connector 11"/>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16"/>
          <p:cNvGrpSpPr/>
          <p:nvPr/>
        </p:nvGrpSpPr>
        <p:grpSpPr>
          <a:xfrm>
            <a:off x="3113659" y="521714"/>
            <a:ext cx="2628569" cy="2557389"/>
            <a:chOff x="3218780" y="2282196"/>
            <a:chExt cx="2628569" cy="2557389"/>
          </a:xfrm>
        </p:grpSpPr>
        <p:cxnSp>
          <p:nvCxnSpPr>
            <p:cNvPr id="18" name="Straight Connector 17"/>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22"/>
          <p:cNvGrpSpPr/>
          <p:nvPr/>
        </p:nvGrpSpPr>
        <p:grpSpPr>
          <a:xfrm>
            <a:off x="396736" y="3701092"/>
            <a:ext cx="2628569" cy="2557389"/>
            <a:chOff x="3218780" y="2282196"/>
            <a:chExt cx="2628569" cy="2557389"/>
          </a:xfrm>
        </p:grpSpPr>
        <p:cxnSp>
          <p:nvCxnSpPr>
            <p:cNvPr id="24" name="Straight Connector 23"/>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p:nvPr/>
        </p:nvGrpSpPr>
        <p:grpSpPr>
          <a:xfrm>
            <a:off x="6124874" y="3737878"/>
            <a:ext cx="2628569" cy="2557389"/>
            <a:chOff x="3218780" y="2282196"/>
            <a:chExt cx="2628569" cy="2557389"/>
          </a:xfrm>
        </p:grpSpPr>
        <p:cxnSp>
          <p:nvCxnSpPr>
            <p:cNvPr id="30" name="Straight Connector 29"/>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270" y="783771"/>
            <a:ext cx="7600208" cy="3139321"/>
          </a:xfrm>
          <a:prstGeom prst="rect">
            <a:avLst/>
          </a:prstGeom>
          <a:noFill/>
        </p:spPr>
        <p:txBody>
          <a:bodyPr wrap="square" rtlCol="0">
            <a:spAutoFit/>
          </a:bodyPr>
          <a:lstStyle/>
          <a:p>
            <a:r>
              <a:rPr lang="en-GB" dirty="0"/>
              <a:t>Do star plots chiefly give object visibility, or attribute visibility?  Justify your answer.  Compare star plots with a different multivariate data visualization technique that chiefly gives the alternate type of visibility (i.e. ‘attribute’ if you responded ‘object’, or ‘object’ if you responded ‘attribute</a:t>
            </a:r>
            <a:r>
              <a:rPr lang="en-GB" dirty="0" smtClean="0"/>
              <a:t>’). [3]</a:t>
            </a:r>
          </a:p>
          <a:p>
            <a:endParaRPr lang="en-GB" b="1" i="1" dirty="0" smtClean="0"/>
          </a:p>
          <a:p>
            <a:endParaRPr lang="en-GB" b="1" i="1" dirty="0"/>
          </a:p>
          <a:p>
            <a:r>
              <a:rPr lang="en-GB" dirty="0" smtClean="0"/>
              <a:t>Describe </a:t>
            </a:r>
            <a:r>
              <a:rPr lang="en-GB" dirty="0"/>
              <a:t>what is meant by ‘brushing-and-linking’ in information visualization</a:t>
            </a:r>
            <a:r>
              <a:rPr lang="en-GB" dirty="0" smtClean="0"/>
              <a:t>. [2]</a:t>
            </a:r>
          </a:p>
          <a:p>
            <a:endParaRPr lang="en-GB" b="1" i="1" dirty="0" smtClean="0"/>
          </a:p>
          <a:p>
            <a:endParaRPr lang="en-GB" b="1" i="1" dirty="0"/>
          </a:p>
          <a:p>
            <a:endParaRPr lang="en-GB" b="1" i="1" dirty="0"/>
          </a:p>
        </p:txBody>
      </p:sp>
    </p:spTree>
    <p:extLst>
      <p:ext uri="{BB962C8B-B14F-4D97-AF65-F5344CB8AC3E}">
        <p14:creationId xmlns:p14="http://schemas.microsoft.com/office/powerpoint/2010/main" val="123498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8151" y="771896"/>
            <a:ext cx="7552706" cy="2031325"/>
          </a:xfrm>
          <a:prstGeom prst="rect">
            <a:avLst/>
          </a:prstGeom>
          <a:noFill/>
        </p:spPr>
        <p:txBody>
          <a:bodyPr wrap="square" rtlCol="0">
            <a:spAutoFit/>
          </a:bodyPr>
          <a:lstStyle/>
          <a:p>
            <a:r>
              <a:rPr lang="en-GB" dirty="0"/>
              <a:t>A tour company uses your plot to choose a new coach for their holidays in the </a:t>
            </a:r>
            <a:r>
              <a:rPr lang="en-GB" dirty="0" err="1"/>
              <a:t>Ardeche</a:t>
            </a:r>
            <a:r>
              <a:rPr lang="en-GB" dirty="0"/>
              <a:t>.  The roads there are narrow and winding, so they cannot take any vehicle longer than 6.5m.  At the same time, they need to spend less than £15 </a:t>
            </a:r>
            <a:r>
              <a:rPr lang="en-GB" dirty="0" err="1"/>
              <a:t>p.w</a:t>
            </a:r>
            <a:r>
              <a:rPr lang="en-GB" dirty="0"/>
              <a:t>. to run it.  Mark out a brush on the tracing paper provided and then apply it to pick out candidate vehicles.  Tick coaches that qualify and cross those that do not.  Be sure to put your student number on the brush and attach it to your script for collection later.</a:t>
            </a:r>
          </a:p>
        </p:txBody>
      </p:sp>
      <p:grpSp>
        <p:nvGrpSpPr>
          <p:cNvPr id="3" name="Group 16"/>
          <p:cNvGrpSpPr/>
          <p:nvPr/>
        </p:nvGrpSpPr>
        <p:grpSpPr>
          <a:xfrm>
            <a:off x="1271723" y="3161927"/>
            <a:ext cx="2628569" cy="2557389"/>
            <a:chOff x="3218780" y="2282196"/>
            <a:chExt cx="2628569" cy="2557389"/>
          </a:xfrm>
        </p:grpSpPr>
        <p:cxnSp>
          <p:nvCxnSpPr>
            <p:cNvPr id="4" name="Straight Connector 3"/>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91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896" y="843148"/>
            <a:ext cx="7695210" cy="1477328"/>
          </a:xfrm>
          <a:prstGeom prst="rect">
            <a:avLst/>
          </a:prstGeom>
          <a:noFill/>
        </p:spPr>
        <p:txBody>
          <a:bodyPr wrap="square" rtlCol="0">
            <a:spAutoFit/>
          </a:bodyPr>
          <a:lstStyle/>
          <a:p>
            <a:r>
              <a:rPr lang="en-GB" dirty="0"/>
              <a:t>How would you implement the brushing technology to allow the company to relax their running cost requirement, and which would be their first or next choice of vehicle if they could do so</a:t>
            </a:r>
            <a:r>
              <a:rPr lang="en-GB" dirty="0" smtClean="0"/>
              <a:t>?</a:t>
            </a:r>
          </a:p>
          <a:p>
            <a:endParaRPr lang="en-GB" b="1" i="1" dirty="0"/>
          </a:p>
          <a:p>
            <a:endParaRPr lang="en-GB" b="1" i="1" dirty="0" smtClean="0"/>
          </a:p>
        </p:txBody>
      </p:sp>
    </p:spTree>
    <p:extLst>
      <p:ext uri="{BB962C8B-B14F-4D97-AF65-F5344CB8AC3E}">
        <p14:creationId xmlns:p14="http://schemas.microsoft.com/office/powerpoint/2010/main" val="421309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016" y="804975"/>
            <a:ext cx="7825839" cy="5078313"/>
          </a:xfrm>
          <a:prstGeom prst="rect">
            <a:avLst/>
          </a:prstGeom>
          <a:noFill/>
        </p:spPr>
        <p:txBody>
          <a:bodyPr wrap="square" rtlCol="0">
            <a:spAutoFit/>
          </a:bodyPr>
          <a:lstStyle/>
          <a:p>
            <a:r>
              <a:rPr lang="en-GB" dirty="0" smtClean="0"/>
              <a:t>3 Describe </a:t>
            </a:r>
            <a:r>
              <a:rPr lang="en-GB" dirty="0"/>
              <a:t>how you would generate a contour representation of gridded data using the </a:t>
            </a:r>
            <a:r>
              <a:rPr lang="en-GB" i="1" dirty="0"/>
              <a:t>marching squares</a:t>
            </a:r>
            <a:r>
              <a:rPr lang="en-GB" dirty="0"/>
              <a:t> method</a:t>
            </a:r>
            <a:r>
              <a:rPr lang="en-GB" dirty="0" smtClean="0"/>
              <a:t>. [3]</a:t>
            </a:r>
          </a:p>
          <a:p>
            <a:endParaRPr lang="en-GB" b="1" i="1" dirty="0" smtClean="0"/>
          </a:p>
          <a:p>
            <a:endParaRPr lang="en-GB" b="1" i="1" dirty="0"/>
          </a:p>
          <a:p>
            <a:endParaRPr lang="en-GB" b="1" i="1" dirty="0" smtClean="0"/>
          </a:p>
          <a:p>
            <a:endParaRPr lang="en-GB" b="1" i="1" dirty="0"/>
          </a:p>
          <a:p>
            <a:r>
              <a:rPr lang="en-GB" dirty="0" smtClean="0"/>
              <a:t>Applying </a:t>
            </a:r>
            <a:r>
              <a:rPr lang="en-GB" dirty="0"/>
              <a:t>the method to the data below for a contour with value 2 gives the result shown. Explain why this representation is not the best one for this data. Sketch and justify an alternative</a:t>
            </a:r>
            <a:r>
              <a:rPr lang="en-GB" dirty="0" smtClean="0"/>
              <a:t>. [4]</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smtClean="0"/>
          </a:p>
        </p:txBody>
      </p:sp>
      <p:graphicFrame>
        <p:nvGraphicFramePr>
          <p:cNvPr id="3" name="Table 2"/>
          <p:cNvGraphicFramePr>
            <a:graphicFrameLocks noGrp="1"/>
          </p:cNvGraphicFramePr>
          <p:nvPr>
            <p:extLst>
              <p:ext uri="{D42A27DB-BD31-4B8C-83A1-F6EECF244321}">
                <p14:modId xmlns:p14="http://schemas.microsoft.com/office/powerpoint/2010/main" val="2370325011"/>
              </p:ext>
            </p:extLst>
          </p:nvPr>
        </p:nvGraphicFramePr>
        <p:xfrm>
          <a:off x="5524245" y="3357219"/>
          <a:ext cx="2681605" cy="1704340"/>
        </p:xfrm>
        <a:graphic>
          <a:graphicData uri="http://schemas.openxmlformats.org/drawingml/2006/table">
            <a:tbl>
              <a:tblPr/>
              <a:tblGrid>
                <a:gridCol w="220980"/>
                <a:gridCol w="608965"/>
                <a:gridCol w="308610"/>
                <a:gridCol w="308610"/>
                <a:gridCol w="308610"/>
                <a:gridCol w="308610"/>
                <a:gridCol w="308610"/>
                <a:gridCol w="308610"/>
              </a:tblGrid>
              <a:tr h="231140">
                <a:tc>
                  <a:txBody>
                    <a:bodyPr/>
                    <a:lstStyle/>
                    <a:p>
                      <a:pPr>
                        <a:spcAft>
                          <a:spcPts val="0"/>
                        </a:spcAft>
                      </a:pPr>
                      <a:endParaRPr lang="en-GB" sz="1200" dirty="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7</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7</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dirty="0">
                          <a:latin typeface="Arial"/>
                          <a:ea typeface="Times New Roman"/>
                          <a:cs typeface="Times New Roman"/>
                        </a:rPr>
                        <a:t>7</a:t>
                      </a:r>
                      <a:endParaRPr lang="en-GB" sz="1200" dirty="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lgn="ctr">
                        <a:spcAft>
                          <a:spcPts val="0"/>
                        </a:spcAft>
                      </a:pPr>
                      <a:r>
                        <a:rPr lang="en-GB" sz="1200" b="1">
                          <a:latin typeface="Arial"/>
                          <a:ea typeface="Times New Roman"/>
                          <a:cs typeface="Times New Roman"/>
                        </a:rPr>
                        <a:t>y</a:t>
                      </a:r>
                      <a:endParaRPr lang="en-GB" sz="1200">
                        <a:latin typeface="Times New Roman"/>
                        <a:ea typeface="Times New Roman"/>
                        <a:cs typeface="Times New Roman"/>
                      </a:endParaRPr>
                    </a:p>
                  </a:txBody>
                  <a:tcPr marL="68580" marR="68580" marT="0" marB="0" anchor="ctr">
                    <a:lnL>
                      <a:noFill/>
                    </a:lnL>
                    <a:lnR>
                      <a:noFill/>
                    </a:lnR>
                    <a:lnT>
                      <a:noFill/>
                    </a:lnT>
                    <a:lnB>
                      <a:noFill/>
                    </a:lnB>
                  </a:tcPr>
                </a:tc>
                <a:tc>
                  <a:txBody>
                    <a:bodyPr/>
                    <a:lstStyle/>
                    <a:p>
                      <a:pPr>
                        <a:spcAft>
                          <a:spcPts val="0"/>
                        </a:spcAft>
                      </a:pPr>
                      <a:r>
                        <a:rPr lang="en-GB" sz="1200" b="1">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0</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
                      </a:r>
                      <a:br>
                        <a:rPr lang="en-GB" sz="1200" b="1">
                          <a:latin typeface="Arial"/>
                          <a:ea typeface="Times New Roman"/>
                          <a:cs typeface="Times New Roman"/>
                        </a:rPr>
                      </a:b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1</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2</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3</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4</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6</a:t>
                      </a:r>
                      <a:endParaRPr lang="en-GB" sz="1200">
                        <a:latin typeface="Times New Roman"/>
                        <a:ea typeface="Times New Roman"/>
                        <a:cs typeface="Times New Roman"/>
                      </a:endParaRPr>
                    </a:p>
                  </a:txBody>
                  <a:tcPr marL="68580" marR="68580" marT="0" marB="0" anchor="b">
                    <a:lnL>
                      <a:noFill/>
                    </a:lnL>
                    <a:lnR>
                      <a:noFill/>
                    </a:lnR>
                    <a:lnT>
                      <a:noFill/>
                    </a:lnT>
                    <a:lnB>
                      <a:noFill/>
                    </a:lnB>
                  </a:tcPr>
                </a:tc>
              </a:tr>
              <a:tr h="104775">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gridSpan="2">
                  <a:txBody>
                    <a:bodyPr/>
                    <a:lstStyle/>
                    <a:p>
                      <a:pPr algn="ctr">
                        <a:spcAft>
                          <a:spcPts val="0"/>
                        </a:spcAft>
                      </a:pPr>
                      <a:r>
                        <a:rPr lang="en-GB" sz="1200" b="1">
                          <a:latin typeface="Arial"/>
                          <a:ea typeface="Times New Roman"/>
                          <a:cs typeface="Times New Roman"/>
                        </a:rPr>
                        <a:t>x</a:t>
                      </a:r>
                      <a:endParaRPr lang="en-GB" sz="1200">
                        <a:latin typeface="Times New Roman"/>
                        <a:ea typeface="Times New Roman"/>
                        <a:cs typeface="Times New Roman"/>
                      </a:endParaRPr>
                    </a:p>
                  </a:txBody>
                  <a:tcPr marL="68580" marR="68580" marT="0" marB="0" anchor="ctr">
                    <a:lnL>
                      <a:noFill/>
                    </a:lnL>
                    <a:lnR>
                      <a:noFill/>
                    </a:lnR>
                    <a:lnT>
                      <a:noFill/>
                    </a:lnT>
                    <a:lnB>
                      <a:noFill/>
                    </a:lnB>
                  </a:tcPr>
                </a:tc>
                <a:tc hMerge="1">
                  <a:txBody>
                    <a:bodyPr/>
                    <a:lstStyle/>
                    <a:p>
                      <a:endParaRPr lang="en-GB"/>
                    </a:p>
                  </a:txBody>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endParaRPr lang="en-GB" sz="1200" dirty="0">
                        <a:latin typeface="Times New Roman"/>
                        <a:ea typeface="Times New Roman"/>
                        <a:cs typeface="Times New Roman"/>
                      </a:endParaRPr>
                    </a:p>
                  </a:txBody>
                  <a:tcPr marL="68580" marR="68580" marT="0" marB="0" anchor="b">
                    <a:lnL>
                      <a:noFill/>
                    </a:lnL>
                    <a:lnR>
                      <a:noFill/>
                    </a:lnR>
                    <a:lnT>
                      <a:noFill/>
                    </a:lnT>
                    <a:lnB>
                      <a:noFill/>
                    </a:lnB>
                  </a:tcPr>
                </a:tc>
              </a:tr>
            </a:tbl>
          </a:graphicData>
        </a:graphic>
      </p:graphicFrame>
      <p:cxnSp>
        <p:nvCxnSpPr>
          <p:cNvPr id="4" name="Straight Connector 3"/>
          <p:cNvCxnSpPr/>
          <p:nvPr/>
        </p:nvCxnSpPr>
        <p:spPr>
          <a:xfrm flipH="1">
            <a:off x="6769798" y="3737345"/>
            <a:ext cx="247" cy="110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829422" y="3559215"/>
            <a:ext cx="237507" cy="7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9874" y="3552850"/>
            <a:ext cx="166649" cy="1564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238123" y="3699154"/>
            <a:ext cx="21946" cy="204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084504" y="3899827"/>
            <a:ext cx="166307" cy="1358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828472" y="3969817"/>
            <a:ext cx="274701" cy="681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231761" y="4018889"/>
            <a:ext cx="166687" cy="1476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3686" y="4018889"/>
            <a:ext cx="157162" cy="157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417498" y="4166527"/>
            <a:ext cx="119063" cy="1000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22236" y="4161764"/>
            <a:ext cx="195262" cy="1190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99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872</Words>
  <Application>Microsoft Office PowerPoint</Application>
  <PresentationFormat>On-screen Show (4:3)</PresentationFormat>
  <Paragraphs>154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 Wright</dc:creator>
  <cp:lastModifiedBy>Helen Wright</cp:lastModifiedBy>
  <cp:revision>55</cp:revision>
  <dcterms:created xsi:type="dcterms:W3CDTF">2006-08-16T00:00:00Z</dcterms:created>
  <dcterms:modified xsi:type="dcterms:W3CDTF">2016-05-10T11:28:16Z</dcterms:modified>
</cp:coreProperties>
</file>