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6" r:id="rId7"/>
    <p:sldId id="277" r:id="rId8"/>
    <p:sldId id="272" r:id="rId9"/>
    <p:sldId id="273" r:id="rId10"/>
    <p:sldId id="274" r:id="rId11"/>
    <p:sldId id="275"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2430" y="-6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5572" y="930166"/>
            <a:ext cx="7679036" cy="3970318"/>
          </a:xfrm>
          <a:prstGeom prst="rect">
            <a:avLst/>
          </a:prstGeom>
          <a:noFill/>
        </p:spPr>
        <p:txBody>
          <a:bodyPr wrap="square" rtlCol="0">
            <a:spAutoFit/>
          </a:bodyPr>
          <a:lstStyle/>
          <a:p>
            <a:r>
              <a:rPr lang="en-GB" dirty="0" smtClean="0"/>
              <a:t>1 The </a:t>
            </a:r>
            <a:r>
              <a:rPr lang="en-GB" dirty="0"/>
              <a:t>graph below is a plot of the RGB components of a colour map, called Colour Map A, as it is applied to data in the range 0.0 – 10.0.</a:t>
            </a:r>
          </a:p>
          <a:p>
            <a:endParaRPr lang="en-GB" dirty="0" smtClean="0"/>
          </a:p>
          <a:p>
            <a:endParaRPr lang="en-GB" dirty="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a:p>
          <a:p>
            <a:endParaRPr lang="en-GB" dirty="0" smtClean="0"/>
          </a:p>
          <a:p>
            <a:r>
              <a:rPr lang="en-GB" dirty="0"/>
              <a:t>Describe the visual appearance of Colour Map A</a:t>
            </a:r>
            <a:r>
              <a:rPr lang="en-GB" dirty="0" smtClean="0"/>
              <a:t>. [2]</a:t>
            </a:r>
          </a:p>
          <a:p>
            <a:endParaRPr lang="en-GB" b="1" i="1" dirty="0"/>
          </a:p>
        </p:txBody>
      </p:sp>
      <p:pic>
        <p:nvPicPr>
          <p:cNvPr id="27" name="Picture 26"/>
          <p:cNvPicPr/>
          <p:nvPr/>
        </p:nvPicPr>
        <p:blipFill>
          <a:blip r:embed="rId2">
            <a:extLst>
              <a:ext uri="{28A0092B-C50C-407E-A947-70E740481C1C}">
                <a14:useLocalDpi xmlns:a14="http://schemas.microsoft.com/office/drawing/2010/main" val="0"/>
              </a:ext>
            </a:extLst>
          </a:blip>
          <a:stretch>
            <a:fillRect/>
          </a:stretch>
        </p:blipFill>
        <p:spPr>
          <a:xfrm>
            <a:off x="2271687" y="1541780"/>
            <a:ext cx="4806806" cy="2578958"/>
          </a:xfrm>
          <a:prstGeom prst="rect">
            <a:avLst/>
          </a:prstGeom>
        </p:spPr>
      </p:pic>
      <p:sp>
        <p:nvSpPr>
          <p:cNvPr id="12" name="TextBox 11"/>
          <p:cNvSpPr txBox="1"/>
          <p:nvPr/>
        </p:nvSpPr>
        <p:spPr>
          <a:xfrm>
            <a:off x="835572" y="4982572"/>
            <a:ext cx="2216386" cy="1200329"/>
          </a:xfrm>
          <a:prstGeom prst="rect">
            <a:avLst/>
          </a:prstGeom>
          <a:noFill/>
        </p:spPr>
        <p:txBody>
          <a:bodyPr wrap="square" rtlCol="0">
            <a:spAutoFit/>
          </a:bodyPr>
          <a:lstStyle/>
          <a:p>
            <a:r>
              <a:rPr lang="en-GB" dirty="0"/>
              <a:t>Sketch the line it represents in </a:t>
            </a:r>
            <a:r>
              <a:rPr lang="en-GB" b="1" dirty="0"/>
              <a:t>RGB</a:t>
            </a:r>
            <a:r>
              <a:rPr lang="en-GB" dirty="0"/>
              <a:t> colour space. [3]</a:t>
            </a:r>
          </a:p>
          <a:p>
            <a:endParaRPr lang="en-GB" dirty="0"/>
          </a:p>
        </p:txBody>
      </p:sp>
    </p:spTree>
    <p:extLst>
      <p:ext uri="{BB962C8B-B14F-4D97-AF65-F5344CB8AC3E}">
        <p14:creationId xmlns:p14="http://schemas.microsoft.com/office/powerpoint/2010/main" val="3552449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8" y="475013"/>
            <a:ext cx="7980218" cy="5909310"/>
          </a:xfrm>
          <a:prstGeom prst="rect">
            <a:avLst/>
          </a:prstGeom>
          <a:noFill/>
        </p:spPr>
        <p:txBody>
          <a:bodyPr wrap="square" rtlCol="0">
            <a:spAutoFit/>
          </a:bodyPr>
          <a:lstStyle/>
          <a:p>
            <a:r>
              <a:rPr lang="en-GB" dirty="0"/>
              <a:t>The table </a:t>
            </a:r>
            <a:r>
              <a:rPr lang="en-GB" dirty="0" smtClean="0"/>
              <a:t>(</a:t>
            </a:r>
            <a:r>
              <a:rPr lang="en-GB" i="1" dirty="0" smtClean="0"/>
              <a:t>not shown here</a:t>
            </a:r>
            <a:r>
              <a:rPr lang="en-GB" dirty="0" smtClean="0"/>
              <a:t>) shows </a:t>
            </a:r>
            <a:r>
              <a:rPr lang="en-GB" dirty="0"/>
              <a:t>the rain that fell in one 24-hour period, in </a:t>
            </a:r>
            <a:r>
              <a:rPr lang="en-GB" dirty="0" smtClean="0"/>
              <a:t>millimetres. On </a:t>
            </a:r>
            <a:r>
              <a:rPr lang="en-GB" dirty="0"/>
              <a:t>this day four of the sensors stayed dry (recorded zero rainfall), due to highly localised but very heavy showers, resulting in the plot below.</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smtClean="0"/>
              <a:t>Name </a:t>
            </a:r>
            <a:r>
              <a:rPr lang="en-GB" dirty="0"/>
              <a:t>the </a:t>
            </a:r>
            <a:r>
              <a:rPr lang="en-GB" dirty="0" smtClean="0"/>
              <a:t>visualization technique in use and </a:t>
            </a:r>
            <a:r>
              <a:rPr lang="en-GB" dirty="0"/>
              <a:t>say why the plot is inappropriate, even though the technique </a:t>
            </a:r>
            <a:r>
              <a:rPr lang="en-GB" dirty="0" smtClean="0"/>
              <a:t>itself </a:t>
            </a:r>
            <a:r>
              <a:rPr lang="en-GB" dirty="0"/>
              <a:t>is suitable. </a:t>
            </a:r>
            <a:r>
              <a:rPr lang="en-GB" dirty="0" smtClean="0"/>
              <a:t>[2]</a:t>
            </a:r>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968733" y="1433875"/>
            <a:ext cx="2636520" cy="1638935"/>
          </a:xfrm>
          <a:prstGeom prst="rect">
            <a:avLst/>
          </a:prstGeom>
          <a:noFill/>
          <a:ln>
            <a:noFill/>
          </a:ln>
        </p:spPr>
      </p:pic>
    </p:spTree>
    <p:extLst>
      <p:ext uri="{BB962C8B-B14F-4D97-AF65-F5344CB8AC3E}">
        <p14:creationId xmlns:p14="http://schemas.microsoft.com/office/powerpoint/2010/main" val="44749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9392" y="653143"/>
            <a:ext cx="8122722" cy="3139321"/>
          </a:xfrm>
          <a:prstGeom prst="rect">
            <a:avLst/>
          </a:prstGeom>
          <a:noFill/>
        </p:spPr>
        <p:txBody>
          <a:bodyPr wrap="square" rtlCol="0">
            <a:spAutoFit/>
          </a:bodyPr>
          <a:lstStyle/>
          <a:p>
            <a:endParaRPr lang="en-GB" dirty="0" smtClean="0"/>
          </a:p>
          <a:p>
            <a:endParaRPr lang="en-GB" dirty="0"/>
          </a:p>
          <a:p>
            <a:endParaRPr lang="en-GB" dirty="0" smtClean="0"/>
          </a:p>
          <a:p>
            <a:endParaRPr lang="en-GB" dirty="0"/>
          </a:p>
          <a:p>
            <a:endParaRPr lang="en-GB" dirty="0" smtClean="0"/>
          </a:p>
          <a:p>
            <a:r>
              <a:rPr lang="en-GB" dirty="0"/>
              <a:t>Illustrate the cause of the problem, and how you might fix it, by drawing a line graph representing the row of data in </a:t>
            </a:r>
            <a:r>
              <a:rPr lang="en-GB" b="1" dirty="0"/>
              <a:t>bold</a:t>
            </a:r>
            <a:r>
              <a:rPr lang="en-GB" dirty="0"/>
              <a:t> in the table</a:t>
            </a:r>
            <a:r>
              <a:rPr lang="en-GB" dirty="0" smtClean="0"/>
              <a:t>. [2]</a:t>
            </a:r>
          </a:p>
          <a:p>
            <a:endParaRPr lang="en-GB" b="1" i="1" dirty="0"/>
          </a:p>
          <a:p>
            <a:endParaRPr lang="en-GB" b="1" i="1" dirty="0" smtClean="0"/>
          </a:p>
          <a:p>
            <a:endParaRPr lang="en-GB" b="1" i="1" dirty="0"/>
          </a:p>
          <a:p>
            <a:endParaRPr lang="en-GB" b="1" i="1" dirty="0" smtClean="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6592" y="653143"/>
            <a:ext cx="4417060" cy="1487170"/>
          </a:xfrm>
          <a:prstGeom prst="rect">
            <a:avLst/>
          </a:prstGeom>
          <a:noFill/>
          <a:ln>
            <a:noFill/>
          </a:ln>
        </p:spPr>
      </p:pic>
    </p:spTree>
    <p:extLst>
      <p:ext uri="{BB962C8B-B14F-4D97-AF65-F5344CB8AC3E}">
        <p14:creationId xmlns:p14="http://schemas.microsoft.com/office/powerpoint/2010/main" val="75376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016" y="771896"/>
            <a:ext cx="7825839" cy="5632311"/>
          </a:xfrm>
          <a:prstGeom prst="rect">
            <a:avLst/>
          </a:prstGeom>
          <a:noFill/>
        </p:spPr>
        <p:txBody>
          <a:bodyPr wrap="square" rtlCol="0">
            <a:spAutoFit/>
          </a:bodyPr>
          <a:lstStyle/>
          <a:p>
            <a:r>
              <a:rPr lang="en-GB" dirty="0"/>
              <a:t>Describe </a:t>
            </a:r>
            <a:r>
              <a:rPr lang="en-GB" dirty="0" smtClean="0"/>
              <a:t>another way to visualize the </a:t>
            </a:r>
            <a:r>
              <a:rPr lang="en-GB" dirty="0"/>
              <a:t>data in the table, and contrast the insight conveyed by this new </a:t>
            </a:r>
            <a:r>
              <a:rPr lang="en-GB" dirty="0" smtClean="0"/>
              <a:t>approach with </a:t>
            </a:r>
            <a:r>
              <a:rPr lang="en-GB" dirty="0"/>
              <a:t>the one above.  Why would you preferably </a:t>
            </a:r>
            <a:r>
              <a:rPr lang="en-GB" b="1" dirty="0"/>
              <a:t>not </a:t>
            </a:r>
            <a:r>
              <a:rPr lang="en-GB" dirty="0"/>
              <a:t>use a surface view (</a:t>
            </a:r>
            <a:r>
              <a:rPr lang="en-GB" dirty="0" err="1"/>
              <a:t>rubbersheet</a:t>
            </a:r>
            <a:r>
              <a:rPr lang="en-GB" dirty="0"/>
              <a:t>) to denote the rainfall amounts, in spite of its apparent suitability for this type of data?</a:t>
            </a:r>
            <a:r>
              <a:rPr lang="en-GB" dirty="0" smtClean="0"/>
              <a:t> [4]</a:t>
            </a:r>
          </a:p>
          <a:p>
            <a:endParaRPr lang="en-GB" b="1" i="1" dirty="0" smtClean="0"/>
          </a:p>
          <a:p>
            <a:endParaRPr lang="en-GB" b="1" i="1" dirty="0" smtClean="0"/>
          </a:p>
          <a:p>
            <a:endParaRPr lang="en-GB" b="1" i="1" dirty="0"/>
          </a:p>
          <a:p>
            <a:endParaRPr lang="en-GB" b="1" i="1" dirty="0"/>
          </a:p>
          <a:p>
            <a:endParaRPr lang="en-GB" b="1" i="1" dirty="0" smtClean="0"/>
          </a:p>
          <a:p>
            <a:r>
              <a:rPr lang="en-GB" dirty="0"/>
              <a:t>The first system purchased is installed in the Pennine hills.  Each sensor’s grid position therefore also has an altitude, measured as a spot height, associated with it.  State, with reasons, whether altitude is an independent or a dependent variable in this context, and describe the visualization technique </a:t>
            </a:r>
            <a:r>
              <a:rPr lang="en-GB" dirty="0" smtClean="0"/>
              <a:t>you </a:t>
            </a:r>
            <a:r>
              <a:rPr lang="en-GB" dirty="0"/>
              <a:t>would use to visualize it</a:t>
            </a:r>
            <a:r>
              <a:rPr lang="en-GB" dirty="0" smtClean="0"/>
              <a:t>. [3]</a:t>
            </a:r>
            <a:endParaRPr lang="en-GB" dirty="0"/>
          </a:p>
          <a:p>
            <a:endParaRPr lang="en-GB" b="1" i="1" dirty="0" smtClean="0"/>
          </a:p>
          <a:p>
            <a:endParaRPr lang="en-GB" b="1" i="1" dirty="0"/>
          </a:p>
          <a:p>
            <a:endParaRPr lang="en-GB" b="1" i="1" dirty="0" smtClean="0"/>
          </a:p>
          <a:p>
            <a:endParaRPr lang="en-GB" b="1" i="1" dirty="0" smtClean="0"/>
          </a:p>
          <a:p>
            <a:endParaRPr lang="en-GB" b="1" i="1" dirty="0"/>
          </a:p>
          <a:p>
            <a:endParaRPr lang="en-GB" b="1" i="1" dirty="0" smtClean="0"/>
          </a:p>
        </p:txBody>
      </p:sp>
    </p:spTree>
    <p:extLst>
      <p:ext uri="{BB962C8B-B14F-4D97-AF65-F5344CB8AC3E}">
        <p14:creationId xmlns:p14="http://schemas.microsoft.com/office/powerpoint/2010/main" val="393903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079" y="493401"/>
            <a:ext cx="7760525" cy="5355312"/>
          </a:xfrm>
          <a:prstGeom prst="rect">
            <a:avLst/>
          </a:prstGeom>
        </p:spPr>
        <p:txBody>
          <a:bodyPr wrap="square">
            <a:spAutoFit/>
          </a:bodyPr>
          <a:lstStyle/>
          <a:p>
            <a:r>
              <a:rPr lang="en-GB" dirty="0"/>
              <a:t>Combine your answers </a:t>
            </a:r>
            <a:r>
              <a:rPr lang="en-GB" dirty="0" smtClean="0"/>
              <a:t>in the previous slide to </a:t>
            </a:r>
            <a:r>
              <a:rPr lang="en-GB" dirty="0"/>
              <a:t>propose </a:t>
            </a:r>
            <a:r>
              <a:rPr lang="en-GB" dirty="0" smtClean="0"/>
              <a:t>a </a:t>
            </a:r>
            <a:r>
              <a:rPr lang="en-GB" dirty="0"/>
              <a:t>visualization technique </a:t>
            </a:r>
            <a:r>
              <a:rPr lang="en-GB" dirty="0" smtClean="0"/>
              <a:t>that </a:t>
            </a:r>
            <a:r>
              <a:rPr lang="en-GB" dirty="0"/>
              <a:t>encodes altitude and rainfall </a:t>
            </a:r>
            <a:r>
              <a:rPr lang="en-GB" i="1" dirty="0"/>
              <a:t>simultaneously.</a:t>
            </a:r>
            <a:r>
              <a:rPr lang="en-GB" dirty="0"/>
              <a:t>  Give the name of this technique </a:t>
            </a:r>
            <a:r>
              <a:rPr lang="en-GB" dirty="0" smtClean="0"/>
              <a:t>and </a:t>
            </a:r>
            <a:r>
              <a:rPr lang="en-GB" dirty="0"/>
              <a:t>sketch how a visualization that uses it might look</a:t>
            </a:r>
            <a:r>
              <a:rPr lang="en-GB" dirty="0" smtClean="0"/>
              <a:t>. [3]</a:t>
            </a:r>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a:p>
        </p:txBody>
      </p:sp>
    </p:spTree>
    <p:extLst>
      <p:ext uri="{BB962C8B-B14F-4D97-AF65-F5344CB8AC3E}">
        <p14:creationId xmlns:p14="http://schemas.microsoft.com/office/powerpoint/2010/main" val="302696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021" y="892486"/>
            <a:ext cx="7481454" cy="646331"/>
          </a:xfrm>
          <a:prstGeom prst="rect">
            <a:avLst/>
          </a:prstGeom>
          <a:noFill/>
        </p:spPr>
        <p:txBody>
          <a:bodyPr wrap="square" rtlCol="0">
            <a:spAutoFit/>
          </a:bodyPr>
          <a:lstStyle/>
          <a:p>
            <a:r>
              <a:rPr lang="en-GB" dirty="0"/>
              <a:t>Sketch the line represented by Colour Map A in </a:t>
            </a:r>
            <a:r>
              <a:rPr lang="en-GB" b="1" dirty="0"/>
              <a:t>HSV</a:t>
            </a:r>
            <a:r>
              <a:rPr lang="en-GB" dirty="0"/>
              <a:t> colour space.  Are these colours shades, tints or tones</a:t>
            </a:r>
            <a:r>
              <a:rPr lang="en-GB" dirty="0" smtClean="0"/>
              <a:t>? [4</a:t>
            </a:r>
            <a:r>
              <a:rPr lang="en-GB" dirty="0" smtClean="0"/>
              <a:t>] </a:t>
            </a:r>
            <a:endParaRPr lang="en-GB" dirty="0" smtClean="0"/>
          </a:p>
        </p:txBody>
      </p:sp>
      <p:sp>
        <p:nvSpPr>
          <p:cNvPr id="3" name="TextBox 2"/>
          <p:cNvSpPr txBox="1"/>
          <p:nvPr/>
        </p:nvSpPr>
        <p:spPr>
          <a:xfrm>
            <a:off x="665021" y="3401769"/>
            <a:ext cx="7481454" cy="3139321"/>
          </a:xfrm>
          <a:prstGeom prst="rect">
            <a:avLst/>
          </a:prstGeom>
          <a:noFill/>
        </p:spPr>
        <p:txBody>
          <a:bodyPr wrap="square" rtlCol="0">
            <a:spAutoFit/>
          </a:bodyPr>
          <a:lstStyle/>
          <a:p>
            <a:r>
              <a:rPr lang="en-GB" dirty="0"/>
              <a:t>I</a:t>
            </a:r>
            <a:r>
              <a:rPr lang="en-GB" dirty="0" smtClean="0"/>
              <a:t>n </a:t>
            </a:r>
            <a:r>
              <a:rPr lang="en-GB" dirty="0"/>
              <a:t>usage, it is found that Colour Map A can only distinguish four of the required ten data increments because its power to resolve values is poor. Explain why, referring both to the perceptual mechanisms involved and the physical basis of the displayed colour</a:t>
            </a:r>
            <a:r>
              <a:rPr lang="en-GB" dirty="0" smtClean="0"/>
              <a:t>. [3]</a:t>
            </a:r>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a:p>
        </p:txBody>
      </p:sp>
    </p:spTree>
    <p:extLst>
      <p:ext uri="{BB962C8B-B14F-4D97-AF65-F5344CB8AC3E}">
        <p14:creationId xmlns:p14="http://schemas.microsoft.com/office/powerpoint/2010/main" val="322353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387" y="522514"/>
            <a:ext cx="8146473" cy="4247317"/>
          </a:xfrm>
          <a:prstGeom prst="rect">
            <a:avLst/>
          </a:prstGeom>
          <a:noFill/>
        </p:spPr>
        <p:txBody>
          <a:bodyPr wrap="square" rtlCol="0">
            <a:spAutoFit/>
          </a:bodyPr>
          <a:lstStyle/>
          <a:p>
            <a:r>
              <a:rPr lang="en-GB" dirty="0"/>
              <a:t>Without changing the hue that is used, how in principle could you design a new colour map (B) that improves on the resolving power of Colour Map A?  Describe the visual appearance of Colour Map B and add the line it represents to your </a:t>
            </a:r>
            <a:r>
              <a:rPr lang="en-GB" b="1" dirty="0" smtClean="0"/>
              <a:t>HSV</a:t>
            </a:r>
            <a:r>
              <a:rPr lang="en-GB" dirty="0" smtClean="0"/>
              <a:t> diagram.  </a:t>
            </a:r>
            <a:r>
              <a:rPr lang="en-GB" dirty="0"/>
              <a:t>Are these new colours shades, tints or tones</a:t>
            </a:r>
            <a:r>
              <a:rPr lang="en-GB" dirty="0" smtClean="0"/>
              <a:t>? [4]</a:t>
            </a:r>
          </a:p>
          <a:p>
            <a:endParaRPr lang="en-GB" b="1" i="1" dirty="0"/>
          </a:p>
          <a:p>
            <a:endParaRPr lang="en-GB" b="1" i="1" dirty="0" smtClean="0"/>
          </a:p>
          <a:p>
            <a:endParaRPr lang="en-GB" b="1" i="1" dirty="0" smtClean="0"/>
          </a:p>
          <a:p>
            <a:endParaRPr lang="en-GB" b="1" i="1" dirty="0"/>
          </a:p>
          <a:p>
            <a:endParaRPr lang="en-GB" b="1" i="1" dirty="0" smtClean="0"/>
          </a:p>
          <a:p>
            <a:endParaRPr lang="en-GB" b="1" i="1" dirty="0"/>
          </a:p>
          <a:p>
            <a:endParaRPr lang="en-GB" b="1" i="1" dirty="0" smtClean="0"/>
          </a:p>
          <a:p>
            <a:r>
              <a:rPr lang="en-GB" dirty="0"/>
              <a:t>If Colour Map B gives, say, a 50% improvement in resolving power compared with Colour Map A, propose a way to combine them in order to map all the data values uniquely.  Plot the RGB components of this composite colour map in a graph similar to the one above.</a:t>
            </a:r>
            <a:r>
              <a:rPr lang="en-GB" dirty="0" smtClean="0"/>
              <a:t> [4</a:t>
            </a:r>
            <a:r>
              <a:rPr lang="en-GB" dirty="0" smtClean="0"/>
              <a:t>]</a:t>
            </a:r>
            <a:endParaRPr lang="en-GB" dirty="0" smtClean="0"/>
          </a:p>
        </p:txBody>
      </p:sp>
    </p:spTree>
    <p:extLst>
      <p:ext uri="{BB962C8B-B14F-4D97-AF65-F5344CB8AC3E}">
        <p14:creationId xmlns:p14="http://schemas.microsoft.com/office/powerpoint/2010/main" val="395376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270" y="783771"/>
            <a:ext cx="7956468" cy="5632311"/>
          </a:xfrm>
          <a:prstGeom prst="rect">
            <a:avLst/>
          </a:prstGeom>
          <a:noFill/>
        </p:spPr>
        <p:txBody>
          <a:bodyPr wrap="square" rtlCol="0">
            <a:spAutoFit/>
          </a:bodyPr>
          <a:lstStyle/>
          <a:p>
            <a:r>
              <a:rPr lang="en-GB" dirty="0" smtClean="0"/>
              <a:t>2 Compare </a:t>
            </a:r>
            <a:r>
              <a:rPr lang="en-GB" dirty="0"/>
              <a:t>and contrast the two broad aims of information visualization, namely the encoding of relation and the encoding of value, illustrating by reference to the following </a:t>
            </a:r>
            <a:r>
              <a:rPr lang="en-GB" dirty="0" smtClean="0"/>
              <a:t>applications: a) </a:t>
            </a:r>
            <a:r>
              <a:rPr lang="en-GB" dirty="0"/>
              <a:t>The attribute explorer, as used for example to choose which house to </a:t>
            </a:r>
            <a:r>
              <a:rPr lang="en-GB" dirty="0" smtClean="0"/>
              <a:t>buy. [2]</a:t>
            </a:r>
          </a:p>
          <a:p>
            <a:endParaRPr lang="en-GB" b="1" i="1" dirty="0" smtClean="0"/>
          </a:p>
          <a:p>
            <a:endParaRPr lang="en-GB" b="1" i="1" dirty="0" smtClean="0"/>
          </a:p>
          <a:p>
            <a:endParaRPr lang="en-GB" b="1" i="1" dirty="0"/>
          </a:p>
          <a:p>
            <a:endParaRPr lang="en-GB" b="1" i="1" dirty="0" smtClean="0"/>
          </a:p>
          <a:p>
            <a:r>
              <a:rPr lang="en-GB" dirty="0" smtClean="0"/>
              <a:t>b) </a:t>
            </a:r>
            <a:r>
              <a:rPr lang="en-GB" dirty="0"/>
              <a:t>The cone tree disk visualizer</a:t>
            </a:r>
            <a:r>
              <a:rPr lang="en-GB" dirty="0" smtClean="0"/>
              <a:t>. [2]</a:t>
            </a:r>
          </a:p>
          <a:p>
            <a:endParaRPr lang="en-GB" b="1" i="1" dirty="0"/>
          </a:p>
          <a:p>
            <a:endParaRPr lang="en-GB" b="1" i="1" dirty="0" smtClean="0"/>
          </a:p>
          <a:p>
            <a:endParaRPr lang="en-GB" b="1" i="1" dirty="0"/>
          </a:p>
          <a:p>
            <a:endParaRPr lang="en-GB" b="1" i="1" dirty="0" smtClean="0"/>
          </a:p>
          <a:p>
            <a:r>
              <a:rPr lang="en-GB" dirty="0" smtClean="0"/>
              <a:t>c) </a:t>
            </a:r>
            <a:r>
              <a:rPr lang="en-GB" dirty="0"/>
              <a:t>The scatterplot matrix, as used for example to investigate student performance in examinations.</a:t>
            </a:r>
            <a:r>
              <a:rPr lang="en-GB" dirty="0" smtClean="0"/>
              <a:t> [2]</a:t>
            </a:r>
          </a:p>
          <a:p>
            <a:endParaRPr lang="en-GB" b="1" i="1" dirty="0" smtClean="0"/>
          </a:p>
          <a:p>
            <a:endParaRPr lang="en-GB" b="1" i="1" dirty="0"/>
          </a:p>
          <a:p>
            <a:endParaRPr lang="en-GB" b="1" i="1" dirty="0" smtClean="0"/>
          </a:p>
          <a:p>
            <a:endParaRPr lang="en-GB" b="1" i="1" dirty="0"/>
          </a:p>
          <a:p>
            <a:endParaRPr lang="en-GB" b="1" i="1" dirty="0" smtClean="0"/>
          </a:p>
        </p:txBody>
      </p:sp>
    </p:spTree>
    <p:extLst>
      <p:ext uri="{BB962C8B-B14F-4D97-AF65-F5344CB8AC3E}">
        <p14:creationId xmlns:p14="http://schemas.microsoft.com/office/powerpoint/2010/main" val="415244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200" y="783771"/>
            <a:ext cx="8045408" cy="646331"/>
          </a:xfrm>
          <a:prstGeom prst="rect">
            <a:avLst/>
          </a:prstGeom>
          <a:noFill/>
        </p:spPr>
        <p:txBody>
          <a:bodyPr wrap="square" rtlCol="0">
            <a:spAutoFit/>
          </a:bodyPr>
          <a:lstStyle/>
          <a:p>
            <a:r>
              <a:rPr lang="en-GB" dirty="0"/>
              <a:t>The following diagrams capture the steps I, II, III required to express the file structure on the left as a </a:t>
            </a:r>
            <a:r>
              <a:rPr lang="en-GB" dirty="0" err="1"/>
              <a:t>treemap</a:t>
            </a:r>
            <a:r>
              <a:rPr lang="en-GB" dirty="0"/>
              <a:t>.  Assume all the files 1, 2, 3, 4 are the same size</a:t>
            </a:r>
            <a:r>
              <a:rPr lang="en-GB" dirty="0" smtClean="0"/>
              <a:t>.</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200" y="1801391"/>
            <a:ext cx="4476750" cy="3943985"/>
          </a:xfrm>
          <a:prstGeom prst="rect">
            <a:avLst/>
          </a:prstGeom>
          <a:noFill/>
          <a:ln>
            <a:noFill/>
          </a:ln>
        </p:spPr>
      </p:pic>
      <p:sp>
        <p:nvSpPr>
          <p:cNvPr id="4" name="TextBox 3"/>
          <p:cNvSpPr txBox="1"/>
          <p:nvPr/>
        </p:nvSpPr>
        <p:spPr>
          <a:xfrm>
            <a:off x="5033158" y="1430102"/>
            <a:ext cx="3800104" cy="5355312"/>
          </a:xfrm>
          <a:prstGeom prst="rect">
            <a:avLst/>
          </a:prstGeom>
          <a:noFill/>
        </p:spPr>
        <p:txBody>
          <a:bodyPr wrap="square" rtlCol="0">
            <a:spAutoFit/>
          </a:bodyPr>
          <a:lstStyle/>
          <a:p>
            <a:r>
              <a:rPr lang="en-GB" dirty="0"/>
              <a:t>Explain these steps fully, </a:t>
            </a:r>
            <a:r>
              <a:rPr lang="en-GB" dirty="0" smtClean="0"/>
              <a:t>stating a) </a:t>
            </a:r>
            <a:r>
              <a:rPr lang="en-GB" dirty="0"/>
              <a:t>Why the area of B is three times the area of A</a:t>
            </a:r>
            <a:r>
              <a:rPr lang="en-GB" dirty="0" smtClean="0"/>
              <a:t>. [2]</a:t>
            </a:r>
          </a:p>
          <a:p>
            <a:endParaRPr lang="en-GB" b="1" i="1" dirty="0"/>
          </a:p>
          <a:p>
            <a:endParaRPr lang="en-GB" b="1" i="1" dirty="0" smtClean="0"/>
          </a:p>
          <a:p>
            <a:endParaRPr lang="en-GB" b="1" i="1" dirty="0"/>
          </a:p>
          <a:p>
            <a:endParaRPr lang="en-GB" b="1" i="1" dirty="0" smtClean="0"/>
          </a:p>
          <a:p>
            <a:endParaRPr lang="en-GB" b="1" i="1" dirty="0"/>
          </a:p>
          <a:p>
            <a:endParaRPr lang="en-GB" b="1" i="1" dirty="0" smtClean="0"/>
          </a:p>
          <a:p>
            <a:r>
              <a:rPr lang="en-GB" dirty="0" smtClean="0"/>
              <a:t>b) Why </a:t>
            </a:r>
            <a:r>
              <a:rPr lang="en-GB" dirty="0"/>
              <a:t>the area of D is one-half the area of C</a:t>
            </a:r>
            <a:r>
              <a:rPr lang="en-GB" dirty="0" smtClean="0"/>
              <a:t>. [2]</a:t>
            </a:r>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p:txBody>
      </p:sp>
    </p:spTree>
    <p:extLst>
      <p:ext uri="{BB962C8B-B14F-4D97-AF65-F5344CB8AC3E}">
        <p14:creationId xmlns:p14="http://schemas.microsoft.com/office/powerpoint/2010/main" val="123498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408" y="1171999"/>
            <a:ext cx="4476750" cy="3943985"/>
          </a:xfrm>
          <a:prstGeom prst="rect">
            <a:avLst/>
          </a:prstGeom>
          <a:noFill/>
          <a:ln>
            <a:noFill/>
          </a:ln>
        </p:spPr>
      </p:pic>
      <p:sp>
        <p:nvSpPr>
          <p:cNvPr id="4" name="TextBox 3"/>
          <p:cNvSpPr txBox="1"/>
          <p:nvPr/>
        </p:nvSpPr>
        <p:spPr>
          <a:xfrm>
            <a:off x="5033158" y="1171999"/>
            <a:ext cx="3800104" cy="4801314"/>
          </a:xfrm>
          <a:prstGeom prst="rect">
            <a:avLst/>
          </a:prstGeom>
          <a:noFill/>
        </p:spPr>
        <p:txBody>
          <a:bodyPr wrap="square" rtlCol="0">
            <a:spAutoFit/>
          </a:bodyPr>
          <a:lstStyle/>
          <a:p>
            <a:r>
              <a:rPr lang="en-GB" dirty="0"/>
              <a:t>Which of the areas A, B, C, D, E, F are equal in size and why</a:t>
            </a:r>
            <a:r>
              <a:rPr lang="en-GB" dirty="0" smtClean="0"/>
              <a:t>. [2]</a:t>
            </a:r>
          </a:p>
          <a:p>
            <a:endParaRPr lang="en-GB" b="1" i="1" dirty="0"/>
          </a:p>
          <a:p>
            <a:endParaRPr lang="en-GB" b="1" i="1" dirty="0" smtClean="0"/>
          </a:p>
          <a:p>
            <a:endParaRPr lang="en-GB" b="1" i="1" dirty="0"/>
          </a:p>
          <a:p>
            <a:endParaRPr lang="en-GB" b="1" i="1" dirty="0" smtClean="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p:txBody>
      </p:sp>
    </p:spTree>
    <p:extLst>
      <p:ext uri="{BB962C8B-B14F-4D97-AF65-F5344CB8AC3E}">
        <p14:creationId xmlns:p14="http://schemas.microsoft.com/office/powerpoint/2010/main" val="350018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683568" y="378431"/>
            <a:ext cx="2863470" cy="2652731"/>
            <a:chOff x="488427" y="378431"/>
            <a:chExt cx="2863470" cy="2652731"/>
          </a:xfrm>
        </p:grpSpPr>
        <p:cxnSp>
          <p:nvCxnSpPr>
            <p:cNvPr id="5" name="Straight Connector 4"/>
            <p:cNvCxnSpPr/>
            <p:nvPr/>
          </p:nvCxnSpPr>
          <p:spPr>
            <a:xfrm flipH="1">
              <a:off x="653743" y="378431"/>
              <a:ext cx="888809" cy="802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42552" y="378431"/>
              <a:ext cx="888809" cy="802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542552" y="1180706"/>
              <a:ext cx="888809" cy="740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31361" y="1180706"/>
              <a:ext cx="777708" cy="740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653743" y="1921268"/>
              <a:ext cx="888809" cy="740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42552" y="1921268"/>
              <a:ext cx="666607" cy="740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4885" y="1181655"/>
              <a:ext cx="301686" cy="369332"/>
            </a:xfrm>
            <a:prstGeom prst="rect">
              <a:avLst/>
            </a:prstGeom>
            <a:noFill/>
            <a:ln>
              <a:solidFill>
                <a:schemeClr val="tx1"/>
              </a:solidFill>
            </a:ln>
          </p:spPr>
          <p:txBody>
            <a:bodyPr wrap="none" rtlCol="0">
              <a:spAutoFit/>
            </a:bodyPr>
            <a:lstStyle/>
            <a:p>
              <a:r>
                <a:rPr lang="en-GB" dirty="0" smtClean="0"/>
                <a:t>1</a:t>
              </a:r>
              <a:endParaRPr lang="en-GB" dirty="0"/>
            </a:p>
          </p:txBody>
        </p:sp>
        <p:sp>
          <p:nvSpPr>
            <p:cNvPr id="43" name="TextBox 42"/>
            <p:cNvSpPr txBox="1"/>
            <p:nvPr/>
          </p:nvSpPr>
          <p:spPr>
            <a:xfrm>
              <a:off x="488427" y="2661830"/>
              <a:ext cx="301686" cy="369332"/>
            </a:xfrm>
            <a:prstGeom prst="rect">
              <a:avLst/>
            </a:prstGeom>
            <a:noFill/>
            <a:ln>
              <a:solidFill>
                <a:schemeClr val="tx1"/>
              </a:solidFill>
            </a:ln>
          </p:spPr>
          <p:txBody>
            <a:bodyPr wrap="none" rtlCol="0">
              <a:spAutoFit/>
            </a:bodyPr>
            <a:lstStyle/>
            <a:p>
              <a:r>
                <a:rPr lang="en-GB" dirty="0" smtClean="0"/>
                <a:t>3</a:t>
              </a:r>
              <a:endParaRPr lang="en-GB" dirty="0"/>
            </a:p>
          </p:txBody>
        </p:sp>
        <p:sp>
          <p:nvSpPr>
            <p:cNvPr id="44" name="TextBox 43"/>
            <p:cNvSpPr txBox="1"/>
            <p:nvPr/>
          </p:nvSpPr>
          <p:spPr>
            <a:xfrm>
              <a:off x="2050301" y="2661830"/>
              <a:ext cx="301686" cy="369332"/>
            </a:xfrm>
            <a:prstGeom prst="rect">
              <a:avLst/>
            </a:prstGeom>
            <a:noFill/>
            <a:ln>
              <a:solidFill>
                <a:schemeClr val="tx1"/>
              </a:solidFill>
            </a:ln>
          </p:spPr>
          <p:txBody>
            <a:bodyPr wrap="none" rtlCol="0">
              <a:spAutoFit/>
            </a:bodyPr>
            <a:lstStyle/>
            <a:p>
              <a:r>
                <a:rPr lang="en-GB" dirty="0" smtClean="0"/>
                <a:t>4</a:t>
              </a:r>
              <a:endParaRPr lang="en-GB" dirty="0"/>
            </a:p>
          </p:txBody>
        </p:sp>
        <p:sp>
          <p:nvSpPr>
            <p:cNvPr id="45" name="TextBox 44"/>
            <p:cNvSpPr txBox="1"/>
            <p:nvPr/>
          </p:nvSpPr>
          <p:spPr>
            <a:xfrm>
              <a:off x="3050211" y="1922217"/>
              <a:ext cx="301686" cy="369332"/>
            </a:xfrm>
            <a:prstGeom prst="rect">
              <a:avLst/>
            </a:prstGeom>
            <a:noFill/>
            <a:ln>
              <a:solidFill>
                <a:schemeClr val="tx1"/>
              </a:solidFill>
            </a:ln>
          </p:spPr>
          <p:txBody>
            <a:bodyPr wrap="none" rtlCol="0">
              <a:spAutoFit/>
            </a:bodyPr>
            <a:lstStyle/>
            <a:p>
              <a:r>
                <a:rPr lang="en-GB" dirty="0"/>
                <a:t>2</a:t>
              </a:r>
            </a:p>
          </p:txBody>
        </p:sp>
      </p:grpSp>
      <p:sp>
        <p:nvSpPr>
          <p:cNvPr id="67" name="Rectangle 66"/>
          <p:cNvSpPr/>
          <p:nvPr/>
        </p:nvSpPr>
        <p:spPr>
          <a:xfrm>
            <a:off x="814207" y="3515452"/>
            <a:ext cx="2590800" cy="259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8" name="Straight Connector 67"/>
          <p:cNvCxnSpPr/>
          <p:nvPr/>
        </p:nvCxnSpPr>
        <p:spPr>
          <a:xfrm>
            <a:off x="1458087" y="3515452"/>
            <a:ext cx="0" cy="2590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458087" y="5242156"/>
            <a:ext cx="1946920" cy="14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420865" y="3515452"/>
            <a:ext cx="0" cy="1728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20736" y="402182"/>
            <a:ext cx="4168239" cy="1200329"/>
          </a:xfrm>
          <a:prstGeom prst="rect">
            <a:avLst/>
          </a:prstGeom>
          <a:noFill/>
        </p:spPr>
        <p:txBody>
          <a:bodyPr wrap="square" rtlCol="0">
            <a:spAutoFit/>
          </a:bodyPr>
          <a:lstStyle/>
          <a:p>
            <a:r>
              <a:rPr lang="en-GB" dirty="0"/>
              <a:t>Re-draw the completed </a:t>
            </a:r>
            <a:r>
              <a:rPr lang="en-GB" dirty="0" err="1"/>
              <a:t>treemap</a:t>
            </a:r>
            <a:r>
              <a:rPr lang="en-GB" dirty="0"/>
              <a:t> III so that the hierarchical relationships between folders and their constituent subfolders and files are obvious</a:t>
            </a:r>
            <a:r>
              <a:rPr lang="en-GB" dirty="0" smtClean="0"/>
              <a:t>. [2]</a:t>
            </a:r>
            <a:endParaRPr lang="en-GB" dirty="0"/>
          </a:p>
        </p:txBody>
      </p:sp>
    </p:spTree>
    <p:extLst>
      <p:ext uri="{BB962C8B-B14F-4D97-AF65-F5344CB8AC3E}">
        <p14:creationId xmlns:p14="http://schemas.microsoft.com/office/powerpoint/2010/main" val="234341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896" y="843148"/>
            <a:ext cx="7695210" cy="5632311"/>
          </a:xfrm>
          <a:prstGeom prst="rect">
            <a:avLst/>
          </a:prstGeom>
          <a:noFill/>
        </p:spPr>
        <p:txBody>
          <a:bodyPr wrap="square" rtlCol="0">
            <a:spAutoFit/>
          </a:bodyPr>
          <a:lstStyle/>
          <a:p>
            <a:r>
              <a:rPr lang="en-GB" dirty="0"/>
              <a:t>Describe three different mouse interactions that a </a:t>
            </a:r>
            <a:r>
              <a:rPr lang="en-GB" dirty="0" err="1"/>
              <a:t>treemap</a:t>
            </a:r>
            <a:r>
              <a:rPr lang="en-GB" dirty="0"/>
              <a:t> implementation could support, in order to make it a useful disk file management tool</a:t>
            </a:r>
            <a:r>
              <a:rPr lang="en-GB" dirty="0" smtClean="0"/>
              <a:t>. [3]</a:t>
            </a:r>
          </a:p>
          <a:p>
            <a:endParaRPr lang="en-GB" b="1" i="1" dirty="0"/>
          </a:p>
          <a:p>
            <a:endParaRPr lang="en-GB" b="1" i="1" dirty="0" smtClean="0"/>
          </a:p>
          <a:p>
            <a:endParaRPr lang="en-GB" b="1" i="1" dirty="0" smtClean="0"/>
          </a:p>
          <a:p>
            <a:endParaRPr lang="en-GB" b="1" i="1" dirty="0"/>
          </a:p>
          <a:p>
            <a:endParaRPr lang="en-GB" b="1" i="1" dirty="0" smtClean="0"/>
          </a:p>
          <a:p>
            <a:endParaRPr lang="en-GB" b="1" i="1" dirty="0"/>
          </a:p>
          <a:p>
            <a:endParaRPr lang="en-GB" b="1" i="1" dirty="0" smtClean="0"/>
          </a:p>
          <a:p>
            <a:r>
              <a:rPr lang="en-GB" dirty="0"/>
              <a:t>In the context of visualization, explain what is meant by </a:t>
            </a:r>
            <a:r>
              <a:rPr lang="en-GB" i="1" dirty="0"/>
              <a:t>pre-attentiveness.</a:t>
            </a:r>
            <a:r>
              <a:rPr lang="en-GB" dirty="0"/>
              <a:t>  Explain why the </a:t>
            </a:r>
            <a:r>
              <a:rPr lang="en-GB" dirty="0" err="1"/>
              <a:t>treemap</a:t>
            </a:r>
            <a:r>
              <a:rPr lang="en-GB" dirty="0"/>
              <a:t> is not pre-attentive in respect of displaying file size, compared with, for example, a bar chart</a:t>
            </a:r>
            <a:r>
              <a:rPr lang="en-GB" dirty="0" smtClean="0"/>
              <a:t>. [3]</a:t>
            </a:r>
          </a:p>
          <a:p>
            <a:endParaRPr lang="en-GB" b="1" i="1" dirty="0"/>
          </a:p>
          <a:p>
            <a:endParaRPr lang="en-GB" b="1" i="1" dirty="0" smtClean="0"/>
          </a:p>
          <a:p>
            <a:endParaRPr lang="en-GB" b="1" i="1" dirty="0"/>
          </a:p>
          <a:p>
            <a:endParaRPr lang="en-GB" b="1" i="1" dirty="0" smtClean="0"/>
          </a:p>
          <a:p>
            <a:endParaRPr lang="en-GB" b="1" i="1" dirty="0" smtClean="0"/>
          </a:p>
          <a:p>
            <a:endParaRPr lang="en-GB" b="1" i="1" dirty="0"/>
          </a:p>
          <a:p>
            <a:endParaRPr lang="en-GB" b="1" i="1" dirty="0" smtClean="0"/>
          </a:p>
          <a:p>
            <a:endParaRPr lang="en-GB" b="1" i="1" dirty="0" smtClean="0"/>
          </a:p>
        </p:txBody>
      </p:sp>
    </p:spTree>
    <p:extLst>
      <p:ext uri="{BB962C8B-B14F-4D97-AF65-F5344CB8AC3E}">
        <p14:creationId xmlns:p14="http://schemas.microsoft.com/office/powerpoint/2010/main" val="421309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016" y="771896"/>
            <a:ext cx="7825839" cy="5355312"/>
          </a:xfrm>
          <a:prstGeom prst="rect">
            <a:avLst/>
          </a:prstGeom>
          <a:noFill/>
        </p:spPr>
        <p:txBody>
          <a:bodyPr wrap="square" rtlCol="0">
            <a:spAutoFit/>
          </a:bodyPr>
          <a:lstStyle/>
          <a:p>
            <a:r>
              <a:rPr lang="en-GB" dirty="0" smtClean="0"/>
              <a:t>3 Meteorologists </a:t>
            </a:r>
            <a:r>
              <a:rPr lang="en-GB" dirty="0"/>
              <a:t>are testing an automated rainfall measurement network on a flat piece of ground outside Hull.  A regular grid of sensors has been positioned at known latitudes and longitudes, sending nightly totals to a monitoring station.  Identify the independent and dependent variables of this application and comment on the </a:t>
            </a:r>
            <a:r>
              <a:rPr lang="en-GB" dirty="0" smtClean="0"/>
              <a:t>continuous/dis-continuous </a:t>
            </a:r>
            <a:r>
              <a:rPr lang="en-GB" dirty="0"/>
              <a:t>nature of the data that results.</a:t>
            </a:r>
            <a:r>
              <a:rPr lang="en-GB" dirty="0" smtClean="0"/>
              <a:t> [6]</a:t>
            </a:r>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a:p>
          <a:p>
            <a:endParaRPr lang="en-GB" b="1" i="1" dirty="0" smtClean="0"/>
          </a:p>
          <a:p>
            <a:endParaRPr lang="en-GB" b="1" i="1" dirty="0" smtClean="0"/>
          </a:p>
          <a:p>
            <a:endParaRPr lang="en-GB" b="1" i="1" dirty="0"/>
          </a:p>
          <a:p>
            <a:endParaRPr lang="en-GB" b="1" i="1" dirty="0" smtClean="0"/>
          </a:p>
          <a:p>
            <a:endParaRPr lang="en-GB" b="1" i="1" dirty="0"/>
          </a:p>
          <a:p>
            <a:endParaRPr lang="en-GB" b="1" i="1" dirty="0" smtClean="0"/>
          </a:p>
        </p:txBody>
      </p:sp>
    </p:spTree>
    <p:extLst>
      <p:ext uri="{BB962C8B-B14F-4D97-AF65-F5344CB8AC3E}">
        <p14:creationId xmlns:p14="http://schemas.microsoft.com/office/powerpoint/2010/main" val="1175199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847</Words>
  <Application>Microsoft Office PowerPoint</Application>
  <PresentationFormat>On-screen Show (4:3)</PresentationFormat>
  <Paragraphs>155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Helen Wright</dc:creator>
  <cp:lastModifiedBy>Helen Wright</cp:lastModifiedBy>
  <cp:revision>61</cp:revision>
  <dcterms:created xsi:type="dcterms:W3CDTF">2006-08-16T00:00:00Z</dcterms:created>
  <dcterms:modified xsi:type="dcterms:W3CDTF">2015-04-13T11:10:14Z</dcterms:modified>
</cp:coreProperties>
</file>